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63" r:id="rId3"/>
    <p:sldId id="271" r:id="rId4"/>
    <p:sldId id="270" r:id="rId5"/>
    <p:sldId id="267" r:id="rId6"/>
    <p:sldId id="269" r:id="rId7"/>
    <p:sldId id="273" r:id="rId8"/>
    <p:sldId id="274" r:id="rId9"/>
    <p:sldId id="275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8C0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0"/>
    <p:restoredTop sz="94007" autoAdjust="0"/>
  </p:normalViewPr>
  <p:slideViewPr>
    <p:cSldViewPr snapToGrid="0" snapToObjects="1">
      <p:cViewPr>
        <p:scale>
          <a:sx n="84" d="100"/>
          <a:sy n="84" d="100"/>
        </p:scale>
        <p:origin x="288" y="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0T17:08:11.900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1469 1072,'47'0,"80"11,-117-9,-1-1,1 0,0 0,-1-1,1 0,0-1,0 0,-1-1,1 0,13-4,-19 4,-1 0,1 0,0 0,0 0,-1-1,0 1,1-1,-1 0,0 0,0 0,-1-1,1 1,-1-1,1 1,-1-1,0 0,0 0,-1 0,1 0,-1 0,0 0,0 0,0-1,-1 1,1-7,1-11,-1 1,-1 0,-1-1,-1 1,-1 0,0 0,-2 0,0 0,-1 1,-2 0,0 0,-15-26,13 26,0 0,-10-30,-16-36,8 35,15 25,-2 0,-27-38,-78-79,103 124,-1 1,-1 0,-1 2,0 0,-2 1,-28-15,41 26,-4-4,1 2,-2-1,1 2,-1-1,0 2,0 0,0 1,-19-2,-105-5,112 7,-1 1,1 1,0 1,-1 2,1 0,0 2,-41 11,48-8,1 0,0 2,0 1,1 0,-30 23,-75 73,87-73,-73 62,-62 59,155-137,1 1,0 1,-21 40,21-34,-31 41,36-55,1 0,1 1,0-1,1 1,0 0,-6 19,12-30,0 1,0-1,1 0,-1 0,0 0,1 1,-1-1,1 0,-1 0,1 0,-1 0,1 0,0 0,0 0,0 0,-1 0,1 0,0 0,0 0,0-1,0 1,0 0,1-1,-1 1,0-1,0 1,0-1,0 1,1-1,-1 0,0 0,2 0,43 10,172 1,-139-9,226-3,47 3,-104 16,-220-15,-1 2,0 1,-1 1,0 1,30 14,-17-7,45 11,10-8,38 10,-47 5,-64-23,0-1,0-2,34 8,-37-14,-22-17,-1 6,-40-108,24 85,16 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0T17:11:21.8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473 63 24575,'-36'1'0,"0"2"0,0 2 0,0 1 0,1 2 0,0 1 0,-40 17 0,63-21 0,1 0 0,0 1 0,0 0 0,0 1 0,1 0 0,0 1 0,0 0 0,1 1 0,0-1 0,0 2 0,1-1 0,1 2 0,0-1 0,0 1 0,0-1 0,2 2 0,-1-1 0,2 1 0,-1 0 0,2 0 0,-1 0 0,2 0 0,-1 1 0,2-1 0,0 1 0,1 24 0,0-33 0,0 35 0,2 0 0,7 42 0,-7-67 0,1-1 0,1 0 0,1 0 0,0 0 0,0 0 0,1-1 0,1 1 0,0-2 0,14 18 0,-5-10 0,2-1 0,0-1 0,0-1 0,2-1 0,0 0 0,0-2 0,1 0 0,1-1 0,0-1 0,1-1 0,0-2 0,31 9 0,30 2 0,0-3 0,104 6 0,-69-10 0,253 5 0,-186-14 0,-83 1 0,593 7 0,-674-12 0,0-1 0,0-1 0,-1-2 0,1 0 0,-1-1 0,0-1 0,29-13 0,-7-2 0,-1-3 0,50-36 0,-54 34 0,-12 10 0,-2-1 0,0-1 0,37-38 0,-54 49 0,-1 0 0,1-1 0,-2 1 0,1-2 0,-1 1 0,-1 0 0,0-1 0,0 0 0,-1 0 0,0 0 0,-1 0 0,0-1 0,-1 1 0,1-20 0,-2 24 0,0-1 0,0 1 0,-1-1 0,0 1 0,0 0 0,0-1 0,-1 1 0,0 0 0,0 0 0,-1 0 0,0 0 0,-5-8 0,-1 3 0,-1 0 0,1 1 0,-2 0 0,-19-14 0,-17-14 0,-128-95 0,150 117 0,-1 0 0,-1 2 0,0 1 0,-1 2 0,-36-11 0,-55-9 0,-2 5 0,-148-11 0,132 23 0,-146-6 0,182 19 0,-227 11 0,254-2 0,-242 31 0,275-33-341,0 3 0,0 1-1,-54 22 1,87-28-6485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0T17:11:25.3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57 24575,'2'18'0,"1"0"0,1-1 0,0 1 0,9 21 0,-8-21 0,-2 0 0,0 1 0,-1-1 0,-1 30 0,-3 45 0,1-91 0,1-385 0,13 530 133,-1-38-1631,-12-98-5328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0T17:11:28.6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 0 24575,'-1'1'0,"0"-1"0,0 1 0,0-1 0,1 1 0,-1 0 0,0-1 0,0 1 0,1 0 0,-1 0 0,1-1 0,-1 1 0,1 0 0,-1 0 0,1 0 0,-1 0 0,1 0 0,0 0 0,0 0 0,-1 0 0,1 0 0,0-1 0,0 1 0,0 0 0,0 0 0,0 2 0,-1 32 0,1-30 0,-2 43 0,4 139 0,17-119 0,-12-49 0,-6-116 0,-4-117 0,-4 155 0,5 53 0,0 7 0,1 31 0,4 13 56,7 46 0,-4-49-795,1 61 1,-7-92-6088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0T17:11:41.4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39 745 24575,'-2'-16'0,"1"1"0,-2-1 0,0 1 0,-7-21 0,5 21 0,1-1 0,1 1 0,0-1 0,-1-23 0,12-71 0,-2 60 0,-6 43 0,0 0 0,1 1 0,0-1 0,1 1 0,-1-1 0,1 1 0,0 0 0,1 0 0,0 0 0,0 0 0,0 0 0,0 0 0,1 1 0,0 0 0,0 0 0,1 0 0,0 0 0,-1 0 0,10-5 0,-9 6 0,0-1 0,0 2 0,1-1 0,0 1 0,-1-1 0,1 2 0,1-1 0,-1 1 0,0 0 0,9-2 0,1 2 0,1 0 0,30 2 0,-29 0 0,-6-1 0,0 0 0,0-1 0,-1 0 0,1-1 0,-1 0 0,0-1 0,0 0 0,0-1 0,-1 0 0,20-14 0,-12 7 0,0-1 0,-1-1 0,-1 0 0,0-1 0,13-18 0,-25 27 0,-1-1 0,-1 1 0,1 0 0,-1 0 0,1-10 0,5-8 0,-5 21 0,0 10 0,-2 1 0,1-1 0,0 1 0,0-1 0,1 0 0,0 0 0,0 0 0,8 12 0,-8-16 0,0 0 0,0 0 0,1 0 0,-1 0 0,1 0 0,0-1 0,-1 1 0,1-1 0,0 0 0,1-1 0,-1 1 0,0 0 0,0-1 0,7 1 0,28 4 0,-1-1 0,1-2 0,73-5 0,38 3 0,-146 1 0,1-1 0,-1 1 0,1-1 0,-1 1 0,0 1 0,1-1 0,-1 1 0,0-1 0,-1 1 0,1 0 0,0 0 0,-1 1 0,0-1 0,0 1 0,0 0 0,0 0 0,0 0 0,2 6 0,4 6 0,0 0 0,-1 1 0,8 25 0,38 160 0,-51-182 0,0 1 0,0 0 0,-2-1 0,-1 1 0,-3 31 0,0 11 0,3-51-1365,0-1-5461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0T17:11:44.1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88 24575,'0'-4'0,"0"0"0,0 0 0,1 0 0,0 0 0,0 0 0,0 0 0,0 0 0,0 1 0,1-1 0,0 1 0,0-1 0,0 1 0,0-1 0,0 1 0,1 0 0,-1 0 0,1 0 0,0 0 0,0 1 0,0-1 0,5-2 0,-6 3 0,1 1 0,-1 0 0,1 0 0,0 0 0,0 0 0,-1 0 0,1 0 0,0 1 0,0 0 0,0-1 0,0 1 0,0 0 0,0 0 0,0 1 0,0-1 0,-1 0 0,1 1 0,0 0 0,0 0 0,0 0 0,-1 0 0,1 0 0,0 0 0,-1 1 0,1-1 0,-1 1 0,0 0 0,0 0 0,4 3 0,17 19 0,-1 2 0,22 33 0,-34-46 0,50 67 0,-54-74-1365,0-1-5461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0T17:11:45.9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125 0 24575,'-5'1'0,"1"-1"0,0 1 0,0 0 0,0 0 0,0 1 0,0-1 0,0 1 0,0 0 0,0 0 0,1 0 0,-1 1 0,1-1 0,0 1 0,-1 0 0,1 0 0,1 0 0,-1 0 0,0 1 0,1-1 0,-1 1 0,1-1 0,-3 8 0,-4 8 0,0 1 0,2-1 0,-6 24 0,10-31-1365,1-1-5461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0T17:08:17.536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1,'5'0,"-1"1,1-1,-1 1,1 0,-1 1,0-1,1 1,-1 0,0 0,0 0,0 1,-1-1,1 1,0 0,-1 0,0 0,4 5,3 4,0 1,-1 0,11 22,37 65,70 142,-5 14,-87-183,4-1,54 75,-79-115,-13-28,0 1,1-1,0 0,0 0,0 0,0 0,5 6,39 37,3-1,83 60,-94-77,3 0,1-1,1-2,1-2,76 28,-106-49,-1 0,1-1,1-1,-1-1,0 0,0 0,0-2,0 0,23-6,33-2,-59 10,1-1,-1 0,0-1,1 0,-1 0,0-1,0-1,0 0,-1 0,1-1,-1-1,0 0,0 0,-1-1,0 0,0 0,-1-1,10-11,2-7,2 2,1 0,1 1,1 1,40-27,-52 42,-1-1,0-1,0 0,-1-1,0 0,-1 0,0-1,0-1,-1 0,-1 0,0 0,-1-1,0-1,-1 1,5-18,6-11,2 1,28-44,12-26,-19 37,-27 52,0-1,-2 0,9-25,-19 46,-1-1,1 1,-1 0,1 0,-1 0,0-1,0 1,0 0,0 0,0 0,-1-1,1 1,-1 0,1 0,-1 0,0 0,0 0,0 0,0 0,0 0,0 0,0 0,-1 1,1-1,-1 0,1 1,-1-1,0 1,0 0,0-1,1 1,-1 0,0 0,0 0,0 0,-3 0,-11-4,0 0,0 1,0 1,-18-2,0 0,-25-6,-102-8,-110 10,46-13,137 11,-94 0,-302 11,482 0,1 0,-1 0,1 0,-1 0,1 0,-1 0,1 0,0 1,-1-1,1 1,-1-1,1 1,0-1,0 1,-1 0,1 0,0 0,0-1,0 1,0 0,0 1,0-1,0 0,0 0,0 0,0 0,1 1,-2 1,1 1,1-1,-1 1,1 0,-1 0,1 0,0 0,1-1,-1 1,1 0,1 7,3 4,0 0,0-1,2 1,11 19,-5-16,1 0,0-1,2 0,0-1,0-1,2-1,-1 0,2-1,0-1,1-1,0-1,0 0,1-2,0 0,23 5,13 0,1-2,0-3,0-2,93-3,-48-4,-96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0T17:08:23.896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5 1077,'-2'-37,"1"27,0-1,0 1,1-1,0 1,1-1,1 1,4-18,14-13,38-54,-11 19,26-71,-55 104,3 0,1 2,36-51,-31 60,0 1,2 1,1 1,2 2,0 1,60-35,-61 42,1 2,1 1,0 1,1 2,1 2,0 1,43-7,-25 13,0 1,68 6,-113-1,0-1,0 1,0 1,0-1,0 1,-1 1,1-1,13 10,58 46,-52-38,14 16,-1 1,-1 2,34 48,-18-23,-47-54,0 1,0 1,8 20,10 14,99 149,-101-160,-14-21,-1-1,0 1,10 23,-15-26,0 0,1-1,1 0,0 0,0 0,1 0,0-1,1-1,13 14,92 77,-113-99,0-1,0 0,0 0,1 0,-1 0,0 0,0 0,0 1,0-1,1 0,-1 0,0 0,0 1,0-1,0 0,0 0,0 0,0 1,0-1,0 0,1 0,-1 1,0-1,0 0,0 0,0 1,0-1,0 0,0 0,-1 0,1 1,0-1,0 0,0 0,0 1,0-1,0 0,0 0,0 0,0 1,-1-1,1 0,0 0,0 0,0 0,-1 1,-15 3,-17-3,4-6,1-1,-43-15,-19-4,55 20,0 1,-62 1,16 2,57-2,-1-1,-42-12,42 9,-1 1,-34-3,-31-4,62 8,0 1,-36-1,-104 4,-117 3,243 1,0 1,1 2,-58 17,148-10,82 8,260 7,-379-27,0 0,0 1,-1 0,1 1,11 4,32 7,-28-10,0-2,-1 0,49-4,-67 1,0 1,0-1,0-1,0 1,0-1,0-1,-1 1,1-1,-1 0,0 0,0-1,0 0,0 0,-1 0,1-1,-1 0,0 0,0 0,4-7,-7 6,0 1,0-1,0 1,-1-1,0 0,0 1,0-1,-1 0,0 0,-1-9,0 3,0-1,-2 1,-6-24,2 18,-1 0,-2 1,0-1,0 2,-2 0,-21-25,1 7,-61-50,76 70,0 2,-1 0,-1 2,1-1,-34-11,43 18,0 1,-1 0,1 1,-1 0,0 1,1 0,-1 0,0 1,0 0,1 1,-1 0,0 0,1 1,-15 5,21-6,1 0,0 0,-1 0,1 1,0-1,0 1,0-1,0 1,0 0,0 0,0 0,1 0,-1 0,1 0,-1 0,1 1,0-1,0 0,0 1,-1 2,1 1,0-1,1 0,-1 1,1-1,0 0,1 1,-1-1,1 0,2 9,1-1,1 1,0-1,1 0,0 0,1-1,16 22,-8-19,0 0,0-1,1-1,1 0,1-1,-1-1,2-1,-1 0,2-2,29 10,-39-15,-1-2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0T17:08:32.093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0 285,'2'5,"0"0,0-1,1 1,-1 0,1-1,0 0,0 0,8 8,2 5,12 26,20 48,18 29,-34-76,2-1,2-2,2-1,2-1,53 42,-69-62,1-1,1-2,0 0,2-1,-1-2,30 12,11-5,111 21,-102-26,-61-13,-1-1,1 0,0-1,-1 0,1-1,-1 0,1-1,-1-1,1 0,-1 0,0-1,17-9,11-7,0-3,40-29,-72 46,63-46,-42 30,0 1,57-30,-79 47,-1 0,1-1,-1 1,0-1,0-1,0 1,-1-1,0 0,5-7,39-68,-20 30,94-140,-113 174,-1 1,-1-2,-1 1,0-1,-1 0,-1 0,-1-1,4-26,-9 43,1 0,0 0,0 0,-1 0,1 0,-1 0,0 0,0 1,1-1,-1 0,0 0,0 1,-1-1,1 1,0-1,0 1,-1-1,1 1,-1 0,1 0,-1 0,0 0,1 0,-1 0,0 0,0 0,-2 0,-63-18,40 13,-16-6,0 2,-1 3,-63-4,-107-8,160 13,-80-21,4 0,3 12,-57-4,84 10,38 2,-116-7,176 14,0 0,0 0,0 0,0 1,0-1,0 1,0-1,0 1,0 0,0-1,0 1,0 0,0 0,0 1,1-1,-1 0,0 1,1-1,-1 1,-1 2,1-1,0 1,0-1,0 1,1 0,-1 0,1 0,0-1,0 1,1 0,-1 6,0-1,1 0,1 0,0 0,0 0,0 0,1 0,1-1,-1 1,8 14,-7-18,1 0,-1-1,1 1,0-1,1 0,-1 0,1 0,0-1,0 1,0-1,0 0,11 4,76 22,-58-21,353 104,-362-104,0-2,1-1,-1-1,1-1,0-1,0-2,39-3,-63 3,-1 0,1-1,-1 1,1 0,-1-1,1 1,-1-1,0 0,1 0,-1 1,0-1,1 0,-1 0,0 0,0 0,0 0,0 0,0-1,0 1,0 0,0 0,-1-1,2-2,-2 4,0-1,0 0,0 0,0 0,0 0,-1 0,1 1,0-1,0 0,-1 0,1 0,-1 1,1-1,-1 0,1 0,-1 1,1-1,-1 0,1 1,-1-1,0 1,1-1,-1 1,0-1,0 1,1-1,-1 1,0 0,0 0,0-1,0 1,1 0,-1 0,0 0,0 0,0 0,0 0,0 0,1 0,-1 0,-1 0,-6 0,1 0,0 0,-1 1,1 0,0 0,-1 1,1 0,0 0,0 0,1 1,-1 0,0 1,1-1,0 1,0 0,0 1,0 0,1 0,0 0,0 0,0 1,0 0,1 0,-7 13,4-5,0 1,1 0,1 1,0 0,1-1,1 1,0 1,1-1,1 0,1 20,10 226,-19 8,7-249,1 0,2-18,3-9,-3 5,0-1,0 1,0 0,0 0,0 0,0 0,1 0,-1 0,1 0,-1 0,0 1,1-1,-1 0,1 1,-1-1,1 1,0 0,-1-1,1 1,-1 0,3 0,44 1,-24 0,-13-3,0-1,0 0,0-1,-1 0,1-1,-1 0,18-13,12-4,-37 20,-1 1,0-1,0 1,0-1,-1 0,1 0,0 0,-1 0,1 0,-1 0,0 0,1 0,-1-1,0 1,0 0,-1-1,1 1,0-1,-1 1,0-1,1-2,-1-4,1 0,-1 0,-1-1,-2-13,2 23,1-1,0 1,-1-1,1 1,0-1,-1 1,1 0,-1-1,1 1,-1 0,1 0,0-1,-1 1,1 0,-1 0,0-1,1 1,-1 0,1 0,-1 0,1 0,-1 0,1 0,-1 0,1 0,-1 0,0 0,1 0,-1 1,1-1,-1 0,1 0,-1 0,1 1,-1-1,1 0,-1 1,1-1,0 0,-1 1,1-1,-1 0,1 1,0-1,-1 2,-32 22,25-17,-1 0,1-1,-1 0,-1-1,1 0,-1-1,0 1,0-2,0 1,0-2,-1 1,1-1,-1-1,0 0,0-1,1 0,-1 0,0-1,1 0,-1-1,1 0,-1-1,1 0,-16-8,-27-10,39 16,-1-1,1-1,-25-14,32 14,0 0,1-1,0 0,0-1,1 1,-1-1,-6-17,-1 0,2 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0T17:09:00.60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20,'297'-13,"-212"6,131 7,-88 3,-76-1,77 13,-126-14,1 1,-1-1,0 0,1 1,-1 0,0 0,0 0,-1 0,1 1,0-1,-1 1,1-1,-1 1,0 0,0 0,0 0,0 0,0 0,-1 1,0-1,1 0,0 7,2 1,-1 1,-1 0,0 0,-1-1,1 20,-3-27,0 0,0 0,-1-1,1 1,-1 0,0-1,0 1,0-1,-1 1,1-1,-1 0,1 0,-1 0,0-1,0 1,-1-1,1 1,0-1,-1 0,0 0,1-1,-1 1,-4 1,-12 5,-1-1,-41 8,22-10,1-1,-1-3,-51-4,3 1,-143 18,225-15,-55 0,54-1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0T17:07:58.19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0,'3'2,"4"1,5 1,6 3,3 1,7 1,4 0,5 3,5-2,4-1,0 0,1 0,-2-1,-5 1,-8-2,-6-2,-5-1,-8-3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0T17:08:01.51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0 544,'21'0,"0"2,-1 0,34 8,-52-10,74 20,0-4,1-4,139 6,165-27,-338 8,52 1,128 15,-163-9,81-3,4 1,3 4,-6 14,-104-14,0-2,65 3,-81-9,-17 0,0 1,0-1,0 0,0-1,0 1,0-1,-1 0,10-3,-12 3,0-1,-1 1,1-1,-1 1,0-1,1 1,-1-1,0 0,0 0,0 1,0-1,0 0,0 0,-1 0,1 0,-1 0,1 0,-1 0,0 0,0-1,0 1,0 0,0 0,0 0,-1-3,-3-23,-2 0,-1 1,-1 0,-19-44,23 61,-34-71,29 65,0-1,1 0,1 0,1-1,0 0,1 0,-2-22,4 12,-1-1,-1 1,-2 0,-17-48,23 75,1 0,-1 0,1 0,-1 0,1 1,-1-1,0 0,1 0,-1 1,0-1,0 0,1 1,-1-1,0 1,0-1,0 1,-1-1,-4-1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0T17:08:05.545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0T17:08:25.880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0,'2'6,"0"0,0-1,1 1,0-1,0 0,1 0,-1 0,1 0,0-1,1 0,6 7,3 3,75 77,-58-61,-1 0,50 69,93 121,-112-147,-42-48,23 41,-26-39,30 39,-40-59,16 19,-17-24,-11-20,-18-23,9 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2356A-D1CC-4EFB-9B93-53FF641C3632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F5E60-2443-41CA-8294-0D2BBE4AD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5E60-2443-41CA-8294-0D2BBE4AD4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83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5E60-2443-41CA-8294-0D2BBE4AD4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5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5E60-2443-41CA-8294-0D2BBE4AD4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1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0" u="sng" smtClean="0">
                            <a:latin typeface="Cambria Math" panose="02040503050406030204" pitchFamily="18" charset="0"/>
                          </a:rPr>
                          <m:t>𝐂𝐚𝐅</m:t>
                        </m:r>
                      </m:e>
                      <m:sub>
                        <m:r>
                          <a:rPr lang="en-US" sz="1200" b="1" i="1" u="sng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200" b="1" i="1" u="sng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b="1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(111) NASA, two poles + TL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&lt;</a:t>
                </a:r>
                <a:r>
                  <a:rPr lang="en-US" sz="1200" dirty="0">
                    <a:effectLst/>
                    <a:latin typeface="Symbol" panose="05050102010706020507" pitchFamily="18" charset="2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1200" baseline="-25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&gt; can be fitted reasonably well with a pole at 13.1 eV with amplitude of        179 eV</a:t>
                </a:r>
                <a:r>
                  <a:rPr lang="en-US" sz="12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TL oscillator fixed at 20 eV</a:t>
                </a:r>
                <a:endPara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IR pole at 1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meV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with a magnitude of    8.7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meV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sz="1200" b="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UV pole at 7.48 eV with a magnitude of 5.06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eV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sz="1200" b="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Broadening of 0.5 eV (fixed)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Bandgap of 6.5 eV  (fixed)</a:t>
                </a:r>
              </a:p>
              <a:p>
                <a:pPr algn="ctr"/>
                <a:r>
                  <a:rPr lang="en-US" sz="1200" b="1" u="sng" dirty="0"/>
                  <a:t>Sydor Optics Bulk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0" u="sng" smtClean="0">
                            <a:latin typeface="Cambria Math" panose="02040503050406030204" pitchFamily="18" charset="0"/>
                          </a:rPr>
                          <m:t>𝐂𝐚𝐅</m:t>
                        </m:r>
                      </m:e>
                      <m:sub>
                        <m:r>
                          <a:rPr lang="en-US" sz="1200" b="1" i="1" u="sng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200" b="1" i="1" u="sng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b="1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(111)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Typically, 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&lt;</a:t>
                </a:r>
                <a:r>
                  <a:rPr lang="en-US" sz="1200" dirty="0">
                    <a:effectLst/>
                    <a:latin typeface="Symbol" panose="05050102010706020507" pitchFamily="18" charset="2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1200" baseline="-25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&gt; 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above 0 due to surface overlayers (surface roughness/ contamination)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data shows that &lt;</a:t>
                </a:r>
                <a:r>
                  <a:rPr lang="en-US" sz="1200" dirty="0">
                    <a:effectLst/>
                    <a:latin typeface="Symbol" panose="05050102010706020507" pitchFamily="18" charset="2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1200" baseline="-25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&gt;  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is negative indicating that the refractive index of the overlayer must be higher than that of the bulk substrate.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surface layer 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 be described in the fit by adding an overlayer with a thickness of 50 Å and a fixed pole at 10 eV with a magnitude of 98.8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eV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overlayer fit results in an MSE lower than 1 and therefore is the best fit for the data. 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ctr"/>
                <a:r>
                  <a:rPr lang="en-US" sz="1200" b="1" i="0" u="sng">
                    <a:latin typeface="Cambria Math" panose="02040503050406030204" pitchFamily="18" charset="0"/>
                  </a:rPr>
                  <a:t>〖𝐂𝐚𝐅〗_𝟐  </a:t>
                </a:r>
                <a:r>
                  <a:rPr lang="en-US" sz="1200" b="1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(111) NASA, two poles + TL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&lt;</a:t>
                </a:r>
                <a:r>
                  <a:rPr lang="en-US" sz="1200" dirty="0">
                    <a:effectLst/>
                    <a:latin typeface="Symbol" panose="05050102010706020507" pitchFamily="18" charset="2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1200" baseline="-25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&gt; can be fitted reasonably well with a pole at 13.1 eV with amplitude of        179 eV</a:t>
                </a:r>
                <a:r>
                  <a:rPr lang="en-US" sz="12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TL oscillator fixed at 20 eV</a:t>
                </a:r>
                <a:endPara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IR pole at 1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meV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with a magnitude of    8.7 </a:t>
                </a:r>
                <a:r>
                  <a:rPr 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meV^2. </a:t>
                </a:r>
                <a:endParaRPr lang="en-US" sz="1200" b="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UV pole at 7.48 eV with a magnitude of 5.06 </a:t>
                </a:r>
                <a:r>
                  <a:rPr 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eV^2. </a:t>
                </a:r>
                <a:endParaRPr lang="en-US" sz="1200" b="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Broadening of 0.5 eV (fixed)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Bandgap of 6.5 eV  (fixed)</a:t>
                </a:r>
              </a:p>
              <a:p>
                <a:pPr algn="ctr"/>
                <a:r>
                  <a:rPr lang="en-US" sz="1200" b="1" u="sng" dirty="0"/>
                  <a:t>Sydor Optics Bulk </a:t>
                </a:r>
                <a:r>
                  <a:rPr lang="en-US" sz="1200" b="1" i="0" u="sng">
                    <a:latin typeface="Cambria Math" panose="02040503050406030204" pitchFamily="18" charset="0"/>
                  </a:rPr>
                  <a:t>〖𝐂𝐚𝐅〗_𝟐  </a:t>
                </a:r>
                <a:r>
                  <a:rPr lang="en-US" sz="1200" b="1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(111)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Typically, 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&lt;</a:t>
                </a:r>
                <a:r>
                  <a:rPr lang="en-US" sz="1200" dirty="0">
                    <a:effectLst/>
                    <a:latin typeface="Symbol" panose="05050102010706020507" pitchFamily="18" charset="2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1200" baseline="-25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&gt; 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above 0 due to surface overlayers (surface roughness/ contamination)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data shows that &lt;</a:t>
                </a:r>
                <a:r>
                  <a:rPr lang="en-US" sz="1200" dirty="0">
                    <a:effectLst/>
                    <a:latin typeface="Symbol" panose="05050102010706020507" pitchFamily="18" charset="2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1200" baseline="-25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&gt;  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is negative indicating that the refractive index of the overlayer must be higher than that of the bulk substrate.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surface layer 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 be described in the fit by adding an overlayer with a thickness of 50 Å and a fixed pole at 10 eV with a magnitude of 98.8 </a:t>
                </a:r>
                <a:r>
                  <a:rPr 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eV^2. 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overlayer fit results in an MSE lower than 1 and therefore is the best fit for the data. 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5E60-2443-41CA-8294-0D2BBE4AD4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3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nk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64970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2BE82F-AE98-5840-912F-738CCA047703}"/>
              </a:ext>
            </a:extLst>
          </p:cNvPr>
          <p:cNvGrpSpPr/>
          <p:nvPr userDrawn="1"/>
        </p:nvGrpSpPr>
        <p:grpSpPr>
          <a:xfrm>
            <a:off x="4905322" y="4571999"/>
            <a:ext cx="2381356" cy="1632515"/>
            <a:chOff x="4428154" y="3921547"/>
            <a:chExt cx="3330175" cy="22829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24EA88-D798-0046-8FC9-303A76508252}"/>
                </a:ext>
              </a:extLst>
            </p:cNvPr>
            <p:cNvGrpSpPr/>
            <p:nvPr userDrawn="1"/>
          </p:nvGrpSpPr>
          <p:grpSpPr>
            <a:xfrm>
              <a:off x="5391912" y="3921547"/>
              <a:ext cx="1408176" cy="1538935"/>
              <a:chOff x="5183237" y="4557650"/>
              <a:chExt cx="1408176" cy="153893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61A4E3E-3863-6443-A774-1878C228FB09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B058983-82B9-E54D-AEC7-441D8B758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98F42E-07AE-714F-9191-2F84E46C0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28154" y="5666564"/>
              <a:ext cx="3330175" cy="53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5E47562-0B4E-E143-B002-83649551E0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805" y="690563"/>
            <a:ext cx="4747684" cy="4267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07360FE-8B74-B742-AC27-153E1A1C9C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9794" y="690563"/>
            <a:ext cx="4747684" cy="4267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881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5952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5252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05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62731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5573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60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033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42E-E29E-8442-94C1-AC54D70DD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0551" y="2107019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2B999D7-A76D-B741-B745-30280A6B16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551" y="2604238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College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CA1FD1C-6FE7-DD48-9178-AFF6A8C555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551" y="3101457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Department or Program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6EF9B5F-920F-8E4F-872D-C4D4C2C60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551" y="3598676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EB2389-F780-2D4A-B2A3-2E10B3549B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551" y="4095895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444114-988B-6D44-B79C-537507DF2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551" y="4593116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D535D-CF14-414F-994D-2D6881DC565E}"/>
              </a:ext>
            </a:extLst>
          </p:cNvPr>
          <p:cNvSpPr txBox="1"/>
          <p:nvPr/>
        </p:nvSpPr>
        <p:spPr>
          <a:xfrm>
            <a:off x="820552" y="978794"/>
            <a:ext cx="810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62279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Presentation Titl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505483"/>
            <a:ext cx="10363200" cy="1001496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3056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Sub-topic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5B5FA-38C5-9149-9DA4-F4028C966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9977" y="2387097"/>
            <a:ext cx="6233583" cy="334963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32339FA-DA32-A74D-BF3D-0857B2EA0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848098"/>
            <a:ext cx="4950937" cy="65274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C4E1DC7-B849-7A47-B34C-CA67D6F460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194" y="2848098"/>
            <a:ext cx="4950937" cy="65274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FD2085-EAB9-2549-BCD5-A95FA7878BBC}"/>
              </a:ext>
            </a:extLst>
          </p:cNvPr>
          <p:cNvGrpSpPr/>
          <p:nvPr userDrawn="1"/>
        </p:nvGrpSpPr>
        <p:grpSpPr>
          <a:xfrm>
            <a:off x="4905322" y="4571999"/>
            <a:ext cx="2381356" cy="1632515"/>
            <a:chOff x="4428154" y="3921547"/>
            <a:chExt cx="3330175" cy="228296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6B16DDC-AD00-BC4A-B64E-C5E7C266CBBE}"/>
                </a:ext>
              </a:extLst>
            </p:cNvPr>
            <p:cNvGrpSpPr/>
            <p:nvPr userDrawn="1"/>
          </p:nvGrpSpPr>
          <p:grpSpPr>
            <a:xfrm>
              <a:off x="5391912" y="3921547"/>
              <a:ext cx="1408176" cy="1538935"/>
              <a:chOff x="5183237" y="4557650"/>
              <a:chExt cx="1408176" cy="1538935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C2D29C4-0B43-044F-8CC1-74AB3250533E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E8C6032-0945-F543-8C41-B72E7D1E8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81F4964-6C51-BC42-A8C3-2823A15F39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28154" y="5666564"/>
              <a:ext cx="3330175" cy="53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326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61766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4976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7434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BC21DA-BB37-9447-AE99-A5671996BE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911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CD90CA-AF2E-8449-8E84-D6C56326C15A}"/>
              </a:ext>
            </a:extLst>
          </p:cNvPr>
          <p:cNvSpPr/>
          <p:nvPr/>
        </p:nvSpPr>
        <p:spPr>
          <a:xfrm>
            <a:off x="4391187" y="0"/>
            <a:ext cx="780081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5B3CF-5810-EF40-8451-52B286E53328}"/>
              </a:ext>
            </a:extLst>
          </p:cNvPr>
          <p:cNvSpPr/>
          <p:nvPr/>
        </p:nvSpPr>
        <p:spPr>
          <a:xfrm>
            <a:off x="4240260" y="0"/>
            <a:ext cx="4428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FAC79-FBE2-DF48-8813-6E47C2638C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729" y="510442"/>
            <a:ext cx="6700299" cy="1080247"/>
          </a:xfrm>
        </p:spPr>
        <p:txBody>
          <a:bodyPr anchor="t" anchorCtr="0">
            <a:noAutofit/>
          </a:bodyPr>
          <a:lstStyle>
            <a:lvl1pPr algn="ctr">
              <a:defRPr sz="4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183B407-5E80-E943-A014-BDCB3E4C4F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4115" y="1598800"/>
            <a:ext cx="5514661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Sub-topic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F14268-F6DF-AE49-B746-8341CDE325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9509" y="2494696"/>
            <a:ext cx="5083876" cy="3349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5AD891-4FCC-0446-93A5-2DB1541B04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7409" y="2932977"/>
            <a:ext cx="4950937" cy="65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EBC9F5-88EB-8443-B256-F5EF5358D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7406" y="3865608"/>
            <a:ext cx="4950937" cy="65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74E4EE-A9AB-F74A-BA9F-547C75AA6EF1}"/>
              </a:ext>
            </a:extLst>
          </p:cNvPr>
          <p:cNvCxnSpPr>
            <a:cxnSpLocks/>
          </p:cNvCxnSpPr>
          <p:nvPr/>
        </p:nvCxnSpPr>
        <p:spPr>
          <a:xfrm flipH="1">
            <a:off x="6914890" y="3706773"/>
            <a:ext cx="329597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5E0AB6-3BE0-564B-A646-707E7AF18882}"/>
              </a:ext>
            </a:extLst>
          </p:cNvPr>
          <p:cNvGrpSpPr/>
          <p:nvPr userDrawn="1"/>
        </p:nvGrpSpPr>
        <p:grpSpPr>
          <a:xfrm>
            <a:off x="7372196" y="4798239"/>
            <a:ext cx="2381356" cy="1632515"/>
            <a:chOff x="4428154" y="3921547"/>
            <a:chExt cx="3330175" cy="22829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3EC019-272A-B242-BD3D-72044EF0DEC3}"/>
                </a:ext>
              </a:extLst>
            </p:cNvPr>
            <p:cNvGrpSpPr/>
            <p:nvPr userDrawn="1"/>
          </p:nvGrpSpPr>
          <p:grpSpPr>
            <a:xfrm>
              <a:off x="5391912" y="3921547"/>
              <a:ext cx="1408176" cy="1538935"/>
              <a:chOff x="5183237" y="4557650"/>
              <a:chExt cx="1408176" cy="153893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C7CD7A0-1F28-9648-A0FE-DF57D5B394C5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61EE023-5B50-3148-9DAE-A0C3478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C113B05-8C76-EA40-9DFA-A7ACD6A77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428154" y="5666564"/>
              <a:ext cx="3330175" cy="53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442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D5B3CF-5810-EF40-8451-52B286E53328}"/>
              </a:ext>
            </a:extLst>
          </p:cNvPr>
          <p:cNvSpPr/>
          <p:nvPr/>
        </p:nvSpPr>
        <p:spPr>
          <a:xfrm>
            <a:off x="0" y="502920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FAC79-FBE2-DF48-8813-6E47C2638C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76996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183B407-5E80-E943-A014-BDCB3E4C4F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96499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Subtopic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F14268-F6DF-AE49-B746-8341CDE325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9977" y="2816316"/>
            <a:ext cx="6233583" cy="3349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5AD891-4FCC-0446-93A5-2DB1541B04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3277317"/>
            <a:ext cx="4950937" cy="65274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EBC9F5-88EB-8443-B256-F5EF5358D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194" y="3277317"/>
            <a:ext cx="4950937" cy="65274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D63F56-BDA2-5E4C-A58F-13662C84D6B7}"/>
              </a:ext>
            </a:extLst>
          </p:cNvPr>
          <p:cNvGrpSpPr/>
          <p:nvPr userDrawn="1"/>
        </p:nvGrpSpPr>
        <p:grpSpPr>
          <a:xfrm>
            <a:off x="4884927" y="4280007"/>
            <a:ext cx="2415372" cy="1632515"/>
            <a:chOff x="4884927" y="4571999"/>
            <a:chExt cx="2415372" cy="16325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1A4FF0-C7DA-5248-BD6E-A7F319A48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84927" y="5814339"/>
              <a:ext cx="2415372" cy="390175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7636B2-657E-504D-914C-8289BE13EC13}"/>
                </a:ext>
              </a:extLst>
            </p:cNvPr>
            <p:cNvGrpSpPr/>
            <p:nvPr userDrawn="1"/>
          </p:nvGrpSpPr>
          <p:grpSpPr>
            <a:xfrm>
              <a:off x="5594490" y="4571999"/>
              <a:ext cx="1006965" cy="1100469"/>
              <a:chOff x="5183237" y="4557650"/>
              <a:chExt cx="1408176" cy="153893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7B4196F-ADBD-BC48-88CD-EFAD4BE8C2A1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EB41349-15F2-EE4C-8DFB-6A9872119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7875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Divider Slide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73651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Topic</a:t>
            </a:r>
          </a:p>
        </p:txBody>
      </p:sp>
    </p:spTree>
    <p:extLst>
      <p:ext uri="{BB962C8B-B14F-4D97-AF65-F5344CB8AC3E}">
        <p14:creationId xmlns:p14="http://schemas.microsoft.com/office/powerpoint/2010/main" val="1371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6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28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6928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6928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4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093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093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7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431B1E-8998-0146-AF70-B53ABD36F462}"/>
              </a:ext>
            </a:extLst>
          </p:cNvPr>
          <p:cNvSpPr/>
          <p:nvPr userDrawn="1"/>
        </p:nvSpPr>
        <p:spPr>
          <a:xfrm>
            <a:off x="0" y="5758249"/>
            <a:ext cx="12192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75C1D0-9CBE-A14B-AD80-9C3A28792A6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77562" y="5919726"/>
            <a:ext cx="692363" cy="776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5CD0F-05F3-9546-9794-2EB0ED4538B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516316" y="6228234"/>
            <a:ext cx="2984393" cy="3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6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ovej@nmsu.edu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9" Type="http://schemas.openxmlformats.org/officeDocument/2006/relationships/image" Target="../media/image8.jpeg"/><Relationship Id="rId21" Type="http://schemas.openxmlformats.org/officeDocument/2006/relationships/customXml" Target="../ink/ink7.xml"/><Relationship Id="rId34" Type="http://schemas.openxmlformats.org/officeDocument/2006/relationships/image" Target="../media/image27.png"/><Relationship Id="rId42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9" Type="http://schemas.openxmlformats.org/officeDocument/2006/relationships/customXml" Target="../ink/ink11.xml"/><Relationship Id="rId1" Type="http://schemas.openxmlformats.org/officeDocument/2006/relationships/tags" Target="../tags/tag1.xml"/><Relationship Id="rId6" Type="http://schemas.openxmlformats.org/officeDocument/2006/relationships/customXml" Target="../ink/ink2.xml"/><Relationship Id="rId11" Type="http://schemas.openxmlformats.org/officeDocument/2006/relationships/image" Target="../media/image15.png"/><Relationship Id="rId24" Type="http://schemas.openxmlformats.org/officeDocument/2006/relationships/image" Target="../media/image22.png"/><Relationship Id="rId32" Type="http://schemas.openxmlformats.org/officeDocument/2006/relationships/image" Target="../media/image26.png"/><Relationship Id="rId37" Type="http://schemas.openxmlformats.org/officeDocument/2006/relationships/customXml" Target="../ink/ink15.xml"/><Relationship Id="rId40" Type="http://schemas.openxmlformats.org/officeDocument/2006/relationships/image" Target="../media/image20.jpeg"/><Relationship Id="rId45" Type="http://schemas.openxmlformats.org/officeDocument/2006/relationships/image" Target="../media/image211.png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23" Type="http://schemas.openxmlformats.org/officeDocument/2006/relationships/customXml" Target="../ink/ink8.xml"/><Relationship Id="rId28" Type="http://schemas.openxmlformats.org/officeDocument/2006/relationships/image" Target="../media/image24.png"/><Relationship Id="rId36" Type="http://schemas.openxmlformats.org/officeDocument/2006/relationships/image" Target="../media/image28.png"/><Relationship Id="rId10" Type="http://schemas.openxmlformats.org/officeDocument/2006/relationships/customXml" Target="../ink/ink4.xml"/><Relationship Id="rId19" Type="http://schemas.openxmlformats.org/officeDocument/2006/relationships/customXml" Target="../ink/ink6.xml"/><Relationship Id="rId31" Type="http://schemas.openxmlformats.org/officeDocument/2006/relationships/customXml" Target="../ink/ink12.xml"/><Relationship Id="rId44" Type="http://schemas.openxmlformats.org/officeDocument/2006/relationships/image" Target="../media/image10.jpeg"/><Relationship Id="rId4" Type="http://schemas.openxmlformats.org/officeDocument/2006/relationships/customXml" Target="../ink/ink1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customXml" Target="../ink/ink10.xml"/><Relationship Id="rId30" Type="http://schemas.openxmlformats.org/officeDocument/2006/relationships/image" Target="../media/image25.png"/><Relationship Id="rId35" Type="http://schemas.openxmlformats.org/officeDocument/2006/relationships/customXml" Target="../ink/ink14.xml"/><Relationship Id="rId43" Type="http://schemas.openxmlformats.org/officeDocument/2006/relationships/image" Target="../media/image9.png"/><Relationship Id="rId8" Type="http://schemas.openxmlformats.org/officeDocument/2006/relationships/customXml" Target="../ink/ink3.xml"/><Relationship Id="rId3" Type="http://schemas.openxmlformats.org/officeDocument/2006/relationships/image" Target="../media/image11.gif"/><Relationship Id="rId12" Type="http://schemas.openxmlformats.org/officeDocument/2006/relationships/customXml" Target="../ink/ink5.xml"/><Relationship Id="rId17" Type="http://schemas.microsoft.com/office/2007/relationships/hdphoto" Target="../media/hdphoto2.wdp"/><Relationship Id="rId25" Type="http://schemas.openxmlformats.org/officeDocument/2006/relationships/customXml" Target="../ink/ink9.xml"/><Relationship Id="rId33" Type="http://schemas.openxmlformats.org/officeDocument/2006/relationships/customXml" Target="../ink/ink13.xml"/><Relationship Id="rId38" Type="http://schemas.openxmlformats.org/officeDocument/2006/relationships/image" Target="../media/image29.png"/><Relationship Id="rId20" Type="http://schemas.openxmlformats.org/officeDocument/2006/relationships/image" Target="../media/image20.png"/><Relationship Id="rId4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emf"/><Relationship Id="rId10" Type="http://schemas.openxmlformats.org/officeDocument/2006/relationships/image" Target="../media/image39.emf"/><Relationship Id="rId4" Type="http://schemas.openxmlformats.org/officeDocument/2006/relationships/image" Target="../media/image280.png"/><Relationship Id="rId9" Type="http://schemas.openxmlformats.org/officeDocument/2006/relationships/image" Target="../media/image3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1.emf"/><Relationship Id="rId5" Type="http://schemas.openxmlformats.org/officeDocument/2006/relationships/image" Target="../media/image41.png"/><Relationship Id="rId4" Type="http://schemas.openxmlformats.org/officeDocument/2006/relationships/image" Target="../media/image3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360.png"/><Relationship Id="rId7" Type="http://schemas.openxmlformats.org/officeDocument/2006/relationships/image" Target="../media/image43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10.png"/><Relationship Id="rId7" Type="http://schemas.openxmlformats.org/officeDocument/2006/relationships/image" Target="../media/image51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0.png"/><Relationship Id="rId7" Type="http://schemas.openxmlformats.org/officeDocument/2006/relationships/image" Target="../media/image57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1.emf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F241B3-881D-EC4F-8D1A-24499950A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116" y="1583489"/>
            <a:ext cx="10031767" cy="1001496"/>
          </a:xfrm>
        </p:spPr>
        <p:txBody>
          <a:bodyPr>
            <a:normAutofit/>
          </a:bodyPr>
          <a:lstStyle/>
          <a:p>
            <a:r>
              <a:rPr lang="en-US" sz="4400" dirty="0"/>
              <a:t>Optical Constants of CaF</a:t>
            </a:r>
            <a:r>
              <a:rPr lang="en-US" sz="1600" dirty="0"/>
              <a:t>2</a:t>
            </a:r>
            <a:r>
              <a:rPr lang="en-US" sz="4400" dirty="0"/>
              <a:t> at 300 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EDB1A81-C40C-CC4D-A7F0-5377B00FD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9196" y="583235"/>
            <a:ext cx="9144000" cy="828294"/>
          </a:xfrm>
        </p:spPr>
        <p:txBody>
          <a:bodyPr>
            <a:normAutofit/>
          </a:bodyPr>
          <a:lstStyle/>
          <a:p>
            <a:r>
              <a:rPr lang="en-US" u="sng" dirty="0"/>
              <a:t>NMSU – URCAS April 29</a:t>
            </a:r>
            <a:r>
              <a:rPr lang="en-US" u="sng" baseline="30000" dirty="0"/>
              <a:t>th</a:t>
            </a:r>
            <a:r>
              <a:rPr lang="en-US" u="sng" dirty="0"/>
              <a:t>,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D8DFC047-0BC1-6348-964D-0972D452657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45320" y="2874419"/>
                <a:ext cx="10701360" cy="334963"/>
              </a:xfrm>
            </p:spPr>
            <p:txBody>
              <a:bodyPr/>
              <a:lstStyle/>
              <a:p>
                <a:pPr lvl="0"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2000" b="1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Jaden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Love</m:t>
                        </m:r>
                        <m:r>
                          <a:rPr lang="en-US" altLang="en-US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</m:e>
                      <m:sup>
                        <m:r>
                          <a:rPr kumimoji="0" lang="en-US" altLang="en-US" sz="2000" b="1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0" lang="en-US" altLang="en-US" sz="2000" b="1" i="0" u="none" strike="noStrike" cap="none" normalizeH="0" baseline="0" dirty="0">
                    <a:ln>
                      <a:noFill/>
                    </a:ln>
                    <a:effectLst/>
                    <a:latin typeface="+mn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Nuwanjula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Samarasingha</m:t>
                        </m:r>
                        <m:r>
                          <a:rPr lang="en-US" altLang="en-US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</m:e>
                      <m:sup>
                        <m:r>
                          <a:rPr lang="en-US" altLang="en-US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en-US" sz="2000" b="1" dirty="0">
                    <a:latin typeface="+mn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Carlos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Armenta</m:t>
                        </m:r>
                        <m:r>
                          <a:rPr lang="en-US" altLang="en-US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</m:e>
                      <m:sup>
                        <m:r>
                          <a:rPr lang="en-US" altLang="en-US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0" lang="en-US" altLang="en-US" sz="2000" b="1" i="0" u="none" strike="noStrike" cap="none" normalizeH="0" baseline="0" dirty="0">
                    <a:ln>
                      <a:noFill/>
                    </a:ln>
                    <a:effectLst/>
                    <a:latin typeface="+mn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Stefan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000" b="1" dirty="0">
                            <a:latin typeface="+mn-lt"/>
                            <a:cs typeface="Times New Roman" panose="02020603050405020304" pitchFamily="18" charset="0"/>
                          </a:rPr>
                          <m:t>Zollner</m:t>
                        </m:r>
                        <m:r>
                          <a:rPr lang="en-US" altLang="en-US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</m:e>
                      <m:sup>
                        <m:r>
                          <a:rPr lang="en-US" altLang="en-US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en-US" sz="2000" b="1" dirty="0">
                    <a:latin typeface="+mn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en-US" sz="2000" b="1" i="0" dirty="0" smtClean="0">
                            <a:latin typeface="+mn-lt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altLang="en-US" sz="2000" b="1" i="0" dirty="0" smtClean="0">
                            <a:latin typeface="+mn-lt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en-US" altLang="en-US" sz="2000" b="1" i="0" dirty="0" smtClean="0">
                            <a:latin typeface="+mn-lt"/>
                            <a:cs typeface="Times New Roman" panose="02020603050405020304" pitchFamily="18" charset="0"/>
                          </a:rPr>
                          <m:t>Kim</m:t>
                        </m:r>
                      </m:e>
                      <m:sup>
                        <m:r>
                          <a:rPr lang="en-US" altLang="en-US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altLang="en-US" sz="2000" b="1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Times New Roman" panose="02020603050405020304" pitchFamily="18" charset="0"/>
                </a:endParaRPr>
              </a:p>
              <a:p>
                <a:pPr marL="514350" marR="0" lvl="0" indent="-51435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AutoNum type="arabicPeriod"/>
                  <a:tabLst/>
                </a:pPr>
                <a:r>
                  <a:rPr kumimoji="0" lang="en-US" altLang="en-US" sz="1400" b="1" i="0" u="none" strike="noStrike" cap="none" normalizeH="0" baseline="0" dirty="0">
                    <a:ln>
                      <a:noFill/>
                    </a:ln>
                    <a:effectLst/>
                    <a:latin typeface="+mn-lt"/>
                    <a:cs typeface="Times New Roman" panose="02020603050405020304" pitchFamily="18" charset="0"/>
                  </a:rPr>
                  <a:t>Department of Physics, New Mexico State University, Las Cruces, NM</a:t>
                </a:r>
              </a:p>
              <a:p>
                <a:pPr marL="342900" marR="0" lvl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AutoNum type="arabicPeriod"/>
                  <a:tabLst/>
                </a:pPr>
                <a:r>
                  <a:rPr lang="en-US" sz="1400" b="1" dirty="0">
                    <a:latin typeface="+mn-lt"/>
                    <a:cs typeface="Times New Roman" panose="02020603050405020304" pitchFamily="18" charset="0"/>
                  </a:rPr>
                  <a:t>National Institute of Aerospace, NASA Langley Research Center, Hampton, VA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D8DFC047-0BC1-6348-964D-0972D45265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45320" y="2874419"/>
                <a:ext cx="10701360" cy="334963"/>
              </a:xfrm>
              <a:blipFill>
                <a:blip r:embed="rId2"/>
                <a:stretch>
                  <a:fillRect b="-16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F3AF42-84EC-0F41-8515-234CDE8FF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0391" y="4018951"/>
            <a:ext cx="4882718" cy="652749"/>
          </a:xfrm>
        </p:spPr>
        <p:txBody>
          <a:bodyPr>
            <a:normAutofit/>
          </a:bodyPr>
          <a:lstStyle/>
          <a:p>
            <a:r>
              <a:rPr lang="en-US" sz="1400" b="1" dirty="0"/>
              <a:t>College of Arts and Sciences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0F61E1-FE6B-4DA3-9BF1-B91C91249A87}"/>
              </a:ext>
            </a:extLst>
          </p:cNvPr>
          <p:cNvSpPr txBox="1"/>
          <p:nvPr/>
        </p:nvSpPr>
        <p:spPr>
          <a:xfrm>
            <a:off x="9470457" y="6331388"/>
            <a:ext cx="29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Email: </a:t>
            </a:r>
            <a:r>
              <a:rPr lang="en-US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lovej@nmsu.edu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92543C-A4E9-4515-BF99-87D2BA720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99" y="5619565"/>
            <a:ext cx="792858" cy="110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27"/>
    </mc:Choice>
    <mc:Fallback>
      <p:transition spd="slow" advTm="2262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EE905-4142-42D7-AE7D-37E0A4388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19CD4-6885-4E41-B8CB-C1856BD5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6480"/>
            <a:ext cx="10515600" cy="2746375"/>
          </a:xfrm>
        </p:spPr>
        <p:txBody>
          <a:bodyPr/>
          <a:lstStyle/>
          <a:p>
            <a:r>
              <a:rPr lang="en-US" dirty="0"/>
              <a:t>We determined the lattice constant and verified crystal quality in 3 bulk substrates. </a:t>
            </a:r>
          </a:p>
          <a:p>
            <a:r>
              <a:rPr lang="en-US" dirty="0"/>
              <a:t>We determined optical constants and TO/LO energies for 3 bulk substrates using IR ellipsometry. </a:t>
            </a:r>
          </a:p>
          <a:p>
            <a:r>
              <a:rPr lang="en-US" dirty="0"/>
              <a:t>Identified the existence of an overlayer on the Sydor Optics (111) substrate with a higher refractive index than the bulk substrate. 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03C585-A438-4F71-91BB-D27119FF7623}"/>
                  </a:ext>
                </a:extLst>
              </p:cNvPr>
              <p:cNvSpPr txBox="1"/>
              <p:nvPr/>
            </p:nvSpPr>
            <p:spPr>
              <a:xfrm>
                <a:off x="98831" y="4686254"/>
                <a:ext cx="6461767" cy="20911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C0B4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u="sng" smtClean="0">
                          <a:solidFill>
                            <a:srgbClr val="8C0B41"/>
                          </a:solidFill>
                          <a:latin typeface="Cambria Math" panose="02040503050406030204" pitchFamily="18" charset="0"/>
                        </a:rPr>
                        <m:t>𝐅𝐮𝐭𝐮𝐫𝐞</m:t>
                      </m:r>
                      <m:r>
                        <a:rPr lang="en-US" sz="1600" b="1" i="0" u="sng" smtClean="0">
                          <a:solidFill>
                            <a:srgbClr val="8C0B4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0" u="sng" smtClean="0">
                          <a:solidFill>
                            <a:srgbClr val="8C0B41"/>
                          </a:solidFill>
                          <a:latin typeface="Cambria Math" panose="02040503050406030204" pitchFamily="18" charset="0"/>
                        </a:rPr>
                        <m:t>𝐖𝐨𝐫𝐤</m:t>
                      </m:r>
                    </m:oMath>
                  </m:oMathPara>
                </a14:m>
                <a:endParaRPr lang="en-US" sz="1600" dirty="0">
                  <a:solidFill>
                    <a:srgbClr val="8C0B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This summer I will attempt to remove the overlayer by cleaning the samples before taking new data to compare with previous results.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Rocking curves on the XRD will be taken at the 224 and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bar>
                  </m:oMath>
                </a14:m>
                <a:r>
                  <a:rPr lang="en-US" sz="16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bar>
                  </m:oMath>
                </a14:m>
                <a:r>
                  <a:rPr lang="en-US" sz="1600" dirty="0">
                    <a:cs typeface="Times New Roman" panose="02020603050405020304" pitchFamily="18" charset="0"/>
                  </a:rPr>
                  <a:t> 4 plane orientations.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CaF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samples have been sent to Nebraska for additional VUV measurements up to 9.5 eV.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CaF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samples have been sent to Sweden for far IR measurements.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03C585-A438-4F71-91BB-D27119FF7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1" y="4686254"/>
                <a:ext cx="6461767" cy="2091150"/>
              </a:xfrm>
              <a:prstGeom prst="rect">
                <a:avLst/>
              </a:prstGeom>
              <a:blipFill>
                <a:blip r:embed="rId3"/>
                <a:stretch>
                  <a:fillRect l="-282" b="-2609"/>
                </a:stretch>
              </a:blipFill>
              <a:ln>
                <a:solidFill>
                  <a:srgbClr val="8C0B4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BD69547C-A1EE-4576-B7ED-3B20B12B93C2}"/>
              </a:ext>
            </a:extLst>
          </p:cNvPr>
          <p:cNvSpPr txBox="1">
            <a:spLocks/>
          </p:cNvSpPr>
          <p:nvPr/>
        </p:nvSpPr>
        <p:spPr>
          <a:xfrm>
            <a:off x="7772905" y="5858342"/>
            <a:ext cx="3205578" cy="909961"/>
          </a:xfrm>
          <a:prstGeom prst="rect">
            <a:avLst/>
          </a:prstGeom>
          <a:ln w="57150">
            <a:solidFill>
              <a:srgbClr val="FFF2C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DFD83-1F4A-49BD-84FB-7D087B4E0696}"/>
              </a:ext>
            </a:extLst>
          </p:cNvPr>
          <p:cNvSpPr txBox="1"/>
          <p:nvPr/>
        </p:nvSpPr>
        <p:spPr>
          <a:xfrm>
            <a:off x="11888773" y="6488668"/>
            <a:ext cx="40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15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70"/>
    </mc:Choice>
    <mc:Fallback>
      <p:transition spd="slow" advTm="49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0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75CE62-DC58-4900-89D0-2D2D7410C872}"/>
              </a:ext>
            </a:extLst>
          </p:cNvPr>
          <p:cNvSpPr/>
          <p:nvPr/>
        </p:nvSpPr>
        <p:spPr>
          <a:xfrm>
            <a:off x="0" y="0"/>
            <a:ext cx="12192000" cy="5761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F51F05FB-68E1-2C4E-A627-67E8635E18D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82825" y="-132020"/>
                <a:ext cx="121920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8C0B41"/>
                    </a:solidFill>
                  </a:rPr>
                  <a:t>Optical &amp; Structural Properties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𝐂𝐚𝐅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dirty="0">
                  <a:solidFill>
                    <a:srgbClr val="8C0B41"/>
                  </a:solidFill>
                </a:endParaRP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F51F05FB-68E1-2C4E-A627-67E8635E18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2825" y="-132020"/>
                <a:ext cx="12192000" cy="1325563"/>
              </a:xfrm>
              <a:blipFill>
                <a:blip r:embed="rId3"/>
                <a:stretch>
                  <a:fillRect l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DD0473-21C9-4DE9-9D19-68A6EB0CAF85}"/>
                  </a:ext>
                </a:extLst>
              </p:cNvPr>
              <p:cNvSpPr txBox="1"/>
              <p:nvPr/>
            </p:nvSpPr>
            <p:spPr>
              <a:xfrm>
                <a:off x="0" y="874840"/>
                <a:ext cx="12192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Purpose: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CaF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is an insulator with a wide range of transparency from 125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meV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to 10 eV. This property makes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CaF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 desirable substrate for optical devices; such as tunable filters based on phase change memory materials.</a:t>
                </a:r>
              </a:p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u="sng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Methods: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Data was collected using x-ray diffraction, FTIR ellipsometry, and V-VASE ellipsometry. Backside roughening of the samples was done using 220 grit aluminum oxide in a sandblaster. Samples were cleaned using an ultrasonic bath.</a:t>
                </a:r>
              </a:p>
              <a:p>
                <a:endParaRPr lang="en-US" b="1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u="sng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Applications: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NASA intends to use the tunable filters on a satellite that is headed to Mars.</a:t>
                </a:r>
              </a:p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endParaRPr lang="en-US" b="1" u="sng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DD0473-21C9-4DE9-9D19-68A6EB0CA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4840"/>
                <a:ext cx="12192000" cy="3693319"/>
              </a:xfrm>
              <a:prstGeom prst="rect">
                <a:avLst/>
              </a:prstGeom>
              <a:blipFill>
                <a:blip r:embed="rId4"/>
                <a:stretch>
                  <a:fillRect l="-400" t="-992" r="-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D1F635D-665F-4048-9C86-2B57D6A4341F}"/>
              </a:ext>
            </a:extLst>
          </p:cNvPr>
          <p:cNvGrpSpPr/>
          <p:nvPr/>
        </p:nvGrpSpPr>
        <p:grpSpPr>
          <a:xfrm>
            <a:off x="179483" y="3179444"/>
            <a:ext cx="2701543" cy="2319553"/>
            <a:chOff x="179483" y="3107836"/>
            <a:chExt cx="3131169" cy="2592683"/>
          </a:xfrm>
        </p:grpSpPr>
        <p:pic>
          <p:nvPicPr>
            <p:cNvPr id="11" name="Picture 8" descr="Empyrean Nano Edition">
              <a:extLst>
                <a:ext uri="{FF2B5EF4-FFF2-40B4-BE49-F238E27FC236}">
                  <a16:creationId xmlns:a16="http://schemas.microsoft.com/office/drawing/2014/main" id="{5C10CDD6-CA12-4CA9-BC2A-8CCF33FBA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58" y="3107836"/>
              <a:ext cx="2531689" cy="25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D9B9A9-E19C-4C6B-A094-AFE1555CC65B}"/>
                </a:ext>
              </a:extLst>
            </p:cNvPr>
            <p:cNvSpPr txBox="1"/>
            <p:nvPr/>
          </p:nvSpPr>
          <p:spPr>
            <a:xfrm>
              <a:off x="179483" y="5485075"/>
              <a:ext cx="31311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Malvern Panalytical: Empyrean x-ray diffractometer</a:t>
              </a:r>
              <a:endParaRPr lang="en-US" sz="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C7D1DB-3A10-4422-A829-E1A1C320F4B3}"/>
              </a:ext>
            </a:extLst>
          </p:cNvPr>
          <p:cNvGrpSpPr/>
          <p:nvPr/>
        </p:nvGrpSpPr>
        <p:grpSpPr>
          <a:xfrm>
            <a:off x="3894269" y="3126273"/>
            <a:ext cx="3581030" cy="2512605"/>
            <a:chOff x="3878720" y="2912002"/>
            <a:chExt cx="3704155" cy="278004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6C1DC62-7801-4610-99C8-DCB775C1D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720" y="2912002"/>
              <a:ext cx="3704155" cy="2780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6B97EF-08DA-4BE9-994C-D26544A1ED2C}"/>
                </a:ext>
              </a:extLst>
            </p:cNvPr>
            <p:cNvSpPr txBox="1"/>
            <p:nvPr/>
          </p:nvSpPr>
          <p:spPr>
            <a:xfrm>
              <a:off x="5029358" y="5436091"/>
              <a:ext cx="18340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JA Woollam: V-VASE Ellipsometer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A7AFCF3-1BEB-4CC5-86E4-37B6DAA815D4}"/>
              </a:ext>
            </a:extLst>
          </p:cNvPr>
          <p:cNvGrpSpPr/>
          <p:nvPr/>
        </p:nvGrpSpPr>
        <p:grpSpPr>
          <a:xfrm>
            <a:off x="8899235" y="3114052"/>
            <a:ext cx="3113282" cy="2516560"/>
            <a:chOff x="9052263" y="3126273"/>
            <a:chExt cx="3066786" cy="251656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6C4B1950-CC2F-46EB-AAA7-FED14A9FA6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2263" y="3126273"/>
              <a:ext cx="3066786" cy="2301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99CA7B-51F3-4C01-BA29-95E91AA0F0C4}"/>
                </a:ext>
              </a:extLst>
            </p:cNvPr>
            <p:cNvSpPr txBox="1"/>
            <p:nvPr/>
          </p:nvSpPr>
          <p:spPr>
            <a:xfrm>
              <a:off x="9537177" y="5427389"/>
              <a:ext cx="22596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JA Woollam:  FTIR-VASE Mark II Ellipsometer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192A193-DC99-457A-98ED-C1C7BDA24E6E}"/>
              </a:ext>
            </a:extLst>
          </p:cNvPr>
          <p:cNvSpPr txBox="1"/>
          <p:nvPr/>
        </p:nvSpPr>
        <p:spPr>
          <a:xfrm>
            <a:off x="11887199" y="6488668"/>
            <a:ext cx="40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1167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72"/>
    </mc:Choice>
    <mc:Fallback>
      <p:transition spd="slow" advTm="5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2C467A16-CFF6-4419-94D0-A1A84174216B}"/>
              </a:ext>
            </a:extLst>
          </p:cNvPr>
          <p:cNvGrpSpPr/>
          <p:nvPr/>
        </p:nvGrpSpPr>
        <p:grpSpPr>
          <a:xfrm>
            <a:off x="192070" y="1343120"/>
            <a:ext cx="4235329" cy="2243218"/>
            <a:chOff x="217066" y="1287182"/>
            <a:chExt cx="4235329" cy="2243218"/>
          </a:xfrm>
        </p:grpSpPr>
        <p:pic>
          <p:nvPicPr>
            <p:cNvPr id="2052" name="Picture 4" descr="acoustics - Polarization of sound - Physics Stack Exchange">
              <a:extLst>
                <a:ext uri="{FF2B5EF4-FFF2-40B4-BE49-F238E27FC236}">
                  <a16:creationId xmlns:a16="http://schemas.microsoft.com/office/drawing/2014/main" id="{C87C49F4-231D-4AAF-9ED9-8A18043C1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6" y="1287182"/>
              <a:ext cx="4235329" cy="2243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4ADCCAC-4E0B-4B68-BCD2-2494CFFE7DEF}"/>
                    </a:ext>
                  </a:extLst>
                </p14:cNvPr>
                <p14:cNvContentPartPr/>
                <p14:nvPr/>
              </p14:nvContentPartPr>
              <p14:xfrm>
                <a:off x="532415" y="2040649"/>
                <a:ext cx="733680" cy="392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4ADCCAC-4E0B-4B68-BCD2-2494CFFE7DE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0775" y="1896649"/>
                  <a:ext cx="877320" cy="67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826D1DF-4722-49B1-86E4-DF80C1829B1A}"/>
                    </a:ext>
                  </a:extLst>
                </p14:cNvPr>
                <p14:cNvContentPartPr/>
                <p14:nvPr/>
              </p14:nvContentPartPr>
              <p14:xfrm>
                <a:off x="1387415" y="2627809"/>
                <a:ext cx="793080" cy="529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826D1DF-4722-49B1-86E4-DF80C1829B1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15415" y="2484169"/>
                  <a:ext cx="936720" cy="81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251847D-2CED-4756-ACA8-36B1CF59F0D9}"/>
                    </a:ext>
                  </a:extLst>
                </p14:cNvPr>
                <p14:cNvContentPartPr/>
                <p14:nvPr/>
              </p14:nvContentPartPr>
              <p14:xfrm>
                <a:off x="2309735" y="2188969"/>
                <a:ext cx="728640" cy="388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251847D-2CED-4756-ACA8-36B1CF59F0D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37735" y="2044969"/>
                  <a:ext cx="87228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C23F310-87BB-4BB1-BD04-1CFC1702E8F6}"/>
                    </a:ext>
                  </a:extLst>
                </p14:cNvPr>
                <p14:cNvContentPartPr/>
                <p14:nvPr/>
              </p14:nvContentPartPr>
              <p14:xfrm>
                <a:off x="3292895" y="2870809"/>
                <a:ext cx="658800" cy="439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C23F310-87BB-4BB1-BD04-1CFC1702E8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20895" y="2726809"/>
                  <a:ext cx="802440" cy="72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06C2690-9971-4786-A45B-C54AD71850F5}"/>
                    </a:ext>
                  </a:extLst>
                </p14:cNvPr>
                <p14:cNvContentPartPr/>
                <p14:nvPr/>
              </p14:nvContentPartPr>
              <p14:xfrm>
                <a:off x="3481535" y="1476169"/>
                <a:ext cx="352080" cy="106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06C2690-9971-4786-A45B-C54AD71850F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27535" y="1368169"/>
                  <a:ext cx="459720" cy="322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DE54D996-2406-4068-AD9A-986F06E67913}"/>
              </a:ext>
            </a:extLst>
          </p:cNvPr>
          <p:cNvSpPr txBox="1">
            <a:spLocks/>
          </p:cNvSpPr>
          <p:nvPr/>
        </p:nvSpPr>
        <p:spPr>
          <a:xfrm>
            <a:off x="15514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rgbClr val="8C0B41"/>
                </a:solidFill>
              </a:rPr>
              <a:t>Electromagnetic Waves – “Light”</a:t>
            </a:r>
          </a:p>
        </p:txBody>
      </p:sp>
      <p:pic>
        <p:nvPicPr>
          <p:cNvPr id="2054" name="Picture 6" descr="What do light wave oscillations look like? - Physics Stack ...">
            <a:extLst>
              <a:ext uri="{FF2B5EF4-FFF2-40B4-BE49-F238E27FC236}">
                <a16:creationId xmlns:a16="http://schemas.microsoft.com/office/drawing/2014/main" id="{834835BA-6838-4159-8FA5-36FE9C487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4"/>
          <a:stretch/>
        </p:blipFill>
        <p:spPr bwMode="auto">
          <a:xfrm>
            <a:off x="-5314251" y="1153103"/>
            <a:ext cx="3110697" cy="18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he Schema Frequency | Armstrong Economics">
            <a:extLst>
              <a:ext uri="{FF2B5EF4-FFF2-40B4-BE49-F238E27FC236}">
                <a16:creationId xmlns:a16="http://schemas.microsoft.com/office/drawing/2014/main" id="{D5679058-6231-49D0-BFD3-26F8F220C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33" y="1153103"/>
            <a:ext cx="7252860" cy="21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FE9959-FF11-4162-A182-278F4DBBBDEC}"/>
              </a:ext>
            </a:extLst>
          </p:cNvPr>
          <p:cNvSpPr txBox="1"/>
          <p:nvPr/>
        </p:nvSpPr>
        <p:spPr>
          <a:xfrm>
            <a:off x="11868410" y="6488668"/>
            <a:ext cx="40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71DC08-9B0F-4EEB-BC07-9A5EDDFBF1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066" y="3737534"/>
            <a:ext cx="11649075" cy="1924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54EA96F-A770-4B50-B18D-4322153FA1A2}"/>
                  </a:ext>
                </a:extLst>
              </p14:cNvPr>
              <p14:cNvContentPartPr/>
              <p14:nvPr/>
            </p14:nvContentPartPr>
            <p14:xfrm>
              <a:off x="565535" y="2397769"/>
              <a:ext cx="186120" cy="45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54EA96F-A770-4B50-B18D-4322153FA1A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7895" y="2361769"/>
                <a:ext cx="22176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3EABB70-D2EC-4320-94EC-2851AC1D239A}"/>
                  </a:ext>
                </a:extLst>
              </p14:cNvPr>
              <p14:cNvContentPartPr/>
              <p14:nvPr/>
            </p14:nvContentPartPr>
            <p14:xfrm>
              <a:off x="492095" y="2272489"/>
              <a:ext cx="797760" cy="250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3EABB70-D2EC-4320-94EC-2851AC1D23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4095" y="2236849"/>
                <a:ext cx="83340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59F3301-D053-4106-A330-A782207F26F1}"/>
                  </a:ext>
                </a:extLst>
              </p14:cNvPr>
              <p14:cNvContentPartPr/>
              <p14:nvPr/>
            </p14:nvContentPartPr>
            <p14:xfrm>
              <a:off x="1032455" y="246472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59F3301-D053-4106-A330-A782207F26F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0815" y="2321089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BE381BB-D210-42E6-9BE5-949CE2D3858B}"/>
                  </a:ext>
                </a:extLst>
              </p14:cNvPr>
              <p14:cNvContentPartPr/>
              <p14:nvPr/>
            </p14:nvContentPartPr>
            <p14:xfrm>
              <a:off x="3209735" y="2803849"/>
              <a:ext cx="245520" cy="303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BE381BB-D210-42E6-9BE5-949CE2D3858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38095" y="2659849"/>
                <a:ext cx="389160" cy="5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429343C-A806-467A-8262-1080C9D0F18E}"/>
                  </a:ext>
                </a:extLst>
              </p14:cNvPr>
              <p14:cNvContentPartPr/>
              <p14:nvPr/>
            </p14:nvContentPartPr>
            <p14:xfrm>
              <a:off x="1207826" y="1493851"/>
              <a:ext cx="1013760" cy="361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429343C-A806-467A-8262-1080C9D0F18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03506" y="1489531"/>
                <a:ext cx="102240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6B01E06-77FB-4D4D-A879-0AF66A7AC9FB}"/>
                  </a:ext>
                </a:extLst>
              </p14:cNvPr>
              <p14:cNvContentPartPr/>
              <p14:nvPr/>
            </p14:nvContentPartPr>
            <p14:xfrm>
              <a:off x="838466" y="1857091"/>
              <a:ext cx="22680" cy="138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6B01E06-77FB-4D4D-A879-0AF66A7AC9F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33786" y="1852771"/>
                <a:ext cx="313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7C9E7D5-F6EE-4006-8311-5A4DA3CB3C45}"/>
                  </a:ext>
                </a:extLst>
              </p14:cNvPr>
              <p14:cNvContentPartPr/>
              <p14:nvPr/>
            </p14:nvContentPartPr>
            <p14:xfrm>
              <a:off x="2621906" y="2011531"/>
              <a:ext cx="14760" cy="13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7C9E7D5-F6EE-4006-8311-5A4DA3CB3C4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17586" y="2007211"/>
                <a:ext cx="23400" cy="14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BA1F7461-0F66-4B9A-8C0C-3A93CEE0A55E}"/>
              </a:ext>
            </a:extLst>
          </p:cNvPr>
          <p:cNvGrpSpPr/>
          <p:nvPr/>
        </p:nvGrpSpPr>
        <p:grpSpPr>
          <a:xfrm>
            <a:off x="6141521" y="1230691"/>
            <a:ext cx="426240" cy="433080"/>
            <a:chOff x="6141521" y="1230691"/>
            <a:chExt cx="426240" cy="43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7AD5CB1-96DF-48F8-BB54-EAE921E6C45E}"/>
                    </a:ext>
                  </a:extLst>
                </p14:cNvPr>
                <p14:cNvContentPartPr/>
                <p14:nvPr/>
              </p14:nvContentPartPr>
              <p14:xfrm>
                <a:off x="6141521" y="1395571"/>
                <a:ext cx="426240" cy="268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7AD5CB1-96DF-48F8-BB54-EAE921E6C45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137201" y="1391251"/>
                  <a:ext cx="4348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30F2DD0-D1E8-4CB1-AB1E-5A17DD2AF4CB}"/>
                    </a:ext>
                  </a:extLst>
                </p14:cNvPr>
                <p14:cNvContentPartPr/>
                <p14:nvPr/>
              </p14:nvContentPartPr>
              <p14:xfrm>
                <a:off x="6271121" y="1230691"/>
                <a:ext cx="108000" cy="84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30F2DD0-D1E8-4CB1-AB1E-5A17DD2AF4C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266801" y="1226371"/>
                  <a:ext cx="1166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24411DE-05FE-43FA-8407-D1648CE4BB39}"/>
                    </a:ext>
                  </a:extLst>
                </p14:cNvPr>
                <p14:cNvContentPartPr/>
                <p14:nvPr/>
              </p14:nvContentPartPr>
              <p14:xfrm>
                <a:off x="6293441" y="1275691"/>
                <a:ext cx="45000" cy="66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24411DE-05FE-43FA-8407-D1648CE4BB3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89121" y="1271371"/>
                  <a:ext cx="53640" cy="7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B3EDD2E-9B3C-42AD-8CFF-8CA1FF883E72}"/>
              </a:ext>
            </a:extLst>
          </p:cNvPr>
          <p:cNvGrpSpPr/>
          <p:nvPr/>
        </p:nvGrpSpPr>
        <p:grpSpPr>
          <a:xfrm>
            <a:off x="22769" y="1148714"/>
            <a:ext cx="9269127" cy="5684765"/>
            <a:chOff x="2433359" y="2588169"/>
            <a:chExt cx="9042400" cy="56309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9A64BC-944D-4B08-B6C7-E71181B95A76}"/>
                </a:ext>
              </a:extLst>
            </p:cNvPr>
            <p:cNvSpPr/>
            <p:nvPr/>
          </p:nvSpPr>
          <p:spPr>
            <a:xfrm>
              <a:off x="2433359" y="2704976"/>
              <a:ext cx="9042400" cy="55141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8C0B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8" descr="Empyrean Nano Edition">
              <a:extLst>
                <a:ext uri="{FF2B5EF4-FFF2-40B4-BE49-F238E27FC236}">
                  <a16:creationId xmlns:a16="http://schemas.microsoft.com/office/drawing/2014/main" id="{FEB95451-D355-48A1-B6B3-47F7D387C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928" y="3520863"/>
              <a:ext cx="3948715" cy="3948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1. Introduction | Development of X-ray crystallography ...">
              <a:extLst>
                <a:ext uri="{FF2B5EF4-FFF2-40B4-BE49-F238E27FC236}">
                  <a16:creationId xmlns:a16="http://schemas.microsoft.com/office/drawing/2014/main" id="{97EF0C8D-0836-4A83-9102-F9FBC83A0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622" y="4177497"/>
              <a:ext cx="4769152" cy="3200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itle 3">
              <a:extLst>
                <a:ext uri="{FF2B5EF4-FFF2-40B4-BE49-F238E27FC236}">
                  <a16:creationId xmlns:a16="http://schemas.microsoft.com/office/drawing/2014/main" id="{118631C2-A292-4AD5-95CC-E98A8CDF1D29}"/>
                </a:ext>
              </a:extLst>
            </p:cNvPr>
            <p:cNvSpPr txBox="1">
              <a:spLocks/>
            </p:cNvSpPr>
            <p:nvPr/>
          </p:nvSpPr>
          <p:spPr>
            <a:xfrm>
              <a:off x="3105140" y="2588169"/>
              <a:ext cx="5478793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n-US" sz="1800" dirty="0">
                  <a:solidFill>
                    <a:srgbClr val="8C0B41"/>
                  </a:solidFill>
                </a:rPr>
                <a:t>X-Ray Diffraction – Structural Properties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838A9E4-98A9-4C88-903C-4FFA3FF28E26}"/>
              </a:ext>
            </a:extLst>
          </p:cNvPr>
          <p:cNvGrpSpPr/>
          <p:nvPr/>
        </p:nvGrpSpPr>
        <p:grpSpPr>
          <a:xfrm>
            <a:off x="0" y="989377"/>
            <a:ext cx="9283818" cy="5835477"/>
            <a:chOff x="22769" y="886968"/>
            <a:chExt cx="9283818" cy="583547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4BBAA99-A0FC-4E03-B97C-8CCE0B7AE4F7}"/>
                </a:ext>
              </a:extLst>
            </p:cNvPr>
            <p:cNvGrpSpPr/>
            <p:nvPr/>
          </p:nvGrpSpPr>
          <p:grpSpPr>
            <a:xfrm>
              <a:off x="22769" y="886968"/>
              <a:ext cx="9283818" cy="5835477"/>
              <a:chOff x="3831527" y="4461861"/>
              <a:chExt cx="9283818" cy="5835477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0941BB4E-DACD-4633-9E08-42BE9DC92F43}"/>
                  </a:ext>
                </a:extLst>
              </p:cNvPr>
              <p:cNvSpPr/>
              <p:nvPr/>
            </p:nvSpPr>
            <p:spPr>
              <a:xfrm>
                <a:off x="3831527" y="4736288"/>
                <a:ext cx="9283818" cy="55610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8C0B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B44F2B7-16AD-42F0-A0AF-C492B7C72C51}"/>
                  </a:ext>
                </a:extLst>
              </p:cNvPr>
              <p:cNvGrpSpPr/>
              <p:nvPr/>
            </p:nvGrpSpPr>
            <p:grpSpPr>
              <a:xfrm>
                <a:off x="4294401" y="4461861"/>
                <a:ext cx="8570053" cy="5302686"/>
                <a:chOff x="4294401" y="4360261"/>
                <a:chExt cx="8570053" cy="5302686"/>
              </a:xfrm>
            </p:grpSpPr>
            <p:pic>
              <p:nvPicPr>
                <p:cNvPr id="51" name="Picture 10" descr="OvGU - Material Physics Spectroscopic ellipsometry lab">
                  <a:extLst>
                    <a:ext uri="{FF2B5EF4-FFF2-40B4-BE49-F238E27FC236}">
                      <a16:creationId xmlns:a16="http://schemas.microsoft.com/office/drawing/2014/main" id="{B81CA7D5-A9A3-4977-8416-C33C92CCEB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6154" l="2000" r="98909">
                              <a14:foregroundMark x1="44364" y1="65385" x2="20364" y2="42308"/>
                              <a14:foregroundMark x1="20364" y1="42308" x2="12000" y2="27308"/>
                              <a14:foregroundMark x1="12000" y1="27308" x2="14364" y2="10000"/>
                              <a14:foregroundMark x1="14364" y1="10000" x2="6000" y2="11923"/>
                              <a14:foregroundMark x1="6000" y1="11923" x2="1455" y2="30000"/>
                              <a14:foregroundMark x1="1455" y1="30000" x2="1818" y2="46154"/>
                              <a14:foregroundMark x1="1818" y1="46154" x2="6000" y2="59231"/>
                              <a14:foregroundMark x1="6000" y1="59231" x2="50727" y2="99615"/>
                              <a14:foregroundMark x1="50727" y1="99615" x2="98545" y2="81154"/>
                              <a14:foregroundMark x1="98545" y1="81154" x2="98909" y2="43077"/>
                              <a14:foregroundMark x1="98909" y1="43077" x2="93636" y2="23846"/>
                              <a14:foregroundMark x1="93636" y1="23846" x2="85818" y2="17692"/>
                              <a14:foregroundMark x1="80983" y1="22519" x2="79138" y2="24362"/>
                              <a14:foregroundMark x1="85818" y1="17692" x2="82057" y2="21448"/>
                              <a14:foregroundMark x1="22280" y1="25758" x2="19091" y2="24615"/>
                              <a14:foregroundMark x1="28298" y1="27915" x2="27317" y2="27563"/>
                              <a14:foregroundMark x1="58813" y1="38852" x2="58654" y2="38795"/>
                              <a14:foregroundMark x1="19091" y1="24615" x2="12364" y2="15385"/>
                              <a14:foregroundMark x1="12364" y1="15385" x2="12364" y2="15385"/>
                              <a14:foregroundMark x1="16545" y1="15385" x2="13273" y2="1154"/>
                              <a14:foregroundMark x1="13273" y1="1154" x2="4727" y2="3077"/>
                              <a14:foregroundMark x1="4727" y1="3077" x2="2000" y2="49615"/>
                              <a14:foregroundMark x1="2000" y1="49615" x2="13273" y2="67308"/>
                              <a14:foregroundMark x1="84909" y1="26538" x2="98364" y2="33462"/>
                              <a14:foregroundMark x1="98364" y1="33462" x2="98909" y2="88462"/>
                              <a14:foregroundMark x1="98909" y1="88462" x2="90727" y2="98462"/>
                              <a14:foregroundMark x1="90727" y1="98462" x2="50364" y2="92308"/>
                              <a14:foregroundMark x1="50364" y1="92308" x2="42545" y2="96923"/>
                              <a14:foregroundMark x1="42545" y1="96923" x2="38545" y2="94615"/>
                              <a14:foregroundMark x1="78349" y1="28164" x2="81091" y2="26923"/>
                              <a14:foregroundMark x1="59348" y1="36762" x2="59430" y2="36725"/>
                              <a14:foregroundMark x1="82187" y1="27369" x2="90545" y2="30769"/>
                              <a14:foregroundMark x1="81091" y1="26923" x2="81693" y2="27168"/>
                              <a14:foregroundMark x1="90545" y1="30769" x2="95818" y2="53462"/>
                              <a14:foregroundMark x1="95818" y1="53462" x2="96182" y2="57308"/>
                              <a14:foregroundMark x1="67186" y1="23701" x2="30982" y2="7406"/>
                              <a14:foregroundMark x1="82196" y1="30456" x2="78242" y2="28677"/>
                              <a14:foregroundMark x1="94000" y1="35769" x2="82256" y2="30483"/>
                              <a14:foregroundMark x1="22261" y1="25716" x2="12727" y2="84231"/>
                              <a14:foregroundMark x1="12727" y1="84231" x2="41818" y2="93846"/>
                              <a14:foregroundMark x1="41818" y1="93846" x2="86545" y2="90000"/>
                              <a14:foregroundMark x1="86545" y1="90000" x2="98909" y2="66154"/>
                              <a14:foregroundMark x1="98909" y1="66154" x2="89455" y2="27308"/>
                              <a14:foregroundMark x1="89455" y1="27308" x2="82000" y2="22692"/>
                              <a14:foregroundMark x1="82000" y1="22692" x2="82000" y2="22692"/>
                              <a14:foregroundMark x1="90545" y1="48846" x2="88545" y2="66538"/>
                              <a14:foregroundMark x1="88545" y1="66538" x2="96364" y2="58846"/>
                              <a14:foregroundMark x1="96364" y1="58846" x2="92727" y2="44615"/>
                              <a14:foregroundMark x1="92727" y1="44615" x2="90364" y2="43462"/>
                              <a14:foregroundMark x1="12364" y1="21154" x2="6182" y2="15000"/>
                              <a14:foregroundMark x1="6182" y1="15000" x2="13636" y2="22692"/>
                              <a14:foregroundMark x1="13636" y1="22692" x2="12545" y2="12692"/>
                              <a14:foregroundMark x1="13273" y1="20385" x2="8909" y2="34231"/>
                              <a14:foregroundMark x1="8909" y1="34231" x2="8727" y2="18077"/>
                              <a14:foregroundMark x1="8727" y1="18077" x2="7273" y2="24615"/>
                              <a14:foregroundMark x1="55998" y1="45913" x2="52000" y2="65769"/>
                              <a14:foregroundMark x1="52000" y1="65769" x2="56000" y2="82308"/>
                              <a14:foregroundMark x1="56000" y1="82308" x2="58000" y2="53077"/>
                              <a14:foregroundMark x1="58000" y1="53077" x2="53818" y2="49615"/>
                              <a14:foregroundMark x1="12545" y1="16154" x2="68727" y2="30000"/>
                              <a14:foregroundMark x1="68727" y1="30000" x2="94545" y2="25000"/>
                              <a14:backgroundMark x1="20909" y1="4231" x2="22132" y2="6871"/>
                              <a14:backgroundMark x1="67289" y1="34427" x2="67475" y2="34403"/>
                              <a14:backgroundMark x1="80335" y1="17159" x2="80000" y2="192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6564" y="6260233"/>
                  <a:ext cx="7198048" cy="34027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4">
                  <a:extLst>
                    <a:ext uri="{FF2B5EF4-FFF2-40B4-BE49-F238E27FC236}">
                      <a16:creationId xmlns:a16="http://schemas.microsoft.com/office/drawing/2014/main" id="{CE681389-8928-4265-B71D-F2284D8302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38632" y="5000339"/>
                  <a:ext cx="3137804" cy="23132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6">
                  <a:extLst>
                    <a:ext uri="{FF2B5EF4-FFF2-40B4-BE49-F238E27FC236}">
                      <a16:creationId xmlns:a16="http://schemas.microsoft.com/office/drawing/2014/main" id="{4EC9E372-E49A-47E3-B491-74514056F8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27327" y="4944698"/>
                  <a:ext cx="2737127" cy="20173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4" name="Title 3">
                  <a:extLst>
                    <a:ext uri="{FF2B5EF4-FFF2-40B4-BE49-F238E27FC236}">
                      <a16:creationId xmlns:a16="http://schemas.microsoft.com/office/drawing/2014/main" id="{16B0A97E-689C-4C93-B0DE-B5269C62AA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294401" y="4360261"/>
                  <a:ext cx="6141547" cy="133684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b="1" kern="1200">
                      <a:solidFill>
                        <a:schemeClr val="tx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1pPr>
                </a:lstStyle>
                <a:p>
                  <a:r>
                    <a:rPr lang="en-US" sz="1800" dirty="0">
                      <a:solidFill>
                        <a:srgbClr val="8C0B41"/>
                      </a:solidFill>
                    </a:rPr>
                    <a:t>Ellipsometry (UV and IR) – Optical Properties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D8EA57B-E15D-4579-B9EF-652CA2BEDCCF}"/>
                    </a:ext>
                  </a:extLst>
                </p:cNvPr>
                <p:cNvSpPr txBox="1"/>
                <p:nvPr/>
              </p:nvSpPr>
              <p:spPr>
                <a:xfrm>
                  <a:off x="699168" y="5604673"/>
                  <a:ext cx="2052165" cy="586892"/>
                </a:xfrm>
                <a:prstGeom prst="rect">
                  <a:avLst/>
                </a:prstGeom>
                <a:solidFill>
                  <a:srgbClr val="FFF2CC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D8EA57B-E15D-4579-B9EF-652CA2BEDC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168" y="5604673"/>
                  <a:ext cx="2052165" cy="586892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59202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54"/>
    </mc:Choice>
    <mc:Fallback>
      <p:transition spd="slow" advTm="145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iller Indices">
            <a:extLst>
              <a:ext uri="{FF2B5EF4-FFF2-40B4-BE49-F238E27FC236}">
                <a16:creationId xmlns:a16="http://schemas.microsoft.com/office/drawing/2014/main" id="{DD2C4AB3-EB72-4DC4-831B-FC65DA734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1" y="1356326"/>
            <a:ext cx="5312906" cy="170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62992E-0CFE-48AB-ADE5-3E98B7251B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1288" y="-95407"/>
                <a:ext cx="10515600" cy="1325563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8C0B41"/>
                    </a:solidFill>
                  </a:rPr>
                  <a:t>Crystal S</a:t>
                </a:r>
                <a:r>
                  <a:rPr lang="en-US" b="1" dirty="0">
                    <a:solidFill>
                      <a:srgbClr val="8C0B41"/>
                    </a:solidFill>
                  </a:rPr>
                  <a:t>tructure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𝐂𝐚𝐅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62992E-0CFE-48AB-ADE5-3E98B7251B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1288" y="-95407"/>
                <a:ext cx="10515600" cy="1325563"/>
              </a:xfrm>
              <a:blipFill>
                <a:blip r:embed="rId4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[고체물리&amp;amp;재료과학] Bravais lattice(브라베이 격자)과 Wigne-Seitz ...">
            <a:extLst>
              <a:ext uri="{FF2B5EF4-FFF2-40B4-BE49-F238E27FC236}">
                <a16:creationId xmlns:a16="http://schemas.microsoft.com/office/drawing/2014/main" id="{410FD006-7FB5-4F4D-ADDD-60C468A93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1" y="3798517"/>
            <a:ext cx="288165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94316AB-2C2F-4D9F-BF55-E24F05F78D59}"/>
              </a:ext>
            </a:extLst>
          </p:cNvPr>
          <p:cNvGrpSpPr/>
          <p:nvPr/>
        </p:nvGrpSpPr>
        <p:grpSpPr>
          <a:xfrm>
            <a:off x="3460489" y="3260310"/>
            <a:ext cx="8572112" cy="2392217"/>
            <a:chOff x="3518600" y="2825653"/>
            <a:chExt cx="8572112" cy="23922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46DAAB-B986-40AE-848D-76232B752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8600" y="2825653"/>
              <a:ext cx="8572112" cy="23922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AC7B8F-5EFC-4F57-A475-71362B8C3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8555" y="3227305"/>
              <a:ext cx="684031" cy="5710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92C7C2-334E-4F01-8E7E-2B9DA878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9384" y="3227306"/>
              <a:ext cx="684031" cy="5710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363CFC-A4F5-4043-9274-65E9639A6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56475" y="3190036"/>
              <a:ext cx="684031" cy="57107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37">
                <a:extLst>
                  <a:ext uri="{FF2B5EF4-FFF2-40B4-BE49-F238E27FC236}">
                    <a16:creationId xmlns:a16="http://schemas.microsoft.com/office/drawing/2014/main" id="{CD30CD3E-C855-4BEB-A2F4-16269DA8C5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3682907"/>
                  </p:ext>
                </p:extLst>
              </p:nvPr>
            </p:nvGraphicFramePr>
            <p:xfrm>
              <a:off x="6628104" y="254799"/>
              <a:ext cx="5200102" cy="2756916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641096">
                      <a:extLst>
                        <a:ext uri="{9D8B030D-6E8A-4147-A177-3AD203B41FA5}">
                          <a16:colId xmlns:a16="http://schemas.microsoft.com/office/drawing/2014/main" val="3674488789"/>
                        </a:ext>
                      </a:extLst>
                    </a:gridCol>
                    <a:gridCol w="3559006">
                      <a:extLst>
                        <a:ext uri="{9D8B030D-6E8A-4147-A177-3AD203B41FA5}">
                          <a16:colId xmlns:a16="http://schemas.microsoft.com/office/drawing/2014/main" val="680815774"/>
                        </a:ext>
                      </a:extLst>
                    </a:gridCol>
                  </a:tblGrid>
                  <a:tr h="283662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Structure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B0C4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Structure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B0C4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4598175"/>
                      </a:ext>
                    </a:extLst>
                  </a:tr>
                  <a:tr h="28366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Formula unit: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CaF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calcium fluoride</a:t>
                          </a:r>
                          <a:endParaRPr lang="en-US" sz="1400" b="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003410358"/>
                      </a:ext>
                    </a:extLst>
                  </a:tr>
                  <a:tr h="30706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Space group: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bar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no</m:t>
                                  </m:r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. 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225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63896411"/>
                      </a:ext>
                    </a:extLst>
                  </a:tr>
                  <a:tr h="28366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Cell dimensions: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04626</m:t>
                              </m:r>
                              <m: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Å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58653791"/>
                      </a:ext>
                    </a:extLst>
                  </a:tr>
                  <a:tr h="28366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Cell contents: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formula units per cell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33014714"/>
                      </a:ext>
                    </a:extLst>
                  </a:tr>
                  <a:tr h="72688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Atomic positions: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2918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 in (4a)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bar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(0,0,0) +FCC</a:t>
                          </a:r>
                          <a:b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 in (8c) 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ba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(¼, ¼, ¾); (¼, ¼, ¼) +FCC </a:t>
                          </a:r>
                        </a:p>
                        <a:p>
                          <a:pPr marL="0" marR="0" lvl="0" indent="0" algn="l" defTabSz="32918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32918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el-GR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β</a:t>
                          </a: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el-GR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90°</a:t>
                          </a:r>
                        </a:p>
                        <a:p>
                          <a:endParaRPr lang="en-US" sz="1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86955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37">
                <a:extLst>
                  <a:ext uri="{FF2B5EF4-FFF2-40B4-BE49-F238E27FC236}">
                    <a16:creationId xmlns:a16="http://schemas.microsoft.com/office/drawing/2014/main" id="{CD30CD3E-C855-4BEB-A2F4-16269DA8C5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3682907"/>
                  </p:ext>
                </p:extLst>
              </p:nvPr>
            </p:nvGraphicFramePr>
            <p:xfrm>
              <a:off x="6628104" y="254799"/>
              <a:ext cx="5200102" cy="2756916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641096">
                      <a:extLst>
                        <a:ext uri="{9D8B030D-6E8A-4147-A177-3AD203B41FA5}">
                          <a16:colId xmlns:a16="http://schemas.microsoft.com/office/drawing/2014/main" val="3674488789"/>
                        </a:ext>
                      </a:extLst>
                    </a:gridCol>
                    <a:gridCol w="3559006">
                      <a:extLst>
                        <a:ext uri="{9D8B030D-6E8A-4147-A177-3AD203B41FA5}">
                          <a16:colId xmlns:a16="http://schemas.microsoft.com/office/drawing/2014/main" val="680815774"/>
                        </a:ext>
                      </a:extLst>
                    </a:gridCol>
                  </a:tblGrid>
                  <a:tr h="3048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Structure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B0C4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Structure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B0C4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459817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Formula unit: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6404" t="-102000" r="-342" b="-71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3410358"/>
                      </a:ext>
                    </a:extLst>
                  </a:tr>
                  <a:tr h="32994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Space group: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6404" t="-183636" r="-342" b="-54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389641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Cell dimensions: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6404" t="-312000" r="-342" b="-50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86537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Cell contents: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formula units per cell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33014714"/>
                      </a:ext>
                    </a:extLst>
                  </a:tr>
                  <a:tr h="120777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Atomic positions: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6404" t="-128643" r="-342" b="-10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6955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88D0E56-80B6-433E-B9FF-2F0B3D2F2A19}"/>
              </a:ext>
            </a:extLst>
          </p:cNvPr>
          <p:cNvSpPr txBox="1"/>
          <p:nvPr/>
        </p:nvSpPr>
        <p:spPr>
          <a:xfrm>
            <a:off x="11828206" y="6488668"/>
            <a:ext cx="40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72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08"/>
    </mc:Choice>
    <mc:Fallback>
      <p:transition spd="slow" advTm="551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DD0473-21C9-4DE9-9D19-68A6EB0CAF85}"/>
              </a:ext>
            </a:extLst>
          </p:cNvPr>
          <p:cNvSpPr txBox="1"/>
          <p:nvPr/>
        </p:nvSpPr>
        <p:spPr>
          <a:xfrm>
            <a:off x="0" y="124145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8C0B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X-Ray Diffraction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b="1" u="sng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CDA9D0-D3BD-4128-88E5-7F83E3980EBF}"/>
              </a:ext>
            </a:extLst>
          </p:cNvPr>
          <p:cNvGrpSpPr/>
          <p:nvPr/>
        </p:nvGrpSpPr>
        <p:grpSpPr>
          <a:xfrm>
            <a:off x="78342" y="893586"/>
            <a:ext cx="7118075" cy="5964414"/>
            <a:chOff x="-152087" y="893586"/>
            <a:chExt cx="7118075" cy="5964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58D0C3C-7124-401E-BFC8-FD51842C9475}"/>
                    </a:ext>
                  </a:extLst>
                </p:cNvPr>
                <p:cNvSpPr txBox="1"/>
                <p:nvPr/>
              </p:nvSpPr>
              <p:spPr>
                <a:xfrm>
                  <a:off x="2087225" y="893586"/>
                  <a:ext cx="31724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𝐂𝐚𝐅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Powder Diffraction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58D0C3C-7124-401E-BFC8-FD51842C94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225" y="893586"/>
                  <a:ext cx="3172408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7CB270-6D42-472C-BC62-A0DCABC73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52087" y="1402960"/>
              <a:ext cx="7118075" cy="545504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6F4E7A-6358-4B4D-8557-906A34B55FF2}"/>
              </a:ext>
            </a:extLst>
          </p:cNvPr>
          <p:cNvSpPr txBox="1"/>
          <p:nvPr/>
        </p:nvSpPr>
        <p:spPr>
          <a:xfrm>
            <a:off x="11887199" y="6488668"/>
            <a:ext cx="40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D65B1C-8B93-4DD3-8BCB-3661EDF8498F}"/>
              </a:ext>
            </a:extLst>
          </p:cNvPr>
          <p:cNvGrpSpPr/>
          <p:nvPr/>
        </p:nvGrpSpPr>
        <p:grpSpPr>
          <a:xfrm>
            <a:off x="7526227" y="1708467"/>
            <a:ext cx="3157895" cy="4780201"/>
            <a:chOff x="7585884" y="1392581"/>
            <a:chExt cx="3157895" cy="4780201"/>
          </a:xfrm>
        </p:grpSpPr>
        <p:pic>
          <p:nvPicPr>
            <p:cNvPr id="11" name="Picture 2" descr="X-ray Diffraction Techniques (Chapter 9) - Analytical Geomicrobiology">
              <a:extLst>
                <a:ext uri="{FF2B5EF4-FFF2-40B4-BE49-F238E27FC236}">
                  <a16:creationId xmlns:a16="http://schemas.microsoft.com/office/drawing/2014/main" id="{D0100599-E51D-4CF5-8E01-2DB3D1B0A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5884" y="1392581"/>
              <a:ext cx="3157895" cy="2003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Lesson 3: Sample Preparation and Problems">
              <a:extLst>
                <a:ext uri="{FF2B5EF4-FFF2-40B4-BE49-F238E27FC236}">
                  <a16:creationId xmlns:a16="http://schemas.microsoft.com/office/drawing/2014/main" id="{AD65978E-D33C-4786-8B43-551B9D5DE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237" y="3641450"/>
              <a:ext cx="2980542" cy="234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12A5AE4-C98C-481A-97CF-E7865237F601}"/>
                </a:ext>
              </a:extLst>
            </p:cNvPr>
            <p:cNvSpPr/>
            <p:nvPr/>
          </p:nvSpPr>
          <p:spPr>
            <a:xfrm>
              <a:off x="7881908" y="3461855"/>
              <a:ext cx="2743200" cy="271092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EDBCEE-9383-4757-A411-844D8433095D}"/>
                </a:ext>
              </a:extLst>
            </p:cNvPr>
            <p:cNvCxnSpPr>
              <a:endCxn id="12" idx="1"/>
            </p:cNvCxnSpPr>
            <p:nvPr/>
          </p:nvCxnSpPr>
          <p:spPr>
            <a:xfrm flipH="1">
              <a:off x="8328161" y="2447231"/>
              <a:ext cx="836670" cy="138154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B559916-6F8F-4E5E-AB6A-E4CDF00852D6}"/>
                </a:ext>
              </a:extLst>
            </p:cNvPr>
            <p:cNvCxnSpPr>
              <a:endCxn id="12" idx="7"/>
            </p:cNvCxnSpPr>
            <p:nvPr/>
          </p:nvCxnSpPr>
          <p:spPr>
            <a:xfrm>
              <a:off x="9164831" y="2447231"/>
              <a:ext cx="1058545" cy="14116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8A2C5B6-7BF1-4B5F-A039-D5B196D4F239}"/>
              </a:ext>
            </a:extLst>
          </p:cNvPr>
          <p:cNvSpPr/>
          <p:nvPr/>
        </p:nvSpPr>
        <p:spPr>
          <a:xfrm>
            <a:off x="78342" y="693259"/>
            <a:ext cx="7065481" cy="6078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9007FF6-81BA-4870-A7BF-9ABE7EAF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61" y="3995459"/>
            <a:ext cx="2884740" cy="22356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73D9AA9-3BB1-4C29-8434-075CEE2C18A4}"/>
              </a:ext>
            </a:extLst>
          </p:cNvPr>
          <p:cNvGrpSpPr/>
          <p:nvPr/>
        </p:nvGrpSpPr>
        <p:grpSpPr>
          <a:xfrm>
            <a:off x="289844" y="925402"/>
            <a:ext cx="7118075" cy="5964414"/>
            <a:chOff x="5710570" y="893586"/>
            <a:chExt cx="7118075" cy="5964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37866E9-D06F-4660-B87E-87CFC21FFC48}"/>
                    </a:ext>
                  </a:extLst>
                </p:cNvPr>
                <p:cNvSpPr txBox="1"/>
                <p:nvPr/>
              </p:nvSpPr>
              <p:spPr>
                <a:xfrm>
                  <a:off x="7154717" y="893586"/>
                  <a:ext cx="42297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𝐂𝐚𝐅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Bulk Substrate, Single Crystal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37866E9-D06F-4660-B87E-87CFC21FFC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4717" y="893586"/>
                  <a:ext cx="4229782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78E8C3-20AA-4B71-9BBE-B5205ACBF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0570" y="1402960"/>
              <a:ext cx="7118075" cy="5455040"/>
            </a:xfrm>
            <a:prstGeom prst="rect">
              <a:avLst/>
            </a:prstGeom>
          </p:spPr>
        </p:pic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739E14D2-B0B1-40D6-B1F5-733034B9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174" y="54215"/>
            <a:ext cx="3039014" cy="184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09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30"/>
    </mc:Choice>
    <mc:Fallback>
      <p:transition spd="slow" advTm="10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DD0473-21C9-4DE9-9D19-68A6EB0CAF85}"/>
                  </a:ext>
                </a:extLst>
              </p:cNvPr>
              <p:cNvSpPr txBox="1"/>
              <p:nvPr/>
            </p:nvSpPr>
            <p:spPr>
              <a:xfrm>
                <a:off x="-43543" y="81905"/>
                <a:ext cx="12192000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u="sng" dirty="0">
                    <a:solidFill>
                      <a:srgbClr val="8C0B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UV-VASE Ellipsometry- Sydor Optics Bulk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𝐂𝐚𝐅</m:t>
                        </m:r>
                      </m:e>
                      <m:sub>
                        <m:r>
                          <a:rPr lang="en-US" sz="2000" b="1" i="0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000" u="sng" dirty="0"/>
                  <a:t> </a:t>
                </a:r>
                <a:r>
                  <a:rPr lang="en-US" sz="2000" b="1" u="sng" dirty="0">
                    <a:solidFill>
                      <a:srgbClr val="8C0B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(111)</a:t>
                </a:r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endParaRPr lang="en-US" b="1" u="sng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DD0473-21C9-4DE9-9D19-68A6EB0CA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543" y="81905"/>
                <a:ext cx="12192000" cy="1508105"/>
              </a:xfrm>
              <a:prstGeom prst="rect">
                <a:avLst/>
              </a:prstGeom>
              <a:blipFill>
                <a:blip r:embed="rId4"/>
                <a:stretch>
                  <a:fillRect t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3EACDE-785F-4EAE-9992-A286C4BC83A5}"/>
                  </a:ext>
                </a:extLst>
              </p:cNvPr>
              <p:cNvSpPr txBox="1"/>
              <p:nvPr/>
            </p:nvSpPr>
            <p:spPr>
              <a:xfrm>
                <a:off x="7835690" y="5343672"/>
                <a:ext cx="3391164" cy="646331"/>
              </a:xfrm>
              <a:prstGeom prst="rect">
                <a:avLst/>
              </a:prstGeom>
              <a:noFill/>
              <a:ln>
                <a:solidFill>
                  <a:srgbClr val="8C0B4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u="sng" smtClean="0">
                          <a:solidFill>
                            <a:srgbClr val="8C0B41"/>
                          </a:solidFill>
                          <a:latin typeface="Cambria Math" panose="02040503050406030204" pitchFamily="18" charset="0"/>
                        </a:rPr>
                        <m:t>𝐅𝐮𝐭𝐮𝐫𝐞</m:t>
                      </m:r>
                      <m:r>
                        <a:rPr lang="en-US" sz="1200" b="1" i="0" u="sng" smtClean="0">
                          <a:solidFill>
                            <a:srgbClr val="8C0B4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0" u="sng" smtClean="0">
                          <a:solidFill>
                            <a:srgbClr val="8C0B41"/>
                          </a:solidFill>
                          <a:latin typeface="Cambria Math" panose="02040503050406030204" pitchFamily="18" charset="0"/>
                        </a:rPr>
                        <m:t>𝐖𝐨𝐫𝐤</m:t>
                      </m:r>
                    </m:oMath>
                  </m:oMathPara>
                </a14:m>
                <a:endParaRPr lang="en-US" sz="1200" dirty="0">
                  <a:solidFill>
                    <a:srgbClr val="8C0B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Future work will involve studying the overlayer on all three bulk substrates.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3EACDE-785F-4EAE-9992-A286C4BC8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5690" y="5343672"/>
                <a:ext cx="3391164" cy="646331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  <a:ln>
                <a:solidFill>
                  <a:srgbClr val="8C0B4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702F620-468F-4357-9350-6B844670A627}"/>
              </a:ext>
            </a:extLst>
          </p:cNvPr>
          <p:cNvGrpSpPr/>
          <p:nvPr/>
        </p:nvGrpSpPr>
        <p:grpSpPr>
          <a:xfrm>
            <a:off x="6754511" y="682397"/>
            <a:ext cx="5332271" cy="4481274"/>
            <a:chOff x="6747389" y="682397"/>
            <a:chExt cx="5332271" cy="44812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E71507-A4D7-4626-A646-BE0E7DE58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7389" y="1077207"/>
              <a:ext cx="5332271" cy="408646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B00DD4-10C9-4A40-94B1-77AD745733CE}"/>
                </a:ext>
              </a:extLst>
            </p:cNvPr>
            <p:cNvSpPr txBox="1"/>
            <p:nvPr/>
          </p:nvSpPr>
          <p:spPr>
            <a:xfrm>
              <a:off x="6953122" y="682397"/>
              <a:ext cx="4977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Real Dielectric Function: Bulk vs. Overlayer</a:t>
              </a:r>
              <a:endParaRPr lang="en-US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graph shows the variation in </a:t>
              </a:r>
              <a:r>
                <a: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&lt;</a:t>
              </a:r>
              <a:r>
                <a:rPr lang="en-US" sz="1200" dirty="0">
                  <a:effectLst/>
                  <a:latin typeface="Symbol" panose="05050102010706020507" pitchFamily="18" charset="2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lang="en-US" sz="1200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&gt;  above 3 eV where the values for  the overlayer 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r>
                <a: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larger than that of the bulk substrate.</a:t>
              </a:r>
              <a:endPara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D4AD589-B804-49B0-97C1-6181F773A2E3}"/>
              </a:ext>
            </a:extLst>
          </p:cNvPr>
          <p:cNvSpPr txBox="1"/>
          <p:nvPr/>
        </p:nvSpPr>
        <p:spPr>
          <a:xfrm>
            <a:off x="11875264" y="6488668"/>
            <a:ext cx="40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81381-993B-4FB2-AFA4-044482795417}"/>
              </a:ext>
            </a:extLst>
          </p:cNvPr>
          <p:cNvSpPr txBox="1"/>
          <p:nvPr/>
        </p:nvSpPr>
        <p:spPr>
          <a:xfrm>
            <a:off x="54438" y="754114"/>
            <a:ext cx="7403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err="1"/>
              <a:t>Psuedodielectric</a:t>
            </a:r>
            <a:r>
              <a:rPr lang="en-US" sz="1200" b="1" u="sng" dirty="0"/>
              <a:t> Function Model Fit with Overlayer</a:t>
            </a:r>
            <a:endParaRPr lang="en-US" sz="12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Typically,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en-US" sz="12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above 0 due to surface overlayers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data shows that &lt;</a:t>
            </a:r>
            <a:r>
              <a:rPr lang="en-US" sz="12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negative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surface layer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fitted best by adding an overlayer with a thickness of 50 Å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overlayer fit results in an MSE lower than 1 and therefore is the best fit for the data.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D351A4-E5E8-4764-853A-DEF0953A82E0}"/>
                  </a:ext>
                </a:extLst>
              </p:cNvPr>
              <p:cNvSpPr txBox="1"/>
              <p:nvPr/>
            </p:nvSpPr>
            <p:spPr>
              <a:xfrm>
                <a:off x="1847629" y="2521897"/>
                <a:ext cx="1077970" cy="215444"/>
              </a:xfrm>
              <a:prstGeom prst="rect">
                <a:avLst/>
              </a:prstGeom>
              <a:solidFill>
                <a:srgbClr val="FFF2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D351A4-E5E8-4764-853A-DEF0953A8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629" y="2521897"/>
                <a:ext cx="1077970" cy="215444"/>
              </a:xfrm>
              <a:prstGeom prst="rect">
                <a:avLst/>
              </a:prstGeom>
              <a:blipFill>
                <a:blip r:embed="rId7"/>
                <a:stretch>
                  <a:fillRect t="-1142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78BA2FB-10DC-4691-BB43-7CE72B224A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53624" y="1328728"/>
            <a:ext cx="7403880" cy="5674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40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70"/>
    </mc:Choice>
    <mc:Fallback>
      <p:transition spd="slow" advTm="9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5CD8C-D41C-4DE7-A99E-E8687D572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939" y="504446"/>
            <a:ext cx="7158995" cy="548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649B5B-A104-4E5F-B397-554F93990899}"/>
                  </a:ext>
                </a:extLst>
              </p:cNvPr>
              <p:cNvSpPr txBox="1"/>
              <p:nvPr/>
            </p:nvSpPr>
            <p:spPr>
              <a:xfrm>
                <a:off x="-38793" y="80210"/>
                <a:ext cx="121920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u="sng" dirty="0">
                    <a:solidFill>
                      <a:srgbClr val="8C0B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FTIR Ellipsometry- MTI Bulk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𝐂𝐚𝐅</m:t>
                        </m:r>
                      </m:e>
                      <m:sub>
                        <m:r>
                          <a:rPr lang="en-US" sz="2000" b="1" i="0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000" u="sng" dirty="0"/>
                  <a:t> </a:t>
                </a:r>
                <a:r>
                  <a:rPr lang="en-US" sz="2000" b="1" u="sng" dirty="0">
                    <a:solidFill>
                      <a:srgbClr val="8C0B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(111)</a:t>
                </a:r>
              </a:p>
              <a:p>
                <a:endParaRPr lang="en-US" sz="28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endParaRPr lang="en-US" b="1" u="sng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649B5B-A104-4E5F-B397-554F93990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793" y="80210"/>
                <a:ext cx="12192000" cy="1938992"/>
              </a:xfrm>
              <a:prstGeom prst="rect">
                <a:avLst/>
              </a:prstGeom>
              <a:blipFill>
                <a:blip r:embed="rId3"/>
                <a:stretch>
                  <a:fillRect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CA5768E-A321-403F-A7D7-305E37B7F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6974" y="473337"/>
            <a:ext cx="7175351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8C57B7-EEE2-45C5-AAE6-9FB0619EB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b="38837"/>
          <a:stretch/>
        </p:blipFill>
        <p:spPr>
          <a:xfrm>
            <a:off x="1230098" y="2149274"/>
            <a:ext cx="1374560" cy="7723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91747A-E9C1-422C-9611-4FB3729040C7}"/>
              </a:ext>
            </a:extLst>
          </p:cNvPr>
          <p:cNvSpPr txBox="1"/>
          <p:nvPr/>
        </p:nvSpPr>
        <p:spPr>
          <a:xfrm>
            <a:off x="921030" y="653190"/>
            <a:ext cx="208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Restrahlen Band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3D3C38-337F-4F07-8787-D4ABF5993DAE}"/>
              </a:ext>
            </a:extLst>
          </p:cNvPr>
          <p:cNvSpPr txBox="1"/>
          <p:nvPr/>
        </p:nvSpPr>
        <p:spPr>
          <a:xfrm>
            <a:off x="6838732" y="653190"/>
            <a:ext cx="443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Dielectric Function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BC5C55-6DEC-41B9-A3C5-D28A8C252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64" y="3247646"/>
            <a:ext cx="1956482" cy="241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5428B8-E297-4218-A846-99B55A323977}"/>
                  </a:ext>
                </a:extLst>
              </p:cNvPr>
              <p:cNvSpPr txBox="1"/>
              <p:nvPr/>
            </p:nvSpPr>
            <p:spPr>
              <a:xfrm>
                <a:off x="10095134" y="730134"/>
                <a:ext cx="1077970" cy="215444"/>
              </a:xfrm>
              <a:prstGeom prst="rect">
                <a:avLst/>
              </a:prstGeom>
              <a:solidFill>
                <a:srgbClr val="FFF2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5428B8-E297-4218-A846-99B55A323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5134" y="730134"/>
                <a:ext cx="1077970" cy="215444"/>
              </a:xfrm>
              <a:prstGeom prst="rect">
                <a:avLst/>
              </a:prstGeom>
              <a:blipFill>
                <a:blip r:embed="rId7"/>
                <a:stretch>
                  <a:fillRect t="-1142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A6B391-FF8E-4227-BA84-57CBF8C55CE5}"/>
                  </a:ext>
                </a:extLst>
              </p:cNvPr>
              <p:cNvSpPr txBox="1"/>
              <p:nvPr/>
            </p:nvSpPr>
            <p:spPr>
              <a:xfrm>
                <a:off x="2994829" y="653190"/>
                <a:ext cx="1275957" cy="369332"/>
              </a:xfrm>
              <a:prstGeom prst="rect">
                <a:avLst/>
              </a:prstGeom>
              <a:solidFill>
                <a:srgbClr val="FFF2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05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func>
                      <m:r>
                        <a:rPr lang="en-US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A6B391-FF8E-4227-BA84-57CBF8C55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829" y="653190"/>
                <a:ext cx="127595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3854F28-21F1-4F1C-8335-C2BA74B920C5}"/>
              </a:ext>
            </a:extLst>
          </p:cNvPr>
          <p:cNvSpPr txBox="1"/>
          <p:nvPr/>
        </p:nvSpPr>
        <p:spPr>
          <a:xfrm>
            <a:off x="11828206" y="6488668"/>
            <a:ext cx="40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4954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"/>
    </mc:Choice>
    <mc:Fallback>
      <p:transition spd="slow" advTm="91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71C22C-53EC-4D15-AF0D-FB97931A4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93" y="475384"/>
            <a:ext cx="7158998" cy="5486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2C053-6287-4D02-8925-C18D1716F31B}"/>
                  </a:ext>
                </a:extLst>
              </p:cNvPr>
              <p:cNvSpPr txBox="1"/>
              <p:nvPr/>
            </p:nvSpPr>
            <p:spPr>
              <a:xfrm>
                <a:off x="0" y="61377"/>
                <a:ext cx="121920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u="sng" dirty="0">
                    <a:solidFill>
                      <a:srgbClr val="8C0B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FTIR Ellipsometry- MTI Bulk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𝐂𝐚𝐅</m:t>
                        </m:r>
                      </m:e>
                      <m:sub>
                        <m:r>
                          <a:rPr lang="en-US" sz="2000" b="1" i="0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000" u="sng" dirty="0"/>
                  <a:t> </a:t>
                </a:r>
                <a:r>
                  <a:rPr lang="en-US" sz="2000" b="1" u="sng" dirty="0">
                    <a:solidFill>
                      <a:srgbClr val="8C0B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(100)</a:t>
                </a:r>
              </a:p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endParaRPr lang="en-US" b="1" u="sng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2C053-6287-4D02-8925-C18D1716F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377"/>
                <a:ext cx="12192000" cy="1785104"/>
              </a:xfrm>
              <a:prstGeom prst="rect">
                <a:avLst/>
              </a:prstGeom>
              <a:blipFill>
                <a:blip r:embed="rId3"/>
                <a:stretch>
                  <a:fillRect t="-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CA61ED0-08B7-4C51-98D8-54942522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2016" y="442892"/>
            <a:ext cx="7158997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01846-FFDC-43FC-8B8A-82265E0BF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b="39414"/>
          <a:stretch/>
        </p:blipFill>
        <p:spPr>
          <a:xfrm>
            <a:off x="1383982" y="2088007"/>
            <a:ext cx="1374560" cy="780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2A2956-4E0A-4F98-B8B1-C8AAE5EC9E37}"/>
              </a:ext>
            </a:extLst>
          </p:cNvPr>
          <p:cNvSpPr txBox="1"/>
          <p:nvPr/>
        </p:nvSpPr>
        <p:spPr>
          <a:xfrm>
            <a:off x="946328" y="581096"/>
            <a:ext cx="208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Restrahlen Band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D24489-2D32-488A-B8B8-7B6AA2A12BCC}"/>
              </a:ext>
            </a:extLst>
          </p:cNvPr>
          <p:cNvSpPr txBox="1"/>
          <p:nvPr/>
        </p:nvSpPr>
        <p:spPr>
          <a:xfrm>
            <a:off x="6887366" y="613798"/>
            <a:ext cx="397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Dielectric Function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82234B-7B00-4B70-B0C3-B64AD9775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175" y="3218584"/>
            <a:ext cx="1970126" cy="2433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381BE1-7D14-44F8-A603-8D3D26FAB45E}"/>
                  </a:ext>
                </a:extLst>
              </p:cNvPr>
              <p:cNvSpPr txBox="1"/>
              <p:nvPr/>
            </p:nvSpPr>
            <p:spPr>
              <a:xfrm>
                <a:off x="2994829" y="581096"/>
                <a:ext cx="1275957" cy="369332"/>
              </a:xfrm>
              <a:prstGeom prst="rect">
                <a:avLst/>
              </a:prstGeom>
              <a:solidFill>
                <a:srgbClr val="FFF2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05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func>
                      <m:r>
                        <a:rPr lang="en-US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381BE1-7D14-44F8-A603-8D3D26FAB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829" y="581096"/>
                <a:ext cx="12759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459E92-6D30-42E7-9327-D860479523AB}"/>
                  </a:ext>
                </a:extLst>
              </p:cNvPr>
              <p:cNvSpPr txBox="1"/>
              <p:nvPr/>
            </p:nvSpPr>
            <p:spPr>
              <a:xfrm>
                <a:off x="10021620" y="691202"/>
                <a:ext cx="1077970" cy="215444"/>
              </a:xfrm>
              <a:prstGeom prst="rect">
                <a:avLst/>
              </a:prstGeom>
              <a:solidFill>
                <a:srgbClr val="FFF2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459E92-6D30-42E7-9327-D86047952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1620" y="691202"/>
                <a:ext cx="1077970" cy="215444"/>
              </a:xfrm>
              <a:prstGeom prst="rect">
                <a:avLst/>
              </a:prstGeom>
              <a:blipFill>
                <a:blip r:embed="rId8"/>
                <a:stretch>
                  <a:fillRect t="-8333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295A9E2-0A9F-4D46-B1B8-85B6007B2ECA}"/>
              </a:ext>
            </a:extLst>
          </p:cNvPr>
          <p:cNvSpPr txBox="1"/>
          <p:nvPr/>
        </p:nvSpPr>
        <p:spPr>
          <a:xfrm>
            <a:off x="11887199" y="6488668"/>
            <a:ext cx="40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2171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"/>
    </mc:Choice>
    <mc:Fallback>
      <p:transition spd="slow" advTm="15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BE657-D4A6-4529-BF5B-4B6AD467C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785" y="466425"/>
            <a:ext cx="7158995" cy="548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2C053-6287-4D02-8925-C18D1716F31B}"/>
                  </a:ext>
                </a:extLst>
              </p:cNvPr>
              <p:cNvSpPr txBox="1"/>
              <p:nvPr/>
            </p:nvSpPr>
            <p:spPr>
              <a:xfrm>
                <a:off x="0" y="61555"/>
                <a:ext cx="121920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u="sng" dirty="0">
                    <a:solidFill>
                      <a:srgbClr val="8C0B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FTIR Ellipsometry- Sydor Optics Bulk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𝐂𝐚𝐅</m:t>
                        </m:r>
                      </m:e>
                      <m:sub>
                        <m:r>
                          <a:rPr lang="en-US" sz="2000" b="1" i="0" u="sng" smtClean="0">
                            <a:solidFill>
                              <a:srgbClr val="8C0B4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000" u="sng" dirty="0"/>
                  <a:t> </a:t>
                </a:r>
                <a:r>
                  <a:rPr lang="en-US" sz="2000" b="1" u="sng" dirty="0">
                    <a:solidFill>
                      <a:srgbClr val="8C0B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(111)</a:t>
                </a:r>
              </a:p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endParaRPr lang="en-US" b="1" u="sng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2C053-6287-4D02-8925-C18D1716F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555"/>
                <a:ext cx="12192000" cy="1785104"/>
              </a:xfrm>
              <a:prstGeom prst="rect">
                <a:avLst/>
              </a:prstGeom>
              <a:blipFill>
                <a:blip r:embed="rId3"/>
                <a:stretch>
                  <a:fillRect t="-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0368809-7FB5-4F74-9C32-DDCF22B4A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4669" y="466425"/>
            <a:ext cx="7158996" cy="54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3623AE-854C-424C-B2CB-F7624B5099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b="39885"/>
          <a:stretch/>
        </p:blipFill>
        <p:spPr>
          <a:xfrm>
            <a:off x="1373378" y="2255460"/>
            <a:ext cx="1275857" cy="7164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A42BA9-328D-430C-8CC9-E9A4973E3725}"/>
              </a:ext>
            </a:extLst>
          </p:cNvPr>
          <p:cNvSpPr txBox="1"/>
          <p:nvPr/>
        </p:nvSpPr>
        <p:spPr>
          <a:xfrm>
            <a:off x="970729" y="643483"/>
            <a:ext cx="208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Restrahlen Band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D0561A-32A8-44EE-BE1F-2C50809FAA8B}"/>
              </a:ext>
            </a:extLst>
          </p:cNvPr>
          <p:cNvSpPr txBox="1"/>
          <p:nvPr/>
        </p:nvSpPr>
        <p:spPr>
          <a:xfrm>
            <a:off x="6783636" y="643483"/>
            <a:ext cx="351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Dielectric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0804B6-315D-4C60-999B-D9260EDB82F9}"/>
                  </a:ext>
                </a:extLst>
              </p:cNvPr>
              <p:cNvSpPr txBox="1"/>
              <p:nvPr/>
            </p:nvSpPr>
            <p:spPr>
              <a:xfrm>
                <a:off x="2994829" y="643483"/>
                <a:ext cx="1275957" cy="369332"/>
              </a:xfrm>
              <a:prstGeom prst="rect">
                <a:avLst/>
              </a:prstGeom>
              <a:solidFill>
                <a:srgbClr val="FFF2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05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func>
                      <m:r>
                        <a:rPr lang="en-US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0804B6-315D-4C60-999B-D9260EDB8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829" y="643483"/>
                <a:ext cx="12759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D94C9C-3CB0-4960-96D1-408096D40D28}"/>
                  </a:ext>
                </a:extLst>
              </p:cNvPr>
              <p:cNvSpPr txBox="1"/>
              <p:nvPr/>
            </p:nvSpPr>
            <p:spPr>
              <a:xfrm>
                <a:off x="9971855" y="720427"/>
                <a:ext cx="1077970" cy="215444"/>
              </a:xfrm>
              <a:prstGeom prst="rect">
                <a:avLst/>
              </a:prstGeom>
              <a:solidFill>
                <a:srgbClr val="FFF2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D94C9C-3CB0-4960-96D1-408096D40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1855" y="720427"/>
                <a:ext cx="1077970" cy="215444"/>
              </a:xfrm>
              <a:prstGeom prst="rect">
                <a:avLst/>
              </a:prstGeom>
              <a:blipFill>
                <a:blip r:embed="rId8"/>
                <a:stretch>
                  <a:fillRect t="-8333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8C6B21F-B18D-4A31-AEEE-6D73DC576071}"/>
              </a:ext>
            </a:extLst>
          </p:cNvPr>
          <p:cNvSpPr txBox="1"/>
          <p:nvPr/>
        </p:nvSpPr>
        <p:spPr>
          <a:xfrm>
            <a:off x="11887199" y="6488668"/>
            <a:ext cx="40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BE0E61-4CA2-4763-B19D-1EC581ABED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175" y="3218584"/>
            <a:ext cx="1970126" cy="2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3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01"/>
    </mc:Choice>
    <mc:Fallback>
      <p:transition spd="slow" advTm="4120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42.2|2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9.6|42.8|1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7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9|9.5|6.9|24.3"/>
</p:tagLst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U_2019" id="{F3039E45-AD72-2745-91F4-8F90602B2064}" vid="{36F2A75D-F91E-5C47-8EE5-76E117038A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NMSU_2019</Template>
  <TotalTime>2048</TotalTime>
  <Words>805</Words>
  <Application>Microsoft Office PowerPoint</Application>
  <PresentationFormat>Widescreen</PresentationFormat>
  <Paragraphs>115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 Math</vt:lpstr>
      <vt:lpstr>Symbol</vt:lpstr>
      <vt:lpstr>Tahoma</vt:lpstr>
      <vt:lpstr>Times New Roman</vt:lpstr>
      <vt:lpstr>NMSU_2019</vt:lpstr>
      <vt:lpstr>Optical Constants of CaF2 at 300 K</vt:lpstr>
      <vt:lpstr>Optical &amp; Structural Properties of 〖CaF〗_2</vt:lpstr>
      <vt:lpstr>PowerPoint Presentation</vt:lpstr>
      <vt:lpstr>Crystal Structure of 〖CaF〗_2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Jaden Love</cp:lastModifiedBy>
  <cp:revision>84</cp:revision>
  <dcterms:created xsi:type="dcterms:W3CDTF">2018-09-13T15:10:43Z</dcterms:created>
  <dcterms:modified xsi:type="dcterms:W3CDTF">2022-04-29T03:41:36Z</dcterms:modified>
</cp:coreProperties>
</file>