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305" r:id="rId3"/>
    <p:sldId id="310" r:id="rId4"/>
    <p:sldId id="307" r:id="rId5"/>
    <p:sldId id="311" r:id="rId6"/>
    <p:sldId id="306" r:id="rId7"/>
    <p:sldId id="314" r:id="rId8"/>
    <p:sldId id="308" r:id="rId9"/>
    <p:sldId id="312" r:id="rId10"/>
    <p:sldId id="313" r:id="rId11"/>
    <p:sldId id="315" r:id="rId12"/>
    <p:sldId id="325" r:id="rId13"/>
    <p:sldId id="317" r:id="rId14"/>
    <p:sldId id="323" r:id="rId15"/>
    <p:sldId id="324" r:id="rId16"/>
    <p:sldId id="319" r:id="rId17"/>
    <p:sldId id="320" r:id="rId18"/>
    <p:sldId id="330" r:id="rId19"/>
    <p:sldId id="322" r:id="rId20"/>
    <p:sldId id="321" r:id="rId21"/>
    <p:sldId id="326" r:id="rId22"/>
    <p:sldId id="328" r:id="rId23"/>
    <p:sldId id="327" r:id="rId24"/>
    <p:sldId id="31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D0C949-99C5-47EA-8D46-094C40AEA25F}">
  <a:tblStyle styleId="{A5D0C949-99C5-47EA-8D46-094C40AEA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15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5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Rotating compensator ellipsometer </a:t>
            </a:r>
          </a:p>
        </p:txBody>
      </p:sp>
    </p:spTree>
    <p:extLst>
      <p:ext uri="{BB962C8B-B14F-4D97-AF65-F5344CB8AC3E}">
        <p14:creationId xmlns:p14="http://schemas.microsoft.com/office/powerpoint/2010/main" val="140231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Birstein</a:t>
            </a:r>
            <a:r>
              <a:rPr lang="en-US" dirty="0"/>
              <a:t>-Moss shift</a:t>
            </a:r>
          </a:p>
        </p:txBody>
      </p:sp>
    </p:spTree>
    <p:extLst>
      <p:ext uri="{BB962C8B-B14F-4D97-AF65-F5344CB8AC3E}">
        <p14:creationId xmlns:p14="http://schemas.microsoft.com/office/powerpoint/2010/main" val="25226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7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rmation">
  <p:cSld name="Contact Informa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2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3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4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5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6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8" name="Google Shape;18;p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3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4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2">
  <p:cSld name="Presentation Title 2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5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5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8" name="Google Shape;38;p5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39" name="Google Shape;39;p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40" name="Google Shape;40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3">
  <p:cSld name="Presentation Title 3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 b="1" i="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49" name="Google Shape;49;p6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" name="Google Shape;50;p6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51" name="Google Shape;51;p6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52" name="Google Shape;52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">
  <p:cSld name="Two pho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3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0.png"/><Relationship Id="rId3" Type="http://schemas.openxmlformats.org/officeDocument/2006/relationships/image" Target="../media/image26.png"/><Relationship Id="rId17" Type="http://schemas.openxmlformats.org/officeDocument/2006/relationships/image" Target="../media/image150.png"/><Relationship Id="rId2" Type="http://schemas.openxmlformats.org/officeDocument/2006/relationships/image" Target="../media/image25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14.xml"/><Relationship Id="rId1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ffe.ru/SVA/NSM/Semicond/InSb/bandstr.html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fe.ru/SVA/NSM/Semicond/InSb/bandstr.html" TargetMode="External"/><Relationship Id="rId7" Type="http://schemas.openxmlformats.org/officeDocument/2006/relationships/hyperlink" Target="https://energyeducation.ca/encyclopedia/Band_gap" TargetMode="External"/><Relationship Id="rId2" Type="http://schemas.openxmlformats.org/officeDocument/2006/relationships/hyperlink" Target="https://www.pveducation.org/pvcdrom/pn-junctions/band-gap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Infrared" TargetMode="External"/><Relationship Id="rId5" Type="http://schemas.openxmlformats.org/officeDocument/2006/relationships/hyperlink" Target="http://solidstate.mines.edu/videonotes/VN_9_3.pdf" TargetMode="External"/><Relationship Id="rId4" Type="http://schemas.openxmlformats.org/officeDocument/2006/relationships/hyperlink" Target="https://www.horiba.com/ind/scientific/technologies/spectroscopic-ellipsometry/spectroscopic-ellipsomet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685799" y="1191268"/>
            <a:ext cx="7772400" cy="109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Times New Roman"/>
                <a:ea typeface="Times New Roman"/>
                <a:cs typeface="Times New Roman"/>
                <a:sym typeface="Times New Roman"/>
              </a:rPr>
              <a:t>Temperature Dependence of the Direct Bandgap of InSb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024172" y="2412065"/>
            <a:ext cx="7095653" cy="109979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" sz="1700" b="1" u="sng" dirty="0">
                <a:latin typeface="Times New Roman"/>
                <a:ea typeface="Times New Roman"/>
                <a:cs typeface="Times New Roman"/>
                <a:sym typeface="Times New Roman"/>
              </a:rPr>
              <a:t>Melissa Rivero Arias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, Carola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Emminger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Cesy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 M.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Zamarripa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, </a:t>
            </a:r>
          </a:p>
          <a:p>
            <a:pPr marL="0" lv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700" dirty="0">
                <a:latin typeface="Times New Roman"/>
                <a:cs typeface="Times New Roman"/>
                <a:sym typeface="Times New Roman"/>
              </a:rPr>
              <a:t>Jaden R. Love, and Stefan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Zollner</a:t>
            </a:r>
            <a:endParaRPr sz="1700" dirty="0"/>
          </a:p>
        </p:txBody>
      </p:sp>
      <p:sp>
        <p:nvSpPr>
          <p:cNvPr id="99" name="Google Shape;99;p16"/>
          <p:cNvSpPr txBox="1"/>
          <p:nvPr/>
        </p:nvSpPr>
        <p:spPr>
          <a:xfrm>
            <a:off x="4571999" y="4497200"/>
            <a:ext cx="457200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Arts and Sciences, Department of Physics</a:t>
            </a:r>
            <a:endParaRPr sz="1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F49386-8717-4871-99F5-D74B40C54066}"/>
              </a:ext>
            </a:extLst>
          </p:cNvPr>
          <p:cNvSpPr txBox="1"/>
          <p:nvPr/>
        </p:nvSpPr>
        <p:spPr>
          <a:xfrm>
            <a:off x="172015" y="216469"/>
            <a:ext cx="256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URCAS, April 2022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5">
            <a:extLst>
              <a:ext uri="{FF2B5EF4-FFF2-40B4-BE49-F238E27FC236}">
                <a16:creationId xmlns:a16="http://schemas.microsoft.com/office/drawing/2014/main" id="{9E10B4F2-4B7D-4F0D-BB3B-A82BE179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1701" r="2553" b="3040"/>
          <a:stretch>
            <a:fillRect/>
          </a:stretch>
        </p:blipFill>
        <p:spPr bwMode="auto">
          <a:xfrm>
            <a:off x="8246337" y="135735"/>
            <a:ext cx="453745" cy="4522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46">
            <a:extLst>
              <a:ext uri="{FF2B5EF4-FFF2-40B4-BE49-F238E27FC236}">
                <a16:creationId xmlns:a16="http://schemas.microsoft.com/office/drawing/2014/main" id="{FA2E5293-CE1C-4607-9A6A-99C7A056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174" y="547895"/>
            <a:ext cx="1324826" cy="2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algn="ctr"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b="1" dirty="0">
                <a:solidFill>
                  <a:schemeClr val="bg1"/>
                </a:solidFill>
                <a:latin typeface="Calibri" panose="020F0502020204030204" pitchFamily="34" charset="0"/>
              </a:rPr>
              <a:t>FA9550-20-1-0135</a:t>
            </a:r>
            <a:endParaRPr lang="en-US" alt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49A86-0565-4516-B52B-301F75C3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(3/3)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8E88B-BC49-4205-8A42-F60E06DA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Calculations indicate that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InSb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should undergo a topological phase transition from semiconductor to semi-metal (and topological insulator) at 600 K (negative band gap).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opic 9-3: Band Structures of Metals and Insulators Summary: We begin this  video by introducing four types of materials: metals">
            <a:extLst>
              <a:ext uri="{FF2B5EF4-FFF2-40B4-BE49-F238E27FC236}">
                <a16:creationId xmlns:a16="http://schemas.microsoft.com/office/drawing/2014/main" id="{3008F687-A0B1-465D-AFFD-A057BF59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12" y="2203996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00BA5F42-AA83-494A-A227-220FD22CEB64}"/>
              </a:ext>
            </a:extLst>
          </p:cNvPr>
          <p:cNvSpPr/>
          <p:nvPr/>
        </p:nvSpPr>
        <p:spPr>
          <a:xfrm flipH="1">
            <a:off x="3492138" y="3692434"/>
            <a:ext cx="1079861" cy="496389"/>
          </a:xfrm>
          <a:prstGeom prst="curvedUpArrow">
            <a:avLst>
              <a:gd name="adj1" fmla="val 25000"/>
              <a:gd name="adj2" fmla="val 41084"/>
              <a:gd name="adj3" fmla="val 261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63F131-5D24-4223-A18C-B7EBBEE2B0FC}"/>
              </a:ext>
            </a:extLst>
          </p:cNvPr>
          <p:cNvSpPr txBox="1"/>
          <p:nvPr/>
        </p:nvSpPr>
        <p:spPr>
          <a:xfrm>
            <a:off x="3757789" y="3692434"/>
            <a:ext cx="687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Negative Bandgap (at high temps)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85BD9-FDB7-4AD1-8216-17DA848B4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D172D-2123-4535-8F76-678360EE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Equipment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:a16="http://schemas.microsoft.com/office/drawing/2014/main" id="{821211D1-C741-43A8-8FF6-601CEEB6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1" y="2890381"/>
            <a:ext cx="756772" cy="100832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60">
            <a:extLst>
              <a:ext uri="{FF2B5EF4-FFF2-40B4-BE49-F238E27FC236}">
                <a16:creationId xmlns:a16="http://schemas.microsoft.com/office/drawing/2014/main" id="{AFB71AD4-581C-4B3C-834B-B3E0F8470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178" y="3867024"/>
            <a:ext cx="2633737" cy="4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Cryostat with diamond windows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109E30D0-285F-4926-9866-93CC9639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008" y="3896900"/>
            <a:ext cx="1757732" cy="4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J.A. </a:t>
            </a:r>
            <a:r>
              <a:rPr lang="en-US" altLang="en-US" sz="1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Woollam</a:t>
            </a: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 IR-VASE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7" name="Picture 57">
            <a:extLst>
              <a:ext uri="{FF2B5EF4-FFF2-40B4-BE49-F238E27FC236}">
                <a16:creationId xmlns:a16="http://schemas.microsoft.com/office/drawing/2014/main" id="{5BB78FF4-92AD-4E03-881B-9C0B958C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5" b="15091"/>
          <a:stretch>
            <a:fillRect/>
          </a:stretch>
        </p:blipFill>
        <p:spPr bwMode="auto">
          <a:xfrm>
            <a:off x="2064772" y="3105337"/>
            <a:ext cx="1062315" cy="76168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59">
            <a:extLst>
              <a:ext uri="{FF2B5EF4-FFF2-40B4-BE49-F238E27FC236}">
                <a16:creationId xmlns:a16="http://schemas.microsoft.com/office/drawing/2014/main" id="{95B24DDC-32E4-4A0E-A0A1-02FCDA40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r="22368"/>
          <a:stretch>
            <a:fillRect/>
          </a:stretch>
        </p:blipFill>
        <p:spPr bwMode="auto">
          <a:xfrm>
            <a:off x="3624317" y="2647250"/>
            <a:ext cx="757575" cy="124362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62">
            <a:extLst>
              <a:ext uri="{FF2B5EF4-FFF2-40B4-BE49-F238E27FC236}">
                <a16:creationId xmlns:a16="http://schemas.microsoft.com/office/drawing/2014/main" id="{E9FBE78F-1148-4120-AA64-58C26B2F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42" y="3898702"/>
            <a:ext cx="1892310" cy="4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J.A. Woollam V-VASE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195CABD-92D4-4F59-8B6D-99C00BF7A94F}"/>
              </a:ext>
            </a:extLst>
          </p:cNvPr>
          <p:cNvGrpSpPr/>
          <p:nvPr/>
        </p:nvGrpSpPr>
        <p:grpSpPr>
          <a:xfrm>
            <a:off x="6597631" y="1931730"/>
            <a:ext cx="1886571" cy="1895040"/>
            <a:chOff x="3959137" y="12301948"/>
            <a:chExt cx="2713998" cy="969879"/>
          </a:xfrm>
        </p:grpSpPr>
        <p:sp>
          <p:nvSpPr>
            <p:cNvPr id="16" name="Diagrama de flujo: proceso 15">
              <a:extLst>
                <a:ext uri="{FF2B5EF4-FFF2-40B4-BE49-F238E27FC236}">
                  <a16:creationId xmlns:a16="http://schemas.microsoft.com/office/drawing/2014/main" id="{F69B68FA-8045-4CD6-8A08-3A35324DE112}"/>
                </a:ext>
              </a:extLst>
            </p:cNvPr>
            <p:cNvSpPr/>
            <p:nvPr/>
          </p:nvSpPr>
          <p:spPr>
            <a:xfrm>
              <a:off x="4497022" y="12301948"/>
              <a:ext cx="2176113" cy="969879"/>
            </a:xfrm>
            <a:prstGeom prst="flowChartProcess">
              <a:avLst/>
            </a:prstGeom>
            <a:ln w="34925">
              <a:solidFill>
                <a:srgbClr val="FFFFFF"/>
              </a:solidFill>
            </a:ln>
            <a:effectLst>
              <a:outerShdw sx="1000" sy="1000" algn="ctr">
                <a:srgbClr val="000000">
                  <a:alpha val="0"/>
                </a:srgbClr>
              </a:outerShdw>
              <a:softEdge rad="0"/>
            </a:effectLst>
            <a:scene3d>
              <a:camera prst="perspectiveFront" fov="2700000">
                <a:rot lat="19300344" lon="18874812" rev="2788568"/>
              </a:camera>
              <a:lightRig rig="soft" dir="t"/>
            </a:scene3d>
            <a:sp3d prstMaterial="matte">
              <a:bevelT w="260350" h="190500"/>
              <a:bevelB w="63500" h="6350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449F0B0-8331-444C-80D1-6384BF00C041}"/>
                </a:ext>
              </a:extLst>
            </p:cNvPr>
            <p:cNvSpPr txBox="1"/>
            <p:nvPr/>
          </p:nvSpPr>
          <p:spPr>
            <a:xfrm rot="2834764">
              <a:off x="5308696" y="12471930"/>
              <a:ext cx="552759" cy="61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Oxide and organic layers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0F9E56A-3A3D-439F-BB85-6A19A77F9941}"/>
                </a:ext>
              </a:extLst>
            </p:cNvPr>
            <p:cNvSpPr txBox="1"/>
            <p:nvPr/>
          </p:nvSpPr>
          <p:spPr>
            <a:xfrm rot="2582296">
              <a:off x="3959137" y="12995305"/>
              <a:ext cx="1523861" cy="20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InSb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075F22A-9C99-46DB-BC76-73B644668C00}"/>
              </a:ext>
            </a:extLst>
          </p:cNvPr>
          <p:cNvSpPr txBox="1"/>
          <p:nvPr/>
        </p:nvSpPr>
        <p:spPr>
          <a:xfrm>
            <a:off x="6495159" y="1732532"/>
            <a:ext cx="253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Spectroscopic Ellipsometry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76032AA-B05E-4DC5-92C4-28CCD5A2C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6071471" cy="3416400"/>
          </a:xfrm>
        </p:spPr>
        <p:txBody>
          <a:bodyPr/>
          <a:lstStyle/>
          <a:p>
            <a:r>
              <a:rPr lang="en-US" sz="1600" dirty="0"/>
              <a:t>Non-destructive, noncontact, and non-invasive optical technique based on the </a:t>
            </a:r>
            <a:r>
              <a:rPr lang="en-US" sz="1600" u="sng" dirty="0"/>
              <a:t>change in the polarization</a:t>
            </a:r>
            <a:r>
              <a:rPr lang="en-US" sz="1600" dirty="0"/>
              <a:t> state of light as it is </a:t>
            </a:r>
            <a:r>
              <a:rPr lang="en-US" sz="1600" u="sng" dirty="0"/>
              <a:t>reflected</a:t>
            </a:r>
            <a:r>
              <a:rPr lang="en-US" sz="1600" dirty="0"/>
              <a:t> obliquely from a </a:t>
            </a:r>
            <a:r>
              <a:rPr lang="en-US" sz="1600" u="sng" dirty="0"/>
              <a:t>thin film sample. </a:t>
            </a:r>
          </a:p>
          <a:p>
            <a:r>
              <a:rPr lang="en-US" sz="1600" dirty="0"/>
              <a:t>Uses a model-based approach to determine thin film, interface, and surface roughness thicknesses, as well as </a:t>
            </a:r>
            <a:r>
              <a:rPr lang="en-US" sz="1600" u="sng" dirty="0"/>
              <a:t>optical properties.</a:t>
            </a:r>
            <a:endParaRPr lang="en-US" altLang="en-US" sz="2000" u="sng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46F0ECB-B78F-4888-B016-DB3E31D365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645"/>
          <a:stretch/>
        </p:blipFill>
        <p:spPr>
          <a:xfrm>
            <a:off x="6255945" y="139537"/>
            <a:ext cx="2821380" cy="1478683"/>
          </a:xfrm>
          <a:prstGeom prst="rect">
            <a:avLst/>
          </a:prstGeom>
        </p:spPr>
      </p:pic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980EA040-F528-4DF5-B161-A4BF82F3A3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1B6A9B-F3EE-45F1-90D7-DD90C1D0A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757" y="389750"/>
            <a:ext cx="2977755" cy="11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498A7-9291-44D8-B717-2200AC6B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preparation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1EC130-93E1-4338-B6AB-1BF0DBEC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845630" cy="3416400"/>
          </a:xfrm>
        </p:spPr>
        <p:txBody>
          <a:bodyPr/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InSb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cleaning process (on a Branson Ultrasonic Cleaner):</a:t>
            </a:r>
          </a:p>
          <a:p>
            <a:pPr marL="95250" indent="0" defTabSz="1523939" eaLnBrk="0" fontAlgn="base" hangingPunct="0">
              <a:spcBef>
                <a:spcPct val="0"/>
              </a:spcBef>
              <a:spcAft>
                <a:spcPct val="0"/>
              </a:spcAft>
              <a:buSzPts val="1000"/>
              <a:buNone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" indent="0" defTabSz="1523939" eaLnBrk="0" fontAlgn="base" hangingPunct="0">
              <a:spcBef>
                <a:spcPct val="0"/>
              </a:spcBef>
              <a:spcAft>
                <a:spcPct val="0"/>
              </a:spcAft>
              <a:buSzPts val="1000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Indium antimonide sample was cleaned using water and isopropanol on the ultrasonic cleaner for 15 minutes on each </a:t>
            </a:r>
            <a:r>
              <a:rPr lang="en-US" altLang="en-US" sz="18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remove organic layers before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temperature dependent ellipsometry measurements.</a:t>
            </a:r>
          </a:p>
          <a:p>
            <a:endParaRPr lang="en-US" dirty="0"/>
          </a:p>
        </p:txBody>
      </p:sp>
      <p:pic>
        <p:nvPicPr>
          <p:cNvPr id="4" name="Picture 54">
            <a:extLst>
              <a:ext uri="{FF2B5EF4-FFF2-40B4-BE49-F238E27FC236}">
                <a16:creationId xmlns:a16="http://schemas.microsoft.com/office/drawing/2014/main" id="{4AFEB322-B761-4794-A97B-4D97C200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30" y="1047539"/>
            <a:ext cx="2147777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31D5D18F-4A23-41B4-B4FC-06B2F4299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7436" r="5305" b="5430"/>
          <a:stretch/>
        </p:blipFill>
        <p:spPr bwMode="auto">
          <a:xfrm>
            <a:off x="5458067" y="2797367"/>
            <a:ext cx="2824695" cy="21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5C05F9F-3CF9-47EB-8B8E-F254E7004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59572"/>
              </p:ext>
            </p:extLst>
          </p:nvPr>
        </p:nvGraphicFramePr>
        <p:xfrm>
          <a:off x="6466284" y="1152475"/>
          <a:ext cx="2578129" cy="1100237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1118730">
                  <a:extLst>
                    <a:ext uri="{9D8B030D-6E8A-4147-A177-3AD203B41FA5}">
                      <a16:colId xmlns:a16="http://schemas.microsoft.com/office/drawing/2014/main" val="3016093280"/>
                    </a:ext>
                  </a:extLst>
                </a:gridCol>
                <a:gridCol w="1459399">
                  <a:extLst>
                    <a:ext uri="{9D8B030D-6E8A-4147-A177-3AD203B41FA5}">
                      <a16:colId xmlns:a16="http://schemas.microsoft.com/office/drawing/2014/main" val="1393772602"/>
                    </a:ext>
                  </a:extLst>
                </a:gridCol>
              </a:tblGrid>
              <a:tr h="49658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  <a:tc>
                  <a:txBody>
                    <a:bodyPr/>
                    <a:lstStyle/>
                    <a:p>
                      <a:pPr marL="0" marR="0" lvl="0" indent="0" algn="l" defTabSz="2159996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Oxide Thickness (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Å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  <a:extLst>
                  <a:ext uri="{0D108BD9-81ED-4DB2-BD59-A6C34878D82A}">
                    <a16:rowId xmlns:a16="http://schemas.microsoft.com/office/drawing/2014/main" val="406048060"/>
                  </a:ext>
                </a:extLst>
              </a:tr>
              <a:tr h="3018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Before Clean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28.2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  <a:extLst>
                  <a:ext uri="{0D108BD9-81ED-4DB2-BD59-A6C34878D82A}">
                    <a16:rowId xmlns:a16="http://schemas.microsoft.com/office/drawing/2014/main" val="3361257274"/>
                  </a:ext>
                </a:extLst>
              </a:tr>
              <a:tr h="3018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After Clean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22.5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  <a:extLst>
                  <a:ext uri="{0D108BD9-81ED-4DB2-BD59-A6C34878D82A}">
                    <a16:rowId xmlns:a16="http://schemas.microsoft.com/office/drawing/2014/main" val="3428384139"/>
                  </a:ext>
                </a:extLst>
              </a:tr>
            </a:tbl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CB63A7-FD7E-4DCB-A975-147DFE72B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92F8F-2153-4CC5-8CA9-D6EA1336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Corrections</a:t>
            </a:r>
          </a:p>
        </p:txBody>
      </p:sp>
      <p:pic>
        <p:nvPicPr>
          <p:cNvPr id="5" name="docs-internal-guid-ae63a074-7fff-16a2-320c-c06006a66dd7">
            <a:extLst>
              <a:ext uri="{FF2B5EF4-FFF2-40B4-BE49-F238E27FC236}">
                <a16:creationId xmlns:a16="http://schemas.microsoft.com/office/drawing/2014/main" id="{E4B2F08E-BE9A-43FB-9F13-C3B76A81F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7976" r="5774" b="49451"/>
          <a:stretch/>
        </p:blipFill>
        <p:spPr bwMode="auto">
          <a:xfrm>
            <a:off x="25715936" y="23403983"/>
            <a:ext cx="3785731" cy="13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FDF4CD20-B58C-4B33-A65B-79687AA8333E}"/>
              </a:ext>
            </a:extLst>
          </p:cNvPr>
          <p:cNvGrpSpPr/>
          <p:nvPr/>
        </p:nvGrpSpPr>
        <p:grpSpPr>
          <a:xfrm>
            <a:off x="756747" y="1093023"/>
            <a:ext cx="7015653" cy="3144700"/>
            <a:chOff x="7614931" y="4544317"/>
            <a:chExt cx="5446555" cy="2872421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AB108D6-3A60-4F9C-8F2D-F51A0E001FE3}"/>
                </a:ext>
              </a:extLst>
            </p:cNvPr>
            <p:cNvGrpSpPr/>
            <p:nvPr/>
          </p:nvGrpSpPr>
          <p:grpSpPr>
            <a:xfrm>
              <a:off x="7614931" y="4544317"/>
              <a:ext cx="5446555" cy="2872421"/>
              <a:chOff x="6894455" y="4731861"/>
              <a:chExt cx="6146091" cy="3120624"/>
            </a:xfrm>
          </p:grpSpPr>
          <p:pic>
            <p:nvPicPr>
              <p:cNvPr id="26" name="docs-internal-guid-9b02c380-7fff-009d-42d2-6754120c3c65">
                <a:extLst>
                  <a:ext uri="{FF2B5EF4-FFF2-40B4-BE49-F238E27FC236}">
                    <a16:creationId xmlns:a16="http://schemas.microsoft.com/office/drawing/2014/main" id="{C5197131-6D75-4772-A46E-378271232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9" r="55143" b="5367"/>
              <a:stretch/>
            </p:blipFill>
            <p:spPr bwMode="auto">
              <a:xfrm>
                <a:off x="6894455" y="4731861"/>
                <a:ext cx="2851497" cy="3115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docs-internal-guid-9b02c380-7fff-009d-42d2-6754120c3c65">
                <a:extLst>
                  <a:ext uri="{FF2B5EF4-FFF2-40B4-BE49-F238E27FC236}">
                    <a16:creationId xmlns:a16="http://schemas.microsoft.com/office/drawing/2014/main" id="{2D8E7491-3AFF-4713-A2A6-525026F79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4" r="2014" b="5367"/>
              <a:stretch/>
            </p:blipFill>
            <p:spPr bwMode="auto">
              <a:xfrm>
                <a:off x="9715500" y="4736530"/>
                <a:ext cx="3325046" cy="3115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8C338A8D-48B8-488B-A7FD-865E7AA1AD18}"/>
                </a:ext>
              </a:extLst>
            </p:cNvPr>
            <p:cNvCxnSpPr>
              <a:cxnSpLocks/>
            </p:cNvCxnSpPr>
            <p:nvPr/>
          </p:nvCxnSpPr>
          <p:spPr>
            <a:xfrm>
              <a:off x="8387095" y="5007839"/>
              <a:ext cx="1064100" cy="50865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6A8DDFD-FAAC-45FF-BE6A-01FD8FBED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51344" y="5670886"/>
              <a:ext cx="1124394" cy="115853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1F950642-4B3E-4F3D-ADCF-A43A258DCD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5169" y="5456788"/>
              <a:ext cx="526256" cy="137206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1D8DC9D5-C579-4A64-B010-35D76223EF6F}"/>
                    </a:ext>
                  </a:extLst>
                </p:cNvPr>
                <p:cNvSpPr txBox="1"/>
                <p:nvPr/>
              </p:nvSpPr>
              <p:spPr>
                <a:xfrm>
                  <a:off x="8898427" y="5375756"/>
                  <a:ext cx="633362" cy="2169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5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5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48" name="CuadroTexto 47">
                  <a:extLst>
                    <a:ext uri="{FF2B5EF4-FFF2-40B4-BE49-F238E27FC236}">
                      <a16:creationId xmlns:a16="http://schemas.microsoft.com/office/drawing/2014/main" id="{B8DC1C22-16BF-4749-A9DB-DF77D68615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427" y="5375756"/>
                  <a:ext cx="633362" cy="2169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3A1D6553-2535-4A20-997A-77F86C638F66}"/>
                    </a:ext>
                  </a:extLst>
                </p:cNvPr>
                <p:cNvSpPr txBox="1"/>
                <p:nvPr/>
              </p:nvSpPr>
              <p:spPr>
                <a:xfrm>
                  <a:off x="10688539" y="5869885"/>
                  <a:ext cx="633362" cy="2169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5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5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3A1D6553-2535-4A20-997A-77F86C638F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539" y="5869885"/>
                  <a:ext cx="633362" cy="216987"/>
                </a:xfrm>
                <a:prstGeom prst="rect">
                  <a:avLst/>
                </a:prstGeom>
                <a:blipFill>
                  <a:blip r:embed="rId18"/>
                  <a:stretch>
                    <a:fillRect b="-487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9C6FC3D0-68FF-467F-9D72-43F50FFE60BF}"/>
                    </a:ext>
                  </a:extLst>
                </p:cNvPr>
                <p:cNvSpPr txBox="1"/>
                <p:nvPr/>
              </p:nvSpPr>
              <p:spPr>
                <a:xfrm>
                  <a:off x="11479533" y="5772304"/>
                  <a:ext cx="633362" cy="2169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5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5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id="{D9956F94-F006-40DB-A901-650FCB0A9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9533" y="5772304"/>
                  <a:ext cx="633362" cy="2169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381902B1-E796-4DAF-A53D-82B91FB20069}"/>
                  </a:ext>
                </a:extLst>
              </p:cNvPr>
              <p:cNvSpPr txBox="1"/>
              <p:nvPr/>
            </p:nvSpPr>
            <p:spPr>
              <a:xfrm>
                <a:off x="7853298" y="2225271"/>
                <a:ext cx="12801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Bandgap</a:t>
                </a:r>
                <a:endParaRPr lang="en-US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381902B1-E796-4DAF-A53D-82B91FB20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298" y="2225271"/>
                <a:ext cx="1280108" cy="338554"/>
              </a:xfrm>
              <a:prstGeom prst="rect">
                <a:avLst/>
              </a:prstGeom>
              <a:blipFill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F92D8D35-45D5-4A12-B7F0-458F285FF152}"/>
              </a:ext>
            </a:extLst>
          </p:cNvPr>
          <p:cNvSpPr txBox="1"/>
          <p:nvPr/>
        </p:nvSpPr>
        <p:spPr>
          <a:xfrm>
            <a:off x="1165330" y="1127247"/>
            <a:ext cx="370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Pseudo Dielectric Functions (“raw” data)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60118E3-DEEF-4A68-845D-EF8BD305EC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7115AFA-5952-487B-AFEE-3967A33DC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9542" r="10792" b="5915"/>
          <a:stretch/>
        </p:blipFill>
        <p:spPr bwMode="auto">
          <a:xfrm>
            <a:off x="2470601" y="945194"/>
            <a:ext cx="3775621" cy="29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EB2AB7-2BF8-4280-9D6D-1846FE50637F}"/>
              </a:ext>
            </a:extLst>
          </p:cNvPr>
          <p:cNvSpPr txBox="1"/>
          <p:nvPr/>
        </p:nvSpPr>
        <p:spPr>
          <a:xfrm>
            <a:off x="967511" y="637417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Oxide Correction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DC7E9B7-1754-4C4C-8241-D13F0C4018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cs-internal-guid-ae63a074-7fff-16a2-320c-c06006a66dd7">
            <a:extLst>
              <a:ext uri="{FF2B5EF4-FFF2-40B4-BE49-F238E27FC236}">
                <a16:creationId xmlns:a16="http://schemas.microsoft.com/office/drawing/2014/main" id="{E4C788D4-57AF-4C82-B59D-C6E5AC5D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7976" r="5774" b="49451"/>
          <a:stretch/>
        </p:blipFill>
        <p:spPr bwMode="auto">
          <a:xfrm>
            <a:off x="890129" y="1094249"/>
            <a:ext cx="7363742" cy="264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193FF4-27D6-4847-884C-515AC227CE98}"/>
              </a:ext>
            </a:extLst>
          </p:cNvPr>
          <p:cNvSpPr txBox="1"/>
          <p:nvPr/>
        </p:nvSpPr>
        <p:spPr>
          <a:xfrm>
            <a:off x="890129" y="779924"/>
            <a:ext cx="382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Dielectric Functions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4C408DA-92BC-450A-B3FF-3539A5DD30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3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AF8EC30-7D3A-4756-A878-BE2F81C32FE5}"/>
              </a:ext>
            </a:extLst>
          </p:cNvPr>
          <p:cNvGrpSpPr/>
          <p:nvPr/>
        </p:nvGrpSpPr>
        <p:grpSpPr>
          <a:xfrm>
            <a:off x="136630" y="1664074"/>
            <a:ext cx="2768495" cy="1497323"/>
            <a:chOff x="7614931" y="4544317"/>
            <a:chExt cx="5446555" cy="287242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FECCF39-79D4-4B5C-A73C-F940AA599330}"/>
                </a:ext>
              </a:extLst>
            </p:cNvPr>
            <p:cNvGrpSpPr/>
            <p:nvPr/>
          </p:nvGrpSpPr>
          <p:grpSpPr>
            <a:xfrm>
              <a:off x="7614931" y="4544317"/>
              <a:ext cx="5446555" cy="2872421"/>
              <a:chOff x="6894455" y="4731861"/>
              <a:chExt cx="6146091" cy="3120624"/>
            </a:xfrm>
          </p:grpSpPr>
          <p:pic>
            <p:nvPicPr>
              <p:cNvPr id="12" name="docs-internal-guid-9b02c380-7fff-009d-42d2-6754120c3c65">
                <a:extLst>
                  <a:ext uri="{FF2B5EF4-FFF2-40B4-BE49-F238E27FC236}">
                    <a16:creationId xmlns:a16="http://schemas.microsoft.com/office/drawing/2014/main" id="{E16F01AE-3D35-496D-8650-79BB11882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9" r="55143" b="5367"/>
              <a:stretch/>
            </p:blipFill>
            <p:spPr bwMode="auto">
              <a:xfrm>
                <a:off x="6894455" y="4731861"/>
                <a:ext cx="2851497" cy="3115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docs-internal-guid-9b02c380-7fff-009d-42d2-6754120c3c65">
                <a:extLst>
                  <a:ext uri="{FF2B5EF4-FFF2-40B4-BE49-F238E27FC236}">
                    <a16:creationId xmlns:a16="http://schemas.microsoft.com/office/drawing/2014/main" id="{BFBBFA3C-BC64-4D66-BF79-D1692B658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4" r="2014" b="5367"/>
              <a:stretch/>
            </p:blipFill>
            <p:spPr bwMode="auto">
              <a:xfrm>
                <a:off x="9715500" y="4736530"/>
                <a:ext cx="3325046" cy="3115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727FC920-E1AD-497E-8B90-4A20A5D80D27}"/>
                </a:ext>
              </a:extLst>
            </p:cNvPr>
            <p:cNvCxnSpPr>
              <a:cxnSpLocks/>
            </p:cNvCxnSpPr>
            <p:nvPr/>
          </p:nvCxnSpPr>
          <p:spPr>
            <a:xfrm>
              <a:off x="8387095" y="5007839"/>
              <a:ext cx="1064100" cy="508652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6830F36-9D3A-4900-A74F-A3E75FF5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51344" y="5670886"/>
              <a:ext cx="1124394" cy="115853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81E6543-E51E-4CAC-922A-42843B032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5169" y="5456788"/>
              <a:ext cx="526256" cy="137206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B01CC074-831F-42D0-9D18-4DCBA5171D82}"/>
                    </a:ext>
                  </a:extLst>
                </p:cNvPr>
                <p:cNvSpPr txBox="1"/>
                <p:nvPr/>
              </p:nvSpPr>
              <p:spPr>
                <a:xfrm>
                  <a:off x="8898428" y="5375756"/>
                  <a:ext cx="633362" cy="4428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B01CC074-831F-42D0-9D18-4DCBA5171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428" y="5375756"/>
                  <a:ext cx="633362" cy="4428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1D349D88-B57B-4336-874F-4D68F3FB73E9}"/>
                    </a:ext>
                  </a:extLst>
                </p:cNvPr>
                <p:cNvSpPr txBox="1"/>
                <p:nvPr/>
              </p:nvSpPr>
              <p:spPr>
                <a:xfrm>
                  <a:off x="10688541" y="5869884"/>
                  <a:ext cx="633362" cy="4428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1D349D88-B57B-4336-874F-4D68F3FB7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541" y="5869884"/>
                  <a:ext cx="633362" cy="4428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9FC1AEDE-21BB-4A14-9C12-BD1DEE5169FF}"/>
                    </a:ext>
                  </a:extLst>
                </p:cNvPr>
                <p:cNvSpPr txBox="1"/>
                <p:nvPr/>
              </p:nvSpPr>
              <p:spPr>
                <a:xfrm>
                  <a:off x="11479533" y="5772305"/>
                  <a:ext cx="633362" cy="4428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9FC1AEDE-21BB-4A14-9C12-BD1DEE516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9533" y="5772305"/>
                  <a:ext cx="633362" cy="4428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B6B847-8862-4CB5-AA24-4CB5CFEC2A46}"/>
              </a:ext>
            </a:extLst>
          </p:cNvPr>
          <p:cNvSpPr txBox="1"/>
          <p:nvPr/>
        </p:nvSpPr>
        <p:spPr>
          <a:xfrm>
            <a:off x="136630" y="1124807"/>
            <a:ext cx="3701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Pseudo Dielectric Functions (“raw” data)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5331C1E-B1C9-457A-8C28-51981B9C2F81}"/>
              </a:ext>
            </a:extLst>
          </p:cNvPr>
          <p:cNvSpPr txBox="1"/>
          <p:nvPr/>
        </p:nvSpPr>
        <p:spPr>
          <a:xfrm>
            <a:off x="2873048" y="1728150"/>
            <a:ext cx="80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1D63A0-99E9-4873-8742-73D6C5081D8A}"/>
              </a:ext>
            </a:extLst>
          </p:cNvPr>
          <p:cNvSpPr txBox="1"/>
          <p:nvPr/>
        </p:nvSpPr>
        <p:spPr>
          <a:xfrm>
            <a:off x="3733965" y="1141433"/>
            <a:ext cx="167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Oxide Correction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199D47-1E6E-419D-831A-1336D1A5B9F1}"/>
              </a:ext>
            </a:extLst>
          </p:cNvPr>
          <p:cNvSpPr txBox="1"/>
          <p:nvPr/>
        </p:nvSpPr>
        <p:spPr>
          <a:xfrm>
            <a:off x="5410034" y="1754894"/>
            <a:ext cx="80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=</a:t>
            </a:r>
            <a:endParaRPr lang="en-US" b="1" dirty="0"/>
          </a:p>
        </p:txBody>
      </p:sp>
      <p:pic>
        <p:nvPicPr>
          <p:cNvPr id="19" name="docs-internal-guid-ae63a074-7fff-16a2-320c-c06006a66dd7">
            <a:extLst>
              <a:ext uri="{FF2B5EF4-FFF2-40B4-BE49-F238E27FC236}">
                <a16:creationId xmlns:a16="http://schemas.microsoft.com/office/drawing/2014/main" id="{5A99EBB7-4708-4843-8333-46A50ACAD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7976" r="5774" b="49451"/>
          <a:stretch/>
        </p:blipFill>
        <p:spPr bwMode="auto">
          <a:xfrm>
            <a:off x="6088316" y="1827520"/>
            <a:ext cx="2932842" cy="10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1AFB2B4-04E0-431B-BA37-C141C83E9D7A}"/>
              </a:ext>
            </a:extLst>
          </p:cNvPr>
          <p:cNvSpPr txBox="1"/>
          <p:nvPr/>
        </p:nvSpPr>
        <p:spPr>
          <a:xfrm>
            <a:off x="6772275" y="1137264"/>
            <a:ext cx="2235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Dielectric Functions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8D7EC35-193A-458C-8047-878B36956E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D0FF3B0-56EA-4D8E-BBEC-87FFD9BC7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9542" r="10792" b="5915"/>
          <a:stretch/>
        </p:blipFill>
        <p:spPr bwMode="auto">
          <a:xfrm>
            <a:off x="3604194" y="1804414"/>
            <a:ext cx="1721311" cy="13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5D7EE-806C-4C9D-8ABF-2E4961AB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AF412-C604-45A1-BF3B-F13918FB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52069"/>
            <a:ext cx="8520600" cy="647750"/>
          </a:xfrm>
        </p:spPr>
        <p:txBody>
          <a:bodyPr/>
          <a:lstStyle/>
          <a:p>
            <a:r>
              <a:rPr lang="en-US" dirty="0"/>
              <a:t>How did the bandgap change through temperatures?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FD17CBBA-A100-4679-996D-EF0C196A2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7344" r="11160" b="5793"/>
          <a:stretch/>
        </p:blipFill>
        <p:spPr bwMode="auto">
          <a:xfrm>
            <a:off x="1173509" y="2337576"/>
            <a:ext cx="1750421" cy="14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58A3872-FEE7-4701-BA7A-2DBEC14DD1AE}"/>
                  </a:ext>
                </a:extLst>
              </p:cNvPr>
              <p:cNvSpPr txBox="1"/>
              <p:nvPr/>
            </p:nvSpPr>
            <p:spPr>
              <a:xfrm>
                <a:off x="982774" y="1886675"/>
                <a:ext cx="1750422" cy="3758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58A3872-FEE7-4701-BA7A-2DBEC14DD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74" y="1886675"/>
                <a:ext cx="1750422" cy="375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B26CDDE-7486-4986-8248-032C7EC696C5}"/>
              </a:ext>
            </a:extLst>
          </p:cNvPr>
          <p:cNvSpPr txBox="1"/>
          <p:nvPr/>
        </p:nvSpPr>
        <p:spPr>
          <a:xfrm>
            <a:off x="1446046" y="1515702"/>
            <a:ext cx="138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Tauc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Plot: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0992C1-92D2-4537-BC4F-A813F906C549}"/>
              </a:ext>
            </a:extLst>
          </p:cNvPr>
          <p:cNvSpPr txBox="1"/>
          <p:nvPr/>
        </p:nvSpPr>
        <p:spPr>
          <a:xfrm>
            <a:off x="5217741" y="1530301"/>
            <a:ext cx="279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Parametric-Semiconductor Model: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37F48A-6776-404B-B6F3-679B43296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71" y="2058351"/>
            <a:ext cx="2345993" cy="14146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95CB82B-5429-48B6-A9F9-0428AA0FBD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8"/>
          <a:stretch/>
        </p:blipFill>
        <p:spPr>
          <a:xfrm>
            <a:off x="6882594" y="2087602"/>
            <a:ext cx="1077740" cy="89311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85DF7E-6BA1-4280-919A-CF05FE12ACA7}"/>
              </a:ext>
            </a:extLst>
          </p:cNvPr>
          <p:cNvSpPr txBox="1"/>
          <p:nvPr/>
        </p:nvSpPr>
        <p:spPr>
          <a:xfrm>
            <a:off x="1320517" y="3798984"/>
            <a:ext cx="189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*Computed manually*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90F8B8-16B7-4868-9D6A-05203CDBD14B}"/>
              </a:ext>
            </a:extLst>
          </p:cNvPr>
          <p:cNvSpPr txBox="1"/>
          <p:nvPr/>
        </p:nvSpPr>
        <p:spPr>
          <a:xfrm>
            <a:off x="6112551" y="3911948"/>
            <a:ext cx="1895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*Based on computer model*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F6073D-6CDE-4C95-9143-44F9E1A3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594" y="2966598"/>
            <a:ext cx="1034553" cy="893111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9DE8FE3-5E4C-46F5-8B8A-CF26F2C89972}"/>
              </a:ext>
            </a:extLst>
          </p:cNvPr>
          <p:cNvCxnSpPr>
            <a:cxnSpLocks/>
          </p:cNvCxnSpPr>
          <p:nvPr/>
        </p:nvCxnSpPr>
        <p:spPr>
          <a:xfrm flipH="1" flipV="1">
            <a:off x="2213061" y="3627544"/>
            <a:ext cx="878764" cy="416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EB96499-71BF-4AA8-A4AC-1067957513D0}"/>
              </a:ext>
            </a:extLst>
          </p:cNvPr>
          <p:cNvCxnSpPr>
            <a:cxnSpLocks/>
          </p:cNvCxnSpPr>
          <p:nvPr/>
        </p:nvCxnSpPr>
        <p:spPr>
          <a:xfrm flipH="1">
            <a:off x="7844778" y="3262787"/>
            <a:ext cx="6564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E7FD9FA0-EB3F-4C0E-948C-C2654CAD9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187" y="1725985"/>
            <a:ext cx="422006" cy="416379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9C31B190-8C79-4672-AC4F-B2BF077087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8026" y="1557761"/>
            <a:ext cx="371988" cy="46988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B4FA69A-7738-4D8B-BC61-BE2A90967024}"/>
              </a:ext>
            </a:extLst>
          </p:cNvPr>
          <p:cNvSpPr txBox="1"/>
          <p:nvPr/>
        </p:nvSpPr>
        <p:spPr>
          <a:xfrm>
            <a:off x="3001084" y="1779971"/>
            <a:ext cx="2216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Need linear region, not possible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2FE916-1325-4656-A5F7-8B406E87A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639BB-2E0F-4FA5-BFF3-A7E5721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Bandgap vs. Temperature</a:t>
            </a: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D79E1CA-3789-4AE0-B791-0CF2A68B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" t="7666" r="3530" b="3525"/>
          <a:stretch/>
        </p:blipFill>
        <p:spPr>
          <a:xfrm>
            <a:off x="2553077" y="1258432"/>
            <a:ext cx="3711921" cy="2788468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BE58B2B-968C-425E-A8F0-F44CAF015B6E}"/>
              </a:ext>
            </a:extLst>
          </p:cNvPr>
          <p:cNvCxnSpPr>
            <a:cxnSpLocks/>
          </p:cNvCxnSpPr>
          <p:nvPr/>
        </p:nvCxnSpPr>
        <p:spPr>
          <a:xfrm>
            <a:off x="5127200" y="3195874"/>
            <a:ext cx="12765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776978-0405-42D6-BB87-E894EE6EA77B}"/>
              </a:ext>
            </a:extLst>
          </p:cNvPr>
          <p:cNvSpPr txBox="1"/>
          <p:nvPr/>
        </p:nvSpPr>
        <p:spPr>
          <a:xfrm>
            <a:off x="6500387" y="3065069"/>
            <a:ext cx="170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Bose-Einstein Model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7F051A-1734-4875-86D3-B09FEBEA1EED}"/>
              </a:ext>
            </a:extLst>
          </p:cNvPr>
          <p:cNvSpPr txBox="1"/>
          <p:nvPr/>
        </p:nvSpPr>
        <p:spPr>
          <a:xfrm>
            <a:off x="1539089" y="2417861"/>
            <a:ext cx="101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Band gap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3140C6-E1F3-4EC9-8EED-779FF01A5BD8}"/>
              </a:ext>
            </a:extLst>
          </p:cNvPr>
          <p:cNvSpPr txBox="1"/>
          <p:nvPr/>
        </p:nvSpPr>
        <p:spPr>
          <a:xfrm>
            <a:off x="6403746" y="2417861"/>
            <a:ext cx="120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Broadening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78039F-6B0B-41D4-9CFF-6BEF05047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82F0E5-9F39-4A1A-9BD1-09E4901A00C5}"/>
                  </a:ext>
                </a:extLst>
              </p:cNvPr>
              <p:cNvSpPr txBox="1"/>
              <p:nvPr/>
            </p:nvSpPr>
            <p:spPr>
              <a:xfrm>
                <a:off x="6500387" y="3375903"/>
                <a:ext cx="2369856" cy="336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2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d>
                      <m:d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num>
                              <m:den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sup>
                        </m:sSup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200" b="1" dirty="0"/>
                  <a:t>]</a:t>
                </a:r>
                <a:endParaRPr lang="en-US" sz="1100" b="1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82F0E5-9F39-4A1A-9BD1-09E4901A0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87" y="3375903"/>
                <a:ext cx="2369856" cy="336374"/>
              </a:xfrm>
              <a:prstGeom prst="rect">
                <a:avLst/>
              </a:prstGeom>
              <a:blipFill>
                <a:blip r:embed="rId3"/>
                <a:stretch>
                  <a:fillRect l="-2314" t="-3636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9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BD4A-1ACD-4B3D-A568-68C15901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CA157F-DB9A-41BF-BFD4-25320C9FA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61970" indent="-761970" defTabSz="15239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Dielectric function of </a:t>
            </a:r>
            <a:r>
              <a:rPr lang="en-US" altLang="en-US" sz="1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InSb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measured from 80 to 700K with an oxide correction of 25 +/- 5 Å</a:t>
            </a:r>
          </a:p>
          <a:p>
            <a:pPr marL="761970" indent="-761970" defTabSz="15239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gap is difficult to determine:</a:t>
            </a:r>
          </a:p>
          <a:p>
            <a:pPr marL="95250" indent="0" defTabSz="152393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Parametric semiconductor model shows great results</a:t>
            </a:r>
          </a:p>
          <a:p>
            <a:pPr marL="476231" indent="-476231" defTabSz="15239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Band gap shrinks with increasing temperature:</a:t>
            </a:r>
          </a:p>
          <a:p>
            <a:pPr marL="95250" indent="0" defTabSz="152393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1. Follows Bose-Einstein relationship up to 300 K, stays 	constant up to 550 K and increases with temperature. </a:t>
            </a:r>
          </a:p>
          <a:p>
            <a:pPr marL="95250" indent="0" defTabSz="152393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2. Thermal excitation of electron hole pairs. </a:t>
            </a:r>
          </a:p>
          <a:p>
            <a:pPr marL="476231" indent="-476231" defTabSz="15239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First measurements of </a:t>
            </a:r>
            <a:r>
              <a:rPr lang="en-US" altLang="en-US" sz="1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InSb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band gap above 300 K</a:t>
            </a:r>
          </a:p>
          <a:p>
            <a:pPr marL="476231" indent="-476231" defTabSz="1523939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19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InSb</a:t>
            </a:r>
            <a:r>
              <a:rPr lang="en-US" alt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would behave as a topological insulator above melting point. Not possible.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209A280-A4BE-4F4A-9712-76A770C13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4" t="7666" r="3530" b="3525"/>
          <a:stretch/>
        </p:blipFill>
        <p:spPr>
          <a:xfrm>
            <a:off x="3037812" y="3021197"/>
            <a:ext cx="2900990" cy="2179281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79C5C4B-A037-4F6C-AE31-2810DAC6FE19}"/>
              </a:ext>
            </a:extLst>
          </p:cNvPr>
          <p:cNvCxnSpPr>
            <a:cxnSpLocks/>
          </p:cNvCxnSpPr>
          <p:nvPr/>
        </p:nvCxnSpPr>
        <p:spPr>
          <a:xfrm>
            <a:off x="4225757" y="3841327"/>
            <a:ext cx="0" cy="914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31D1938-8640-4EEA-94B3-A4BA8F116E07}"/>
              </a:ext>
            </a:extLst>
          </p:cNvPr>
          <p:cNvCxnSpPr>
            <a:cxnSpLocks/>
          </p:cNvCxnSpPr>
          <p:nvPr/>
        </p:nvCxnSpPr>
        <p:spPr>
          <a:xfrm>
            <a:off x="4298184" y="3841327"/>
            <a:ext cx="543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9828A2F-BB1E-4186-9E97-A7A2D161E01A}"/>
              </a:ext>
            </a:extLst>
          </p:cNvPr>
          <p:cNvCxnSpPr>
            <a:cxnSpLocks/>
          </p:cNvCxnSpPr>
          <p:nvPr/>
        </p:nvCxnSpPr>
        <p:spPr>
          <a:xfrm flipV="1">
            <a:off x="5000797" y="3370546"/>
            <a:ext cx="389299" cy="470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C212C-278C-4F73-A0C2-51EAFB4E3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88EBDDD9-F41C-47DD-A590-24905F442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307" y="3263413"/>
            <a:ext cx="3865781" cy="17934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26C22C-1D54-4D16-B8D7-27136FC80BAE}"/>
              </a:ext>
            </a:extLst>
          </p:cNvPr>
          <p:cNvSpPr txBox="1"/>
          <p:nvPr/>
        </p:nvSpPr>
        <p:spPr>
          <a:xfrm>
            <a:off x="6515353" y="3003805"/>
            <a:ext cx="184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Burstein</a:t>
            </a:r>
            <a:r>
              <a:rPr lang="es-MX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-Moss shift</a:t>
            </a:r>
            <a:endParaRPr lang="en-US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3AEDDC78-2E30-417D-8025-CA72818D7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937" y="3173082"/>
            <a:ext cx="1963920" cy="11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03802-0BF2-49D7-A165-2C728DFB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EA46D-C9D4-47F7-B5A7-E9174ACD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r>
              <a:rPr lang="en-US" sz="1800" dirty="0"/>
              <a:t>Scientific language</a:t>
            </a:r>
          </a:p>
          <a:p>
            <a:r>
              <a:rPr lang="en-US" sz="1800" dirty="0"/>
              <a:t>What is </a:t>
            </a:r>
            <a:r>
              <a:rPr lang="en-US" sz="1800" dirty="0" err="1"/>
              <a:t>InSb</a:t>
            </a:r>
            <a:r>
              <a:rPr lang="en-US" sz="1800" dirty="0"/>
              <a:t>?</a:t>
            </a:r>
          </a:p>
          <a:p>
            <a:r>
              <a:rPr lang="en-US" sz="1800" dirty="0"/>
              <a:t>Electromagnetic spectrum and band gap</a:t>
            </a:r>
          </a:p>
          <a:p>
            <a:r>
              <a:rPr lang="en-US" sz="1800" dirty="0"/>
              <a:t>Expectations</a:t>
            </a:r>
          </a:p>
          <a:p>
            <a:r>
              <a:rPr lang="en-US" sz="1800" dirty="0"/>
              <a:t>Experiment, equipment and sample preparation</a:t>
            </a:r>
          </a:p>
          <a:p>
            <a:r>
              <a:rPr lang="en-US" sz="1800" dirty="0"/>
              <a:t>Data and corrections</a:t>
            </a:r>
          </a:p>
          <a:p>
            <a:r>
              <a:rPr lang="en-US" sz="1800" dirty="0"/>
              <a:t>Analysis</a:t>
            </a:r>
          </a:p>
          <a:p>
            <a:r>
              <a:rPr lang="en-US" sz="1800" dirty="0"/>
              <a:t>Conclusions and future work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391267-51C7-4C48-B14F-378370BCCC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639BB-2E0F-4FA5-BFF3-A7E5721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Bandgap vs. Temperature</a:t>
            </a:r>
          </a:p>
        </p:txBody>
      </p:sp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EB8FC54-D4BC-4290-A61E-22E0DD8E9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" t="7666" r="3530" b="3525"/>
          <a:stretch/>
        </p:blipFill>
        <p:spPr>
          <a:xfrm>
            <a:off x="2667833" y="1141302"/>
            <a:ext cx="3808334" cy="286089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17C62A9-66E1-49BD-B6C6-21EC655C79FC}"/>
              </a:ext>
            </a:extLst>
          </p:cNvPr>
          <p:cNvCxnSpPr>
            <a:cxnSpLocks/>
          </p:cNvCxnSpPr>
          <p:nvPr/>
        </p:nvCxnSpPr>
        <p:spPr>
          <a:xfrm>
            <a:off x="5471232" y="1901228"/>
            <a:ext cx="12765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B71CB14-2E89-442F-83FD-18245CB9EF34}"/>
              </a:ext>
            </a:extLst>
          </p:cNvPr>
          <p:cNvCxnSpPr>
            <a:cxnSpLocks/>
          </p:cNvCxnSpPr>
          <p:nvPr/>
        </p:nvCxnSpPr>
        <p:spPr>
          <a:xfrm>
            <a:off x="5471232" y="3266792"/>
            <a:ext cx="14456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95C5C7-B481-428A-900F-318D2584E244}"/>
              </a:ext>
            </a:extLst>
          </p:cNvPr>
          <p:cNvSpPr txBox="1"/>
          <p:nvPr/>
        </p:nvSpPr>
        <p:spPr>
          <a:xfrm>
            <a:off x="6844420" y="1770423"/>
            <a:ext cx="14999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Experimental data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3EEB59-07B2-44D8-B658-2DEBB8D9EF46}"/>
              </a:ext>
            </a:extLst>
          </p:cNvPr>
          <p:cNvSpPr txBox="1"/>
          <p:nvPr/>
        </p:nvSpPr>
        <p:spPr>
          <a:xfrm>
            <a:off x="6998329" y="3135987"/>
            <a:ext cx="14999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Expected behavior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9E86BA-DF8D-49F7-AC93-107AEA3336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5998F-FDA4-4160-94D5-44D1B5A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Sad</a:t>
            </a:r>
            <a:r>
              <a:rPr lang="es-MX" dirty="0"/>
              <a:t> </a:t>
            </a:r>
            <a:r>
              <a:rPr lang="es-MX" dirty="0" err="1"/>
              <a:t>ending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1F25C6-0B24-4959-93E9-F27E3C9AB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7898851" cy="1095425"/>
          </a:xfrm>
        </p:spPr>
        <p:txBody>
          <a:bodyPr>
            <a:normAutofit/>
          </a:bodyPr>
          <a:lstStyle/>
          <a:p>
            <a:r>
              <a:rPr lang="en-US" sz="2000" dirty="0"/>
              <a:t>Unfortunately, the </a:t>
            </a:r>
            <a:r>
              <a:rPr lang="en-US" sz="2000" dirty="0" err="1"/>
              <a:t>InSb</a:t>
            </a:r>
            <a:r>
              <a:rPr lang="en-US" sz="2000" dirty="0"/>
              <a:t> sample melted at 750 K, but melting point is 800 K…</a:t>
            </a:r>
          </a:p>
        </p:txBody>
      </p:sp>
      <p:pic>
        <p:nvPicPr>
          <p:cNvPr id="5" name="Imagen 4" descr="Imagen que contiene interior, tabla, comida, café&#10;&#10;Descripción generada automáticamente">
            <a:extLst>
              <a:ext uri="{FF2B5EF4-FFF2-40B4-BE49-F238E27FC236}">
                <a16:creationId xmlns:a16="http://schemas.microsoft.com/office/drawing/2014/main" id="{48635785-5EAF-4E45-8086-5EF1D86E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23" y="1904180"/>
            <a:ext cx="1712014" cy="2282685"/>
          </a:xfrm>
          <a:prstGeom prst="rect">
            <a:avLst/>
          </a:prstGeom>
        </p:spPr>
      </p:pic>
      <p:pic>
        <p:nvPicPr>
          <p:cNvPr id="7" name="Imagen 6" descr="Imagen que contiene interior, tabla, pieza, pequeño&#10;&#10;Descripción generada automáticamente">
            <a:extLst>
              <a:ext uri="{FF2B5EF4-FFF2-40B4-BE49-F238E27FC236}">
                <a16:creationId xmlns:a16="http://schemas.microsoft.com/office/drawing/2014/main" id="{587069F6-723A-4D78-AB8D-D1460FF9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1904180"/>
            <a:ext cx="1712014" cy="22826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E2732C-AB26-414D-BC05-25F44B353E08}"/>
              </a:ext>
            </a:extLst>
          </p:cNvPr>
          <p:cNvSpPr txBox="1"/>
          <p:nvPr/>
        </p:nvSpPr>
        <p:spPr>
          <a:xfrm>
            <a:off x="2686050" y="1647825"/>
            <a:ext cx="96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Before</a:t>
            </a:r>
            <a:endParaRPr lang="en-U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929D85-2A45-482A-A4D2-0CD0DDBDB42F}"/>
              </a:ext>
            </a:extLst>
          </p:cNvPr>
          <p:cNvSpPr txBox="1"/>
          <p:nvPr/>
        </p:nvSpPr>
        <p:spPr>
          <a:xfrm>
            <a:off x="5153025" y="1647825"/>
            <a:ext cx="96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After</a:t>
            </a:r>
            <a:endParaRPr lang="en-U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EEC492-B25D-4CC8-A42A-70BB128E6B9E}"/>
              </a:ext>
            </a:extLst>
          </p:cNvPr>
          <p:cNvSpPr txBox="1"/>
          <p:nvPr/>
        </p:nvSpPr>
        <p:spPr>
          <a:xfrm>
            <a:off x="6634716" y="2445357"/>
            <a:ext cx="219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Future work: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Repeat experiment at high temperatures below 750 K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E85FF-9613-4EE7-9856-7A00FDB16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3F781-9650-4C5C-9948-5CB76618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37" y="1121299"/>
            <a:ext cx="2479125" cy="20886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Thank you!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Questions?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07132B8-0C8F-4200-9E5B-386C29175B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9CB61-54DD-4524-BA35-054675A4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B11FF-2E7A-4600-A9EB-AE4D9BDB3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523939" eaLnBrk="0" fontAlgn="base" hangingPunct="0">
              <a:spcBef>
                <a:spcPct val="0"/>
              </a:spcBef>
              <a:spcAft>
                <a:spcPts val="1333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[1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]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C. L. Littler and D. G. Seiler, Appl. Phys. Lett. 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46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986 (1985). </a:t>
            </a:r>
          </a:p>
          <a:p>
            <a:pPr defTabSz="1523939" eaLnBrk="0" fontAlgn="base" hangingPunct="0">
              <a:spcBef>
                <a:spcPct val="0"/>
              </a:spcBef>
              <a:spcAft>
                <a:spcPts val="1333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[2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]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S. T. Schaefer, S. Gao, P. T. Webster, R. R. </a:t>
            </a:r>
            <a:r>
              <a:rPr lang="en-US" altLang="en-US" sz="20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Kosireddy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and S. R. Johnson, J. Appl. Phys. 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127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165705 (2020). </a:t>
            </a:r>
          </a:p>
          <a:p>
            <a:pPr defTabSz="1523939" eaLnBrk="0" fontAlgn="base" hangingPunct="0">
              <a:spcBef>
                <a:spcPct val="0"/>
              </a:spcBef>
              <a:spcAft>
                <a:spcPts val="1333"/>
              </a:spcAft>
            </a:pP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[3]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hlinkClick r:id="rId2"/>
              </a:rPr>
              <a:t>http://www.ioffe.ru/SVA/NSM/Semicond/InSb/bandstr.html</a:t>
            </a:r>
            <a:endParaRPr lang="en-US" altLang="en-US" sz="2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defTabSz="1523939" eaLnBrk="0" fontAlgn="base" hangingPunct="0">
              <a:spcBef>
                <a:spcPct val="0"/>
              </a:spcBef>
              <a:spcAft>
                <a:spcPts val="1333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[4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] S.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Zollner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S. Gopalan, and M. Cardona, Solid State </a:t>
            </a:r>
            <a:r>
              <a:rPr lang="en-US" alt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Commun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., 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77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485 (1991).</a:t>
            </a:r>
            <a:endParaRPr lang="en-US" altLang="en-US" sz="2000" b="1" u="sng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12C6F0-DCF4-4825-9A5F-435598ACE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97EB13-96BC-4346-84F3-D1975A2A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04800"/>
            <a:ext cx="8520600" cy="34164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https://www.pveducation.org/pvcdrom/pn-junctions/band-gap</a:t>
            </a:r>
            <a:endParaRPr lang="en-US" dirty="0"/>
          </a:p>
          <a:p>
            <a:r>
              <a:rPr lang="en-US" dirty="0">
                <a:hlinkClick r:id="rId3"/>
              </a:rPr>
              <a:t>http://www.ioffe.ru/SVA/NSM/Semicond/InSb/bandstr.html</a:t>
            </a:r>
            <a:endParaRPr lang="en-US" dirty="0"/>
          </a:p>
          <a:p>
            <a:r>
              <a:rPr lang="en-US" dirty="0">
                <a:hlinkClick r:id="rId4"/>
              </a:rPr>
              <a:t>https://www.horiba.com/ind/scientific/technologies/spectroscopic-ellipsometry/spectroscopic-ellipsometry/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http://solidstate.mines.edu/videonotes/VN_9_3.pdf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https://en.wikipedia.org/wiki/Infrared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https://energyeducation.ca/encyclopedia/Band_gap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9955DE-A4EF-455A-A061-7D1A1CB53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Times New Roman"/>
                <a:ea typeface="Times New Roman"/>
                <a:cs typeface="Times New Roman"/>
                <a:sym typeface="Times New Roman"/>
              </a:rPr>
              <a:t>Temperature Dependence of the Direct Bandgap of InSb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572000" y="3706934"/>
            <a:ext cx="4516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Undergraduate, Department of Physics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B247B10-BA68-4481-957F-3B6C1CCB49C1}"/>
              </a:ext>
            </a:extLst>
          </p:cNvPr>
          <p:cNvGrpSpPr/>
          <p:nvPr/>
        </p:nvGrpSpPr>
        <p:grpSpPr>
          <a:xfrm>
            <a:off x="860079" y="1167897"/>
            <a:ext cx="5966234" cy="2023612"/>
            <a:chOff x="860079" y="1167897"/>
            <a:chExt cx="6102036" cy="1901228"/>
          </a:xfrm>
        </p:grpSpPr>
        <p:cxnSp>
          <p:nvCxnSpPr>
            <p:cNvPr id="3" name="Conector recto de flecha 2">
              <a:extLst>
                <a:ext uri="{FF2B5EF4-FFF2-40B4-BE49-F238E27FC236}">
                  <a16:creationId xmlns:a16="http://schemas.microsoft.com/office/drawing/2014/main" id="{B056D2AA-7471-4A3F-AE64-1308B378FCBE}"/>
                </a:ext>
              </a:extLst>
            </p:cNvPr>
            <p:cNvCxnSpPr>
              <a:cxnSpLocks/>
            </p:cNvCxnSpPr>
            <p:nvPr/>
          </p:nvCxnSpPr>
          <p:spPr>
            <a:xfrm>
              <a:off x="1493822" y="1910281"/>
              <a:ext cx="0" cy="11588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243920B-81F4-4C8B-8D45-3663A407150D}"/>
                </a:ext>
              </a:extLst>
            </p:cNvPr>
            <p:cNvSpPr/>
            <p:nvPr/>
          </p:nvSpPr>
          <p:spPr>
            <a:xfrm>
              <a:off x="860079" y="1167897"/>
              <a:ext cx="6102036" cy="7423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C3BF674-5E9F-4DC2-8378-873FC9F1A7B1}"/>
              </a:ext>
            </a:extLst>
          </p:cNvPr>
          <p:cNvSpPr txBox="1"/>
          <p:nvPr/>
        </p:nvSpPr>
        <p:spPr>
          <a:xfrm>
            <a:off x="860079" y="3164350"/>
            <a:ext cx="2299579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 that go to low and/or high temperatures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FB6362-7761-406C-962A-1935401CAEAB}"/>
              </a:ext>
            </a:extLst>
          </p:cNvPr>
          <p:cNvGrpSpPr/>
          <p:nvPr/>
        </p:nvGrpSpPr>
        <p:grpSpPr>
          <a:xfrm>
            <a:off x="1483260" y="1836475"/>
            <a:ext cx="4005336" cy="1901228"/>
            <a:chOff x="860079" y="1167897"/>
            <a:chExt cx="6102036" cy="1901228"/>
          </a:xfrm>
        </p:grpSpPr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89B9CD47-5B9E-4A4C-9C52-2F6D9B12BB50}"/>
                </a:ext>
              </a:extLst>
            </p:cNvPr>
            <p:cNvCxnSpPr>
              <a:cxnSpLocks/>
            </p:cNvCxnSpPr>
            <p:nvPr/>
          </p:nvCxnSpPr>
          <p:spPr>
            <a:xfrm>
              <a:off x="1493822" y="1910281"/>
              <a:ext cx="0" cy="11588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E5D7DFA-8D61-4D49-9CF9-3AD4290A356D}"/>
                </a:ext>
              </a:extLst>
            </p:cNvPr>
            <p:cNvSpPr/>
            <p:nvPr/>
          </p:nvSpPr>
          <p:spPr>
            <a:xfrm>
              <a:off x="860079" y="1167897"/>
              <a:ext cx="6102036" cy="7423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B4EED2-9069-40F9-9E2C-8178660974C9}"/>
              </a:ext>
            </a:extLst>
          </p:cNvPr>
          <p:cNvSpPr txBox="1"/>
          <p:nvPr/>
        </p:nvSpPr>
        <p:spPr>
          <a:xfrm>
            <a:off x="1421394" y="3737703"/>
            <a:ext cx="2996697" cy="7386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amount of energy required for an electron to break free of its ground state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60807CC-032C-4924-9F3F-446F403830A8}"/>
              </a:ext>
            </a:extLst>
          </p:cNvPr>
          <p:cNvGrpSpPr/>
          <p:nvPr/>
        </p:nvGrpSpPr>
        <p:grpSpPr>
          <a:xfrm>
            <a:off x="6092984" y="1861591"/>
            <a:ext cx="1760833" cy="1322679"/>
            <a:chOff x="860079" y="1167897"/>
            <a:chExt cx="6102036" cy="1901228"/>
          </a:xfrm>
        </p:grpSpPr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A7452E8-378F-4A11-8248-5D43F2FE0F2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822" y="1910281"/>
              <a:ext cx="0" cy="11588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6D9A83B-2DE4-479C-9A02-E1B2BB5FF2E7}"/>
                </a:ext>
              </a:extLst>
            </p:cNvPr>
            <p:cNvSpPr/>
            <p:nvPr/>
          </p:nvSpPr>
          <p:spPr>
            <a:xfrm>
              <a:off x="860079" y="1167897"/>
              <a:ext cx="6102036" cy="7423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67115C4-4023-4FA4-9403-05418FAB20B4}"/>
              </a:ext>
            </a:extLst>
          </p:cNvPr>
          <p:cNvSpPr txBox="1"/>
          <p:nvPr/>
        </p:nvSpPr>
        <p:spPr>
          <a:xfrm>
            <a:off x="5455990" y="3191509"/>
            <a:ext cx="3500884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Indium Antimonide: narrow-gap semiconductor material from the III-V group</a:t>
            </a:r>
          </a:p>
        </p:txBody>
      </p:sp>
      <p:sp>
        <p:nvSpPr>
          <p:cNvPr id="20" name="Marcador de número de diapositiva 3">
            <a:extLst>
              <a:ext uri="{FF2B5EF4-FFF2-40B4-BE49-F238E27FC236}">
                <a16:creationId xmlns:a16="http://schemas.microsoft.com/office/drawing/2014/main" id="{0FB8D734-8F6A-4602-91CB-DDABF302AB32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5" name="Google Shape;98;p16">
            <a:extLst>
              <a:ext uri="{FF2B5EF4-FFF2-40B4-BE49-F238E27FC236}">
                <a16:creationId xmlns:a16="http://schemas.microsoft.com/office/drawing/2014/main" id="{98A5EB0E-41A5-481B-8E0A-FB7135EE20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24172" y="2412065"/>
            <a:ext cx="7095653" cy="109979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latin typeface="Times New Roman"/>
                <a:ea typeface="Times New Roman"/>
                <a:cs typeface="Times New Roman"/>
                <a:sym typeface="Times New Roman"/>
              </a:rPr>
              <a:t>Melissa Rivero</a:t>
            </a: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 dirty="0">
                <a:latin typeface="Times New Roman"/>
                <a:cs typeface="Times New Roman"/>
                <a:sym typeface="Times New Roman"/>
              </a:rPr>
              <a:t>In collaboration with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: Dr. Stefan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Zollner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, Carola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Emminger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Cesy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700" dirty="0" err="1">
                <a:latin typeface="Times New Roman"/>
                <a:cs typeface="Times New Roman"/>
                <a:sym typeface="Times New Roman"/>
              </a:rPr>
              <a:t>Zamarripa</a:t>
            </a:r>
            <a:r>
              <a:rPr lang="en-US" sz="1700" dirty="0">
                <a:latin typeface="Times New Roman"/>
                <a:cs typeface="Times New Roman"/>
                <a:sym typeface="Times New Roman"/>
              </a:rPr>
              <a:t> and Jaden R. Love</a:t>
            </a:r>
            <a:endParaRPr sz="1700" dirty="0"/>
          </a:p>
        </p:txBody>
      </p:sp>
      <p:sp>
        <p:nvSpPr>
          <p:cNvPr id="26" name="Google Shape;99;p16">
            <a:extLst>
              <a:ext uri="{FF2B5EF4-FFF2-40B4-BE49-F238E27FC236}">
                <a16:creationId xmlns:a16="http://schemas.microsoft.com/office/drawing/2014/main" id="{B3F2C2AB-72F6-4FEF-BF31-3BF7217028A4}"/>
              </a:ext>
            </a:extLst>
          </p:cNvPr>
          <p:cNvSpPr txBox="1"/>
          <p:nvPr/>
        </p:nvSpPr>
        <p:spPr>
          <a:xfrm>
            <a:off x="4571999" y="4497200"/>
            <a:ext cx="457200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Arts and Sciences, Department of Physics</a:t>
            </a:r>
            <a:endParaRPr sz="1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3FBEF55-71E5-4E70-9AE3-A4159452A0D9}"/>
              </a:ext>
            </a:extLst>
          </p:cNvPr>
          <p:cNvSpPr txBox="1"/>
          <p:nvPr/>
        </p:nvSpPr>
        <p:spPr>
          <a:xfrm>
            <a:off x="172015" y="216469"/>
            <a:ext cx="256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URCAS, April 2022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5">
            <a:extLst>
              <a:ext uri="{FF2B5EF4-FFF2-40B4-BE49-F238E27FC236}">
                <a16:creationId xmlns:a16="http://schemas.microsoft.com/office/drawing/2014/main" id="{D8663257-957D-4D7D-8590-28284F69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1701" r="2553" b="3040"/>
          <a:stretch>
            <a:fillRect/>
          </a:stretch>
        </p:blipFill>
        <p:spPr bwMode="auto">
          <a:xfrm>
            <a:off x="8246337" y="135735"/>
            <a:ext cx="453745" cy="4522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Marcador de número de diapositiva 3">
            <a:extLst>
              <a:ext uri="{FF2B5EF4-FFF2-40B4-BE49-F238E27FC236}">
                <a16:creationId xmlns:a16="http://schemas.microsoft.com/office/drawing/2014/main" id="{34545509-B332-484C-8FE1-CE692108EF03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057B1-812A-479C-9AC0-80719901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InSb</a:t>
            </a:r>
            <a:r>
              <a:rPr lang="en-US" dirty="0"/>
              <a:t>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12BF51-0F16-4FCA-B43F-52AA5A12E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1419275"/>
          </a:xfrm>
        </p:spPr>
        <p:txBody>
          <a:bodyPr>
            <a:normAutofit/>
          </a:bodyPr>
          <a:lstStyle/>
          <a:p>
            <a:r>
              <a:rPr lang="en-US" sz="2000" dirty="0"/>
              <a:t>Indium Antimonide: narrow-gap semiconductor material from the III-V group.</a:t>
            </a: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23D7B8C7-4505-4214-A325-D2EE4BEF15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832" y="1653215"/>
            <a:ext cx="4819092" cy="271297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BE1291-7C3A-4CFF-A665-3E1DD7E54DFF}"/>
              </a:ext>
            </a:extLst>
          </p:cNvPr>
          <p:cNvGrpSpPr/>
          <p:nvPr/>
        </p:nvGrpSpPr>
        <p:grpSpPr>
          <a:xfrm>
            <a:off x="4807390" y="1590425"/>
            <a:ext cx="226337" cy="1695983"/>
            <a:chOff x="4807390" y="1590425"/>
            <a:chExt cx="226337" cy="1695983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3361102D-D2C8-4A68-A100-13C3EDF3B42B}"/>
                </a:ext>
              </a:extLst>
            </p:cNvPr>
            <p:cNvCxnSpPr>
              <a:cxnSpLocks/>
            </p:cNvCxnSpPr>
            <p:nvPr/>
          </p:nvCxnSpPr>
          <p:spPr>
            <a:xfrm>
              <a:off x="4943192" y="1590425"/>
              <a:ext cx="0" cy="5824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9C83C0D-CBC9-4D36-A4D3-7365453713BD}"/>
                </a:ext>
              </a:extLst>
            </p:cNvPr>
            <p:cNvSpPr/>
            <p:nvPr/>
          </p:nvSpPr>
          <p:spPr>
            <a:xfrm>
              <a:off x="4807390" y="3009700"/>
              <a:ext cx="226337" cy="27670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27CE74E-D861-49BF-AAF7-3A9610FEC641}"/>
              </a:ext>
            </a:extLst>
          </p:cNvPr>
          <p:cNvGrpSpPr/>
          <p:nvPr/>
        </p:nvGrpSpPr>
        <p:grpSpPr>
          <a:xfrm>
            <a:off x="5217812" y="1590424"/>
            <a:ext cx="226337" cy="1663176"/>
            <a:chOff x="5217812" y="1590424"/>
            <a:chExt cx="226337" cy="1663176"/>
          </a:xfrm>
        </p:grpSpPr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C32B3DFB-E87A-40C1-9B5C-C69BDB15CBA2}"/>
                </a:ext>
              </a:extLst>
            </p:cNvPr>
            <p:cNvCxnSpPr>
              <a:cxnSpLocks/>
            </p:cNvCxnSpPr>
            <p:nvPr/>
          </p:nvCxnSpPr>
          <p:spPr>
            <a:xfrm>
              <a:off x="5330981" y="1590424"/>
              <a:ext cx="0" cy="5824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03218CE-9B3D-4054-985F-0458549AB837}"/>
                </a:ext>
              </a:extLst>
            </p:cNvPr>
            <p:cNvSpPr/>
            <p:nvPr/>
          </p:nvSpPr>
          <p:spPr>
            <a:xfrm>
              <a:off x="5217812" y="2976892"/>
              <a:ext cx="226337" cy="27670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91AD9C-CA7B-4E76-9ED2-87952986E3D8}"/>
              </a:ext>
            </a:extLst>
          </p:cNvPr>
          <p:cNvSpPr txBox="1"/>
          <p:nvPr/>
        </p:nvSpPr>
        <p:spPr>
          <a:xfrm>
            <a:off x="6346483" y="1982709"/>
            <a:ext cx="24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(III-V):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GaSb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(gallium antimonide)</a:t>
            </a: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(indium arsenide)</a:t>
            </a: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(gallium phosphide)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C3B7CC-B7FD-4073-A6E6-41BA96764F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A3497-652C-483D-A16C-10574E96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InSb</a:t>
            </a:r>
            <a:r>
              <a:rPr lang="en-US" dirty="0"/>
              <a:t>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F1921D-5506-4564-B742-ABD321F6C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Used in infrared detectors, including thermal imaging cameras, FLIR systems, infrared homing missile guidance systems, and in infrared astronomy.</a:t>
            </a:r>
          </a:p>
        </p:txBody>
      </p:sp>
      <p:pic>
        <p:nvPicPr>
          <p:cNvPr id="5" name="Imagen 4" descr="Mano de una casa&#10;&#10;Descripción generada automáticamente">
            <a:extLst>
              <a:ext uri="{FF2B5EF4-FFF2-40B4-BE49-F238E27FC236}">
                <a16:creationId xmlns:a16="http://schemas.microsoft.com/office/drawing/2014/main" id="{6CBD5DE1-9870-4B26-962C-CB621EC4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7" y="2444436"/>
            <a:ext cx="2093498" cy="1612648"/>
          </a:xfrm>
          <a:prstGeom prst="rect">
            <a:avLst/>
          </a:prstGeom>
        </p:spPr>
      </p:pic>
      <p:pic>
        <p:nvPicPr>
          <p:cNvPr id="7" name="Imagen 6" descr="Una luz en el espacio&#10;&#10;Descripción generada automáticamente con confianza media">
            <a:extLst>
              <a:ext uri="{FF2B5EF4-FFF2-40B4-BE49-F238E27FC236}">
                <a16:creationId xmlns:a16="http://schemas.microsoft.com/office/drawing/2014/main" id="{C4446EE1-40DE-42A0-AA82-267A1EBD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048" y="2571750"/>
            <a:ext cx="2550385" cy="1612648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D75D5634-FB56-4C09-83F7-D2A30DFB9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364" y="2364003"/>
            <a:ext cx="2550385" cy="1773514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EE3AA7-B874-42FB-9CD2-96CC9E5AA5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F0822-6D1A-4F93-ADE6-E2671E53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Spectrum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D3F35C-A53E-4E04-B071-9114ABD86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35177"/>
            <a:ext cx="8520600" cy="1020357"/>
          </a:xfrm>
        </p:spPr>
        <p:txBody>
          <a:bodyPr/>
          <a:lstStyle/>
          <a:p>
            <a:r>
              <a:rPr lang="en-US" dirty="0"/>
              <a:t>Range of frequencies of electromagnetic radiation and their respective wavelengths and </a:t>
            </a:r>
            <a:r>
              <a:rPr lang="en-US" b="1" dirty="0"/>
              <a:t>photon energies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9236987-959D-46CE-A459-3ACACF39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0" y="1901201"/>
            <a:ext cx="4255128" cy="2276494"/>
          </a:xfrm>
          <a:prstGeom prst="rect">
            <a:avLst/>
          </a:prstGeom>
        </p:spPr>
      </p:pic>
      <p:pic>
        <p:nvPicPr>
          <p:cNvPr id="22" name="Picture 57">
            <a:extLst>
              <a:ext uri="{FF2B5EF4-FFF2-40B4-BE49-F238E27FC236}">
                <a16:creationId xmlns:a16="http://schemas.microsoft.com/office/drawing/2014/main" id="{D1CB6EAB-AA1C-497B-AF38-F93C79C6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5" b="15091"/>
          <a:stretch>
            <a:fillRect/>
          </a:stretch>
        </p:blipFill>
        <p:spPr bwMode="auto">
          <a:xfrm>
            <a:off x="5508590" y="1795681"/>
            <a:ext cx="1797902" cy="128910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" name="Picture 58">
            <a:extLst>
              <a:ext uri="{FF2B5EF4-FFF2-40B4-BE49-F238E27FC236}">
                <a16:creationId xmlns:a16="http://schemas.microsoft.com/office/drawing/2014/main" id="{E570AF29-82E5-4878-87E5-5F2C2684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15" y="3319384"/>
            <a:ext cx="1185753" cy="157989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13F48CB-123E-4331-9397-B369E166A0C9}"/>
              </a:ext>
            </a:extLst>
          </p:cNvPr>
          <p:cNvGrpSpPr/>
          <p:nvPr/>
        </p:nvGrpSpPr>
        <p:grpSpPr>
          <a:xfrm>
            <a:off x="2778034" y="2172832"/>
            <a:ext cx="4302034" cy="256859"/>
            <a:chOff x="2778034" y="2172832"/>
            <a:chExt cx="4302034" cy="256859"/>
          </a:xfrm>
        </p:grpSpPr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3330623C-1429-4E4B-B990-5834E3703BFF}"/>
                </a:ext>
              </a:extLst>
            </p:cNvPr>
            <p:cNvCxnSpPr/>
            <p:nvPr/>
          </p:nvCxnSpPr>
          <p:spPr>
            <a:xfrm flipH="1">
              <a:off x="2778034" y="2281646"/>
              <a:ext cx="3744686" cy="1480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A8E43C9-779D-4333-84A1-C1E5D1A0F366}"/>
                </a:ext>
              </a:extLst>
            </p:cNvPr>
            <p:cNvSpPr/>
            <p:nvPr/>
          </p:nvSpPr>
          <p:spPr>
            <a:xfrm>
              <a:off x="6601097" y="2172832"/>
              <a:ext cx="478971" cy="234596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8092175E-A407-433A-999C-A12D9949CD22}"/>
              </a:ext>
            </a:extLst>
          </p:cNvPr>
          <p:cNvGrpSpPr/>
          <p:nvPr/>
        </p:nvGrpSpPr>
        <p:grpSpPr>
          <a:xfrm>
            <a:off x="2255520" y="2571750"/>
            <a:ext cx="4824548" cy="1653336"/>
            <a:chOff x="2255520" y="2571750"/>
            <a:chExt cx="4824548" cy="1653336"/>
          </a:xfrm>
        </p:grpSpPr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C53F4E85-0C93-43E1-B0E7-151194B3D8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55520" y="2571750"/>
              <a:ext cx="4267200" cy="15275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BC74329-2E82-4ED9-9DB9-7A174BFE09D2}"/>
                </a:ext>
              </a:extLst>
            </p:cNvPr>
            <p:cNvSpPr/>
            <p:nvPr/>
          </p:nvSpPr>
          <p:spPr>
            <a:xfrm>
              <a:off x="6601097" y="3990490"/>
              <a:ext cx="478971" cy="234596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Box 61">
            <a:extLst>
              <a:ext uri="{FF2B5EF4-FFF2-40B4-BE49-F238E27FC236}">
                <a16:creationId xmlns:a16="http://schemas.microsoft.com/office/drawing/2014/main" id="{025ED8A0-7DC3-423B-AC99-1C61B8BC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15" y="3037103"/>
            <a:ext cx="3259873" cy="48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J.A. </a:t>
            </a:r>
            <a:r>
              <a:rPr lang="en-US" altLang="en-US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Woollam</a:t>
            </a: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IR-VASE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0" name="Text Box 62">
            <a:extLst>
              <a:ext uri="{FF2B5EF4-FFF2-40B4-BE49-F238E27FC236}">
                <a16:creationId xmlns:a16="http://schemas.microsoft.com/office/drawing/2014/main" id="{4E96A0B3-8417-45F9-BB8D-A62FCFA5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15" y="4896192"/>
            <a:ext cx="1892310" cy="4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J.A. Woollam V-VASE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18EEE9-C30B-4F73-B823-7DA2ED7852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4F8AB-6C3E-46EF-94B4-435F2A23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Gap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0F8891-698C-4C4B-9F3C-84DC1E85B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>
            <a:normAutofit/>
          </a:bodyPr>
          <a:lstStyle/>
          <a:p>
            <a:r>
              <a:rPr lang="en-US" sz="2000" dirty="0"/>
              <a:t>The band gap is </a:t>
            </a:r>
            <a:r>
              <a:rPr lang="en-US" sz="2000" b="1" dirty="0"/>
              <a:t>the minimum amount of </a:t>
            </a:r>
            <a:r>
              <a:rPr lang="en-US" sz="2000" b="1" u="sng" dirty="0"/>
              <a:t>energy</a:t>
            </a:r>
            <a:r>
              <a:rPr lang="en-US" sz="2000" b="1" dirty="0"/>
              <a:t> required for an electron to break free of its bound state</a:t>
            </a:r>
            <a:r>
              <a:rPr lang="en-US" sz="2000" dirty="0"/>
              <a:t>. When the band gap energy is met, the electron is excited into a free state, and can therefore participate in conduction.</a:t>
            </a:r>
          </a:p>
        </p:txBody>
      </p:sp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DDEADCB2-09DD-4C45-A722-BFA9BF04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5" y="2324760"/>
            <a:ext cx="2965600" cy="169484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F03D9E4-1A0C-4D2B-B15B-EC6C2980A5F2}"/>
              </a:ext>
            </a:extLst>
          </p:cNvPr>
          <p:cNvGrpSpPr/>
          <p:nvPr/>
        </p:nvGrpSpPr>
        <p:grpSpPr>
          <a:xfrm>
            <a:off x="2209800" y="4019600"/>
            <a:ext cx="1285875" cy="272937"/>
            <a:chOff x="2124075" y="3990975"/>
            <a:chExt cx="1380425" cy="272937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B376B186-AE08-4148-B489-86137CDEB3A6}"/>
                </a:ext>
              </a:extLst>
            </p:cNvPr>
            <p:cNvCxnSpPr/>
            <p:nvPr/>
          </p:nvCxnSpPr>
          <p:spPr>
            <a:xfrm>
              <a:off x="2124075" y="3990975"/>
              <a:ext cx="857250" cy="13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0C41375-101A-4A8B-89D1-C9BF7FC22F1D}"/>
                </a:ext>
              </a:extLst>
            </p:cNvPr>
            <p:cNvSpPr/>
            <p:nvPr/>
          </p:nvSpPr>
          <p:spPr>
            <a:xfrm>
              <a:off x="2990150" y="4044887"/>
              <a:ext cx="514350" cy="21902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InSb</a:t>
              </a:r>
              <a:endParaRPr lang="en-US" dirty="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FF2F92A-B459-4E93-AF91-DFA77D52D992}"/>
              </a:ext>
            </a:extLst>
          </p:cNvPr>
          <p:cNvGrpSpPr/>
          <p:nvPr/>
        </p:nvGrpSpPr>
        <p:grpSpPr>
          <a:xfrm>
            <a:off x="4752974" y="1409700"/>
            <a:ext cx="2639993" cy="2493654"/>
            <a:chOff x="4752974" y="1409700"/>
            <a:chExt cx="2639993" cy="2493654"/>
          </a:xfrm>
        </p:grpSpPr>
        <p:pic>
          <p:nvPicPr>
            <p:cNvPr id="11" name="Imagen 10" descr="Diagrama&#10;&#10;Descripción generada automáticamente">
              <a:extLst>
                <a:ext uri="{FF2B5EF4-FFF2-40B4-BE49-F238E27FC236}">
                  <a16:creationId xmlns:a16="http://schemas.microsoft.com/office/drawing/2014/main" id="{F758226D-5E9E-4CA3-859F-0BE23BEC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974" y="2441005"/>
              <a:ext cx="2639993" cy="1462349"/>
            </a:xfrm>
            <a:prstGeom prst="rect">
              <a:avLst/>
            </a:prstGeom>
          </p:spPr>
        </p:pic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662FF207-F3C1-4533-B5F8-327FB0EE7B0E}"/>
                </a:ext>
              </a:extLst>
            </p:cNvPr>
            <p:cNvCxnSpPr>
              <a:cxnSpLocks/>
            </p:cNvCxnSpPr>
            <p:nvPr/>
          </p:nvCxnSpPr>
          <p:spPr>
            <a:xfrm>
              <a:off x="5553075" y="1409700"/>
              <a:ext cx="334687" cy="103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3C4FF8-FB63-4C25-9228-40124AD70B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7F20D-76A3-4AAC-BD23-BCEC6AF3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(1/3)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41CDB-44D3-4F6C-AE73-5D44157E5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of the dielectric function of bulk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InSb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80 to 700 K near the direct band gap (E</a:t>
            </a:r>
            <a:r>
              <a:rPr lang="en-US" alt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Imagen 4" descr="Imagen que contiene tabla, iluminado, vidrio, grande&#10;&#10;Descripción generada automáticamente">
            <a:extLst>
              <a:ext uri="{FF2B5EF4-FFF2-40B4-BE49-F238E27FC236}">
                <a16:creationId xmlns:a16="http://schemas.microsoft.com/office/drawing/2014/main" id="{2CF25F06-D653-401D-BB52-A9A3B444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76" y="2038985"/>
            <a:ext cx="1809750" cy="1809750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B6F8963-4772-48F7-AC7C-20C17D39E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32193"/>
              </p:ext>
            </p:extLst>
          </p:nvPr>
        </p:nvGraphicFramePr>
        <p:xfrm>
          <a:off x="3184389" y="2304415"/>
          <a:ext cx="2543173" cy="1112520"/>
        </p:xfrm>
        <a:graphic>
          <a:graphicData uri="http://schemas.openxmlformats.org/drawingml/2006/table">
            <a:tbl>
              <a:tblPr firstRow="1" bandRow="1">
                <a:tableStyleId>{A5D0C949-99C5-47EA-8D46-094C40AEA25F}</a:tableStyleId>
              </a:tblPr>
              <a:tblGrid>
                <a:gridCol w="2543173">
                  <a:extLst>
                    <a:ext uri="{9D8B030D-6E8A-4147-A177-3AD203B41FA5}">
                      <a16:colId xmlns:a16="http://schemas.microsoft.com/office/drawing/2014/main" val="2165162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to 700 Kelvin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7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-193.5 to 426.85 Celsius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5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-315.67 to 800.33 Fahrenheit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3924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2F5654D-9228-416C-9F0E-8BA2DFD793D9}"/>
              </a:ext>
            </a:extLst>
          </p:cNvPr>
          <p:cNvSpPr txBox="1"/>
          <p:nvPr/>
        </p:nvSpPr>
        <p:spPr>
          <a:xfrm>
            <a:off x="1584601" y="390102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Bulk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InSb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5849C4-9C55-40E9-A069-92758D0013E4}"/>
              </a:ext>
            </a:extLst>
          </p:cNvPr>
          <p:cNvSpPr txBox="1"/>
          <p:nvPr/>
        </p:nvSpPr>
        <p:spPr>
          <a:xfrm>
            <a:off x="3804928" y="341693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pic>
        <p:nvPicPr>
          <p:cNvPr id="10" name="Imagen 9" descr="Diagrama, Esquemático&#10;&#10;Descripción generada automáticamente">
            <a:extLst>
              <a:ext uri="{FF2B5EF4-FFF2-40B4-BE49-F238E27FC236}">
                <a16:creationId xmlns:a16="http://schemas.microsoft.com/office/drawing/2014/main" id="{F12D8AF9-0787-42A8-8FB1-9465EAAA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56" y="2038985"/>
            <a:ext cx="2343356" cy="181077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CC3249-AB23-4D5B-A69D-71F947B15911}"/>
              </a:ext>
            </a:extLst>
          </p:cNvPr>
          <p:cNvSpPr/>
          <p:nvPr/>
        </p:nvSpPr>
        <p:spPr>
          <a:xfrm>
            <a:off x="7372350" y="1981200"/>
            <a:ext cx="1023938" cy="2476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4C335A8-2565-494A-852B-7B2770536CB3}"/>
              </a:ext>
            </a:extLst>
          </p:cNvPr>
          <p:cNvSpPr/>
          <p:nvPr/>
        </p:nvSpPr>
        <p:spPr>
          <a:xfrm>
            <a:off x="6805614" y="2696210"/>
            <a:ext cx="381000" cy="4184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F033741-921C-4A71-A48E-7FB2815CBC31}"/>
              </a:ext>
            </a:extLst>
          </p:cNvPr>
          <p:cNvSpPr txBox="1"/>
          <p:nvPr/>
        </p:nvSpPr>
        <p:spPr>
          <a:xfrm>
            <a:off x="6197326" y="3771900"/>
            <a:ext cx="261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Direct Bandgap at 300 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(room temperature): ~0.17 eV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84DBD0-D301-4F93-B509-7D112EA80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FEC83-2F29-4F95-862A-7D934558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(2/3)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DF7CD9-184B-4EB8-8EB5-42AF4ED1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079" y="982044"/>
            <a:ext cx="8520600" cy="34164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FTIR spectroscopic ellipsometry in an ultra-high vacuum (UHV) cryostat with diamond windows.</a:t>
            </a:r>
          </a:p>
          <a:p>
            <a:endParaRPr lang="en-US" dirty="0"/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id="{34508A69-FC74-4F32-A0CD-C6BD8A09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554" y="3719578"/>
            <a:ext cx="2633737" cy="4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Cryostat with diamond windows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 Box 61">
            <a:extLst>
              <a:ext uri="{FF2B5EF4-FFF2-40B4-BE49-F238E27FC236}">
                <a16:creationId xmlns:a16="http://schemas.microsoft.com/office/drawing/2014/main" id="{D474AAE1-D730-4872-B79C-325D5D6A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46" y="2860675"/>
            <a:ext cx="1757732" cy="4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0959" tIns="60959" rIns="60959" bIns="60959" numCol="1" anchor="t" anchorCtr="0" compatLnSpc="1">
            <a:prstTxWarp prst="textNoShape">
              <a:avLst/>
            </a:prstTxWarp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J.A. 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Woollam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IR-VASE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" name="Picture 57">
            <a:extLst>
              <a:ext uri="{FF2B5EF4-FFF2-40B4-BE49-F238E27FC236}">
                <a16:creationId xmlns:a16="http://schemas.microsoft.com/office/drawing/2014/main" id="{054A6898-D8B0-479D-BE33-7F26AFAC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5" b="15091"/>
          <a:stretch>
            <a:fillRect/>
          </a:stretch>
        </p:blipFill>
        <p:spPr bwMode="auto">
          <a:xfrm>
            <a:off x="349786" y="1948809"/>
            <a:ext cx="1271768" cy="91186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59">
            <a:extLst>
              <a:ext uri="{FF2B5EF4-FFF2-40B4-BE49-F238E27FC236}">
                <a16:creationId xmlns:a16="http://schemas.microsoft.com/office/drawing/2014/main" id="{CC18BB57-631E-4DA8-9A80-8ABCA3EA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r="22368"/>
          <a:stretch>
            <a:fillRect/>
          </a:stretch>
        </p:blipFill>
        <p:spPr bwMode="auto">
          <a:xfrm>
            <a:off x="2204389" y="1943718"/>
            <a:ext cx="1062315" cy="174387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F8C1B8A-D3D0-423F-99F6-88C66010E60C}"/>
              </a:ext>
            </a:extLst>
          </p:cNvPr>
          <p:cNvGrpSpPr/>
          <p:nvPr/>
        </p:nvGrpSpPr>
        <p:grpSpPr>
          <a:xfrm>
            <a:off x="4572000" y="1564293"/>
            <a:ext cx="2290354" cy="1100529"/>
            <a:chOff x="5570384" y="1714834"/>
            <a:chExt cx="2736753" cy="1464163"/>
          </a:xfrm>
        </p:grpSpPr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50A87098-9EE1-4595-AFCF-9969A580B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0384" y="1714834"/>
              <a:ext cx="2736753" cy="1464163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5FB2C5F-D601-49E2-8C2C-5D7D9A1B1B95}"/>
                </a:ext>
              </a:extLst>
            </p:cNvPr>
            <p:cNvSpPr/>
            <p:nvPr/>
          </p:nvSpPr>
          <p:spPr>
            <a:xfrm>
              <a:off x="6698120" y="2002704"/>
              <a:ext cx="207563" cy="26366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50311E-A5FF-496F-AC00-3B24D91AC7B5}"/>
              </a:ext>
            </a:extLst>
          </p:cNvPr>
          <p:cNvSpPr txBox="1"/>
          <p:nvPr/>
        </p:nvSpPr>
        <p:spPr>
          <a:xfrm>
            <a:off x="6862354" y="1913092"/>
            <a:ext cx="221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Energies: 1.24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to 1.7 eV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88C3CE5-0101-4730-AFCD-5D16BE67B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5211" r="3670" b="4409"/>
          <a:stretch/>
        </p:blipFill>
        <p:spPr bwMode="auto">
          <a:xfrm>
            <a:off x="4707770" y="3013621"/>
            <a:ext cx="2987007" cy="19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7F4CC77-3776-4ABA-BC45-AC917F0F56DC}"/>
              </a:ext>
            </a:extLst>
          </p:cNvPr>
          <p:cNvSpPr txBox="1"/>
          <p:nvPr/>
        </p:nvSpPr>
        <p:spPr>
          <a:xfrm>
            <a:off x="3995907" y="22893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5239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VIS-UV and FTIR spectra (dielectric functions) After oxide correction</a:t>
            </a: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241631C7-E2FC-4531-884E-1C0E573F0747}"/>
              </a:ext>
            </a:extLst>
          </p:cNvPr>
          <p:cNvSpPr/>
          <p:nvPr/>
        </p:nvSpPr>
        <p:spPr>
          <a:xfrm rot="5400000">
            <a:off x="5156734" y="4488806"/>
            <a:ext cx="175731" cy="69260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788BE78D-E0F1-444E-9E59-004EB31E70B4}"/>
              </a:ext>
            </a:extLst>
          </p:cNvPr>
          <p:cNvSpPr/>
          <p:nvPr/>
        </p:nvSpPr>
        <p:spPr>
          <a:xfrm rot="5400000">
            <a:off x="6449504" y="3970193"/>
            <a:ext cx="175731" cy="1729831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3D993946-28E9-44CC-8C57-DE5416F9F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24101</TotalTime>
  <Words>1045</Words>
  <Application>Microsoft Office PowerPoint</Application>
  <PresentationFormat>Presentación en pantalla (16:9)</PresentationFormat>
  <Paragraphs>166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Calibri</vt:lpstr>
      <vt:lpstr>Tahoma</vt:lpstr>
      <vt:lpstr>Times New Roman</vt:lpstr>
      <vt:lpstr>NMSU_2019</vt:lpstr>
      <vt:lpstr>Temperature Dependence of the Direct Bandgap of InSb</vt:lpstr>
      <vt:lpstr>Outline</vt:lpstr>
      <vt:lpstr>Temperature Dependence of the Direct Bandgap of InSb</vt:lpstr>
      <vt:lpstr>What is InSb?</vt:lpstr>
      <vt:lpstr>What is InSb?</vt:lpstr>
      <vt:lpstr>Electromagnetic Spectrum</vt:lpstr>
      <vt:lpstr>Band Gap</vt:lpstr>
      <vt:lpstr>Expectations (1/3)</vt:lpstr>
      <vt:lpstr>Expectations (2/3)</vt:lpstr>
      <vt:lpstr>Expectations (3/3)</vt:lpstr>
      <vt:lpstr>Experiment and Equipment</vt:lpstr>
      <vt:lpstr>Sample preparation</vt:lpstr>
      <vt:lpstr>Data and Corrections</vt:lpstr>
      <vt:lpstr>Presentación de PowerPoint</vt:lpstr>
      <vt:lpstr>Presentación de PowerPoint</vt:lpstr>
      <vt:lpstr>Presentación de PowerPoint</vt:lpstr>
      <vt:lpstr>Analysis</vt:lpstr>
      <vt:lpstr>Direct Bandgap vs. Temperature</vt:lpstr>
      <vt:lpstr>Conclusions </vt:lpstr>
      <vt:lpstr>Direct Bandgap vs. Temperature</vt:lpstr>
      <vt:lpstr>Sad ending</vt:lpstr>
      <vt:lpstr>Thank you!     Questions?</vt:lpstr>
      <vt:lpstr>References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Dependence of the Dielectric Function of InSb</dc:title>
  <cp:lastModifiedBy>Melissa Rivero Arias</cp:lastModifiedBy>
  <cp:revision>160</cp:revision>
  <dcterms:modified xsi:type="dcterms:W3CDTF">2022-04-27T22:55:09Z</dcterms:modified>
</cp:coreProperties>
</file>