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867" r:id="rId3"/>
    <p:sldId id="866" r:id="rId4"/>
    <p:sldId id="348" r:id="rId5"/>
    <p:sldId id="329" r:id="rId6"/>
    <p:sldId id="330" r:id="rId7"/>
    <p:sldId id="331" r:id="rId8"/>
    <p:sldId id="335" r:id="rId9"/>
    <p:sldId id="332" r:id="rId10"/>
    <p:sldId id="339" r:id="rId11"/>
    <p:sldId id="341" r:id="rId12"/>
    <p:sldId id="336" r:id="rId13"/>
    <p:sldId id="337" r:id="rId14"/>
    <p:sldId id="338" r:id="rId15"/>
    <p:sldId id="333" r:id="rId16"/>
    <p:sldId id="334" r:id="rId17"/>
    <p:sldId id="342" r:id="rId18"/>
    <p:sldId id="346" r:id="rId19"/>
    <p:sldId id="344" r:id="rId20"/>
    <p:sldId id="347" r:id="rId21"/>
    <p:sldId id="343" r:id="rId22"/>
    <p:sldId id="328" r:id="rId23"/>
    <p:sldId id="345" r:id="rId24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FF40FF"/>
    <a:srgbClr val="0432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D0C949-99C5-47EA-8D46-094C40AEA25F}">
  <a:tblStyle styleId="{A5D0C949-99C5-47EA-8D46-094C40AEA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94694"/>
  </p:normalViewPr>
  <p:slideViewPr>
    <p:cSldViewPr snapToGrid="0">
      <p:cViewPr varScale="1">
        <p:scale>
          <a:sx n="99" d="100"/>
          <a:sy n="99" d="100"/>
        </p:scale>
        <p:origin x="7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gersbr\Documents\SiGeSn\xps\2023\initiation\temperature_series\temperature_series_results\updated_initiation_temp_ser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gersbr\Documents\SiGeSn\xps\2023\initiation\temperature_series\temperature_series_results\updated_initiation_temp_seri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gersbr\Documents\SiGeSn\xps\2023\initiation\temperature_series\temperature_series_results\updated_initiation_temp_seri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'Ge&amp;Sn_spectra'!$D$5</c:f>
              <c:strCache>
                <c:ptCount val="1"/>
                <c:pt idx="0">
                  <c:v>CPS_Ge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'Ge&amp;Sn_spectra'!$C$6:$C$106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'Ge&amp;Sn_spectra'!$D$6:$D$106</c:f>
              <c:numCache>
                <c:formatCode>General</c:formatCode>
                <c:ptCount val="101"/>
                <c:pt idx="0">
                  <c:v>1087.5</c:v>
                </c:pt>
                <c:pt idx="1">
                  <c:v>1078.75</c:v>
                </c:pt>
                <c:pt idx="2">
                  <c:v>1068.1300000000001</c:v>
                </c:pt>
                <c:pt idx="3">
                  <c:v>1080.6300000000001</c:v>
                </c:pt>
                <c:pt idx="4">
                  <c:v>1035</c:v>
                </c:pt>
                <c:pt idx="5">
                  <c:v>1028.1300000000001</c:v>
                </c:pt>
                <c:pt idx="6">
                  <c:v>1063.1300000000001</c:v>
                </c:pt>
                <c:pt idx="7">
                  <c:v>1041.25</c:v>
                </c:pt>
                <c:pt idx="8">
                  <c:v>1062.5</c:v>
                </c:pt>
                <c:pt idx="9">
                  <c:v>1006.88</c:v>
                </c:pt>
                <c:pt idx="10">
                  <c:v>1033.75</c:v>
                </c:pt>
                <c:pt idx="11">
                  <c:v>992.5</c:v>
                </c:pt>
                <c:pt idx="12">
                  <c:v>998.75</c:v>
                </c:pt>
                <c:pt idx="13">
                  <c:v>1003.75</c:v>
                </c:pt>
                <c:pt idx="14">
                  <c:v>961.875</c:v>
                </c:pt>
                <c:pt idx="15">
                  <c:v>949.375</c:v>
                </c:pt>
                <c:pt idx="16">
                  <c:v>991.875</c:v>
                </c:pt>
                <c:pt idx="17">
                  <c:v>986.25</c:v>
                </c:pt>
                <c:pt idx="18">
                  <c:v>978.125</c:v>
                </c:pt>
                <c:pt idx="19">
                  <c:v>914.375</c:v>
                </c:pt>
                <c:pt idx="20">
                  <c:v>961.875</c:v>
                </c:pt>
                <c:pt idx="21">
                  <c:v>946.25</c:v>
                </c:pt>
                <c:pt idx="22">
                  <c:v>984.375</c:v>
                </c:pt>
                <c:pt idx="23">
                  <c:v>915.625</c:v>
                </c:pt>
                <c:pt idx="24">
                  <c:v>889.375</c:v>
                </c:pt>
                <c:pt idx="25">
                  <c:v>920.625</c:v>
                </c:pt>
                <c:pt idx="26">
                  <c:v>942.5</c:v>
                </c:pt>
                <c:pt idx="27">
                  <c:v>895.625</c:v>
                </c:pt>
                <c:pt idx="28">
                  <c:v>935</c:v>
                </c:pt>
                <c:pt idx="29">
                  <c:v>903.125</c:v>
                </c:pt>
                <c:pt idx="30">
                  <c:v>950.625</c:v>
                </c:pt>
                <c:pt idx="31">
                  <c:v>916.875</c:v>
                </c:pt>
                <c:pt idx="32">
                  <c:v>908.125</c:v>
                </c:pt>
                <c:pt idx="33">
                  <c:v>936.875</c:v>
                </c:pt>
                <c:pt idx="34">
                  <c:v>935</c:v>
                </c:pt>
                <c:pt idx="35">
                  <c:v>926.25</c:v>
                </c:pt>
                <c:pt idx="36">
                  <c:v>969.375</c:v>
                </c:pt>
                <c:pt idx="37">
                  <c:v>932.5</c:v>
                </c:pt>
                <c:pt idx="38">
                  <c:v>1031.8800000000001</c:v>
                </c:pt>
                <c:pt idx="39">
                  <c:v>1045</c:v>
                </c:pt>
                <c:pt idx="40">
                  <c:v>1070.6300000000001</c:v>
                </c:pt>
                <c:pt idx="41">
                  <c:v>1041.25</c:v>
                </c:pt>
                <c:pt idx="42">
                  <c:v>1128.1300000000001</c:v>
                </c:pt>
                <c:pt idx="43">
                  <c:v>1156.8800000000001</c:v>
                </c:pt>
                <c:pt idx="44">
                  <c:v>1159.3800000000001</c:v>
                </c:pt>
                <c:pt idx="45">
                  <c:v>1214.3800000000001</c:v>
                </c:pt>
                <c:pt idx="46">
                  <c:v>1290.6300000000001</c:v>
                </c:pt>
                <c:pt idx="47">
                  <c:v>1421.88</c:v>
                </c:pt>
                <c:pt idx="48">
                  <c:v>1658.75</c:v>
                </c:pt>
                <c:pt idx="49">
                  <c:v>1771.88</c:v>
                </c:pt>
                <c:pt idx="50">
                  <c:v>2021.25</c:v>
                </c:pt>
                <c:pt idx="51">
                  <c:v>2428.75</c:v>
                </c:pt>
                <c:pt idx="52">
                  <c:v>2730</c:v>
                </c:pt>
                <c:pt idx="53">
                  <c:v>3032.5</c:v>
                </c:pt>
                <c:pt idx="54">
                  <c:v>3097.5</c:v>
                </c:pt>
                <c:pt idx="55">
                  <c:v>3064.38</c:v>
                </c:pt>
                <c:pt idx="56">
                  <c:v>2893.13</c:v>
                </c:pt>
                <c:pt idx="57">
                  <c:v>2644.38</c:v>
                </c:pt>
                <c:pt idx="58">
                  <c:v>2205.63</c:v>
                </c:pt>
                <c:pt idx="59">
                  <c:v>1923.75</c:v>
                </c:pt>
                <c:pt idx="60">
                  <c:v>1474.38</c:v>
                </c:pt>
                <c:pt idx="61">
                  <c:v>1348.13</c:v>
                </c:pt>
                <c:pt idx="62">
                  <c:v>1204.3800000000001</c:v>
                </c:pt>
                <c:pt idx="63">
                  <c:v>1121.25</c:v>
                </c:pt>
                <c:pt idx="64">
                  <c:v>1042.5</c:v>
                </c:pt>
                <c:pt idx="65">
                  <c:v>1092.5</c:v>
                </c:pt>
                <c:pt idx="66">
                  <c:v>1086.8800000000001</c:v>
                </c:pt>
                <c:pt idx="67">
                  <c:v>1043.1300000000001</c:v>
                </c:pt>
                <c:pt idx="68">
                  <c:v>1083.1300000000001</c:v>
                </c:pt>
                <c:pt idx="69">
                  <c:v>1062.5</c:v>
                </c:pt>
                <c:pt idx="70">
                  <c:v>1138.75</c:v>
                </c:pt>
                <c:pt idx="71">
                  <c:v>1150</c:v>
                </c:pt>
                <c:pt idx="72">
                  <c:v>1158.1300000000001</c:v>
                </c:pt>
                <c:pt idx="73">
                  <c:v>1197.5</c:v>
                </c:pt>
                <c:pt idx="74">
                  <c:v>1224.3800000000001</c:v>
                </c:pt>
                <c:pt idx="75">
                  <c:v>1259.3800000000001</c:v>
                </c:pt>
                <c:pt idx="76">
                  <c:v>1285.6300000000001</c:v>
                </c:pt>
                <c:pt idx="77">
                  <c:v>1204.3800000000001</c:v>
                </c:pt>
                <c:pt idx="78">
                  <c:v>1230</c:v>
                </c:pt>
                <c:pt idx="79">
                  <c:v>1220</c:v>
                </c:pt>
                <c:pt idx="80">
                  <c:v>1233.75</c:v>
                </c:pt>
                <c:pt idx="81">
                  <c:v>1113.1300000000001</c:v>
                </c:pt>
                <c:pt idx="82">
                  <c:v>1053.75</c:v>
                </c:pt>
                <c:pt idx="83">
                  <c:v>1005</c:v>
                </c:pt>
                <c:pt idx="84">
                  <c:v>940.625</c:v>
                </c:pt>
                <c:pt idx="85">
                  <c:v>886.875</c:v>
                </c:pt>
                <c:pt idx="86">
                  <c:v>790.625</c:v>
                </c:pt>
                <c:pt idx="87">
                  <c:v>774.375</c:v>
                </c:pt>
                <c:pt idx="88">
                  <c:v>725</c:v>
                </c:pt>
                <c:pt idx="89">
                  <c:v>688.125</c:v>
                </c:pt>
                <c:pt idx="90">
                  <c:v>670.625</c:v>
                </c:pt>
                <c:pt idx="91">
                  <c:v>696.875</c:v>
                </c:pt>
                <c:pt idx="92">
                  <c:v>733.75</c:v>
                </c:pt>
                <c:pt idx="93">
                  <c:v>722.5</c:v>
                </c:pt>
                <c:pt idx="94">
                  <c:v>742.5</c:v>
                </c:pt>
                <c:pt idx="95">
                  <c:v>764.375</c:v>
                </c:pt>
                <c:pt idx="96">
                  <c:v>753.75</c:v>
                </c:pt>
                <c:pt idx="97">
                  <c:v>752.5</c:v>
                </c:pt>
                <c:pt idx="98">
                  <c:v>761.25</c:v>
                </c:pt>
                <c:pt idx="99">
                  <c:v>709.375</c:v>
                </c:pt>
                <c:pt idx="100">
                  <c:v>748.125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3B-1845-B873-2EB19E50DA44}"/>
            </c:ext>
          </c:extLst>
        </c:ser>
        <c:ser>
          <c:idx val="4"/>
          <c:order val="1"/>
          <c:tx>
            <c:strRef>
              <c:f>'Ge&amp;Sn_spectra'!$E$5</c:f>
              <c:strCache>
                <c:ptCount val="1"/>
                <c:pt idx="0">
                  <c:v>Sn 4d_1_Ge 3d5[1]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'Ge&amp;Sn_spectra'!$C$6:$C$106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'Ge&amp;Sn_spectra'!$E$6:$E$106</c:f>
              <c:numCache>
                <c:formatCode>General</c:formatCode>
                <c:ptCount val="101"/>
                <c:pt idx="0">
                  <c:v>1087.5</c:v>
                </c:pt>
                <c:pt idx="1">
                  <c:v>1078.75</c:v>
                </c:pt>
                <c:pt idx="2">
                  <c:v>1068.1300000000001</c:v>
                </c:pt>
                <c:pt idx="3">
                  <c:v>1080.6300000000001</c:v>
                </c:pt>
                <c:pt idx="4">
                  <c:v>1035</c:v>
                </c:pt>
                <c:pt idx="5">
                  <c:v>1028.1300000000001</c:v>
                </c:pt>
                <c:pt idx="6">
                  <c:v>1063.1300000000001</c:v>
                </c:pt>
                <c:pt idx="7">
                  <c:v>1041.25</c:v>
                </c:pt>
                <c:pt idx="8">
                  <c:v>1062.5</c:v>
                </c:pt>
                <c:pt idx="9">
                  <c:v>1006.88</c:v>
                </c:pt>
                <c:pt idx="10">
                  <c:v>1033.75</c:v>
                </c:pt>
                <c:pt idx="11">
                  <c:v>992.5</c:v>
                </c:pt>
                <c:pt idx="12">
                  <c:v>998.75</c:v>
                </c:pt>
                <c:pt idx="13">
                  <c:v>1003.75</c:v>
                </c:pt>
                <c:pt idx="14">
                  <c:v>961.875</c:v>
                </c:pt>
                <c:pt idx="15">
                  <c:v>949.375</c:v>
                </c:pt>
                <c:pt idx="16">
                  <c:v>991.875</c:v>
                </c:pt>
                <c:pt idx="17">
                  <c:v>986.25</c:v>
                </c:pt>
                <c:pt idx="18">
                  <c:v>978.125</c:v>
                </c:pt>
                <c:pt idx="19">
                  <c:v>914.375</c:v>
                </c:pt>
                <c:pt idx="20">
                  <c:v>961.875</c:v>
                </c:pt>
                <c:pt idx="21">
                  <c:v>946.25</c:v>
                </c:pt>
                <c:pt idx="22">
                  <c:v>984.375</c:v>
                </c:pt>
                <c:pt idx="23">
                  <c:v>915.625</c:v>
                </c:pt>
                <c:pt idx="24">
                  <c:v>889.375</c:v>
                </c:pt>
                <c:pt idx="25">
                  <c:v>883.625</c:v>
                </c:pt>
                <c:pt idx="26">
                  <c:v>877.86099999999999</c:v>
                </c:pt>
                <c:pt idx="27">
                  <c:v>872.08900000000006</c:v>
                </c:pt>
                <c:pt idx="28">
                  <c:v>866.30100000000004</c:v>
                </c:pt>
                <c:pt idx="29">
                  <c:v>860.50599999999997</c:v>
                </c:pt>
                <c:pt idx="30">
                  <c:v>854.7</c:v>
                </c:pt>
                <c:pt idx="31">
                  <c:v>848.89200000000005</c:v>
                </c:pt>
                <c:pt idx="32">
                  <c:v>843.07799999999997</c:v>
                </c:pt>
                <c:pt idx="33">
                  <c:v>837.25800000000004</c:v>
                </c:pt>
                <c:pt idx="34">
                  <c:v>831.43799999999999</c:v>
                </c:pt>
                <c:pt idx="35">
                  <c:v>825.61900000000003</c:v>
                </c:pt>
                <c:pt idx="36">
                  <c:v>819.80100000000004</c:v>
                </c:pt>
                <c:pt idx="37">
                  <c:v>813.99400000000003</c:v>
                </c:pt>
                <c:pt idx="38">
                  <c:v>808.19100000000003</c:v>
                </c:pt>
                <c:pt idx="39">
                  <c:v>802.41099999999994</c:v>
                </c:pt>
                <c:pt idx="40">
                  <c:v>796.65800000000002</c:v>
                </c:pt>
                <c:pt idx="41">
                  <c:v>790.93799999999999</c:v>
                </c:pt>
                <c:pt idx="42">
                  <c:v>785.24699999999996</c:v>
                </c:pt>
                <c:pt idx="43">
                  <c:v>779.96400000000006</c:v>
                </c:pt>
                <c:pt idx="44">
                  <c:v>775.20500000000004</c:v>
                </c:pt>
                <c:pt idx="45">
                  <c:v>770.49900000000002</c:v>
                </c:pt>
                <c:pt idx="46">
                  <c:v>765.85699999999997</c:v>
                </c:pt>
                <c:pt idx="47">
                  <c:v>761.29300000000001</c:v>
                </c:pt>
                <c:pt idx="48">
                  <c:v>756.82899999999995</c:v>
                </c:pt>
                <c:pt idx="49">
                  <c:v>751.87099999999998</c:v>
                </c:pt>
                <c:pt idx="50">
                  <c:v>746.16200000000003</c:v>
                </c:pt>
                <c:pt idx="51">
                  <c:v>747.35</c:v>
                </c:pt>
                <c:pt idx="52">
                  <c:v>744.51599999999996</c:v>
                </c:pt>
                <c:pt idx="53">
                  <c:v>742.673</c:v>
                </c:pt>
                <c:pt idx="54">
                  <c:v>742.94799999999998</c:v>
                </c:pt>
                <c:pt idx="55">
                  <c:v>747.97900000000004</c:v>
                </c:pt>
                <c:pt idx="56">
                  <c:v>751.53700000000003</c:v>
                </c:pt>
                <c:pt idx="57">
                  <c:v>760.13699999999994</c:v>
                </c:pt>
                <c:pt idx="58">
                  <c:v>766.76</c:v>
                </c:pt>
                <c:pt idx="59">
                  <c:v>780.68299999999999</c:v>
                </c:pt>
                <c:pt idx="60">
                  <c:v>799.20299999999997</c:v>
                </c:pt>
                <c:pt idx="61">
                  <c:v>816.38300000000004</c:v>
                </c:pt>
                <c:pt idx="62">
                  <c:v>842.529</c:v>
                </c:pt>
                <c:pt idx="63">
                  <c:v>862.57100000000003</c:v>
                </c:pt>
                <c:pt idx="64">
                  <c:v>885.86900000000003</c:v>
                </c:pt>
                <c:pt idx="65">
                  <c:v>908.61300000000006</c:v>
                </c:pt>
                <c:pt idx="66">
                  <c:v>937.39300000000003</c:v>
                </c:pt>
                <c:pt idx="67">
                  <c:v>963.255</c:v>
                </c:pt>
                <c:pt idx="68">
                  <c:v>997.24300000000005</c:v>
                </c:pt>
                <c:pt idx="69">
                  <c:v>1034.0899999999999</c:v>
                </c:pt>
                <c:pt idx="70">
                  <c:v>1076.01</c:v>
                </c:pt>
                <c:pt idx="71">
                  <c:v>1123.24</c:v>
                </c:pt>
                <c:pt idx="72">
                  <c:v>1168.8699999999999</c:v>
                </c:pt>
                <c:pt idx="73">
                  <c:v>1211.74</c:v>
                </c:pt>
                <c:pt idx="74">
                  <c:v>1241.1300000000001</c:v>
                </c:pt>
                <c:pt idx="75">
                  <c:v>1250.02</c:v>
                </c:pt>
                <c:pt idx="76">
                  <c:v>1243.6400000000001</c:v>
                </c:pt>
                <c:pt idx="77">
                  <c:v>1238.3699999999999</c:v>
                </c:pt>
                <c:pt idx="78">
                  <c:v>1243.07</c:v>
                </c:pt>
                <c:pt idx="79">
                  <c:v>1240.21</c:v>
                </c:pt>
                <c:pt idx="80">
                  <c:v>1219.21</c:v>
                </c:pt>
                <c:pt idx="81">
                  <c:v>1161.5899999999999</c:v>
                </c:pt>
                <c:pt idx="82">
                  <c:v>1077.3699999999999</c:v>
                </c:pt>
                <c:pt idx="83">
                  <c:v>970.476</c:v>
                </c:pt>
                <c:pt idx="84">
                  <c:v>885.06899999999996</c:v>
                </c:pt>
                <c:pt idx="85">
                  <c:v>826.67399999999998</c:v>
                </c:pt>
                <c:pt idx="86">
                  <c:v>790.05700000000002</c:v>
                </c:pt>
                <c:pt idx="87">
                  <c:v>764.58299999999997</c:v>
                </c:pt>
                <c:pt idx="88">
                  <c:v>746.78800000000001</c:v>
                </c:pt>
                <c:pt idx="89">
                  <c:v>734.95799999999997</c:v>
                </c:pt>
                <c:pt idx="90">
                  <c:v>729.95100000000002</c:v>
                </c:pt>
                <c:pt idx="91">
                  <c:v>733.63499999999999</c:v>
                </c:pt>
                <c:pt idx="92">
                  <c:v>764.87900000000002</c:v>
                </c:pt>
                <c:pt idx="93">
                  <c:v>747.56700000000001</c:v>
                </c:pt>
                <c:pt idx="94">
                  <c:v>765.529</c:v>
                </c:pt>
                <c:pt idx="95">
                  <c:v>783.47400000000005</c:v>
                </c:pt>
                <c:pt idx="96">
                  <c:v>769.21600000000001</c:v>
                </c:pt>
                <c:pt idx="97">
                  <c:v>763.19600000000003</c:v>
                </c:pt>
                <c:pt idx="98">
                  <c:v>771.33299999999997</c:v>
                </c:pt>
                <c:pt idx="99">
                  <c:v>715.69500000000005</c:v>
                </c:pt>
                <c:pt idx="100">
                  <c:v>753.20699999999999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3B-1845-B873-2EB19E50DA44}"/>
            </c:ext>
          </c:extLst>
        </c:ser>
        <c:ser>
          <c:idx val="2"/>
          <c:order val="2"/>
          <c:tx>
            <c:strRef>
              <c:f>'Ge&amp;Sn_spectra'!$F$5</c:f>
              <c:strCache>
                <c:ptCount val="1"/>
                <c:pt idx="0">
                  <c:v>Ge 3d5_2_Ge 3d5[1]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'Ge&amp;Sn_spectra'!$C$6:$C$106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'Ge&amp;Sn_spectra'!$F$6:$F$106</c:f>
              <c:numCache>
                <c:formatCode>General</c:formatCode>
                <c:ptCount val="101"/>
                <c:pt idx="0">
                  <c:v>1087.5</c:v>
                </c:pt>
                <c:pt idx="1">
                  <c:v>1078.75</c:v>
                </c:pt>
                <c:pt idx="2">
                  <c:v>1068.1300000000001</c:v>
                </c:pt>
                <c:pt idx="3">
                  <c:v>1080.6300000000001</c:v>
                </c:pt>
                <c:pt idx="4">
                  <c:v>1035</c:v>
                </c:pt>
                <c:pt idx="5">
                  <c:v>1028.1300000000001</c:v>
                </c:pt>
                <c:pt idx="6">
                  <c:v>1063.1300000000001</c:v>
                </c:pt>
                <c:pt idx="7">
                  <c:v>1041.25</c:v>
                </c:pt>
                <c:pt idx="8">
                  <c:v>1062.5</c:v>
                </c:pt>
                <c:pt idx="9">
                  <c:v>1006.88</c:v>
                </c:pt>
                <c:pt idx="10">
                  <c:v>1033.75</c:v>
                </c:pt>
                <c:pt idx="11">
                  <c:v>992.5</c:v>
                </c:pt>
                <c:pt idx="12">
                  <c:v>998.75</c:v>
                </c:pt>
                <c:pt idx="13">
                  <c:v>1003.75</c:v>
                </c:pt>
                <c:pt idx="14">
                  <c:v>961.875</c:v>
                </c:pt>
                <c:pt idx="15">
                  <c:v>949.375</c:v>
                </c:pt>
                <c:pt idx="16">
                  <c:v>991.875</c:v>
                </c:pt>
                <c:pt idx="17">
                  <c:v>986.25</c:v>
                </c:pt>
                <c:pt idx="18">
                  <c:v>978.125</c:v>
                </c:pt>
                <c:pt idx="19">
                  <c:v>914.375</c:v>
                </c:pt>
                <c:pt idx="20">
                  <c:v>961.875</c:v>
                </c:pt>
                <c:pt idx="21">
                  <c:v>946.25</c:v>
                </c:pt>
                <c:pt idx="22">
                  <c:v>984.375</c:v>
                </c:pt>
                <c:pt idx="23">
                  <c:v>915.625</c:v>
                </c:pt>
                <c:pt idx="24">
                  <c:v>891.96400000000006</c:v>
                </c:pt>
                <c:pt idx="25">
                  <c:v>889.40700000000004</c:v>
                </c:pt>
                <c:pt idx="26">
                  <c:v>886.83600000000001</c:v>
                </c:pt>
                <c:pt idx="27">
                  <c:v>884.25599999999997</c:v>
                </c:pt>
                <c:pt idx="28">
                  <c:v>881.66200000000003</c:v>
                </c:pt>
                <c:pt idx="29">
                  <c:v>860.50599999999997</c:v>
                </c:pt>
                <c:pt idx="30">
                  <c:v>873.21299999999997</c:v>
                </c:pt>
                <c:pt idx="31">
                  <c:v>875.25400000000002</c:v>
                </c:pt>
                <c:pt idx="32">
                  <c:v>890.79100000000005</c:v>
                </c:pt>
                <c:pt idx="33">
                  <c:v>907.78800000000001</c:v>
                </c:pt>
                <c:pt idx="34">
                  <c:v>940.72199999999998</c:v>
                </c:pt>
                <c:pt idx="35">
                  <c:v>963.54600000000005</c:v>
                </c:pt>
                <c:pt idx="36">
                  <c:v>1007.38</c:v>
                </c:pt>
                <c:pt idx="37">
                  <c:v>1041.54</c:v>
                </c:pt>
                <c:pt idx="38">
                  <c:v>1066.51</c:v>
                </c:pt>
                <c:pt idx="39">
                  <c:v>1064.3</c:v>
                </c:pt>
                <c:pt idx="40">
                  <c:v>1095.18</c:v>
                </c:pt>
                <c:pt idx="41">
                  <c:v>1097.52</c:v>
                </c:pt>
                <c:pt idx="42">
                  <c:v>1106.54</c:v>
                </c:pt>
                <c:pt idx="43">
                  <c:v>1134.42</c:v>
                </c:pt>
                <c:pt idx="44">
                  <c:v>1163</c:v>
                </c:pt>
                <c:pt idx="45">
                  <c:v>1221.8599999999999</c:v>
                </c:pt>
                <c:pt idx="46">
                  <c:v>1304.67</c:v>
                </c:pt>
                <c:pt idx="47">
                  <c:v>1414.53</c:v>
                </c:pt>
                <c:pt idx="48">
                  <c:v>1591.27</c:v>
                </c:pt>
                <c:pt idx="49">
                  <c:v>1812.97</c:v>
                </c:pt>
                <c:pt idx="50">
                  <c:v>2073.5</c:v>
                </c:pt>
                <c:pt idx="51">
                  <c:v>2386.4699999999998</c:v>
                </c:pt>
                <c:pt idx="52">
                  <c:v>2697.36</c:v>
                </c:pt>
                <c:pt idx="53">
                  <c:v>2964.68</c:v>
                </c:pt>
                <c:pt idx="54">
                  <c:v>3087.46</c:v>
                </c:pt>
                <c:pt idx="55">
                  <c:v>3066.04</c:v>
                </c:pt>
                <c:pt idx="56">
                  <c:v>2889.19</c:v>
                </c:pt>
                <c:pt idx="57">
                  <c:v>2552.31</c:v>
                </c:pt>
                <c:pt idx="58">
                  <c:v>2189.25</c:v>
                </c:pt>
                <c:pt idx="59">
                  <c:v>1798.02</c:v>
                </c:pt>
                <c:pt idx="60">
                  <c:v>1438.98</c:v>
                </c:pt>
                <c:pt idx="61">
                  <c:v>1197.6300000000001</c:v>
                </c:pt>
                <c:pt idx="62">
                  <c:v>1035.03</c:v>
                </c:pt>
                <c:pt idx="63">
                  <c:v>931.58500000000004</c:v>
                </c:pt>
                <c:pt idx="64">
                  <c:v>878.36800000000005</c:v>
                </c:pt>
                <c:pt idx="65">
                  <c:v>839.87699999999995</c:v>
                </c:pt>
                <c:pt idx="66">
                  <c:v>791.32500000000005</c:v>
                </c:pt>
                <c:pt idx="67">
                  <c:v>774.27300000000002</c:v>
                </c:pt>
                <c:pt idx="68">
                  <c:v>773.32399999999996</c:v>
                </c:pt>
                <c:pt idx="69">
                  <c:v>752.28499999999997</c:v>
                </c:pt>
                <c:pt idx="70">
                  <c:v>713.76</c:v>
                </c:pt>
                <c:pt idx="71">
                  <c:v>720.92499999999995</c:v>
                </c:pt>
                <c:pt idx="72">
                  <c:v>702.15800000000002</c:v>
                </c:pt>
                <c:pt idx="73">
                  <c:v>691.28200000000004</c:v>
                </c:pt>
                <c:pt idx="74">
                  <c:v>697.64</c:v>
                </c:pt>
                <c:pt idx="75">
                  <c:v>692.61699999999996</c:v>
                </c:pt>
                <c:pt idx="76">
                  <c:v>688.22500000000002</c:v>
                </c:pt>
                <c:pt idx="77">
                  <c:v>687.577</c:v>
                </c:pt>
                <c:pt idx="78">
                  <c:v>687.01400000000001</c:v>
                </c:pt>
                <c:pt idx="79">
                  <c:v>686.54</c:v>
                </c:pt>
                <c:pt idx="80">
                  <c:v>686.15300000000002</c:v>
                </c:pt>
                <c:pt idx="81">
                  <c:v>685.85599999999999</c:v>
                </c:pt>
                <c:pt idx="82">
                  <c:v>685.62900000000002</c:v>
                </c:pt>
                <c:pt idx="83">
                  <c:v>685.46299999999997</c:v>
                </c:pt>
                <c:pt idx="84">
                  <c:v>685.34900000000005</c:v>
                </c:pt>
                <c:pt idx="85">
                  <c:v>685.27599999999995</c:v>
                </c:pt>
                <c:pt idx="86">
                  <c:v>685.23699999999997</c:v>
                </c:pt>
                <c:pt idx="87">
                  <c:v>685.21600000000001</c:v>
                </c:pt>
                <c:pt idx="88">
                  <c:v>685.20899999999995</c:v>
                </c:pt>
                <c:pt idx="89">
                  <c:v>685.20799999999997</c:v>
                </c:pt>
                <c:pt idx="90">
                  <c:v>685.20799999999997</c:v>
                </c:pt>
                <c:pt idx="91">
                  <c:v>696.875</c:v>
                </c:pt>
                <c:pt idx="92">
                  <c:v>733.75</c:v>
                </c:pt>
                <c:pt idx="93">
                  <c:v>722.5</c:v>
                </c:pt>
                <c:pt idx="94">
                  <c:v>742.5</c:v>
                </c:pt>
                <c:pt idx="95">
                  <c:v>764.375</c:v>
                </c:pt>
                <c:pt idx="96">
                  <c:v>753.75</c:v>
                </c:pt>
                <c:pt idx="97">
                  <c:v>752.5</c:v>
                </c:pt>
                <c:pt idx="98">
                  <c:v>761.25</c:v>
                </c:pt>
                <c:pt idx="99">
                  <c:v>709.375</c:v>
                </c:pt>
                <c:pt idx="100">
                  <c:v>748.125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3B-1845-B873-2EB19E50DA44}"/>
            </c:ext>
          </c:extLst>
        </c:ser>
        <c:ser>
          <c:idx val="5"/>
          <c:order val="3"/>
          <c:tx>
            <c:strRef>
              <c:f>'Ge&amp;Sn_spectra'!$H$5</c:f>
              <c:strCache>
                <c:ptCount val="1"/>
                <c:pt idx="0">
                  <c:v>Envelope_Ge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'Ge&amp;Sn_spectra'!$C$6:$C$106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'Ge&amp;Sn_spectra'!$H$6:$H$106</c:f>
              <c:numCache>
                <c:formatCode>General</c:formatCode>
                <c:ptCount val="101"/>
                <c:pt idx="0">
                  <c:v>1087.5</c:v>
                </c:pt>
                <c:pt idx="1">
                  <c:v>1078.75</c:v>
                </c:pt>
                <c:pt idx="2">
                  <c:v>1068.1300000000001</c:v>
                </c:pt>
                <c:pt idx="3">
                  <c:v>1080.6300000000001</c:v>
                </c:pt>
                <c:pt idx="4">
                  <c:v>1035</c:v>
                </c:pt>
                <c:pt idx="5">
                  <c:v>1028.1300000000001</c:v>
                </c:pt>
                <c:pt idx="6">
                  <c:v>1063.1300000000001</c:v>
                </c:pt>
                <c:pt idx="7">
                  <c:v>1041.25</c:v>
                </c:pt>
                <c:pt idx="8">
                  <c:v>1062.5</c:v>
                </c:pt>
                <c:pt idx="9">
                  <c:v>1006.88</c:v>
                </c:pt>
                <c:pt idx="10">
                  <c:v>1033.75</c:v>
                </c:pt>
                <c:pt idx="11">
                  <c:v>992.5</c:v>
                </c:pt>
                <c:pt idx="12">
                  <c:v>998.75</c:v>
                </c:pt>
                <c:pt idx="13">
                  <c:v>1003.75</c:v>
                </c:pt>
                <c:pt idx="14">
                  <c:v>961.875</c:v>
                </c:pt>
                <c:pt idx="15">
                  <c:v>949.375</c:v>
                </c:pt>
                <c:pt idx="16">
                  <c:v>991.875</c:v>
                </c:pt>
                <c:pt idx="17">
                  <c:v>986.25</c:v>
                </c:pt>
                <c:pt idx="18">
                  <c:v>978.125</c:v>
                </c:pt>
                <c:pt idx="19">
                  <c:v>914.375</c:v>
                </c:pt>
                <c:pt idx="20">
                  <c:v>961.875</c:v>
                </c:pt>
                <c:pt idx="21">
                  <c:v>946.25</c:v>
                </c:pt>
                <c:pt idx="22">
                  <c:v>984.375</c:v>
                </c:pt>
                <c:pt idx="23">
                  <c:v>915.625</c:v>
                </c:pt>
                <c:pt idx="24">
                  <c:v>891.96400000000006</c:v>
                </c:pt>
                <c:pt idx="25">
                  <c:v>889.40700000000004</c:v>
                </c:pt>
                <c:pt idx="26">
                  <c:v>886.83600000000001</c:v>
                </c:pt>
                <c:pt idx="27">
                  <c:v>884.25599999999997</c:v>
                </c:pt>
                <c:pt idx="28">
                  <c:v>881.66200000000003</c:v>
                </c:pt>
                <c:pt idx="29">
                  <c:v>860.50599999999997</c:v>
                </c:pt>
                <c:pt idx="30">
                  <c:v>873.21299999999997</c:v>
                </c:pt>
                <c:pt idx="31">
                  <c:v>875.25400000000002</c:v>
                </c:pt>
                <c:pt idx="32">
                  <c:v>890.79100000000005</c:v>
                </c:pt>
                <c:pt idx="33">
                  <c:v>907.78800000000001</c:v>
                </c:pt>
                <c:pt idx="34">
                  <c:v>940.72199999999998</c:v>
                </c:pt>
                <c:pt idx="35">
                  <c:v>963.54600000000005</c:v>
                </c:pt>
                <c:pt idx="36">
                  <c:v>1007.38</c:v>
                </c:pt>
                <c:pt idx="37">
                  <c:v>1041.54</c:v>
                </c:pt>
                <c:pt idx="38">
                  <c:v>1066.51</c:v>
                </c:pt>
                <c:pt idx="39">
                  <c:v>1064.3</c:v>
                </c:pt>
                <c:pt idx="40">
                  <c:v>1095.18</c:v>
                </c:pt>
                <c:pt idx="41">
                  <c:v>1097.52</c:v>
                </c:pt>
                <c:pt idx="42">
                  <c:v>1106.54</c:v>
                </c:pt>
                <c:pt idx="43">
                  <c:v>1134.78</c:v>
                </c:pt>
                <c:pt idx="44">
                  <c:v>1164.2</c:v>
                </c:pt>
                <c:pt idx="45">
                  <c:v>1223.9000000000001</c:v>
                </c:pt>
                <c:pt idx="46">
                  <c:v>1307.55</c:v>
                </c:pt>
                <c:pt idx="47">
                  <c:v>1418.24</c:v>
                </c:pt>
                <c:pt idx="48">
                  <c:v>1595.81</c:v>
                </c:pt>
                <c:pt idx="49">
                  <c:v>1817.71</c:v>
                </c:pt>
                <c:pt idx="50">
                  <c:v>2077.54</c:v>
                </c:pt>
                <c:pt idx="51">
                  <c:v>2396.4899999999998</c:v>
                </c:pt>
                <c:pt idx="52">
                  <c:v>2709.06</c:v>
                </c:pt>
                <c:pt idx="53">
                  <c:v>2978.74</c:v>
                </c:pt>
                <c:pt idx="54">
                  <c:v>3105.62</c:v>
                </c:pt>
                <c:pt idx="55">
                  <c:v>3092.68</c:v>
                </c:pt>
                <c:pt idx="56">
                  <c:v>2922.45</c:v>
                </c:pt>
                <c:pt idx="57">
                  <c:v>2596.87</c:v>
                </c:pt>
                <c:pt idx="58">
                  <c:v>2242.83</c:v>
                </c:pt>
                <c:pt idx="59">
                  <c:v>1867.68</c:v>
                </c:pt>
                <c:pt idx="60">
                  <c:v>1529.11</c:v>
                </c:pt>
                <c:pt idx="61">
                  <c:v>1306.78</c:v>
                </c:pt>
                <c:pt idx="62">
                  <c:v>1172.05</c:v>
                </c:pt>
                <c:pt idx="63">
                  <c:v>1090.3</c:v>
                </c:pt>
                <c:pt idx="64">
                  <c:v>1061.97</c:v>
                </c:pt>
                <c:pt idx="65">
                  <c:v>1047.75</c:v>
                </c:pt>
                <c:pt idx="66">
                  <c:v>1029.45</c:v>
                </c:pt>
                <c:pt idx="67">
                  <c:v>1039.67</c:v>
                </c:pt>
                <c:pt idx="68">
                  <c:v>1074.06</c:v>
                </c:pt>
                <c:pt idx="69">
                  <c:v>1091.1500000000001</c:v>
                </c:pt>
                <c:pt idx="70">
                  <c:v>1095.78</c:v>
                </c:pt>
                <c:pt idx="71">
                  <c:v>1151.3399999999999</c:v>
                </c:pt>
                <c:pt idx="72">
                  <c:v>1179.29</c:v>
                </c:pt>
                <c:pt idx="73">
                  <c:v>1212.29</c:v>
                </c:pt>
                <c:pt idx="74">
                  <c:v>1248.96</c:v>
                </c:pt>
                <c:pt idx="75">
                  <c:v>1253.67</c:v>
                </c:pt>
                <c:pt idx="76">
                  <c:v>1243.6400000000001</c:v>
                </c:pt>
                <c:pt idx="77">
                  <c:v>1238.3699999999999</c:v>
                </c:pt>
                <c:pt idx="78">
                  <c:v>1243.07</c:v>
                </c:pt>
                <c:pt idx="79">
                  <c:v>1240.21</c:v>
                </c:pt>
                <c:pt idx="80">
                  <c:v>1219.21</c:v>
                </c:pt>
                <c:pt idx="81">
                  <c:v>1161.5899999999999</c:v>
                </c:pt>
                <c:pt idx="82">
                  <c:v>1077.3699999999999</c:v>
                </c:pt>
                <c:pt idx="83">
                  <c:v>970.476</c:v>
                </c:pt>
                <c:pt idx="84">
                  <c:v>885.06899999999996</c:v>
                </c:pt>
                <c:pt idx="85">
                  <c:v>826.67399999999998</c:v>
                </c:pt>
                <c:pt idx="86">
                  <c:v>790.05700000000002</c:v>
                </c:pt>
                <c:pt idx="87">
                  <c:v>764.58299999999997</c:v>
                </c:pt>
                <c:pt idx="88">
                  <c:v>746.78800000000001</c:v>
                </c:pt>
                <c:pt idx="89">
                  <c:v>734.95799999999997</c:v>
                </c:pt>
                <c:pt idx="90">
                  <c:v>729.95100000000002</c:v>
                </c:pt>
                <c:pt idx="91">
                  <c:v>733.63499999999999</c:v>
                </c:pt>
                <c:pt idx="92">
                  <c:v>764.87900000000002</c:v>
                </c:pt>
                <c:pt idx="93">
                  <c:v>747.56700000000001</c:v>
                </c:pt>
                <c:pt idx="94">
                  <c:v>765.529</c:v>
                </c:pt>
                <c:pt idx="95">
                  <c:v>783.47400000000005</c:v>
                </c:pt>
                <c:pt idx="96">
                  <c:v>769.21600000000001</c:v>
                </c:pt>
                <c:pt idx="97">
                  <c:v>763.19600000000003</c:v>
                </c:pt>
                <c:pt idx="98">
                  <c:v>771.33299999999997</c:v>
                </c:pt>
                <c:pt idx="99">
                  <c:v>715.69500000000005</c:v>
                </c:pt>
                <c:pt idx="100">
                  <c:v>753.20699999999999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3B-1845-B873-2EB19E50D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45504"/>
        <c:axId val="987740416"/>
      </c:scatterChart>
      <c:valAx>
        <c:axId val="968545504"/>
        <c:scaling>
          <c:orientation val="maxMin"/>
          <c:max val="40"/>
          <c:min val="2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87740416"/>
        <c:crosses val="autoZero"/>
        <c:crossBetween val="midCat"/>
      </c:valAx>
      <c:valAx>
        <c:axId val="987740416"/>
        <c:scaling>
          <c:orientation val="minMax"/>
          <c:max val="3644"/>
          <c:min val="60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6854550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'Ge&amp;Sn_spectra'!$X$5</c:f>
              <c:strCache>
                <c:ptCount val="1"/>
                <c:pt idx="0">
                  <c:v>CPS_Ge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'Ge&amp;Sn_spectra'!$W$6:$W$106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'Ge&amp;Sn_spectra'!$X$6:$X$106</c:f>
              <c:numCache>
                <c:formatCode>General</c:formatCode>
                <c:ptCount val="101"/>
                <c:pt idx="0">
                  <c:v>1054.3800000000001</c:v>
                </c:pt>
                <c:pt idx="1">
                  <c:v>1078.75</c:v>
                </c:pt>
                <c:pt idx="2">
                  <c:v>1122.5</c:v>
                </c:pt>
                <c:pt idx="3">
                  <c:v>1053.75</c:v>
                </c:pt>
                <c:pt idx="4">
                  <c:v>1123.75</c:v>
                </c:pt>
                <c:pt idx="5">
                  <c:v>1085</c:v>
                </c:pt>
                <c:pt idx="6">
                  <c:v>1083.1300000000001</c:v>
                </c:pt>
                <c:pt idx="7">
                  <c:v>1057.5</c:v>
                </c:pt>
                <c:pt idx="8">
                  <c:v>1048.75</c:v>
                </c:pt>
                <c:pt idx="9">
                  <c:v>1054.3800000000001</c:v>
                </c:pt>
                <c:pt idx="10">
                  <c:v>1088.75</c:v>
                </c:pt>
                <c:pt idx="11">
                  <c:v>1046.8800000000001</c:v>
                </c:pt>
                <c:pt idx="12">
                  <c:v>1027.5</c:v>
                </c:pt>
                <c:pt idx="13">
                  <c:v>1021.88</c:v>
                </c:pt>
                <c:pt idx="14">
                  <c:v>1047.5</c:v>
                </c:pt>
                <c:pt idx="15">
                  <c:v>1026.8800000000001</c:v>
                </c:pt>
                <c:pt idx="16">
                  <c:v>1003.75</c:v>
                </c:pt>
                <c:pt idx="17">
                  <c:v>968.125</c:v>
                </c:pt>
                <c:pt idx="18">
                  <c:v>1020.63</c:v>
                </c:pt>
                <c:pt idx="19">
                  <c:v>976.875</c:v>
                </c:pt>
                <c:pt idx="20">
                  <c:v>980.625</c:v>
                </c:pt>
                <c:pt idx="21">
                  <c:v>996.875</c:v>
                </c:pt>
                <c:pt idx="22">
                  <c:v>985</c:v>
                </c:pt>
                <c:pt idx="23">
                  <c:v>938.125</c:v>
                </c:pt>
                <c:pt idx="24">
                  <c:v>925</c:v>
                </c:pt>
                <c:pt idx="25">
                  <c:v>944.375</c:v>
                </c:pt>
                <c:pt idx="26">
                  <c:v>965.625</c:v>
                </c:pt>
                <c:pt idx="27">
                  <c:v>971.875</c:v>
                </c:pt>
                <c:pt idx="28">
                  <c:v>960.625</c:v>
                </c:pt>
                <c:pt idx="29">
                  <c:v>965</c:v>
                </c:pt>
                <c:pt idx="30">
                  <c:v>928.75</c:v>
                </c:pt>
                <c:pt idx="31">
                  <c:v>926.875</c:v>
                </c:pt>
                <c:pt idx="32">
                  <c:v>960</c:v>
                </c:pt>
                <c:pt idx="33">
                  <c:v>935.625</c:v>
                </c:pt>
                <c:pt idx="34">
                  <c:v>1005</c:v>
                </c:pt>
                <c:pt idx="35">
                  <c:v>996.25</c:v>
                </c:pt>
                <c:pt idx="36">
                  <c:v>1015</c:v>
                </c:pt>
                <c:pt idx="37">
                  <c:v>1021.88</c:v>
                </c:pt>
                <c:pt idx="38">
                  <c:v>1073.75</c:v>
                </c:pt>
                <c:pt idx="39">
                  <c:v>1061.25</c:v>
                </c:pt>
                <c:pt idx="40">
                  <c:v>1102.5</c:v>
                </c:pt>
                <c:pt idx="41">
                  <c:v>1106.25</c:v>
                </c:pt>
                <c:pt idx="42">
                  <c:v>1155</c:v>
                </c:pt>
                <c:pt idx="43">
                  <c:v>1176.25</c:v>
                </c:pt>
                <c:pt idx="44">
                  <c:v>1265</c:v>
                </c:pt>
                <c:pt idx="45">
                  <c:v>1246.8800000000001</c:v>
                </c:pt>
                <c:pt idx="46">
                  <c:v>1310</c:v>
                </c:pt>
                <c:pt idx="47">
                  <c:v>1474.38</c:v>
                </c:pt>
                <c:pt idx="48">
                  <c:v>1631.25</c:v>
                </c:pt>
                <c:pt idx="49">
                  <c:v>1782.5</c:v>
                </c:pt>
                <c:pt idx="50">
                  <c:v>2059.38</c:v>
                </c:pt>
                <c:pt idx="51">
                  <c:v>2420.63</c:v>
                </c:pt>
                <c:pt idx="52">
                  <c:v>2756.88</c:v>
                </c:pt>
                <c:pt idx="53">
                  <c:v>2946.25</c:v>
                </c:pt>
                <c:pt idx="54">
                  <c:v>3039.38</c:v>
                </c:pt>
                <c:pt idx="55">
                  <c:v>3070.63</c:v>
                </c:pt>
                <c:pt idx="56">
                  <c:v>2835.63</c:v>
                </c:pt>
                <c:pt idx="57">
                  <c:v>2533.13</c:v>
                </c:pt>
                <c:pt idx="58">
                  <c:v>2069.38</c:v>
                </c:pt>
                <c:pt idx="59">
                  <c:v>1771.88</c:v>
                </c:pt>
                <c:pt idx="60">
                  <c:v>1542.5</c:v>
                </c:pt>
                <c:pt idx="61">
                  <c:v>1361.25</c:v>
                </c:pt>
                <c:pt idx="62">
                  <c:v>1264.3800000000001</c:v>
                </c:pt>
                <c:pt idx="63">
                  <c:v>1195</c:v>
                </c:pt>
                <c:pt idx="64">
                  <c:v>1225.6300000000001</c:v>
                </c:pt>
                <c:pt idx="65">
                  <c:v>1266.8800000000001</c:v>
                </c:pt>
                <c:pt idx="66">
                  <c:v>1295</c:v>
                </c:pt>
                <c:pt idx="67">
                  <c:v>1344.38</c:v>
                </c:pt>
                <c:pt idx="68">
                  <c:v>1363.13</c:v>
                </c:pt>
                <c:pt idx="69">
                  <c:v>1413.75</c:v>
                </c:pt>
                <c:pt idx="70">
                  <c:v>1458.13</c:v>
                </c:pt>
                <c:pt idx="71">
                  <c:v>1492.5</c:v>
                </c:pt>
                <c:pt idx="72">
                  <c:v>1496.25</c:v>
                </c:pt>
                <c:pt idx="73">
                  <c:v>1499.38</c:v>
                </c:pt>
                <c:pt idx="74">
                  <c:v>1522.5</c:v>
                </c:pt>
                <c:pt idx="75">
                  <c:v>1483.75</c:v>
                </c:pt>
                <c:pt idx="76">
                  <c:v>1484.38</c:v>
                </c:pt>
                <c:pt idx="77">
                  <c:v>1423.13</c:v>
                </c:pt>
                <c:pt idx="78">
                  <c:v>1418.13</c:v>
                </c:pt>
                <c:pt idx="79">
                  <c:v>1426.25</c:v>
                </c:pt>
                <c:pt idx="80">
                  <c:v>1423.75</c:v>
                </c:pt>
                <c:pt idx="81">
                  <c:v>1277.5</c:v>
                </c:pt>
                <c:pt idx="82">
                  <c:v>1183.75</c:v>
                </c:pt>
                <c:pt idx="83">
                  <c:v>1078.1300000000001</c:v>
                </c:pt>
                <c:pt idx="84">
                  <c:v>998.75</c:v>
                </c:pt>
                <c:pt idx="85">
                  <c:v>931.875</c:v>
                </c:pt>
                <c:pt idx="86">
                  <c:v>880.625</c:v>
                </c:pt>
                <c:pt idx="87">
                  <c:v>802.5</c:v>
                </c:pt>
                <c:pt idx="88">
                  <c:v>801.25</c:v>
                </c:pt>
                <c:pt idx="89">
                  <c:v>765</c:v>
                </c:pt>
                <c:pt idx="90">
                  <c:v>770</c:v>
                </c:pt>
                <c:pt idx="91">
                  <c:v>743.125</c:v>
                </c:pt>
                <c:pt idx="92">
                  <c:v>772.5</c:v>
                </c:pt>
                <c:pt idx="93">
                  <c:v>773.125</c:v>
                </c:pt>
                <c:pt idx="94">
                  <c:v>795</c:v>
                </c:pt>
                <c:pt idx="95">
                  <c:v>786.875</c:v>
                </c:pt>
                <c:pt idx="96">
                  <c:v>808.75</c:v>
                </c:pt>
                <c:pt idx="97">
                  <c:v>815</c:v>
                </c:pt>
                <c:pt idx="98">
                  <c:v>741.875</c:v>
                </c:pt>
                <c:pt idx="99">
                  <c:v>754.375</c:v>
                </c:pt>
                <c:pt idx="100">
                  <c:v>713.75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DD-C54A-99B2-899E7C2AC24E}"/>
            </c:ext>
          </c:extLst>
        </c:ser>
        <c:ser>
          <c:idx val="4"/>
          <c:order val="1"/>
          <c:tx>
            <c:strRef>
              <c:f>'Ge&amp;Sn_spectra'!$Y$5</c:f>
              <c:strCache>
                <c:ptCount val="1"/>
                <c:pt idx="0">
                  <c:v>Sn 4d_1_Ge 3d5[1]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'Ge&amp;Sn_spectra'!$W$6:$W$106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'Ge&amp;Sn_spectra'!$Y$6:$Y$106</c:f>
              <c:numCache>
                <c:formatCode>General</c:formatCode>
                <c:ptCount val="101"/>
                <c:pt idx="0">
                  <c:v>1054.3800000000001</c:v>
                </c:pt>
                <c:pt idx="1">
                  <c:v>1078.75</c:v>
                </c:pt>
                <c:pt idx="2">
                  <c:v>1122.5</c:v>
                </c:pt>
                <c:pt idx="3">
                  <c:v>1053.75</c:v>
                </c:pt>
                <c:pt idx="4">
                  <c:v>1123.75</c:v>
                </c:pt>
                <c:pt idx="5">
                  <c:v>1085</c:v>
                </c:pt>
                <c:pt idx="6">
                  <c:v>1083.1300000000001</c:v>
                </c:pt>
                <c:pt idx="7">
                  <c:v>1057.5</c:v>
                </c:pt>
                <c:pt idx="8">
                  <c:v>1048.75</c:v>
                </c:pt>
                <c:pt idx="9">
                  <c:v>1054.3800000000001</c:v>
                </c:pt>
                <c:pt idx="10">
                  <c:v>1088.75</c:v>
                </c:pt>
                <c:pt idx="11">
                  <c:v>1046.8800000000001</c:v>
                </c:pt>
                <c:pt idx="12">
                  <c:v>1027.5</c:v>
                </c:pt>
                <c:pt idx="13">
                  <c:v>1021.88</c:v>
                </c:pt>
                <c:pt idx="14">
                  <c:v>1047.5</c:v>
                </c:pt>
                <c:pt idx="15">
                  <c:v>1026.8800000000001</c:v>
                </c:pt>
                <c:pt idx="16">
                  <c:v>1003.75</c:v>
                </c:pt>
                <c:pt idx="17">
                  <c:v>968.125</c:v>
                </c:pt>
                <c:pt idx="18">
                  <c:v>1020.63</c:v>
                </c:pt>
                <c:pt idx="19">
                  <c:v>976.875</c:v>
                </c:pt>
                <c:pt idx="20">
                  <c:v>980.625</c:v>
                </c:pt>
                <c:pt idx="21">
                  <c:v>996.875</c:v>
                </c:pt>
                <c:pt idx="22">
                  <c:v>985</c:v>
                </c:pt>
                <c:pt idx="23">
                  <c:v>938.125</c:v>
                </c:pt>
                <c:pt idx="24">
                  <c:v>925</c:v>
                </c:pt>
                <c:pt idx="25">
                  <c:v>920.66700000000003</c:v>
                </c:pt>
                <c:pt idx="26">
                  <c:v>916.31600000000003</c:v>
                </c:pt>
                <c:pt idx="27">
                  <c:v>911.94899999999996</c:v>
                </c:pt>
                <c:pt idx="28">
                  <c:v>907.56799999999998</c:v>
                </c:pt>
                <c:pt idx="29">
                  <c:v>903.173</c:v>
                </c:pt>
                <c:pt idx="30">
                  <c:v>898.76599999999996</c:v>
                </c:pt>
                <c:pt idx="31">
                  <c:v>894.34299999999996</c:v>
                </c:pt>
                <c:pt idx="32">
                  <c:v>889.90499999999997</c:v>
                </c:pt>
                <c:pt idx="33">
                  <c:v>885.45699999999999</c:v>
                </c:pt>
                <c:pt idx="34">
                  <c:v>880.99699999999996</c:v>
                </c:pt>
                <c:pt idx="35">
                  <c:v>876.53399999999999</c:v>
                </c:pt>
                <c:pt idx="36">
                  <c:v>872.07</c:v>
                </c:pt>
                <c:pt idx="37">
                  <c:v>867.60699999999997</c:v>
                </c:pt>
                <c:pt idx="38">
                  <c:v>863.14700000000005</c:v>
                </c:pt>
                <c:pt idx="39">
                  <c:v>858.69799999999998</c:v>
                </c:pt>
                <c:pt idx="40">
                  <c:v>854.25900000000001</c:v>
                </c:pt>
                <c:pt idx="41">
                  <c:v>849.83699999999999</c:v>
                </c:pt>
                <c:pt idx="42">
                  <c:v>846.37400000000002</c:v>
                </c:pt>
                <c:pt idx="43">
                  <c:v>843.11900000000003</c:v>
                </c:pt>
                <c:pt idx="44">
                  <c:v>839.89300000000003</c:v>
                </c:pt>
                <c:pt idx="45">
                  <c:v>836.70799999999997</c:v>
                </c:pt>
                <c:pt idx="46">
                  <c:v>833.56399999999996</c:v>
                </c:pt>
                <c:pt idx="47">
                  <c:v>830.39800000000002</c:v>
                </c:pt>
                <c:pt idx="48">
                  <c:v>825.50199999999995</c:v>
                </c:pt>
                <c:pt idx="49">
                  <c:v>824.529</c:v>
                </c:pt>
                <c:pt idx="50">
                  <c:v>824.24400000000003</c:v>
                </c:pt>
                <c:pt idx="51">
                  <c:v>825.68</c:v>
                </c:pt>
                <c:pt idx="52">
                  <c:v>821.851</c:v>
                </c:pt>
                <c:pt idx="53">
                  <c:v>830.73599999999999</c:v>
                </c:pt>
                <c:pt idx="54">
                  <c:v>838.596</c:v>
                </c:pt>
                <c:pt idx="55">
                  <c:v>842.41800000000001</c:v>
                </c:pt>
                <c:pt idx="56">
                  <c:v>856.27200000000005</c:v>
                </c:pt>
                <c:pt idx="57">
                  <c:v>868.47699999999998</c:v>
                </c:pt>
                <c:pt idx="58">
                  <c:v>891.45899999999995</c:v>
                </c:pt>
                <c:pt idx="59">
                  <c:v>919.24199999999996</c:v>
                </c:pt>
                <c:pt idx="60">
                  <c:v>944.85400000000004</c:v>
                </c:pt>
                <c:pt idx="61">
                  <c:v>977.41800000000001</c:v>
                </c:pt>
                <c:pt idx="62">
                  <c:v>1006.03</c:v>
                </c:pt>
                <c:pt idx="63">
                  <c:v>1040.3399999999999</c:v>
                </c:pt>
                <c:pt idx="64">
                  <c:v>1069.73</c:v>
                </c:pt>
                <c:pt idx="65">
                  <c:v>1110.17</c:v>
                </c:pt>
                <c:pt idx="66">
                  <c:v>1145.8499999999999</c:v>
                </c:pt>
                <c:pt idx="67">
                  <c:v>1199.79</c:v>
                </c:pt>
                <c:pt idx="68">
                  <c:v>1240.71</c:v>
                </c:pt>
                <c:pt idx="69">
                  <c:v>1307.69</c:v>
                </c:pt>
                <c:pt idx="70">
                  <c:v>1372.13</c:v>
                </c:pt>
                <c:pt idx="71">
                  <c:v>1432.66</c:v>
                </c:pt>
                <c:pt idx="72">
                  <c:v>1483.37</c:v>
                </c:pt>
                <c:pt idx="73">
                  <c:v>1515.7</c:v>
                </c:pt>
                <c:pt idx="74">
                  <c:v>1520.76</c:v>
                </c:pt>
                <c:pt idx="75">
                  <c:v>1507.76</c:v>
                </c:pt>
                <c:pt idx="76">
                  <c:v>1507.04</c:v>
                </c:pt>
                <c:pt idx="77">
                  <c:v>1513.31</c:v>
                </c:pt>
                <c:pt idx="78">
                  <c:v>1501.14</c:v>
                </c:pt>
                <c:pt idx="79">
                  <c:v>1464.19</c:v>
                </c:pt>
                <c:pt idx="80">
                  <c:v>1369.42</c:v>
                </c:pt>
                <c:pt idx="81">
                  <c:v>1238.32</c:v>
                </c:pt>
                <c:pt idx="82">
                  <c:v>1103.2</c:v>
                </c:pt>
                <c:pt idx="83">
                  <c:v>1000.48</c:v>
                </c:pt>
                <c:pt idx="84">
                  <c:v>933.59900000000005</c:v>
                </c:pt>
                <c:pt idx="85">
                  <c:v>888.197</c:v>
                </c:pt>
                <c:pt idx="86">
                  <c:v>860.56</c:v>
                </c:pt>
                <c:pt idx="87">
                  <c:v>837.26499999999999</c:v>
                </c:pt>
                <c:pt idx="88">
                  <c:v>826.42200000000003</c:v>
                </c:pt>
                <c:pt idx="89">
                  <c:v>818.01400000000001</c:v>
                </c:pt>
                <c:pt idx="90">
                  <c:v>808.66800000000001</c:v>
                </c:pt>
                <c:pt idx="91">
                  <c:v>801.49</c:v>
                </c:pt>
                <c:pt idx="92">
                  <c:v>802.78300000000002</c:v>
                </c:pt>
                <c:pt idx="93">
                  <c:v>802.346</c:v>
                </c:pt>
                <c:pt idx="94">
                  <c:v>819.73500000000001</c:v>
                </c:pt>
                <c:pt idx="95">
                  <c:v>805.12800000000004</c:v>
                </c:pt>
                <c:pt idx="96">
                  <c:v>823.65499999999997</c:v>
                </c:pt>
                <c:pt idx="97">
                  <c:v>827.18299999999999</c:v>
                </c:pt>
                <c:pt idx="98">
                  <c:v>749.16899999999998</c:v>
                </c:pt>
                <c:pt idx="99">
                  <c:v>760.86300000000006</c:v>
                </c:pt>
                <c:pt idx="100">
                  <c:v>717.28499999999997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DD-C54A-99B2-899E7C2AC24E}"/>
            </c:ext>
          </c:extLst>
        </c:ser>
        <c:ser>
          <c:idx val="2"/>
          <c:order val="2"/>
          <c:tx>
            <c:strRef>
              <c:f>'Ge&amp;Sn_spectra'!$Z$5</c:f>
              <c:strCache>
                <c:ptCount val="1"/>
                <c:pt idx="0">
                  <c:v>Ge 3d5_2_Ge 3d5[1]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'Ge&amp;Sn_spectra'!$W$6:$W$106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'Ge&amp;Sn_spectra'!$Z$6:$Z$106</c:f>
              <c:numCache>
                <c:formatCode>General</c:formatCode>
                <c:ptCount val="101"/>
                <c:pt idx="0">
                  <c:v>1054.3800000000001</c:v>
                </c:pt>
                <c:pt idx="1">
                  <c:v>1078.75</c:v>
                </c:pt>
                <c:pt idx="2">
                  <c:v>1122.5</c:v>
                </c:pt>
                <c:pt idx="3">
                  <c:v>1053.75</c:v>
                </c:pt>
                <c:pt idx="4">
                  <c:v>1123.75</c:v>
                </c:pt>
                <c:pt idx="5">
                  <c:v>1085</c:v>
                </c:pt>
                <c:pt idx="6">
                  <c:v>1083.1300000000001</c:v>
                </c:pt>
                <c:pt idx="7">
                  <c:v>1057.5</c:v>
                </c:pt>
                <c:pt idx="8">
                  <c:v>1048.75</c:v>
                </c:pt>
                <c:pt idx="9">
                  <c:v>1054.3800000000001</c:v>
                </c:pt>
                <c:pt idx="10">
                  <c:v>1088.75</c:v>
                </c:pt>
                <c:pt idx="11">
                  <c:v>1046.8800000000001</c:v>
                </c:pt>
                <c:pt idx="12">
                  <c:v>1027.5</c:v>
                </c:pt>
                <c:pt idx="13">
                  <c:v>1021.88</c:v>
                </c:pt>
                <c:pt idx="14">
                  <c:v>1047.5</c:v>
                </c:pt>
                <c:pt idx="15">
                  <c:v>1026.8800000000001</c:v>
                </c:pt>
                <c:pt idx="16">
                  <c:v>1003.75</c:v>
                </c:pt>
                <c:pt idx="17">
                  <c:v>968.125</c:v>
                </c:pt>
                <c:pt idx="18">
                  <c:v>1020.63</c:v>
                </c:pt>
                <c:pt idx="19">
                  <c:v>976.875</c:v>
                </c:pt>
                <c:pt idx="20">
                  <c:v>980.625</c:v>
                </c:pt>
                <c:pt idx="21">
                  <c:v>996.875</c:v>
                </c:pt>
                <c:pt idx="22">
                  <c:v>985</c:v>
                </c:pt>
                <c:pt idx="23">
                  <c:v>938.125</c:v>
                </c:pt>
                <c:pt idx="24">
                  <c:v>925</c:v>
                </c:pt>
                <c:pt idx="25">
                  <c:v>923.68799999999999</c:v>
                </c:pt>
                <c:pt idx="26">
                  <c:v>922.44100000000003</c:v>
                </c:pt>
                <c:pt idx="27">
                  <c:v>921.17899999999997</c:v>
                </c:pt>
                <c:pt idx="28">
                  <c:v>919.90300000000002</c:v>
                </c:pt>
                <c:pt idx="29">
                  <c:v>918.61300000000006</c:v>
                </c:pt>
                <c:pt idx="30">
                  <c:v>900.12</c:v>
                </c:pt>
                <c:pt idx="31">
                  <c:v>917.13499999999999</c:v>
                </c:pt>
                <c:pt idx="32">
                  <c:v>923.00900000000001</c:v>
                </c:pt>
                <c:pt idx="33">
                  <c:v>940.41200000000003</c:v>
                </c:pt>
                <c:pt idx="34">
                  <c:v>969.09900000000005</c:v>
                </c:pt>
                <c:pt idx="35">
                  <c:v>992.99199999999996</c:v>
                </c:pt>
                <c:pt idx="36">
                  <c:v>1031.42</c:v>
                </c:pt>
                <c:pt idx="37">
                  <c:v>1068.06</c:v>
                </c:pt>
                <c:pt idx="38">
                  <c:v>1086.1300000000001</c:v>
                </c:pt>
                <c:pt idx="39">
                  <c:v>1106.0999999999999</c:v>
                </c:pt>
                <c:pt idx="40">
                  <c:v>1123.3699999999999</c:v>
                </c:pt>
                <c:pt idx="41">
                  <c:v>1137.6600000000001</c:v>
                </c:pt>
                <c:pt idx="42">
                  <c:v>1142.02</c:v>
                </c:pt>
                <c:pt idx="43">
                  <c:v>1168.51</c:v>
                </c:pt>
                <c:pt idx="44">
                  <c:v>1197.8800000000001</c:v>
                </c:pt>
                <c:pt idx="45">
                  <c:v>1245.8499999999999</c:v>
                </c:pt>
                <c:pt idx="46">
                  <c:v>1333.2</c:v>
                </c:pt>
                <c:pt idx="47">
                  <c:v>1439.28</c:v>
                </c:pt>
                <c:pt idx="48">
                  <c:v>1607.73</c:v>
                </c:pt>
                <c:pt idx="49">
                  <c:v>1826.64</c:v>
                </c:pt>
                <c:pt idx="50">
                  <c:v>2081.6</c:v>
                </c:pt>
                <c:pt idx="51">
                  <c:v>2388.31</c:v>
                </c:pt>
                <c:pt idx="52">
                  <c:v>2687.15</c:v>
                </c:pt>
                <c:pt idx="53">
                  <c:v>2942.43</c:v>
                </c:pt>
                <c:pt idx="54">
                  <c:v>3027.57</c:v>
                </c:pt>
                <c:pt idx="55">
                  <c:v>2970.1</c:v>
                </c:pt>
                <c:pt idx="56">
                  <c:v>2763.72</c:v>
                </c:pt>
                <c:pt idx="57">
                  <c:v>2397.58</c:v>
                </c:pt>
                <c:pt idx="58">
                  <c:v>2053.7399999999998</c:v>
                </c:pt>
                <c:pt idx="59">
                  <c:v>1669.71</c:v>
                </c:pt>
                <c:pt idx="60">
                  <c:v>1355.09</c:v>
                </c:pt>
                <c:pt idx="61">
                  <c:v>1167.8499999999999</c:v>
                </c:pt>
                <c:pt idx="62">
                  <c:v>1044.47</c:v>
                </c:pt>
                <c:pt idx="63">
                  <c:v>967.75199999999995</c:v>
                </c:pt>
                <c:pt idx="64">
                  <c:v>914.76300000000003</c:v>
                </c:pt>
                <c:pt idx="65">
                  <c:v>877.29700000000003</c:v>
                </c:pt>
                <c:pt idx="66">
                  <c:v>849.36900000000003</c:v>
                </c:pt>
                <c:pt idx="67">
                  <c:v>860.15800000000002</c:v>
                </c:pt>
                <c:pt idx="68">
                  <c:v>825.82899999999995</c:v>
                </c:pt>
                <c:pt idx="69">
                  <c:v>800.00699999999995</c:v>
                </c:pt>
                <c:pt idx="70">
                  <c:v>790.06899999999996</c:v>
                </c:pt>
                <c:pt idx="71">
                  <c:v>779.74099999999999</c:v>
                </c:pt>
                <c:pt idx="72">
                  <c:v>767.42</c:v>
                </c:pt>
                <c:pt idx="73">
                  <c:v>776.45100000000002</c:v>
                </c:pt>
                <c:pt idx="74">
                  <c:v>770.57899999999995</c:v>
                </c:pt>
                <c:pt idx="75">
                  <c:v>764.94299999999998</c:v>
                </c:pt>
                <c:pt idx="76">
                  <c:v>764.29700000000003</c:v>
                </c:pt>
                <c:pt idx="77">
                  <c:v>763.74099999999999</c:v>
                </c:pt>
                <c:pt idx="78">
                  <c:v>763.26499999999999</c:v>
                </c:pt>
                <c:pt idx="79">
                  <c:v>762.87099999999998</c:v>
                </c:pt>
                <c:pt idx="80">
                  <c:v>762.55799999999999</c:v>
                </c:pt>
                <c:pt idx="81">
                  <c:v>762.327</c:v>
                </c:pt>
                <c:pt idx="82">
                  <c:v>762.15899999999999</c:v>
                </c:pt>
                <c:pt idx="83">
                  <c:v>762.04399999999998</c:v>
                </c:pt>
                <c:pt idx="84">
                  <c:v>761.96799999999996</c:v>
                </c:pt>
                <c:pt idx="85">
                  <c:v>761.92100000000005</c:v>
                </c:pt>
                <c:pt idx="86">
                  <c:v>761.89499999999998</c:v>
                </c:pt>
                <c:pt idx="87">
                  <c:v>761.88400000000001</c:v>
                </c:pt>
                <c:pt idx="88">
                  <c:v>761.87699999999995</c:v>
                </c:pt>
                <c:pt idx="89">
                  <c:v>761.87599999999998</c:v>
                </c:pt>
                <c:pt idx="90">
                  <c:v>761.875</c:v>
                </c:pt>
                <c:pt idx="91">
                  <c:v>761.875</c:v>
                </c:pt>
                <c:pt idx="92">
                  <c:v>772.5</c:v>
                </c:pt>
                <c:pt idx="93">
                  <c:v>773.125</c:v>
                </c:pt>
                <c:pt idx="94">
                  <c:v>795</c:v>
                </c:pt>
                <c:pt idx="95">
                  <c:v>786.875</c:v>
                </c:pt>
                <c:pt idx="96">
                  <c:v>808.75</c:v>
                </c:pt>
                <c:pt idx="97">
                  <c:v>815</c:v>
                </c:pt>
                <c:pt idx="98">
                  <c:v>741.875</c:v>
                </c:pt>
                <c:pt idx="99">
                  <c:v>754.375</c:v>
                </c:pt>
                <c:pt idx="100">
                  <c:v>713.75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DD-C54A-99B2-899E7C2AC24E}"/>
            </c:ext>
          </c:extLst>
        </c:ser>
        <c:ser>
          <c:idx val="5"/>
          <c:order val="3"/>
          <c:tx>
            <c:strRef>
              <c:f>'Ge&amp;Sn_spectra'!$AA$5</c:f>
              <c:strCache>
                <c:ptCount val="1"/>
                <c:pt idx="0">
                  <c:v>Background_Ge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'Ge&amp;Sn_spectra'!$W$6:$W$106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'Ge&amp;Sn_spectra'!$AA$6:$AA$106</c:f>
              <c:numCache>
                <c:formatCode>General</c:formatCode>
                <c:ptCount val="101"/>
                <c:pt idx="0">
                  <c:v>1054.3800000000001</c:v>
                </c:pt>
                <c:pt idx="1">
                  <c:v>1078.75</c:v>
                </c:pt>
                <c:pt idx="2">
                  <c:v>1122.5</c:v>
                </c:pt>
                <c:pt idx="3">
                  <c:v>1053.75</c:v>
                </c:pt>
                <c:pt idx="4">
                  <c:v>1123.75</c:v>
                </c:pt>
                <c:pt idx="5">
                  <c:v>1085</c:v>
                </c:pt>
                <c:pt idx="6">
                  <c:v>1083.1300000000001</c:v>
                </c:pt>
                <c:pt idx="7">
                  <c:v>1057.5</c:v>
                </c:pt>
                <c:pt idx="8">
                  <c:v>1048.75</c:v>
                </c:pt>
                <c:pt idx="9">
                  <c:v>1054.3800000000001</c:v>
                </c:pt>
                <c:pt idx="10">
                  <c:v>1088.75</c:v>
                </c:pt>
                <c:pt idx="11">
                  <c:v>1046.8800000000001</c:v>
                </c:pt>
                <c:pt idx="12">
                  <c:v>1027.5</c:v>
                </c:pt>
                <c:pt idx="13">
                  <c:v>1021.88</c:v>
                </c:pt>
                <c:pt idx="14">
                  <c:v>1047.5</c:v>
                </c:pt>
                <c:pt idx="15">
                  <c:v>1026.8800000000001</c:v>
                </c:pt>
                <c:pt idx="16">
                  <c:v>1003.75</c:v>
                </c:pt>
                <c:pt idx="17">
                  <c:v>968.125</c:v>
                </c:pt>
                <c:pt idx="18">
                  <c:v>1020.63</c:v>
                </c:pt>
                <c:pt idx="19">
                  <c:v>976.875</c:v>
                </c:pt>
                <c:pt idx="20">
                  <c:v>980.625</c:v>
                </c:pt>
                <c:pt idx="21">
                  <c:v>996.875</c:v>
                </c:pt>
                <c:pt idx="22">
                  <c:v>985</c:v>
                </c:pt>
                <c:pt idx="23">
                  <c:v>938.125</c:v>
                </c:pt>
                <c:pt idx="24">
                  <c:v>925</c:v>
                </c:pt>
                <c:pt idx="25">
                  <c:v>920.66700000000003</c:v>
                </c:pt>
                <c:pt idx="26">
                  <c:v>916.31600000000003</c:v>
                </c:pt>
                <c:pt idx="27">
                  <c:v>911.94899999999996</c:v>
                </c:pt>
                <c:pt idx="28">
                  <c:v>907.56799999999998</c:v>
                </c:pt>
                <c:pt idx="29">
                  <c:v>903.173</c:v>
                </c:pt>
                <c:pt idx="30">
                  <c:v>898.76599999999996</c:v>
                </c:pt>
                <c:pt idx="31">
                  <c:v>894.34299999999996</c:v>
                </c:pt>
                <c:pt idx="32">
                  <c:v>889.90499999999997</c:v>
                </c:pt>
                <c:pt idx="33">
                  <c:v>885.45699999999999</c:v>
                </c:pt>
                <c:pt idx="34">
                  <c:v>880.99699999999996</c:v>
                </c:pt>
                <c:pt idx="35">
                  <c:v>876.53399999999999</c:v>
                </c:pt>
                <c:pt idx="36">
                  <c:v>872.07</c:v>
                </c:pt>
                <c:pt idx="37">
                  <c:v>867.60699999999997</c:v>
                </c:pt>
                <c:pt idx="38">
                  <c:v>863.14700000000005</c:v>
                </c:pt>
                <c:pt idx="39">
                  <c:v>858.69799999999998</c:v>
                </c:pt>
                <c:pt idx="40">
                  <c:v>854.25900000000001</c:v>
                </c:pt>
                <c:pt idx="41">
                  <c:v>849.83699999999999</c:v>
                </c:pt>
                <c:pt idx="42">
                  <c:v>845.43299999999999</c:v>
                </c:pt>
                <c:pt idx="43">
                  <c:v>841.05499999999995</c:v>
                </c:pt>
                <c:pt idx="44">
                  <c:v>836.70600000000002</c:v>
                </c:pt>
                <c:pt idx="45">
                  <c:v>832.39800000000002</c:v>
                </c:pt>
                <c:pt idx="46">
                  <c:v>828.13099999999997</c:v>
                </c:pt>
                <c:pt idx="47">
                  <c:v>823.91200000000003</c:v>
                </c:pt>
                <c:pt idx="48">
                  <c:v>819.76499999999999</c:v>
                </c:pt>
                <c:pt idx="49">
                  <c:v>815.70899999999995</c:v>
                </c:pt>
                <c:pt idx="50">
                  <c:v>811.76400000000001</c:v>
                </c:pt>
                <c:pt idx="51">
                  <c:v>807.96500000000003</c:v>
                </c:pt>
                <c:pt idx="52">
                  <c:v>804.35900000000004</c:v>
                </c:pt>
                <c:pt idx="53">
                  <c:v>800.98699999999997</c:v>
                </c:pt>
                <c:pt idx="54">
                  <c:v>797.875</c:v>
                </c:pt>
                <c:pt idx="55">
                  <c:v>795.03399999999999</c:v>
                </c:pt>
                <c:pt idx="56">
                  <c:v>792.46900000000005</c:v>
                </c:pt>
                <c:pt idx="57">
                  <c:v>790.15200000000004</c:v>
                </c:pt>
                <c:pt idx="58">
                  <c:v>788.04600000000005</c:v>
                </c:pt>
                <c:pt idx="59">
                  <c:v>786.09500000000003</c:v>
                </c:pt>
                <c:pt idx="60">
                  <c:v>784.26099999999997</c:v>
                </c:pt>
                <c:pt idx="61">
                  <c:v>782.51800000000003</c:v>
                </c:pt>
                <c:pt idx="62">
                  <c:v>780.84299999999996</c:v>
                </c:pt>
                <c:pt idx="63">
                  <c:v>779.22400000000005</c:v>
                </c:pt>
                <c:pt idx="64">
                  <c:v>777.654</c:v>
                </c:pt>
                <c:pt idx="65">
                  <c:v>776.13699999999994</c:v>
                </c:pt>
                <c:pt idx="66">
                  <c:v>774.678</c:v>
                </c:pt>
                <c:pt idx="67">
                  <c:v>773.28200000000004</c:v>
                </c:pt>
                <c:pt idx="68">
                  <c:v>771.95399999999995</c:v>
                </c:pt>
                <c:pt idx="69">
                  <c:v>770.69799999999998</c:v>
                </c:pt>
                <c:pt idx="70">
                  <c:v>769.52</c:v>
                </c:pt>
                <c:pt idx="71">
                  <c:v>768.42600000000004</c:v>
                </c:pt>
                <c:pt idx="72">
                  <c:v>767.42</c:v>
                </c:pt>
                <c:pt idx="73">
                  <c:v>766.50300000000004</c:v>
                </c:pt>
                <c:pt idx="74">
                  <c:v>765.67600000000004</c:v>
                </c:pt>
                <c:pt idx="75">
                  <c:v>764.94299999999998</c:v>
                </c:pt>
                <c:pt idx="76">
                  <c:v>764.29700000000003</c:v>
                </c:pt>
                <c:pt idx="77">
                  <c:v>763.74099999999999</c:v>
                </c:pt>
                <c:pt idx="78">
                  <c:v>763.26499999999999</c:v>
                </c:pt>
                <c:pt idx="79">
                  <c:v>762.87099999999998</c:v>
                </c:pt>
                <c:pt idx="80">
                  <c:v>762.55799999999999</c:v>
                </c:pt>
                <c:pt idx="81">
                  <c:v>762.327</c:v>
                </c:pt>
                <c:pt idx="82">
                  <c:v>762.15899999999999</c:v>
                </c:pt>
                <c:pt idx="83">
                  <c:v>762.04399999999998</c:v>
                </c:pt>
                <c:pt idx="84">
                  <c:v>761.96799999999996</c:v>
                </c:pt>
                <c:pt idx="85">
                  <c:v>761.92100000000005</c:v>
                </c:pt>
                <c:pt idx="86">
                  <c:v>761.89499999999998</c:v>
                </c:pt>
                <c:pt idx="87">
                  <c:v>761.88400000000001</c:v>
                </c:pt>
                <c:pt idx="88">
                  <c:v>761.87699999999995</c:v>
                </c:pt>
                <c:pt idx="89">
                  <c:v>761.87599999999998</c:v>
                </c:pt>
                <c:pt idx="90">
                  <c:v>761.875</c:v>
                </c:pt>
                <c:pt idx="91">
                  <c:v>761.875</c:v>
                </c:pt>
                <c:pt idx="92">
                  <c:v>772.5</c:v>
                </c:pt>
                <c:pt idx="93">
                  <c:v>773.125</c:v>
                </c:pt>
                <c:pt idx="94">
                  <c:v>795</c:v>
                </c:pt>
                <c:pt idx="95">
                  <c:v>786.875</c:v>
                </c:pt>
                <c:pt idx="96">
                  <c:v>808.75</c:v>
                </c:pt>
                <c:pt idx="97">
                  <c:v>815</c:v>
                </c:pt>
                <c:pt idx="98">
                  <c:v>741.875</c:v>
                </c:pt>
                <c:pt idx="99">
                  <c:v>754.375</c:v>
                </c:pt>
                <c:pt idx="100">
                  <c:v>713.75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CDD-C54A-99B2-899E7C2AC24E}"/>
            </c:ext>
          </c:extLst>
        </c:ser>
        <c:ser>
          <c:idx val="0"/>
          <c:order val="4"/>
          <c:tx>
            <c:strRef>
              <c:f>'Ge&amp;Sn_spectra'!$AB$5</c:f>
              <c:strCache>
                <c:ptCount val="1"/>
                <c:pt idx="0">
                  <c:v>Envelope_Ge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'Ge&amp;Sn_spectra'!$W$6:$W$106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'Ge&amp;Sn_spectra'!$AB$6:$AB$106</c:f>
              <c:numCache>
                <c:formatCode>General</c:formatCode>
                <c:ptCount val="101"/>
                <c:pt idx="0">
                  <c:v>1054.3800000000001</c:v>
                </c:pt>
                <c:pt idx="1">
                  <c:v>1078.75</c:v>
                </c:pt>
                <c:pt idx="2">
                  <c:v>1122.5</c:v>
                </c:pt>
                <c:pt idx="3">
                  <c:v>1053.75</c:v>
                </c:pt>
                <c:pt idx="4">
                  <c:v>1123.75</c:v>
                </c:pt>
                <c:pt idx="5">
                  <c:v>1085</c:v>
                </c:pt>
                <c:pt idx="6">
                  <c:v>1083.1300000000001</c:v>
                </c:pt>
                <c:pt idx="7">
                  <c:v>1057.5</c:v>
                </c:pt>
                <c:pt idx="8">
                  <c:v>1048.75</c:v>
                </c:pt>
                <c:pt idx="9">
                  <c:v>1054.3800000000001</c:v>
                </c:pt>
                <c:pt idx="10">
                  <c:v>1088.75</c:v>
                </c:pt>
                <c:pt idx="11">
                  <c:v>1046.8800000000001</c:v>
                </c:pt>
                <c:pt idx="12">
                  <c:v>1027.5</c:v>
                </c:pt>
                <c:pt idx="13">
                  <c:v>1021.88</c:v>
                </c:pt>
                <c:pt idx="14">
                  <c:v>1047.5</c:v>
                </c:pt>
                <c:pt idx="15">
                  <c:v>1026.8800000000001</c:v>
                </c:pt>
                <c:pt idx="16">
                  <c:v>1003.75</c:v>
                </c:pt>
                <c:pt idx="17">
                  <c:v>968.125</c:v>
                </c:pt>
                <c:pt idx="18">
                  <c:v>1020.63</c:v>
                </c:pt>
                <c:pt idx="19">
                  <c:v>976.875</c:v>
                </c:pt>
                <c:pt idx="20">
                  <c:v>980.625</c:v>
                </c:pt>
                <c:pt idx="21">
                  <c:v>996.875</c:v>
                </c:pt>
                <c:pt idx="22">
                  <c:v>985</c:v>
                </c:pt>
                <c:pt idx="23">
                  <c:v>938.125</c:v>
                </c:pt>
                <c:pt idx="24">
                  <c:v>925</c:v>
                </c:pt>
                <c:pt idx="25">
                  <c:v>923.68799999999999</c:v>
                </c:pt>
                <c:pt idx="26">
                  <c:v>922.44100000000003</c:v>
                </c:pt>
                <c:pt idx="27">
                  <c:v>921.17899999999997</c:v>
                </c:pt>
                <c:pt idx="28">
                  <c:v>919.90300000000002</c:v>
                </c:pt>
                <c:pt idx="29">
                  <c:v>918.61300000000006</c:v>
                </c:pt>
                <c:pt idx="30">
                  <c:v>900.12</c:v>
                </c:pt>
                <c:pt idx="31">
                  <c:v>917.13499999999999</c:v>
                </c:pt>
                <c:pt idx="32">
                  <c:v>923.00900000000001</c:v>
                </c:pt>
                <c:pt idx="33">
                  <c:v>940.41200000000003</c:v>
                </c:pt>
                <c:pt idx="34">
                  <c:v>969.09900000000005</c:v>
                </c:pt>
                <c:pt idx="35">
                  <c:v>992.99199999999996</c:v>
                </c:pt>
                <c:pt idx="36">
                  <c:v>1031.42</c:v>
                </c:pt>
                <c:pt idx="37">
                  <c:v>1068.06</c:v>
                </c:pt>
                <c:pt idx="38">
                  <c:v>1086.1300000000001</c:v>
                </c:pt>
                <c:pt idx="39">
                  <c:v>1106.0999999999999</c:v>
                </c:pt>
                <c:pt idx="40">
                  <c:v>1123.3699999999999</c:v>
                </c:pt>
                <c:pt idx="41">
                  <c:v>1137.6600000000001</c:v>
                </c:pt>
                <c:pt idx="42">
                  <c:v>1142.96</c:v>
                </c:pt>
                <c:pt idx="43">
                  <c:v>1170.58</c:v>
                </c:pt>
                <c:pt idx="44">
                  <c:v>1201.07</c:v>
                </c:pt>
                <c:pt idx="45">
                  <c:v>1250.1600000000001</c:v>
                </c:pt>
                <c:pt idx="46">
                  <c:v>1338.64</c:v>
                </c:pt>
                <c:pt idx="47">
                  <c:v>1445.77</c:v>
                </c:pt>
                <c:pt idx="48">
                  <c:v>1613.47</c:v>
                </c:pt>
                <c:pt idx="49">
                  <c:v>1835.46</c:v>
                </c:pt>
                <c:pt idx="50">
                  <c:v>2094.08</c:v>
                </c:pt>
                <c:pt idx="51">
                  <c:v>2406.02</c:v>
                </c:pt>
                <c:pt idx="52">
                  <c:v>2704.64</c:v>
                </c:pt>
                <c:pt idx="53">
                  <c:v>2972.18</c:v>
                </c:pt>
                <c:pt idx="54">
                  <c:v>3068.29</c:v>
                </c:pt>
                <c:pt idx="55">
                  <c:v>3017.48</c:v>
                </c:pt>
                <c:pt idx="56">
                  <c:v>2827.52</c:v>
                </c:pt>
                <c:pt idx="57">
                  <c:v>2475.91</c:v>
                </c:pt>
                <c:pt idx="58">
                  <c:v>2157.15</c:v>
                </c:pt>
                <c:pt idx="59">
                  <c:v>1802.86</c:v>
                </c:pt>
                <c:pt idx="60">
                  <c:v>1515.68</c:v>
                </c:pt>
                <c:pt idx="61">
                  <c:v>1362.75</c:v>
                </c:pt>
                <c:pt idx="62">
                  <c:v>1269.6600000000001</c:v>
                </c:pt>
                <c:pt idx="63">
                  <c:v>1228.8699999999999</c:v>
                </c:pt>
                <c:pt idx="64">
                  <c:v>1206.8399999999999</c:v>
                </c:pt>
                <c:pt idx="65">
                  <c:v>1211.33</c:v>
                </c:pt>
                <c:pt idx="66">
                  <c:v>1220.54</c:v>
                </c:pt>
                <c:pt idx="67">
                  <c:v>1286.67</c:v>
                </c:pt>
                <c:pt idx="68">
                  <c:v>1294.58</c:v>
                </c:pt>
                <c:pt idx="69">
                  <c:v>1337</c:v>
                </c:pt>
                <c:pt idx="70">
                  <c:v>1392.68</c:v>
                </c:pt>
                <c:pt idx="71">
                  <c:v>1443.98</c:v>
                </c:pt>
                <c:pt idx="72">
                  <c:v>1483.37</c:v>
                </c:pt>
                <c:pt idx="73">
                  <c:v>1525.65</c:v>
                </c:pt>
                <c:pt idx="74">
                  <c:v>1525.66</c:v>
                </c:pt>
                <c:pt idx="75">
                  <c:v>1507.76</c:v>
                </c:pt>
                <c:pt idx="76">
                  <c:v>1507.04</c:v>
                </c:pt>
                <c:pt idx="77">
                  <c:v>1513.31</c:v>
                </c:pt>
                <c:pt idx="78">
                  <c:v>1501.14</c:v>
                </c:pt>
                <c:pt idx="79">
                  <c:v>1464.19</c:v>
                </c:pt>
                <c:pt idx="80">
                  <c:v>1369.42</c:v>
                </c:pt>
                <c:pt idx="81">
                  <c:v>1238.32</c:v>
                </c:pt>
                <c:pt idx="82">
                  <c:v>1103.2</c:v>
                </c:pt>
                <c:pt idx="83">
                  <c:v>1000.48</c:v>
                </c:pt>
                <c:pt idx="84">
                  <c:v>933.59900000000005</c:v>
                </c:pt>
                <c:pt idx="85">
                  <c:v>888.197</c:v>
                </c:pt>
                <c:pt idx="86">
                  <c:v>860.56</c:v>
                </c:pt>
                <c:pt idx="87">
                  <c:v>837.26499999999999</c:v>
                </c:pt>
                <c:pt idx="88">
                  <c:v>826.42200000000003</c:v>
                </c:pt>
                <c:pt idx="89">
                  <c:v>818.01400000000001</c:v>
                </c:pt>
                <c:pt idx="90">
                  <c:v>808.66800000000001</c:v>
                </c:pt>
                <c:pt idx="91">
                  <c:v>801.49</c:v>
                </c:pt>
                <c:pt idx="92">
                  <c:v>802.78300000000002</c:v>
                </c:pt>
                <c:pt idx="93">
                  <c:v>802.346</c:v>
                </c:pt>
                <c:pt idx="94">
                  <c:v>819.73500000000001</c:v>
                </c:pt>
                <c:pt idx="95">
                  <c:v>805.12800000000004</c:v>
                </c:pt>
                <c:pt idx="96">
                  <c:v>823.65499999999997</c:v>
                </c:pt>
                <c:pt idx="97">
                  <c:v>827.18299999999999</c:v>
                </c:pt>
                <c:pt idx="98">
                  <c:v>749.16899999999998</c:v>
                </c:pt>
                <c:pt idx="99">
                  <c:v>760.86300000000006</c:v>
                </c:pt>
                <c:pt idx="100">
                  <c:v>717.28499999999997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CDD-C54A-99B2-899E7C2AC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45504"/>
        <c:axId val="987740416"/>
      </c:scatterChart>
      <c:valAx>
        <c:axId val="968545504"/>
        <c:scaling>
          <c:orientation val="maxMin"/>
          <c:max val="40"/>
          <c:min val="2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87740416"/>
        <c:crosses val="autoZero"/>
        <c:crossBetween val="midCat"/>
      </c:valAx>
      <c:valAx>
        <c:axId val="987740416"/>
        <c:scaling>
          <c:orientation val="minMax"/>
          <c:max val="3763"/>
          <c:min val="60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6854550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'Ge&amp;Sn_spectra'!$AI$5</c:f>
              <c:strCache>
                <c:ptCount val="1"/>
                <c:pt idx="0">
                  <c:v>CPS_Ge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'Ge&amp;Sn_spectra'!$AH$6:$AH$106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'Ge&amp;Sn_spectra'!$AI$6:$AI$106</c:f>
              <c:numCache>
                <c:formatCode>General</c:formatCode>
                <c:ptCount val="101"/>
                <c:pt idx="0">
                  <c:v>1041.8800000000001</c:v>
                </c:pt>
                <c:pt idx="1">
                  <c:v>1080.6300000000001</c:v>
                </c:pt>
                <c:pt idx="2">
                  <c:v>1070</c:v>
                </c:pt>
                <c:pt idx="3">
                  <c:v>1037.5</c:v>
                </c:pt>
                <c:pt idx="4">
                  <c:v>1078.75</c:v>
                </c:pt>
                <c:pt idx="5">
                  <c:v>1074.3800000000001</c:v>
                </c:pt>
                <c:pt idx="6">
                  <c:v>1060.6300000000001</c:v>
                </c:pt>
                <c:pt idx="7">
                  <c:v>1010</c:v>
                </c:pt>
                <c:pt idx="8">
                  <c:v>1065</c:v>
                </c:pt>
                <c:pt idx="9">
                  <c:v>1058.1300000000001</c:v>
                </c:pt>
                <c:pt idx="10">
                  <c:v>1045.6300000000001</c:v>
                </c:pt>
                <c:pt idx="11">
                  <c:v>1016.25</c:v>
                </c:pt>
                <c:pt idx="12">
                  <c:v>988.75</c:v>
                </c:pt>
                <c:pt idx="13">
                  <c:v>1029.3800000000001</c:v>
                </c:pt>
                <c:pt idx="14">
                  <c:v>1012.5</c:v>
                </c:pt>
                <c:pt idx="15">
                  <c:v>983.125</c:v>
                </c:pt>
                <c:pt idx="16">
                  <c:v>994.375</c:v>
                </c:pt>
                <c:pt idx="17">
                  <c:v>991.875</c:v>
                </c:pt>
                <c:pt idx="18">
                  <c:v>943.75</c:v>
                </c:pt>
                <c:pt idx="19">
                  <c:v>963.125</c:v>
                </c:pt>
                <c:pt idx="20">
                  <c:v>970.625</c:v>
                </c:pt>
                <c:pt idx="21">
                  <c:v>975</c:v>
                </c:pt>
                <c:pt idx="22">
                  <c:v>905.625</c:v>
                </c:pt>
                <c:pt idx="23">
                  <c:v>935.625</c:v>
                </c:pt>
                <c:pt idx="24">
                  <c:v>912.5</c:v>
                </c:pt>
                <c:pt idx="25">
                  <c:v>904.375</c:v>
                </c:pt>
                <c:pt idx="26">
                  <c:v>936.25</c:v>
                </c:pt>
                <c:pt idx="27">
                  <c:v>935.625</c:v>
                </c:pt>
                <c:pt idx="28">
                  <c:v>901.875</c:v>
                </c:pt>
                <c:pt idx="29">
                  <c:v>908.75</c:v>
                </c:pt>
                <c:pt idx="30">
                  <c:v>901.875</c:v>
                </c:pt>
                <c:pt idx="31">
                  <c:v>909.375</c:v>
                </c:pt>
                <c:pt idx="32">
                  <c:v>920</c:v>
                </c:pt>
                <c:pt idx="33">
                  <c:v>913.75</c:v>
                </c:pt>
                <c:pt idx="34">
                  <c:v>980</c:v>
                </c:pt>
                <c:pt idx="35">
                  <c:v>986.875</c:v>
                </c:pt>
                <c:pt idx="36">
                  <c:v>988.75</c:v>
                </c:pt>
                <c:pt idx="37">
                  <c:v>1014.38</c:v>
                </c:pt>
                <c:pt idx="38">
                  <c:v>1046.8800000000001</c:v>
                </c:pt>
                <c:pt idx="39">
                  <c:v>1046.25</c:v>
                </c:pt>
                <c:pt idx="40">
                  <c:v>1113.75</c:v>
                </c:pt>
                <c:pt idx="41">
                  <c:v>1142.5</c:v>
                </c:pt>
                <c:pt idx="42">
                  <c:v>1092.5</c:v>
                </c:pt>
                <c:pt idx="43">
                  <c:v>1206.8699999999999</c:v>
                </c:pt>
                <c:pt idx="44">
                  <c:v>1231.82</c:v>
                </c:pt>
                <c:pt idx="45">
                  <c:v>1332.94</c:v>
                </c:pt>
                <c:pt idx="46">
                  <c:v>1344.09</c:v>
                </c:pt>
                <c:pt idx="47">
                  <c:v>1465.28</c:v>
                </c:pt>
                <c:pt idx="48">
                  <c:v>1715.12</c:v>
                </c:pt>
                <c:pt idx="49">
                  <c:v>1900.59</c:v>
                </c:pt>
                <c:pt idx="50">
                  <c:v>2243.6999999999998</c:v>
                </c:pt>
                <c:pt idx="51">
                  <c:v>2644.32</c:v>
                </c:pt>
                <c:pt idx="52">
                  <c:v>2926.13</c:v>
                </c:pt>
                <c:pt idx="53">
                  <c:v>3137.89</c:v>
                </c:pt>
                <c:pt idx="54">
                  <c:v>3331.47</c:v>
                </c:pt>
                <c:pt idx="55">
                  <c:v>3299.4</c:v>
                </c:pt>
                <c:pt idx="56">
                  <c:v>2951.56</c:v>
                </c:pt>
                <c:pt idx="57">
                  <c:v>2624.94</c:v>
                </c:pt>
                <c:pt idx="58">
                  <c:v>2172.8200000000002</c:v>
                </c:pt>
                <c:pt idx="59">
                  <c:v>1859.44</c:v>
                </c:pt>
                <c:pt idx="60">
                  <c:v>1522.87</c:v>
                </c:pt>
                <c:pt idx="61">
                  <c:v>1272.54</c:v>
                </c:pt>
                <c:pt idx="62">
                  <c:v>1162.75</c:v>
                </c:pt>
                <c:pt idx="63">
                  <c:v>1094.72</c:v>
                </c:pt>
                <c:pt idx="64">
                  <c:v>1038.1600000000001</c:v>
                </c:pt>
                <c:pt idx="65">
                  <c:v>1039.1600000000001</c:v>
                </c:pt>
                <c:pt idx="66">
                  <c:v>1041.3599999999999</c:v>
                </c:pt>
                <c:pt idx="67">
                  <c:v>1050.51</c:v>
                </c:pt>
                <c:pt idx="68">
                  <c:v>1040.77</c:v>
                </c:pt>
                <c:pt idx="69">
                  <c:v>1122.03</c:v>
                </c:pt>
                <c:pt idx="70">
                  <c:v>1093.31</c:v>
                </c:pt>
                <c:pt idx="71">
                  <c:v>1078.57</c:v>
                </c:pt>
                <c:pt idx="72">
                  <c:v>1154.56</c:v>
                </c:pt>
                <c:pt idx="73">
                  <c:v>1173.8399999999999</c:v>
                </c:pt>
                <c:pt idx="74">
                  <c:v>1201.29</c:v>
                </c:pt>
                <c:pt idx="75">
                  <c:v>1218.68</c:v>
                </c:pt>
                <c:pt idx="76">
                  <c:v>1220.8499999999999</c:v>
                </c:pt>
                <c:pt idx="77">
                  <c:v>1248.58</c:v>
                </c:pt>
                <c:pt idx="78">
                  <c:v>1194.77</c:v>
                </c:pt>
                <c:pt idx="79">
                  <c:v>1185.29</c:v>
                </c:pt>
                <c:pt idx="80">
                  <c:v>1140.97</c:v>
                </c:pt>
                <c:pt idx="81">
                  <c:v>1150.3599999999999</c:v>
                </c:pt>
                <c:pt idx="82">
                  <c:v>1066.79</c:v>
                </c:pt>
                <c:pt idx="83">
                  <c:v>988.51900000000001</c:v>
                </c:pt>
                <c:pt idx="84">
                  <c:v>854.12900000000002</c:v>
                </c:pt>
                <c:pt idx="85">
                  <c:v>827.40800000000002</c:v>
                </c:pt>
                <c:pt idx="86">
                  <c:v>752.21500000000003</c:v>
                </c:pt>
                <c:pt idx="87">
                  <c:v>664.40300000000002</c:v>
                </c:pt>
                <c:pt idx="88">
                  <c:v>653.19399999999996</c:v>
                </c:pt>
                <c:pt idx="89">
                  <c:v>602.82799999999997</c:v>
                </c:pt>
                <c:pt idx="90">
                  <c:v>609.11699999999996</c:v>
                </c:pt>
                <c:pt idx="91">
                  <c:v>564.20600000000002</c:v>
                </c:pt>
                <c:pt idx="92">
                  <c:v>570.17899999999997</c:v>
                </c:pt>
                <c:pt idx="93">
                  <c:v>517.95399999999995</c:v>
                </c:pt>
                <c:pt idx="94">
                  <c:v>508.90800000000002</c:v>
                </c:pt>
                <c:pt idx="95">
                  <c:v>518.74</c:v>
                </c:pt>
                <c:pt idx="96">
                  <c:v>511.77100000000002</c:v>
                </c:pt>
                <c:pt idx="97">
                  <c:v>490.78800000000001</c:v>
                </c:pt>
                <c:pt idx="98">
                  <c:v>503.54300000000001</c:v>
                </c:pt>
                <c:pt idx="99">
                  <c:v>529.904</c:v>
                </c:pt>
                <c:pt idx="100">
                  <c:v>508.30099999999999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4A-5241-B073-EC5AB6BC3A03}"/>
            </c:ext>
          </c:extLst>
        </c:ser>
        <c:ser>
          <c:idx val="4"/>
          <c:order val="1"/>
          <c:tx>
            <c:strRef>
              <c:f>'Ge&amp;Sn_spectra'!$AJ$5</c:f>
              <c:strCache>
                <c:ptCount val="1"/>
                <c:pt idx="0">
                  <c:v>Sn 4d_1_Ge 3d5[1]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'Ge&amp;Sn_spectra'!$AH$6:$AH$106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'Ge&amp;Sn_spectra'!$AJ$6:$AJ$106</c:f>
              <c:numCache>
                <c:formatCode>General</c:formatCode>
                <c:ptCount val="101"/>
                <c:pt idx="0">
                  <c:v>1041.8800000000001</c:v>
                </c:pt>
                <c:pt idx="1">
                  <c:v>1080.6300000000001</c:v>
                </c:pt>
                <c:pt idx="2">
                  <c:v>1070</c:v>
                </c:pt>
                <c:pt idx="3">
                  <c:v>1037.5</c:v>
                </c:pt>
                <c:pt idx="4">
                  <c:v>1078.75</c:v>
                </c:pt>
                <c:pt idx="5">
                  <c:v>1074.3800000000001</c:v>
                </c:pt>
                <c:pt idx="6">
                  <c:v>1060.6300000000001</c:v>
                </c:pt>
                <c:pt idx="7">
                  <c:v>1010</c:v>
                </c:pt>
                <c:pt idx="8">
                  <c:v>1065</c:v>
                </c:pt>
                <c:pt idx="9">
                  <c:v>1058.1300000000001</c:v>
                </c:pt>
                <c:pt idx="10">
                  <c:v>1045.6300000000001</c:v>
                </c:pt>
                <c:pt idx="11">
                  <c:v>1016.25</c:v>
                </c:pt>
                <c:pt idx="12">
                  <c:v>988.75</c:v>
                </c:pt>
                <c:pt idx="13">
                  <c:v>1029.3800000000001</c:v>
                </c:pt>
                <c:pt idx="14">
                  <c:v>1012.5</c:v>
                </c:pt>
                <c:pt idx="15">
                  <c:v>983.125</c:v>
                </c:pt>
                <c:pt idx="16">
                  <c:v>994.375</c:v>
                </c:pt>
                <c:pt idx="17">
                  <c:v>991.875</c:v>
                </c:pt>
                <c:pt idx="18">
                  <c:v>943.75</c:v>
                </c:pt>
                <c:pt idx="19">
                  <c:v>963.125</c:v>
                </c:pt>
                <c:pt idx="20">
                  <c:v>970.625</c:v>
                </c:pt>
                <c:pt idx="21">
                  <c:v>975</c:v>
                </c:pt>
                <c:pt idx="22">
                  <c:v>905.625</c:v>
                </c:pt>
                <c:pt idx="23">
                  <c:v>935.625</c:v>
                </c:pt>
                <c:pt idx="24">
                  <c:v>912.5</c:v>
                </c:pt>
                <c:pt idx="25">
                  <c:v>904.375</c:v>
                </c:pt>
                <c:pt idx="26">
                  <c:v>936.25</c:v>
                </c:pt>
                <c:pt idx="27">
                  <c:v>935.625</c:v>
                </c:pt>
                <c:pt idx="28">
                  <c:v>901.875</c:v>
                </c:pt>
                <c:pt idx="29">
                  <c:v>889.40300000000002</c:v>
                </c:pt>
                <c:pt idx="30">
                  <c:v>876.94</c:v>
                </c:pt>
                <c:pt idx="31">
                  <c:v>864.48699999999997</c:v>
                </c:pt>
                <c:pt idx="32">
                  <c:v>852.04899999999998</c:v>
                </c:pt>
                <c:pt idx="33">
                  <c:v>839.63199999999995</c:v>
                </c:pt>
                <c:pt idx="34">
                  <c:v>827.23599999999999</c:v>
                </c:pt>
                <c:pt idx="35">
                  <c:v>814.88499999999999</c:v>
                </c:pt>
                <c:pt idx="36">
                  <c:v>802.58100000000002</c:v>
                </c:pt>
                <c:pt idx="37">
                  <c:v>790.33</c:v>
                </c:pt>
                <c:pt idx="38">
                  <c:v>778.14099999999996</c:v>
                </c:pt>
                <c:pt idx="39">
                  <c:v>766.02700000000004</c:v>
                </c:pt>
                <c:pt idx="40">
                  <c:v>753.99</c:v>
                </c:pt>
                <c:pt idx="41">
                  <c:v>742.05200000000002</c:v>
                </c:pt>
                <c:pt idx="42">
                  <c:v>730.22500000000002</c:v>
                </c:pt>
                <c:pt idx="43">
                  <c:v>718.60900000000004</c:v>
                </c:pt>
                <c:pt idx="44">
                  <c:v>708.10199999999998</c:v>
                </c:pt>
                <c:pt idx="45">
                  <c:v>697.73900000000003</c:v>
                </c:pt>
                <c:pt idx="46">
                  <c:v>687.55200000000002</c:v>
                </c:pt>
                <c:pt idx="47">
                  <c:v>677.54499999999996</c:v>
                </c:pt>
                <c:pt idx="48">
                  <c:v>667.75699999999995</c:v>
                </c:pt>
                <c:pt idx="49">
                  <c:v>658.13499999999999</c:v>
                </c:pt>
                <c:pt idx="50">
                  <c:v>646.77200000000005</c:v>
                </c:pt>
                <c:pt idx="51">
                  <c:v>643.39800000000002</c:v>
                </c:pt>
                <c:pt idx="52">
                  <c:v>635.303</c:v>
                </c:pt>
                <c:pt idx="53">
                  <c:v>631.80100000000004</c:v>
                </c:pt>
                <c:pt idx="54">
                  <c:v>623.93899999999996</c:v>
                </c:pt>
                <c:pt idx="55">
                  <c:v>629.90300000000002</c:v>
                </c:pt>
                <c:pt idx="56">
                  <c:v>634.50199999999995</c:v>
                </c:pt>
                <c:pt idx="57">
                  <c:v>637.75199999999995</c:v>
                </c:pt>
                <c:pt idx="58">
                  <c:v>645.64200000000005</c:v>
                </c:pt>
                <c:pt idx="59">
                  <c:v>658.80100000000004</c:v>
                </c:pt>
                <c:pt idx="60">
                  <c:v>679.00400000000002</c:v>
                </c:pt>
                <c:pt idx="61">
                  <c:v>702.702</c:v>
                </c:pt>
                <c:pt idx="62">
                  <c:v>730.69500000000005</c:v>
                </c:pt>
                <c:pt idx="63">
                  <c:v>756.48900000000003</c:v>
                </c:pt>
                <c:pt idx="64">
                  <c:v>783.19200000000001</c:v>
                </c:pt>
                <c:pt idx="65">
                  <c:v>814.43899999999996</c:v>
                </c:pt>
                <c:pt idx="66">
                  <c:v>844.423</c:v>
                </c:pt>
                <c:pt idx="67">
                  <c:v>879.44200000000001</c:v>
                </c:pt>
                <c:pt idx="68">
                  <c:v>916.25199999999995</c:v>
                </c:pt>
                <c:pt idx="69">
                  <c:v>969.33299999999997</c:v>
                </c:pt>
                <c:pt idx="70">
                  <c:v>1010.02</c:v>
                </c:pt>
                <c:pt idx="71">
                  <c:v>1071.7</c:v>
                </c:pt>
                <c:pt idx="72">
                  <c:v>1131.82</c:v>
                </c:pt>
                <c:pt idx="73">
                  <c:v>1189.94</c:v>
                </c:pt>
                <c:pt idx="74">
                  <c:v>1231.1600000000001</c:v>
                </c:pt>
                <c:pt idx="75">
                  <c:v>1253.0899999999999</c:v>
                </c:pt>
                <c:pt idx="76">
                  <c:v>1252.1099999999999</c:v>
                </c:pt>
                <c:pt idx="77">
                  <c:v>1239.1199999999999</c:v>
                </c:pt>
                <c:pt idx="78">
                  <c:v>1240.8699999999999</c:v>
                </c:pt>
                <c:pt idx="79">
                  <c:v>1242.6300000000001</c:v>
                </c:pt>
                <c:pt idx="80">
                  <c:v>1226.44</c:v>
                </c:pt>
                <c:pt idx="81">
                  <c:v>1169.3800000000001</c:v>
                </c:pt>
                <c:pt idx="82">
                  <c:v>1076.46</c:v>
                </c:pt>
                <c:pt idx="83">
                  <c:v>936.64499999999998</c:v>
                </c:pt>
                <c:pt idx="84">
                  <c:v>811.23099999999999</c:v>
                </c:pt>
                <c:pt idx="85">
                  <c:v>724.53800000000001</c:v>
                </c:pt>
                <c:pt idx="86">
                  <c:v>668.13800000000003</c:v>
                </c:pt>
                <c:pt idx="87">
                  <c:v>627.47500000000002</c:v>
                </c:pt>
                <c:pt idx="88">
                  <c:v>603.85500000000002</c:v>
                </c:pt>
                <c:pt idx="89">
                  <c:v>582.75099999999998</c:v>
                </c:pt>
                <c:pt idx="90">
                  <c:v>575.97199999999998</c:v>
                </c:pt>
                <c:pt idx="91">
                  <c:v>565.96799999999996</c:v>
                </c:pt>
                <c:pt idx="92">
                  <c:v>558.31600000000003</c:v>
                </c:pt>
                <c:pt idx="93">
                  <c:v>551.47699999999998</c:v>
                </c:pt>
                <c:pt idx="94">
                  <c:v>544.53399999999999</c:v>
                </c:pt>
                <c:pt idx="95">
                  <c:v>545.04300000000001</c:v>
                </c:pt>
                <c:pt idx="96">
                  <c:v>534.16300000000001</c:v>
                </c:pt>
                <c:pt idx="97">
                  <c:v>505.81799999999998</c:v>
                </c:pt>
                <c:pt idx="98">
                  <c:v>517.78399999999999</c:v>
                </c:pt>
                <c:pt idx="99">
                  <c:v>539.96799999999996</c:v>
                </c:pt>
                <c:pt idx="100">
                  <c:v>514.58799999999997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4A-5241-B073-EC5AB6BC3A03}"/>
            </c:ext>
          </c:extLst>
        </c:ser>
        <c:ser>
          <c:idx val="2"/>
          <c:order val="2"/>
          <c:tx>
            <c:strRef>
              <c:f>'Ge&amp;Sn_spectra'!$AK$5</c:f>
              <c:strCache>
                <c:ptCount val="1"/>
                <c:pt idx="0">
                  <c:v>Ge 3d5_2_Ge 3d5[1]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'Ge&amp;Sn_spectra'!$AH$6:$AH$106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'Ge&amp;Sn_spectra'!$AK$6:$AK$106</c:f>
              <c:numCache>
                <c:formatCode>General</c:formatCode>
                <c:ptCount val="101"/>
                <c:pt idx="0">
                  <c:v>1041.8800000000001</c:v>
                </c:pt>
                <c:pt idx="1">
                  <c:v>1080.6300000000001</c:v>
                </c:pt>
                <c:pt idx="2">
                  <c:v>1070</c:v>
                </c:pt>
                <c:pt idx="3">
                  <c:v>1037.5</c:v>
                </c:pt>
                <c:pt idx="4">
                  <c:v>1078.75</c:v>
                </c:pt>
                <c:pt idx="5">
                  <c:v>1074.3800000000001</c:v>
                </c:pt>
                <c:pt idx="6">
                  <c:v>1060.6300000000001</c:v>
                </c:pt>
                <c:pt idx="7">
                  <c:v>1010</c:v>
                </c:pt>
                <c:pt idx="8">
                  <c:v>1065</c:v>
                </c:pt>
                <c:pt idx="9">
                  <c:v>1058.1300000000001</c:v>
                </c:pt>
                <c:pt idx="10">
                  <c:v>1045.6300000000001</c:v>
                </c:pt>
                <c:pt idx="11">
                  <c:v>1016.25</c:v>
                </c:pt>
                <c:pt idx="12">
                  <c:v>988.75</c:v>
                </c:pt>
                <c:pt idx="13">
                  <c:v>1029.3800000000001</c:v>
                </c:pt>
                <c:pt idx="14">
                  <c:v>1012.5</c:v>
                </c:pt>
                <c:pt idx="15">
                  <c:v>983.125</c:v>
                </c:pt>
                <c:pt idx="16">
                  <c:v>994.375</c:v>
                </c:pt>
                <c:pt idx="17">
                  <c:v>991.875</c:v>
                </c:pt>
                <c:pt idx="18">
                  <c:v>943.75</c:v>
                </c:pt>
                <c:pt idx="19">
                  <c:v>963.125</c:v>
                </c:pt>
                <c:pt idx="20">
                  <c:v>970.625</c:v>
                </c:pt>
                <c:pt idx="21">
                  <c:v>975</c:v>
                </c:pt>
                <c:pt idx="22">
                  <c:v>906.47299999999996</c:v>
                </c:pt>
                <c:pt idx="23">
                  <c:v>939.90200000000004</c:v>
                </c:pt>
                <c:pt idx="24">
                  <c:v>920.20699999999999</c:v>
                </c:pt>
                <c:pt idx="25">
                  <c:v>915.51099999999997</c:v>
                </c:pt>
                <c:pt idx="26">
                  <c:v>950.81600000000003</c:v>
                </c:pt>
                <c:pt idx="27">
                  <c:v>953.62</c:v>
                </c:pt>
                <c:pt idx="28">
                  <c:v>901.875</c:v>
                </c:pt>
                <c:pt idx="29">
                  <c:v>912.70500000000004</c:v>
                </c:pt>
                <c:pt idx="30">
                  <c:v>908.50300000000004</c:v>
                </c:pt>
                <c:pt idx="31">
                  <c:v>919.90899999999999</c:v>
                </c:pt>
                <c:pt idx="32">
                  <c:v>933.04</c:v>
                </c:pt>
                <c:pt idx="33">
                  <c:v>961.90899999999999</c:v>
                </c:pt>
                <c:pt idx="34">
                  <c:v>979.48400000000004</c:v>
                </c:pt>
                <c:pt idx="35">
                  <c:v>1021.24</c:v>
                </c:pt>
                <c:pt idx="36">
                  <c:v>1054.04</c:v>
                </c:pt>
                <c:pt idx="37">
                  <c:v>1069.2</c:v>
                </c:pt>
                <c:pt idx="38">
                  <c:v>1068.8399999999999</c:v>
                </c:pt>
                <c:pt idx="39">
                  <c:v>1088.79</c:v>
                </c:pt>
                <c:pt idx="40">
                  <c:v>1096.01</c:v>
                </c:pt>
                <c:pt idx="41">
                  <c:v>1091.97</c:v>
                </c:pt>
                <c:pt idx="42">
                  <c:v>1113.27</c:v>
                </c:pt>
                <c:pt idx="43">
                  <c:v>1139.3</c:v>
                </c:pt>
                <c:pt idx="44">
                  <c:v>1172.1199999999999</c:v>
                </c:pt>
                <c:pt idx="45">
                  <c:v>1271.22</c:v>
                </c:pt>
                <c:pt idx="46">
                  <c:v>1363.68</c:v>
                </c:pt>
                <c:pt idx="47">
                  <c:v>1453.17</c:v>
                </c:pt>
                <c:pt idx="48">
                  <c:v>1698.01</c:v>
                </c:pt>
                <c:pt idx="49">
                  <c:v>1974.38</c:v>
                </c:pt>
                <c:pt idx="50">
                  <c:v>2256.04</c:v>
                </c:pt>
                <c:pt idx="51">
                  <c:v>2588.3200000000002</c:v>
                </c:pt>
                <c:pt idx="52">
                  <c:v>2907.07</c:v>
                </c:pt>
                <c:pt idx="53">
                  <c:v>3179.63</c:v>
                </c:pt>
                <c:pt idx="54">
                  <c:v>3255.44</c:v>
                </c:pt>
                <c:pt idx="55">
                  <c:v>3192.55</c:v>
                </c:pt>
                <c:pt idx="56">
                  <c:v>2976.03</c:v>
                </c:pt>
                <c:pt idx="57">
                  <c:v>2589.9699999999998</c:v>
                </c:pt>
                <c:pt idx="58">
                  <c:v>2204.21</c:v>
                </c:pt>
                <c:pt idx="59">
                  <c:v>1779.81</c:v>
                </c:pt>
                <c:pt idx="60">
                  <c:v>1392.06</c:v>
                </c:pt>
                <c:pt idx="61">
                  <c:v>1126.54</c:v>
                </c:pt>
                <c:pt idx="62">
                  <c:v>942.05399999999997</c:v>
                </c:pt>
                <c:pt idx="63">
                  <c:v>829.26099999999997</c:v>
                </c:pt>
                <c:pt idx="64">
                  <c:v>765.46600000000001</c:v>
                </c:pt>
                <c:pt idx="65">
                  <c:v>711.78399999999999</c:v>
                </c:pt>
                <c:pt idx="66">
                  <c:v>659.74099999999999</c:v>
                </c:pt>
                <c:pt idx="67">
                  <c:v>634.19000000000005</c:v>
                </c:pt>
                <c:pt idx="68">
                  <c:v>646.95600000000002</c:v>
                </c:pt>
                <c:pt idx="69">
                  <c:v>604.26199999999994</c:v>
                </c:pt>
                <c:pt idx="70">
                  <c:v>577.75199999999995</c:v>
                </c:pt>
                <c:pt idx="71">
                  <c:v>551.48299999999995</c:v>
                </c:pt>
                <c:pt idx="72">
                  <c:v>549.745</c:v>
                </c:pt>
                <c:pt idx="73">
                  <c:v>534.947</c:v>
                </c:pt>
                <c:pt idx="74">
                  <c:v>541.81799999999998</c:v>
                </c:pt>
                <c:pt idx="75">
                  <c:v>529.46799999999996</c:v>
                </c:pt>
                <c:pt idx="76">
                  <c:v>523.90899999999999</c:v>
                </c:pt>
                <c:pt idx="77">
                  <c:v>522.30999999999995</c:v>
                </c:pt>
                <c:pt idx="78">
                  <c:v>520.91099999999994</c:v>
                </c:pt>
                <c:pt idx="79">
                  <c:v>519.69799999999998</c:v>
                </c:pt>
                <c:pt idx="80">
                  <c:v>518.66800000000001</c:v>
                </c:pt>
                <c:pt idx="81">
                  <c:v>517.80999999999995</c:v>
                </c:pt>
                <c:pt idx="82">
                  <c:v>517.12599999999998</c:v>
                </c:pt>
                <c:pt idx="83">
                  <c:v>516.59299999999996</c:v>
                </c:pt>
                <c:pt idx="84">
                  <c:v>516.19000000000005</c:v>
                </c:pt>
                <c:pt idx="85">
                  <c:v>515.88099999999997</c:v>
                </c:pt>
                <c:pt idx="86">
                  <c:v>515.65700000000004</c:v>
                </c:pt>
                <c:pt idx="87">
                  <c:v>515.49900000000002</c:v>
                </c:pt>
                <c:pt idx="88">
                  <c:v>515.38199999999995</c:v>
                </c:pt>
                <c:pt idx="89">
                  <c:v>515.30200000000002</c:v>
                </c:pt>
                <c:pt idx="90">
                  <c:v>515.24699999999996</c:v>
                </c:pt>
                <c:pt idx="91">
                  <c:v>515.21699999999998</c:v>
                </c:pt>
                <c:pt idx="92">
                  <c:v>515.202</c:v>
                </c:pt>
                <c:pt idx="93">
                  <c:v>515.20100000000002</c:v>
                </c:pt>
                <c:pt idx="94">
                  <c:v>515.20100000000002</c:v>
                </c:pt>
                <c:pt idx="95">
                  <c:v>518.74</c:v>
                </c:pt>
                <c:pt idx="96">
                  <c:v>511.77100000000002</c:v>
                </c:pt>
                <c:pt idx="97">
                  <c:v>490.78800000000001</c:v>
                </c:pt>
                <c:pt idx="98">
                  <c:v>503.54300000000001</c:v>
                </c:pt>
                <c:pt idx="99">
                  <c:v>529.904</c:v>
                </c:pt>
                <c:pt idx="100">
                  <c:v>508.30099999999999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4A-5241-B073-EC5AB6BC3A03}"/>
            </c:ext>
          </c:extLst>
        </c:ser>
        <c:ser>
          <c:idx val="5"/>
          <c:order val="3"/>
          <c:tx>
            <c:strRef>
              <c:f>'Ge&amp;Sn_spectra'!$AL$5</c:f>
              <c:strCache>
                <c:ptCount val="1"/>
                <c:pt idx="0">
                  <c:v>Background_Ge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'Ge&amp;Sn_spectra'!$AH$6:$AH$106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'Ge&amp;Sn_spectra'!$AL$6:$AL$106</c:f>
              <c:numCache>
                <c:formatCode>General</c:formatCode>
                <c:ptCount val="101"/>
                <c:pt idx="0">
                  <c:v>1041.8800000000001</c:v>
                </c:pt>
                <c:pt idx="1">
                  <c:v>1080.6300000000001</c:v>
                </c:pt>
                <c:pt idx="2">
                  <c:v>1070</c:v>
                </c:pt>
                <c:pt idx="3">
                  <c:v>1037.5</c:v>
                </c:pt>
                <c:pt idx="4">
                  <c:v>1078.75</c:v>
                </c:pt>
                <c:pt idx="5">
                  <c:v>1074.3800000000001</c:v>
                </c:pt>
                <c:pt idx="6">
                  <c:v>1060.6300000000001</c:v>
                </c:pt>
                <c:pt idx="7">
                  <c:v>1010</c:v>
                </c:pt>
                <c:pt idx="8">
                  <c:v>1065</c:v>
                </c:pt>
                <c:pt idx="9">
                  <c:v>1058.1300000000001</c:v>
                </c:pt>
                <c:pt idx="10">
                  <c:v>1045.6300000000001</c:v>
                </c:pt>
                <c:pt idx="11">
                  <c:v>1016.25</c:v>
                </c:pt>
                <c:pt idx="12">
                  <c:v>988.75</c:v>
                </c:pt>
                <c:pt idx="13">
                  <c:v>1029.3800000000001</c:v>
                </c:pt>
                <c:pt idx="14">
                  <c:v>1012.5</c:v>
                </c:pt>
                <c:pt idx="15">
                  <c:v>983.125</c:v>
                </c:pt>
                <c:pt idx="16">
                  <c:v>994.375</c:v>
                </c:pt>
                <c:pt idx="17">
                  <c:v>991.875</c:v>
                </c:pt>
                <c:pt idx="18">
                  <c:v>943.75</c:v>
                </c:pt>
                <c:pt idx="19">
                  <c:v>963.125</c:v>
                </c:pt>
                <c:pt idx="20">
                  <c:v>970.625</c:v>
                </c:pt>
                <c:pt idx="21">
                  <c:v>975</c:v>
                </c:pt>
                <c:pt idx="22">
                  <c:v>905.625</c:v>
                </c:pt>
                <c:pt idx="23">
                  <c:v>935.625</c:v>
                </c:pt>
                <c:pt idx="24">
                  <c:v>912.5</c:v>
                </c:pt>
                <c:pt idx="25">
                  <c:v>904.375</c:v>
                </c:pt>
                <c:pt idx="26">
                  <c:v>936.25</c:v>
                </c:pt>
                <c:pt idx="27">
                  <c:v>935.625</c:v>
                </c:pt>
                <c:pt idx="28">
                  <c:v>901.875</c:v>
                </c:pt>
                <c:pt idx="29">
                  <c:v>889.40300000000002</c:v>
                </c:pt>
                <c:pt idx="30">
                  <c:v>876.94</c:v>
                </c:pt>
                <c:pt idx="31">
                  <c:v>864.48699999999997</c:v>
                </c:pt>
                <c:pt idx="32">
                  <c:v>852.04899999999998</c:v>
                </c:pt>
                <c:pt idx="33">
                  <c:v>839.63199999999995</c:v>
                </c:pt>
                <c:pt idx="34">
                  <c:v>827.23599999999999</c:v>
                </c:pt>
                <c:pt idx="35">
                  <c:v>814.88499999999999</c:v>
                </c:pt>
                <c:pt idx="36">
                  <c:v>802.58100000000002</c:v>
                </c:pt>
                <c:pt idx="37">
                  <c:v>790.33</c:v>
                </c:pt>
                <c:pt idx="38">
                  <c:v>778.14099999999996</c:v>
                </c:pt>
                <c:pt idx="39">
                  <c:v>766.02700000000004</c:v>
                </c:pt>
                <c:pt idx="40">
                  <c:v>753.99</c:v>
                </c:pt>
                <c:pt idx="41">
                  <c:v>742.05200000000002</c:v>
                </c:pt>
                <c:pt idx="42">
                  <c:v>730.22500000000002</c:v>
                </c:pt>
                <c:pt idx="43">
                  <c:v>718.49699999999996</c:v>
                </c:pt>
                <c:pt idx="44">
                  <c:v>706.90300000000002</c:v>
                </c:pt>
                <c:pt idx="45">
                  <c:v>695.45299999999997</c:v>
                </c:pt>
                <c:pt idx="46">
                  <c:v>684.17899999999997</c:v>
                </c:pt>
                <c:pt idx="47">
                  <c:v>673.08600000000001</c:v>
                </c:pt>
                <c:pt idx="48">
                  <c:v>662.21</c:v>
                </c:pt>
                <c:pt idx="49">
                  <c:v>651.625</c:v>
                </c:pt>
                <c:pt idx="50">
                  <c:v>641.38199999999995</c:v>
                </c:pt>
                <c:pt idx="51">
                  <c:v>631.58100000000002</c:v>
                </c:pt>
                <c:pt idx="52">
                  <c:v>622.33399999999995</c:v>
                </c:pt>
                <c:pt idx="53">
                  <c:v>613.721</c:v>
                </c:pt>
                <c:pt idx="54">
                  <c:v>605.803</c:v>
                </c:pt>
                <c:pt idx="55">
                  <c:v>598.63599999999997</c:v>
                </c:pt>
                <c:pt idx="56">
                  <c:v>592.21299999999997</c:v>
                </c:pt>
                <c:pt idx="57">
                  <c:v>586.43899999999996</c:v>
                </c:pt>
                <c:pt idx="58">
                  <c:v>581.22699999999998</c:v>
                </c:pt>
                <c:pt idx="59">
                  <c:v>576.452</c:v>
                </c:pt>
                <c:pt idx="60">
                  <c:v>572.03099999999995</c:v>
                </c:pt>
                <c:pt idx="61">
                  <c:v>567.87199999999996</c:v>
                </c:pt>
                <c:pt idx="62">
                  <c:v>563.90599999999995</c:v>
                </c:pt>
                <c:pt idx="63">
                  <c:v>560.10400000000004</c:v>
                </c:pt>
                <c:pt idx="64">
                  <c:v>556.44899999999996</c:v>
                </c:pt>
                <c:pt idx="65">
                  <c:v>552.92700000000002</c:v>
                </c:pt>
                <c:pt idx="66">
                  <c:v>549.53800000000001</c:v>
                </c:pt>
                <c:pt idx="67">
                  <c:v>546.28499999999997</c:v>
                </c:pt>
                <c:pt idx="68">
                  <c:v>543.16999999999996</c:v>
                </c:pt>
                <c:pt idx="69">
                  <c:v>540.19200000000001</c:v>
                </c:pt>
                <c:pt idx="70">
                  <c:v>537.37300000000005</c:v>
                </c:pt>
                <c:pt idx="71">
                  <c:v>534.70799999999997</c:v>
                </c:pt>
                <c:pt idx="72">
                  <c:v>532.19299999999998</c:v>
                </c:pt>
                <c:pt idx="73">
                  <c:v>529.84799999999996</c:v>
                </c:pt>
                <c:pt idx="74">
                  <c:v>527.68100000000004</c:v>
                </c:pt>
                <c:pt idx="75">
                  <c:v>525.69899999999996</c:v>
                </c:pt>
                <c:pt idx="76">
                  <c:v>523.90899999999999</c:v>
                </c:pt>
                <c:pt idx="77">
                  <c:v>522.30999999999995</c:v>
                </c:pt>
                <c:pt idx="78">
                  <c:v>520.91099999999994</c:v>
                </c:pt>
                <c:pt idx="79">
                  <c:v>519.69799999999998</c:v>
                </c:pt>
                <c:pt idx="80">
                  <c:v>518.66800000000001</c:v>
                </c:pt>
                <c:pt idx="81">
                  <c:v>517.80999999999995</c:v>
                </c:pt>
                <c:pt idx="82">
                  <c:v>517.12599999999998</c:v>
                </c:pt>
                <c:pt idx="83">
                  <c:v>516.59299999999996</c:v>
                </c:pt>
                <c:pt idx="84">
                  <c:v>516.19000000000005</c:v>
                </c:pt>
                <c:pt idx="85">
                  <c:v>515.88099999999997</c:v>
                </c:pt>
                <c:pt idx="86">
                  <c:v>515.65700000000004</c:v>
                </c:pt>
                <c:pt idx="87">
                  <c:v>515.49900000000002</c:v>
                </c:pt>
                <c:pt idx="88">
                  <c:v>515.38199999999995</c:v>
                </c:pt>
                <c:pt idx="89">
                  <c:v>515.30200000000002</c:v>
                </c:pt>
                <c:pt idx="90">
                  <c:v>515.24699999999996</c:v>
                </c:pt>
                <c:pt idx="91">
                  <c:v>515.21699999999998</c:v>
                </c:pt>
                <c:pt idx="92">
                  <c:v>515.202</c:v>
                </c:pt>
                <c:pt idx="93">
                  <c:v>515.20100000000002</c:v>
                </c:pt>
                <c:pt idx="94">
                  <c:v>515.20100000000002</c:v>
                </c:pt>
                <c:pt idx="95">
                  <c:v>518.74</c:v>
                </c:pt>
                <c:pt idx="96">
                  <c:v>511.77100000000002</c:v>
                </c:pt>
                <c:pt idx="97">
                  <c:v>490.78800000000001</c:v>
                </c:pt>
                <c:pt idx="98">
                  <c:v>503.54300000000001</c:v>
                </c:pt>
                <c:pt idx="99">
                  <c:v>529.904</c:v>
                </c:pt>
                <c:pt idx="100">
                  <c:v>508.30099999999999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4A-5241-B073-EC5AB6BC3A03}"/>
            </c:ext>
          </c:extLst>
        </c:ser>
        <c:ser>
          <c:idx val="0"/>
          <c:order val="4"/>
          <c:tx>
            <c:strRef>
              <c:f>'Ge&amp;Sn_spectra'!$AM$5</c:f>
              <c:strCache>
                <c:ptCount val="1"/>
                <c:pt idx="0">
                  <c:v>Envelope_Ge 3d5[1]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'Ge&amp;Sn_spectra'!$AH$6:$AH$106</c:f>
              <c:numCache>
                <c:formatCode>General</c:formatCode>
                <c:ptCount val="101"/>
                <c:pt idx="0">
                  <c:v>40</c:v>
                </c:pt>
                <c:pt idx="1">
                  <c:v>39.799999999999997</c:v>
                </c:pt>
                <c:pt idx="2">
                  <c:v>39.6</c:v>
                </c:pt>
                <c:pt idx="3">
                  <c:v>39.4</c:v>
                </c:pt>
                <c:pt idx="4">
                  <c:v>39.200000000000003</c:v>
                </c:pt>
                <c:pt idx="5">
                  <c:v>39</c:v>
                </c:pt>
                <c:pt idx="6">
                  <c:v>38.799999999999997</c:v>
                </c:pt>
                <c:pt idx="7">
                  <c:v>38.6</c:v>
                </c:pt>
                <c:pt idx="8">
                  <c:v>38.4</c:v>
                </c:pt>
                <c:pt idx="9">
                  <c:v>38.200000000000003</c:v>
                </c:pt>
                <c:pt idx="10">
                  <c:v>38</c:v>
                </c:pt>
                <c:pt idx="11">
                  <c:v>37.799999999999997</c:v>
                </c:pt>
                <c:pt idx="12">
                  <c:v>37.6</c:v>
                </c:pt>
                <c:pt idx="13">
                  <c:v>37.4</c:v>
                </c:pt>
                <c:pt idx="14">
                  <c:v>37.200000000000003</c:v>
                </c:pt>
                <c:pt idx="15">
                  <c:v>37</c:v>
                </c:pt>
                <c:pt idx="16">
                  <c:v>36.799999999999997</c:v>
                </c:pt>
                <c:pt idx="17">
                  <c:v>36.6</c:v>
                </c:pt>
                <c:pt idx="18">
                  <c:v>36.4</c:v>
                </c:pt>
                <c:pt idx="19">
                  <c:v>36.200000000000003</c:v>
                </c:pt>
                <c:pt idx="20">
                  <c:v>36</c:v>
                </c:pt>
                <c:pt idx="21">
                  <c:v>35.799999999999997</c:v>
                </c:pt>
                <c:pt idx="22">
                  <c:v>35.6</c:v>
                </c:pt>
                <c:pt idx="23">
                  <c:v>35.4</c:v>
                </c:pt>
                <c:pt idx="24">
                  <c:v>35.200000000000003</c:v>
                </c:pt>
                <c:pt idx="25">
                  <c:v>35</c:v>
                </c:pt>
                <c:pt idx="26">
                  <c:v>34.799999999999997</c:v>
                </c:pt>
                <c:pt idx="27">
                  <c:v>34.6</c:v>
                </c:pt>
                <c:pt idx="28">
                  <c:v>34.4</c:v>
                </c:pt>
                <c:pt idx="29">
                  <c:v>34.200000000000003</c:v>
                </c:pt>
                <c:pt idx="30">
                  <c:v>34</c:v>
                </c:pt>
                <c:pt idx="31">
                  <c:v>33.799999999999997</c:v>
                </c:pt>
                <c:pt idx="32">
                  <c:v>33.6</c:v>
                </c:pt>
                <c:pt idx="33">
                  <c:v>33.4</c:v>
                </c:pt>
                <c:pt idx="34">
                  <c:v>33.200000000000003</c:v>
                </c:pt>
                <c:pt idx="35">
                  <c:v>33</c:v>
                </c:pt>
                <c:pt idx="36">
                  <c:v>32.799999999999997</c:v>
                </c:pt>
                <c:pt idx="37">
                  <c:v>32.6</c:v>
                </c:pt>
                <c:pt idx="38">
                  <c:v>32.4</c:v>
                </c:pt>
                <c:pt idx="39">
                  <c:v>32.200000000000003</c:v>
                </c:pt>
                <c:pt idx="40">
                  <c:v>32</c:v>
                </c:pt>
                <c:pt idx="41">
                  <c:v>31.8</c:v>
                </c:pt>
                <c:pt idx="42">
                  <c:v>31.6</c:v>
                </c:pt>
                <c:pt idx="43">
                  <c:v>31.4</c:v>
                </c:pt>
                <c:pt idx="44">
                  <c:v>31.2</c:v>
                </c:pt>
                <c:pt idx="45">
                  <c:v>31</c:v>
                </c:pt>
                <c:pt idx="46">
                  <c:v>30.8</c:v>
                </c:pt>
                <c:pt idx="47">
                  <c:v>30.6</c:v>
                </c:pt>
                <c:pt idx="48">
                  <c:v>30.4</c:v>
                </c:pt>
                <c:pt idx="49">
                  <c:v>30.2</c:v>
                </c:pt>
                <c:pt idx="50">
                  <c:v>30</c:v>
                </c:pt>
                <c:pt idx="51">
                  <c:v>29.8</c:v>
                </c:pt>
                <c:pt idx="52">
                  <c:v>29.6</c:v>
                </c:pt>
                <c:pt idx="53">
                  <c:v>29.4</c:v>
                </c:pt>
                <c:pt idx="54">
                  <c:v>29.2</c:v>
                </c:pt>
                <c:pt idx="55">
                  <c:v>29</c:v>
                </c:pt>
                <c:pt idx="56">
                  <c:v>28.8</c:v>
                </c:pt>
                <c:pt idx="57">
                  <c:v>28.6</c:v>
                </c:pt>
                <c:pt idx="58">
                  <c:v>28.4</c:v>
                </c:pt>
                <c:pt idx="59">
                  <c:v>28.2</c:v>
                </c:pt>
                <c:pt idx="60">
                  <c:v>28</c:v>
                </c:pt>
                <c:pt idx="61">
                  <c:v>27.8</c:v>
                </c:pt>
                <c:pt idx="62">
                  <c:v>27.6</c:v>
                </c:pt>
                <c:pt idx="63">
                  <c:v>27.4</c:v>
                </c:pt>
                <c:pt idx="64">
                  <c:v>27.2</c:v>
                </c:pt>
                <c:pt idx="65">
                  <c:v>27</c:v>
                </c:pt>
                <c:pt idx="66">
                  <c:v>26.8</c:v>
                </c:pt>
                <c:pt idx="67">
                  <c:v>26.6</c:v>
                </c:pt>
                <c:pt idx="68">
                  <c:v>26.4</c:v>
                </c:pt>
                <c:pt idx="69">
                  <c:v>26.2</c:v>
                </c:pt>
                <c:pt idx="70">
                  <c:v>26</c:v>
                </c:pt>
                <c:pt idx="71">
                  <c:v>25.8</c:v>
                </c:pt>
                <c:pt idx="72">
                  <c:v>25.6</c:v>
                </c:pt>
                <c:pt idx="73">
                  <c:v>25.4</c:v>
                </c:pt>
                <c:pt idx="74">
                  <c:v>25.2</c:v>
                </c:pt>
                <c:pt idx="75">
                  <c:v>25</c:v>
                </c:pt>
                <c:pt idx="76">
                  <c:v>24.8</c:v>
                </c:pt>
                <c:pt idx="77">
                  <c:v>24.6</c:v>
                </c:pt>
                <c:pt idx="78">
                  <c:v>24.4</c:v>
                </c:pt>
                <c:pt idx="79">
                  <c:v>24.2</c:v>
                </c:pt>
                <c:pt idx="80">
                  <c:v>24</c:v>
                </c:pt>
                <c:pt idx="81">
                  <c:v>23.8</c:v>
                </c:pt>
                <c:pt idx="82">
                  <c:v>23.6</c:v>
                </c:pt>
                <c:pt idx="83">
                  <c:v>23.4</c:v>
                </c:pt>
                <c:pt idx="84">
                  <c:v>23.2</c:v>
                </c:pt>
                <c:pt idx="85">
                  <c:v>23</c:v>
                </c:pt>
                <c:pt idx="86">
                  <c:v>22.8</c:v>
                </c:pt>
                <c:pt idx="87">
                  <c:v>22.6</c:v>
                </c:pt>
                <c:pt idx="88">
                  <c:v>22.4</c:v>
                </c:pt>
                <c:pt idx="89">
                  <c:v>22.2</c:v>
                </c:pt>
                <c:pt idx="90">
                  <c:v>22</c:v>
                </c:pt>
                <c:pt idx="91">
                  <c:v>21.8</c:v>
                </c:pt>
                <c:pt idx="92">
                  <c:v>21.6</c:v>
                </c:pt>
                <c:pt idx="93">
                  <c:v>21.4</c:v>
                </c:pt>
                <c:pt idx="94">
                  <c:v>21.2</c:v>
                </c:pt>
                <c:pt idx="95">
                  <c:v>21</c:v>
                </c:pt>
                <c:pt idx="96">
                  <c:v>20.8</c:v>
                </c:pt>
                <c:pt idx="97">
                  <c:v>20.6</c:v>
                </c:pt>
                <c:pt idx="98">
                  <c:v>20.399999999999999</c:v>
                </c:pt>
                <c:pt idx="99">
                  <c:v>20.2</c:v>
                </c:pt>
                <c:pt idx="100">
                  <c:v>20</c:v>
                </c:pt>
              </c:numCache>
            </c:numRef>
          </c:xVal>
          <c:yVal>
            <c:numRef>
              <c:f>'Ge&amp;Sn_spectra'!$AM$6:$AM$106</c:f>
              <c:numCache>
                <c:formatCode>General</c:formatCode>
                <c:ptCount val="101"/>
                <c:pt idx="0">
                  <c:v>1041.8800000000001</c:v>
                </c:pt>
                <c:pt idx="1">
                  <c:v>1080.6300000000001</c:v>
                </c:pt>
                <c:pt idx="2">
                  <c:v>1070</c:v>
                </c:pt>
                <c:pt idx="3">
                  <c:v>1037.5</c:v>
                </c:pt>
                <c:pt idx="4">
                  <c:v>1078.75</c:v>
                </c:pt>
                <c:pt idx="5">
                  <c:v>1074.3800000000001</c:v>
                </c:pt>
                <c:pt idx="6">
                  <c:v>1060.6300000000001</c:v>
                </c:pt>
                <c:pt idx="7">
                  <c:v>1010</c:v>
                </c:pt>
                <c:pt idx="8">
                  <c:v>1065</c:v>
                </c:pt>
                <c:pt idx="9">
                  <c:v>1058.1300000000001</c:v>
                </c:pt>
                <c:pt idx="10">
                  <c:v>1045.6300000000001</c:v>
                </c:pt>
                <c:pt idx="11">
                  <c:v>1016.25</c:v>
                </c:pt>
                <c:pt idx="12">
                  <c:v>988.75</c:v>
                </c:pt>
                <c:pt idx="13">
                  <c:v>1029.3800000000001</c:v>
                </c:pt>
                <c:pt idx="14">
                  <c:v>1012.5</c:v>
                </c:pt>
                <c:pt idx="15">
                  <c:v>983.125</c:v>
                </c:pt>
                <c:pt idx="16">
                  <c:v>994.375</c:v>
                </c:pt>
                <c:pt idx="17">
                  <c:v>991.875</c:v>
                </c:pt>
                <c:pt idx="18">
                  <c:v>943.75</c:v>
                </c:pt>
                <c:pt idx="19">
                  <c:v>963.125</c:v>
                </c:pt>
                <c:pt idx="20">
                  <c:v>970.625</c:v>
                </c:pt>
                <c:pt idx="21">
                  <c:v>975</c:v>
                </c:pt>
                <c:pt idx="22">
                  <c:v>906.47299999999996</c:v>
                </c:pt>
                <c:pt idx="23">
                  <c:v>939.90200000000004</c:v>
                </c:pt>
                <c:pt idx="24">
                  <c:v>920.20699999999999</c:v>
                </c:pt>
                <c:pt idx="25">
                  <c:v>915.51099999999997</c:v>
                </c:pt>
                <c:pt idx="26">
                  <c:v>950.81600000000003</c:v>
                </c:pt>
                <c:pt idx="27">
                  <c:v>953.62</c:v>
                </c:pt>
                <c:pt idx="28">
                  <c:v>901.875</c:v>
                </c:pt>
                <c:pt idx="29">
                  <c:v>912.70500000000004</c:v>
                </c:pt>
                <c:pt idx="30">
                  <c:v>908.50300000000004</c:v>
                </c:pt>
                <c:pt idx="31">
                  <c:v>919.90899999999999</c:v>
                </c:pt>
                <c:pt idx="32">
                  <c:v>933.04</c:v>
                </c:pt>
                <c:pt idx="33">
                  <c:v>961.90899999999999</c:v>
                </c:pt>
                <c:pt idx="34">
                  <c:v>979.48400000000004</c:v>
                </c:pt>
                <c:pt idx="35">
                  <c:v>1021.24</c:v>
                </c:pt>
                <c:pt idx="36">
                  <c:v>1054.04</c:v>
                </c:pt>
                <c:pt idx="37">
                  <c:v>1069.2</c:v>
                </c:pt>
                <c:pt idx="38">
                  <c:v>1068.8399999999999</c:v>
                </c:pt>
                <c:pt idx="39">
                  <c:v>1088.79</c:v>
                </c:pt>
                <c:pt idx="40">
                  <c:v>1096.01</c:v>
                </c:pt>
                <c:pt idx="41">
                  <c:v>1091.97</c:v>
                </c:pt>
                <c:pt idx="42">
                  <c:v>1113.27</c:v>
                </c:pt>
                <c:pt idx="43">
                  <c:v>1139.4100000000001</c:v>
                </c:pt>
                <c:pt idx="44">
                  <c:v>1173.32</c:v>
                </c:pt>
                <c:pt idx="45">
                  <c:v>1273.51</c:v>
                </c:pt>
                <c:pt idx="46">
                  <c:v>1367.05</c:v>
                </c:pt>
                <c:pt idx="47">
                  <c:v>1457.63</c:v>
                </c:pt>
                <c:pt idx="48">
                  <c:v>1703.56</c:v>
                </c:pt>
                <c:pt idx="49">
                  <c:v>1980.89</c:v>
                </c:pt>
                <c:pt idx="50">
                  <c:v>2261.4299999999998</c:v>
                </c:pt>
                <c:pt idx="51">
                  <c:v>2600.13</c:v>
                </c:pt>
                <c:pt idx="52">
                  <c:v>2920.04</c:v>
                </c:pt>
                <c:pt idx="53">
                  <c:v>3197.71</c:v>
                </c:pt>
                <c:pt idx="54">
                  <c:v>3273.58</c:v>
                </c:pt>
                <c:pt idx="55">
                  <c:v>3223.81</c:v>
                </c:pt>
                <c:pt idx="56">
                  <c:v>3018.32</c:v>
                </c:pt>
                <c:pt idx="57">
                  <c:v>2641.28</c:v>
                </c:pt>
                <c:pt idx="58">
                  <c:v>2268.63</c:v>
                </c:pt>
                <c:pt idx="59">
                  <c:v>1862.16</c:v>
                </c:pt>
                <c:pt idx="60">
                  <c:v>1499.03</c:v>
                </c:pt>
                <c:pt idx="61">
                  <c:v>1261.3699999999999</c:v>
                </c:pt>
                <c:pt idx="62">
                  <c:v>1108.8399999999999</c:v>
                </c:pt>
                <c:pt idx="63">
                  <c:v>1025.6500000000001</c:v>
                </c:pt>
                <c:pt idx="64">
                  <c:v>992.20799999999997</c:v>
                </c:pt>
                <c:pt idx="65">
                  <c:v>973.29700000000003</c:v>
                </c:pt>
                <c:pt idx="66">
                  <c:v>954.62599999999998</c:v>
                </c:pt>
                <c:pt idx="67">
                  <c:v>967.346</c:v>
                </c:pt>
                <c:pt idx="68">
                  <c:v>1020.04</c:v>
                </c:pt>
                <c:pt idx="69">
                  <c:v>1033.4000000000001</c:v>
                </c:pt>
                <c:pt idx="70">
                  <c:v>1050.4000000000001</c:v>
                </c:pt>
                <c:pt idx="71">
                  <c:v>1088.48</c:v>
                </c:pt>
                <c:pt idx="72">
                  <c:v>1149.3699999999999</c:v>
                </c:pt>
                <c:pt idx="73">
                  <c:v>1195.04</c:v>
                </c:pt>
                <c:pt idx="74">
                  <c:v>1245.29</c:v>
                </c:pt>
                <c:pt idx="75">
                  <c:v>1256.8599999999999</c:v>
                </c:pt>
                <c:pt idx="76">
                  <c:v>1252.1099999999999</c:v>
                </c:pt>
                <c:pt idx="77">
                  <c:v>1239.1199999999999</c:v>
                </c:pt>
                <c:pt idx="78">
                  <c:v>1240.8699999999999</c:v>
                </c:pt>
                <c:pt idx="79">
                  <c:v>1242.6300000000001</c:v>
                </c:pt>
                <c:pt idx="80">
                  <c:v>1226.44</c:v>
                </c:pt>
                <c:pt idx="81">
                  <c:v>1169.3800000000001</c:v>
                </c:pt>
                <c:pt idx="82">
                  <c:v>1076.46</c:v>
                </c:pt>
                <c:pt idx="83">
                  <c:v>936.64499999999998</c:v>
                </c:pt>
                <c:pt idx="84">
                  <c:v>811.23099999999999</c:v>
                </c:pt>
                <c:pt idx="85">
                  <c:v>724.53800000000001</c:v>
                </c:pt>
                <c:pt idx="86">
                  <c:v>668.13800000000003</c:v>
                </c:pt>
                <c:pt idx="87">
                  <c:v>627.47500000000002</c:v>
                </c:pt>
                <c:pt idx="88">
                  <c:v>603.85500000000002</c:v>
                </c:pt>
                <c:pt idx="89">
                  <c:v>582.75099999999998</c:v>
                </c:pt>
                <c:pt idx="90">
                  <c:v>575.97199999999998</c:v>
                </c:pt>
                <c:pt idx="91">
                  <c:v>565.96799999999996</c:v>
                </c:pt>
                <c:pt idx="92">
                  <c:v>558.31600000000003</c:v>
                </c:pt>
                <c:pt idx="93">
                  <c:v>551.47699999999998</c:v>
                </c:pt>
                <c:pt idx="94">
                  <c:v>544.53399999999999</c:v>
                </c:pt>
                <c:pt idx="95">
                  <c:v>545.04300000000001</c:v>
                </c:pt>
                <c:pt idx="96">
                  <c:v>534.16300000000001</c:v>
                </c:pt>
                <c:pt idx="97">
                  <c:v>505.81799999999998</c:v>
                </c:pt>
                <c:pt idx="98">
                  <c:v>517.78399999999999</c:v>
                </c:pt>
                <c:pt idx="99">
                  <c:v>539.96799999999996</c:v>
                </c:pt>
                <c:pt idx="100">
                  <c:v>514.58799999999997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4A-5241-B073-EC5AB6BC3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45504"/>
        <c:axId val="987740416"/>
      </c:scatterChart>
      <c:valAx>
        <c:axId val="968545504"/>
        <c:scaling>
          <c:orientation val="maxMin"/>
          <c:max val="40"/>
          <c:min val="2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87740416"/>
        <c:crosses val="autoZero"/>
        <c:crossBetween val="midCat"/>
      </c:valAx>
      <c:valAx>
        <c:axId val="987740416"/>
        <c:scaling>
          <c:orientation val="minMax"/>
          <c:max val="3918"/>
          <c:min val="45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96854550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0.66329</cdr:x>
      <cdr:y>0.50193</cdr:y>
    </cdr:from>
    <cdr:to>
      <cdr:x>0.89989</cdr:x>
      <cdr:y>0.5729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5CB5AB-CC58-006D-FD13-8169FA2DD348}"/>
            </a:ext>
          </a:extLst>
        </cdr:cNvPr>
        <cdr:cNvSpPr txBox="1"/>
      </cdr:nvSpPr>
      <cdr:spPr>
        <a:xfrm xmlns:a="http://schemas.openxmlformats.org/drawingml/2006/main">
          <a:off x="1825639" y="1397229"/>
          <a:ext cx="651228" cy="19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Sn 4d</a:t>
          </a:r>
        </a:p>
      </cdr:txBody>
    </cdr:sp>
  </cdr:relSizeAnchor>
  <cdr:relSizeAnchor xmlns:cdr="http://schemas.openxmlformats.org/drawingml/2006/chartDrawing">
    <cdr:from>
      <cdr:x>0.44755</cdr:x>
      <cdr:y>0.0875</cdr:y>
    </cdr:from>
    <cdr:to>
      <cdr:x>0.71823</cdr:x>
      <cdr:y>0.15621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0DDF3DC-EE37-C441-9D4E-DAC6FBABD880}"/>
            </a:ext>
          </a:extLst>
        </cdr:cNvPr>
        <cdr:cNvSpPr txBox="1"/>
      </cdr:nvSpPr>
      <cdr:spPr>
        <a:xfrm xmlns:a="http://schemas.openxmlformats.org/drawingml/2006/main">
          <a:off x="1231830" y="243579"/>
          <a:ext cx="745020" cy="191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Ge 3d5</a:t>
          </a:r>
        </a:p>
      </cdr:txBody>
    </cdr:sp>
  </cdr:relSizeAnchor>
  <cdr:relSizeAnchor xmlns:cdr="http://schemas.openxmlformats.org/drawingml/2006/chartDrawing">
    <cdr:from>
      <cdr:x>0.06667</cdr:x>
      <cdr:y>0.04916</cdr:y>
    </cdr:from>
    <cdr:to>
      <cdr:x>0.325</cdr:x>
      <cdr:y>0.11743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E168D9D-7016-45B5-1515-16682AA263BF}"/>
            </a:ext>
          </a:extLst>
        </cdr:cNvPr>
        <cdr:cNvSpPr txBox="1"/>
      </cdr:nvSpPr>
      <cdr:spPr>
        <a:xfrm xmlns:a="http://schemas.openxmlformats.org/drawingml/2006/main">
          <a:off x="183502" y="136846"/>
          <a:ext cx="711028" cy="19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480 °C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0.62072</cdr:x>
      <cdr:y>0.45886</cdr:y>
    </cdr:from>
    <cdr:to>
      <cdr:x>0.84724</cdr:x>
      <cdr:y>0.53208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5CB5AB-CC58-006D-FD13-8169FA2DD348}"/>
            </a:ext>
          </a:extLst>
        </cdr:cNvPr>
        <cdr:cNvSpPr txBox="1"/>
      </cdr:nvSpPr>
      <cdr:spPr>
        <a:xfrm xmlns:a="http://schemas.openxmlformats.org/drawingml/2006/main">
          <a:off x="1703328" y="1280390"/>
          <a:ext cx="621596" cy="20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Sn 4d</a:t>
          </a:r>
        </a:p>
      </cdr:txBody>
    </cdr:sp>
  </cdr:relSizeAnchor>
  <cdr:relSizeAnchor xmlns:cdr="http://schemas.openxmlformats.org/drawingml/2006/chartDrawing">
    <cdr:from>
      <cdr:x>0.45211</cdr:x>
      <cdr:y>0.11891</cdr:y>
    </cdr:from>
    <cdr:to>
      <cdr:x>0.72074</cdr:x>
      <cdr:y>0.18314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0DDF3DC-EE37-C441-9D4E-DAC6FBABD880}"/>
            </a:ext>
          </a:extLst>
        </cdr:cNvPr>
        <cdr:cNvSpPr txBox="1"/>
      </cdr:nvSpPr>
      <cdr:spPr>
        <a:xfrm xmlns:a="http://schemas.openxmlformats.org/drawingml/2006/main">
          <a:off x="1240643" y="331804"/>
          <a:ext cx="737147" cy="179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Ge 3d5</a:t>
          </a:r>
        </a:p>
      </cdr:txBody>
    </cdr:sp>
  </cdr:relSizeAnchor>
  <cdr:relSizeAnchor xmlns:cdr="http://schemas.openxmlformats.org/drawingml/2006/chartDrawing">
    <cdr:from>
      <cdr:x>0.07778</cdr:x>
      <cdr:y>0.05462</cdr:y>
    </cdr:from>
    <cdr:to>
      <cdr:x>0.36283</cdr:x>
      <cdr:y>0.12549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C887C4-504B-50A3-2B75-E1B9ED7DE686}"/>
            </a:ext>
          </a:extLst>
        </cdr:cNvPr>
        <cdr:cNvSpPr txBox="1"/>
      </cdr:nvSpPr>
      <cdr:spPr>
        <a:xfrm xmlns:a="http://schemas.openxmlformats.org/drawingml/2006/main">
          <a:off x="213437" y="152410"/>
          <a:ext cx="782220" cy="19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460 °C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0.64626</cdr:x>
      <cdr:y>0.50367</cdr:y>
    </cdr:from>
    <cdr:to>
      <cdr:x>0.87642</cdr:x>
      <cdr:y>0.57999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5CB5AB-CC58-006D-FD13-8169FA2DD348}"/>
            </a:ext>
          </a:extLst>
        </cdr:cNvPr>
        <cdr:cNvSpPr txBox="1"/>
      </cdr:nvSpPr>
      <cdr:spPr>
        <a:xfrm xmlns:a="http://schemas.openxmlformats.org/drawingml/2006/main">
          <a:off x="1773413" y="1405427"/>
          <a:ext cx="631580" cy="21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Sn 4d</a:t>
          </a:r>
        </a:p>
      </cdr:txBody>
    </cdr:sp>
  </cdr:relSizeAnchor>
  <cdr:relSizeAnchor xmlns:cdr="http://schemas.openxmlformats.org/drawingml/2006/chartDrawing">
    <cdr:from>
      <cdr:x>0.44927</cdr:x>
      <cdr:y>0.08811</cdr:y>
    </cdr:from>
    <cdr:to>
      <cdr:x>0.73758</cdr:x>
      <cdr:y>0.1734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0DDF3DC-EE37-C441-9D4E-DAC6FBABD880}"/>
            </a:ext>
          </a:extLst>
        </cdr:cNvPr>
        <cdr:cNvSpPr txBox="1"/>
      </cdr:nvSpPr>
      <cdr:spPr>
        <a:xfrm xmlns:a="http://schemas.openxmlformats.org/drawingml/2006/main">
          <a:off x="1232849" y="245860"/>
          <a:ext cx="791144" cy="237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Ge 3d5</a:t>
          </a:r>
        </a:p>
      </cdr:txBody>
    </cdr:sp>
  </cdr:relSizeAnchor>
  <cdr:relSizeAnchor xmlns:cdr="http://schemas.openxmlformats.org/drawingml/2006/chartDrawing">
    <cdr:from>
      <cdr:x>0.07778</cdr:x>
      <cdr:y>0.05462</cdr:y>
    </cdr:from>
    <cdr:to>
      <cdr:x>0.33611</cdr:x>
      <cdr:y>0.12289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C887C4-504B-50A3-2B75-E1B9ED7DE686}"/>
            </a:ext>
          </a:extLst>
        </cdr:cNvPr>
        <cdr:cNvSpPr txBox="1"/>
      </cdr:nvSpPr>
      <cdr:spPr>
        <a:xfrm xmlns:a="http://schemas.openxmlformats.org/drawingml/2006/main">
          <a:off x="355600" y="254000"/>
          <a:ext cx="11811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500 °C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3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3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1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6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3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60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0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81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3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0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8" name="Google Shape;18;p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4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ontact Informa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3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4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5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6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2">
  <p:cSld name="Presentation Title 2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5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5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8" name="Google Shape;38;p5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39" name="Google Shape;39;p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40" name="Google Shape;40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3">
  <p:cSld name="Presentation Title 3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" name="Google Shape;50;p6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51" name="Google Shape;51;p6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52" name="Google Shape;52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">
  <p:cSld name="Two pho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3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femto.nmsu.edu/" TargetMode="External"/><Relationship Id="rId4" Type="http://schemas.openxmlformats.org/officeDocument/2006/relationships/hyperlink" Target="mailto:zollner@nm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"/><Relationship Id="rId5" Type="http://schemas.openxmlformats.org/officeDocument/2006/relationships/image" Target="../media/image33.tif"/><Relationship Id="rId4" Type="http://schemas.openxmlformats.org/officeDocument/2006/relationships/image" Target="../media/image32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0" y="1172787"/>
            <a:ext cx="9144000" cy="152417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+mn-lt"/>
                <a:ea typeface="Times New Roman"/>
                <a:cs typeface="Times New Roman"/>
                <a:sym typeface="Times New Roman"/>
              </a:rPr>
              <a:t>Characterization of Buffer Layers for Remote Plasma-Enhanced Chemical Vapor Deposition of Germanium-Tin Epitaxial Layers</a:t>
            </a:r>
            <a:endParaRPr sz="32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382732" y="2696965"/>
            <a:ext cx="7985641" cy="136866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" sz="1400" b="1" u="sng" dirty="0">
                <a:latin typeface="+mn-lt"/>
                <a:ea typeface="Times New Roman"/>
                <a:cs typeface="Times New Roman"/>
                <a:sym typeface="Times New Roman"/>
              </a:rPr>
              <a:t>Stefan Zollner</a:t>
            </a:r>
            <a:r>
              <a:rPr lang="es" sz="1400" dirty="0">
                <a:latin typeface="+mn-lt"/>
                <a:ea typeface="Times New Roman"/>
                <a:cs typeface="Times New Roman"/>
                <a:sym typeface="Times New Roman"/>
              </a:rPr>
              <a:t>,</a:t>
            </a:r>
            <a:r>
              <a:rPr lang="e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lang="es" sz="1400" dirty="0">
                <a:latin typeface="+mn-lt"/>
                <a:ea typeface="Times New Roman"/>
                <a:cs typeface="Times New Roman"/>
                <a:sym typeface="Times New Roman"/>
              </a:rPr>
              <a:t> Bridget Rogers,</a:t>
            </a:r>
            <a:r>
              <a:rPr lang="e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2</a:t>
            </a:r>
            <a:r>
              <a:rPr lang="es" sz="1400" dirty="0">
                <a:latin typeface="+mn-lt"/>
                <a:ea typeface="Times New Roman"/>
                <a:cs typeface="Times New Roman"/>
                <a:sym typeface="Times New Roman"/>
              </a:rPr>
              <a:t> Carlos A. Armenta,</a:t>
            </a:r>
            <a:r>
              <a:rPr lang="e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lang="es" sz="1400" dirty="0">
                <a:latin typeface="+mn-lt"/>
                <a:ea typeface="Times New Roman"/>
                <a:cs typeface="Times New Roman"/>
                <a:sym typeface="Times New Roman"/>
              </a:rPr>
              <a:t> Gordon J. Grzybowski,</a:t>
            </a:r>
            <a:r>
              <a:rPr lang="e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3</a:t>
            </a:r>
            <a:r>
              <a:rPr lang="es" sz="1400" dirty="0">
                <a:latin typeface="+mn-lt"/>
                <a:ea typeface="Times New Roman"/>
                <a:cs typeface="Times New Roman"/>
                <a:sym typeface="Times New Roman"/>
              </a:rPr>
              <a:t> and Bruce Claflin</a:t>
            </a:r>
            <a:r>
              <a:rPr lang="e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es" sz="1400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400" dirty="0">
                <a:latin typeface="+mn-lt"/>
                <a:ea typeface="Times New Roman"/>
                <a:cs typeface="Times New Roman"/>
                <a:sym typeface="Times New Roman"/>
              </a:rPr>
              <a:t>New Mexico State University, Department of Physics, Las Cruces, NM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400" dirty="0">
                <a:latin typeface="+mn-lt"/>
                <a:ea typeface="Times New Roman"/>
                <a:cs typeface="Times New Roman"/>
                <a:sym typeface="Times New Roman"/>
              </a:rPr>
              <a:t>Vanderbilt University, Department of Chemical and Biomolecular Engineering, Nashville, TN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400" dirty="0">
                <a:latin typeface="+mn-lt"/>
                <a:ea typeface="Times New Roman"/>
                <a:cs typeface="Times New Roman"/>
                <a:sym typeface="Times New Roman"/>
              </a:rPr>
              <a:t>KBR, Beavercreek, OH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400" baseline="30000" dirty="0">
                <a:latin typeface="+mn-lt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400" dirty="0">
                <a:latin typeface="+mn-lt"/>
                <a:ea typeface="Times New Roman"/>
                <a:cs typeface="Times New Roman"/>
                <a:sym typeface="Times New Roman"/>
              </a:rPr>
              <a:t>Air Force Research Laboratory, Sensors Directorate, Dayton, OH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F49386-8717-4871-99F5-D74B40C54066}"/>
              </a:ext>
            </a:extLst>
          </p:cNvPr>
          <p:cNvSpPr txBox="1"/>
          <p:nvPr/>
        </p:nvSpPr>
        <p:spPr>
          <a:xfrm>
            <a:off x="873" y="-800"/>
            <a:ext cx="629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6th Annual Tri-Service Workshop on </a:t>
            </a:r>
            <a:r>
              <a:rPr lang="en-US" sz="1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GeSn</a:t>
            </a:r>
            <a:r>
              <a:rPr lang="en-US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en-US" sz="1800" b="1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SiGeSn</a:t>
            </a:r>
            <a:endParaRPr lang="en-US" sz="18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s-MX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25-26 </a:t>
            </a:r>
            <a:r>
              <a:rPr lang="es-MX" sz="1800" b="1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October</a:t>
            </a:r>
            <a:r>
              <a:rPr lang="es-MX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2023, Colorado Springs, CO</a:t>
            </a:r>
            <a:endParaRPr lang="en-US" sz="1800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45">
            <a:extLst>
              <a:ext uri="{FF2B5EF4-FFF2-40B4-BE49-F238E27FC236}">
                <a16:creationId xmlns:a16="http://schemas.microsoft.com/office/drawing/2014/main" id="{9E10B4F2-4B7D-4F0D-BB3B-A82BE179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701" r="2553" b="3040"/>
          <a:stretch>
            <a:fillRect/>
          </a:stretch>
        </p:blipFill>
        <p:spPr bwMode="auto">
          <a:xfrm>
            <a:off x="8500940" y="46361"/>
            <a:ext cx="549199" cy="54744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46">
            <a:extLst>
              <a:ext uri="{FF2B5EF4-FFF2-40B4-BE49-F238E27FC236}">
                <a16:creationId xmlns:a16="http://schemas.microsoft.com/office/drawing/2014/main" id="{FA2E5293-CE1C-4607-9A6A-99C7A05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870" y="582555"/>
            <a:ext cx="1108129" cy="5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algn="ctr"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900" b="1">
                <a:solidFill>
                  <a:schemeClr val="bg1"/>
                </a:solidFill>
                <a:latin typeface="Calibri" panose="020F0502020204030204" pitchFamily="34" charset="0"/>
              </a:rPr>
              <a:t>FA8750-15-3-6003</a:t>
            </a:r>
          </a:p>
          <a:p>
            <a:pPr algn="ctr"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900" b="1">
                <a:solidFill>
                  <a:schemeClr val="bg1"/>
                </a:solidFill>
                <a:latin typeface="Calibri" panose="020F0502020204030204" pitchFamily="34" charset="0"/>
              </a:rPr>
              <a:t>FA9550-15-0001</a:t>
            </a:r>
          </a:p>
          <a:p>
            <a:pPr algn="ctr"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900" b="1">
                <a:solidFill>
                  <a:schemeClr val="bg1"/>
                </a:solidFill>
                <a:latin typeface="Calibri" panose="020F0502020204030204" pitchFamily="34" charset="0"/>
              </a:rPr>
              <a:t>FA9550-20-F-0005</a:t>
            </a: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EB618-FFEF-5F40-18B0-5429686F84AD}"/>
              </a:ext>
            </a:extLst>
          </p:cNvPr>
          <p:cNvSpPr txBox="1"/>
          <p:nvPr/>
        </p:nvSpPr>
        <p:spPr>
          <a:xfrm>
            <a:off x="4284091" y="4548901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Email: </a:t>
            </a: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zollner@nmsu.edu</a:t>
            </a:r>
            <a:r>
              <a:rPr lang="en-US">
                <a:solidFill>
                  <a:schemeClr val="bg1"/>
                </a:solidFill>
              </a:rPr>
              <a:t>. WWW: </a:t>
            </a:r>
            <a:r>
              <a:rPr lang="en-US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http://femto.nmsu.edu</a:t>
            </a:r>
            <a:r>
              <a:rPr lang="en-US">
                <a:solidFill>
                  <a:schemeClr val="bg1"/>
                </a:solidFill>
              </a:rPr>
              <a:t>. </a:t>
            </a:r>
          </a:p>
          <a:p>
            <a:r>
              <a:rPr lang="en-US">
                <a:solidFill>
                  <a:schemeClr val="bg1"/>
                </a:solidFill>
              </a:rPr>
              <a:t>Ask me about MS/Ph.D. student positions at NMSU.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B7562-BD4C-2BF9-8DC7-88D99976C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210" y="55881"/>
            <a:ext cx="1857904" cy="533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E3B1D-334E-FBEF-FAEF-4E67B7403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 t="7466"/>
          <a:stretch/>
        </p:blipFill>
        <p:spPr>
          <a:xfrm>
            <a:off x="1030640" y="479389"/>
            <a:ext cx="7082725" cy="375707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CAE2A44-B222-1412-7CC8-A26A1CEA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Thick crystalline Ge-Sn alloys grown by RPECVD</a:t>
            </a:r>
            <a:endParaRPr lang="en-US" sz="28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2A424-EEE7-FCF6-73C5-371189498B6C}"/>
              </a:ext>
            </a:extLst>
          </p:cNvPr>
          <p:cNvSpPr txBox="1"/>
          <p:nvPr/>
        </p:nvSpPr>
        <p:spPr>
          <a:xfrm>
            <a:off x="3482462" y="2704454"/>
            <a:ext cx="529664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/>
              <a:t>B-spline fit: up to 6% Sn.</a:t>
            </a:r>
          </a:p>
          <a:p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/>
              <a:t>, E</a:t>
            </a:r>
            <a:r>
              <a:rPr lang="en-US" sz="1800" baseline="-25000"/>
              <a:t>1</a:t>
            </a:r>
            <a:r>
              <a:rPr lang="en-US" sz="1800"/>
              <a:t>+</a:t>
            </a:r>
            <a:r>
              <a:rPr lang="en-US" sz="1800">
                <a:latin typeface="Symbol" panose="05050102010706020507" pitchFamily="18" charset="2"/>
              </a:rPr>
              <a:t>D</a:t>
            </a:r>
            <a:r>
              <a:rPr lang="en-US" sz="1800" baseline="-25000"/>
              <a:t>1</a:t>
            </a:r>
            <a:r>
              <a:rPr lang="en-US" sz="1800"/>
              <a:t>, E</a:t>
            </a:r>
            <a:r>
              <a:rPr lang="en-US" sz="1800" baseline="-25000"/>
              <a:t>0</a:t>
            </a:r>
            <a:r>
              <a:rPr lang="en-US" sz="1800"/>
              <a:t>’, E</a:t>
            </a:r>
            <a:r>
              <a:rPr lang="en-US" sz="1800" baseline="-25000"/>
              <a:t>2</a:t>
            </a:r>
            <a:r>
              <a:rPr lang="en-US" sz="1800"/>
              <a:t>, E</a:t>
            </a:r>
            <a:r>
              <a:rPr lang="en-US" sz="1800" baseline="-25000"/>
              <a:t>1</a:t>
            </a:r>
            <a:r>
              <a:rPr lang="en-US" sz="1800"/>
              <a:t>’ critical points clearly visible.</a:t>
            </a:r>
          </a:p>
          <a:p>
            <a:r>
              <a:rPr lang="en-US" sz="1800" b="1">
                <a:solidFill>
                  <a:srgbClr val="FF0000"/>
                </a:solidFill>
              </a:rPr>
              <a:t>Evidence of high crystallinity of these alloys.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FECFD-DD1D-75D9-96C4-BDDC061C48CA}"/>
              </a:ext>
            </a:extLst>
          </p:cNvPr>
          <p:cNvSpPr txBox="1"/>
          <p:nvPr/>
        </p:nvSpPr>
        <p:spPr>
          <a:xfrm>
            <a:off x="3162923" y="784329"/>
            <a:ext cx="846944" cy="215444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73FEFF"/>
                </a:solidFill>
                <a:latin typeface="Helvetica" pitchFamily="2" charset="0"/>
              </a:rPr>
              <a:t>440 °C</a:t>
            </a:r>
            <a:endParaRPr lang="en-US" dirty="0">
              <a:solidFill>
                <a:srgbClr val="73FE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FD025-7A9D-F55C-5298-C19470F19CB7}"/>
              </a:ext>
            </a:extLst>
          </p:cNvPr>
          <p:cNvSpPr txBox="1"/>
          <p:nvPr/>
        </p:nvSpPr>
        <p:spPr>
          <a:xfrm>
            <a:off x="3072321" y="980944"/>
            <a:ext cx="846944" cy="215444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40FF"/>
                </a:solidFill>
                <a:latin typeface="Helvetica" pitchFamily="2" charset="0"/>
              </a:rPr>
              <a:t>520 °C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DB4B6-82D4-D920-F81F-45077669C148}"/>
              </a:ext>
            </a:extLst>
          </p:cNvPr>
          <p:cNvSpPr txBox="1"/>
          <p:nvPr/>
        </p:nvSpPr>
        <p:spPr>
          <a:xfrm>
            <a:off x="3132280" y="1174455"/>
            <a:ext cx="846944" cy="215444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  <a:latin typeface="Helvetica" pitchFamily="2" charset="0"/>
              </a:rPr>
              <a:t>400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547D0-1DE3-7BC9-5E9A-C970B1167DE5}"/>
              </a:ext>
            </a:extLst>
          </p:cNvPr>
          <p:cNvSpPr txBox="1"/>
          <p:nvPr/>
        </p:nvSpPr>
        <p:spPr>
          <a:xfrm>
            <a:off x="3041678" y="1371070"/>
            <a:ext cx="846944" cy="215444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itchFamily="2" charset="0"/>
              </a:rPr>
              <a:t>520 °C</a:t>
            </a:r>
            <a:endParaRPr lang="en-US" sz="1400" b="1" dirty="0">
              <a:solidFill>
                <a:srgbClr val="0432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Buffer layers grown at different temperatures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A8430-2C82-1E53-DE06-C66439BD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6" y="488197"/>
            <a:ext cx="4434936" cy="265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A13FE-8DC3-010A-46E8-5F49F5F81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07" y="663622"/>
            <a:ext cx="4425602" cy="24825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016AC5-DA73-7A99-EDF6-57E35FB93E12}"/>
              </a:ext>
            </a:extLst>
          </p:cNvPr>
          <p:cNvCxnSpPr/>
          <p:nvPr/>
        </p:nvCxnSpPr>
        <p:spPr>
          <a:xfrm>
            <a:off x="325464" y="2138766"/>
            <a:ext cx="1766807" cy="519193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726722-BD66-D2C5-4DD2-EF0D194C7702}"/>
              </a:ext>
            </a:extLst>
          </p:cNvPr>
          <p:cNvCxnSpPr>
            <a:cxnSpLocks/>
          </p:cNvCxnSpPr>
          <p:nvPr/>
        </p:nvCxnSpPr>
        <p:spPr>
          <a:xfrm flipV="1">
            <a:off x="4912963" y="1464590"/>
            <a:ext cx="1418095" cy="1193369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51FCCD-2F05-D7F7-019E-827ABD29C178}"/>
              </a:ext>
            </a:extLst>
          </p:cNvPr>
          <p:cNvSpPr txBox="1"/>
          <p:nvPr/>
        </p:nvSpPr>
        <p:spPr>
          <a:xfrm>
            <a:off x="7070567" y="898229"/>
            <a:ext cx="13997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500 °C</a:t>
            </a:r>
          </a:p>
          <a:p>
            <a:r>
              <a:rPr lang="en-US" dirty="0"/>
              <a:t>Normal Sn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F34A4-6C9A-C996-4760-F076BC2F3ABF}"/>
              </a:ext>
            </a:extLst>
          </p:cNvPr>
          <p:cNvSpPr txBox="1"/>
          <p:nvPr/>
        </p:nvSpPr>
        <p:spPr>
          <a:xfrm>
            <a:off x="673691" y="832513"/>
            <a:ext cx="7344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382 °C</a:t>
            </a:r>
          </a:p>
          <a:p>
            <a:r>
              <a:rPr lang="en-US" dirty="0"/>
              <a:t>no tin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45B08-954D-820B-A445-F740EF58A4DD}"/>
              </a:ext>
            </a:extLst>
          </p:cNvPr>
          <p:cNvSpPr txBox="1"/>
          <p:nvPr/>
        </p:nvSpPr>
        <p:spPr>
          <a:xfrm>
            <a:off x="498926" y="3126521"/>
            <a:ext cx="330411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layer</a:t>
            </a:r>
            <a:r>
              <a:rPr lang="en-US" sz="2000" dirty="0"/>
              <a:t>&gt;</a:t>
            </a:r>
            <a:r>
              <a:rPr lang="en-US" sz="2000" dirty="0" err="1"/>
              <a:t>n</a:t>
            </a:r>
            <a:r>
              <a:rPr lang="en-US" sz="2000" baseline="-25000" dirty="0" err="1"/>
              <a:t>substrate</a:t>
            </a:r>
            <a:endParaRPr lang="en-US" sz="2000" dirty="0"/>
          </a:p>
          <a:p>
            <a:r>
              <a:rPr lang="en-US" sz="2000" dirty="0"/>
              <a:t>Critical points similar to 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CA41B-7186-0D7A-AC81-6BD1FE739707}"/>
              </a:ext>
            </a:extLst>
          </p:cNvPr>
          <p:cNvSpPr txBox="1"/>
          <p:nvPr/>
        </p:nvSpPr>
        <p:spPr>
          <a:xfrm>
            <a:off x="4773478" y="3221495"/>
            <a:ext cx="428633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layer</a:t>
            </a:r>
            <a:r>
              <a:rPr lang="en-US" sz="2000" dirty="0"/>
              <a:t>&lt;</a:t>
            </a:r>
            <a:r>
              <a:rPr lang="en-US" sz="2000" dirty="0" err="1"/>
              <a:t>n</a:t>
            </a:r>
            <a:r>
              <a:rPr lang="en-US" sz="2000" baseline="-25000" dirty="0" err="1"/>
              <a:t>substrate</a:t>
            </a:r>
            <a:endParaRPr lang="en-US" sz="2000" dirty="0"/>
          </a:p>
          <a:p>
            <a:r>
              <a:rPr lang="en-US" sz="2000" dirty="0"/>
              <a:t>Low density, large roughness,</a:t>
            </a:r>
          </a:p>
          <a:p>
            <a:r>
              <a:rPr lang="en-US" sz="2000" dirty="0"/>
              <a:t>but critical points similar to Ge:</a:t>
            </a: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Buffer layer is crystalline, Ge-like.</a:t>
            </a:r>
          </a:p>
        </p:txBody>
      </p:sp>
    </p:spTree>
    <p:extLst>
      <p:ext uri="{BB962C8B-B14F-4D97-AF65-F5344CB8AC3E}">
        <p14:creationId xmlns:p14="http://schemas.microsoft.com/office/powerpoint/2010/main" val="332138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0D732B-534C-49CF-B52F-477CF8E9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Plasmon Resonance in Gold Nanoparticles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619C140-2481-9FFA-4427-7C0C5FE44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533400"/>
            <a:ext cx="2867480" cy="2219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8E2A4-3CC3-ADC5-42A6-8B522BD9EDA0}"/>
              </a:ext>
            </a:extLst>
          </p:cNvPr>
          <p:cNvSpPr txBox="1"/>
          <p:nvPr/>
        </p:nvSpPr>
        <p:spPr>
          <a:xfrm>
            <a:off x="1369219" y="536350"/>
            <a:ext cx="15311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20 to 100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56F19-BE8D-50BD-02FD-A5058294AEE7}"/>
              </a:ext>
            </a:extLst>
          </p:cNvPr>
          <p:cNvSpPr txBox="1"/>
          <p:nvPr/>
        </p:nvSpPr>
        <p:spPr>
          <a:xfrm rot="16200000">
            <a:off x="-193641" y="1461056"/>
            <a:ext cx="7873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ln(</a:t>
            </a:r>
            <a:r>
              <a:rPr lang="en-US" sz="2000" dirty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r>
              <a:rPr lang="en-US" sz="2000" dirty="0">
                <a:solidFill>
                  <a:schemeClr val="bg2"/>
                </a:solidFill>
              </a:rPr>
              <a:t>t)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10C50C0-DE82-C268-5D7A-73F4DB36D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14838" r="3699" b="9093"/>
          <a:stretch/>
        </p:blipFill>
        <p:spPr>
          <a:xfrm>
            <a:off x="4680117" y="2807073"/>
            <a:ext cx="4108592" cy="1522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04122-7D4A-E430-8014-6B40BCF3E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190" y="533400"/>
            <a:ext cx="2441591" cy="2054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F4482-4E44-601D-6007-7601CE130346}"/>
              </a:ext>
            </a:extLst>
          </p:cNvPr>
          <p:cNvSpPr txBox="1"/>
          <p:nvPr/>
        </p:nvSpPr>
        <p:spPr>
          <a:xfrm>
            <a:off x="31261" y="2732019"/>
            <a:ext cx="4432624" cy="230832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Gold is not always yellow.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Nanoparticle radius a&lt;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l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82345"/>
              </a:solidFill>
              <a:effectLst/>
              <a:uLnTx/>
              <a:uFillTx/>
              <a:latin typeface="Symbol" panose="05050102010706020507" pitchFamily="18" charset="2"/>
              <a:ea typeface="ＭＳ Ｐゴシック" pitchFamily="34" charset="-128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82345"/>
              </a:solidFill>
              <a:effectLst/>
              <a:uLnTx/>
              <a:uFillTx/>
              <a:latin typeface="Symbol" panose="05050102010706020507" pitchFamily="18" charset="2"/>
              <a:ea typeface="ＭＳ Ｐゴシック" pitchFamily="34" charset="-128"/>
              <a:cs typeface="+mn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m: metal, d: dielectric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Enhance molecular absorption.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9032C-382D-5F75-02FB-2721E71D34E2}"/>
                  </a:ext>
                </a:extLst>
              </p:cNvPr>
              <p:cNvSpPr txBox="1"/>
              <p:nvPr/>
            </p:nvSpPr>
            <p:spPr>
              <a:xfrm>
                <a:off x="556334" y="3516574"/>
                <a:ext cx="2614434" cy="6949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88234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r>
                        <a:rPr lang="en-US" sz="2400" i="1" kern="1200" smtClean="0">
                          <a:solidFill>
                            <a:srgbClr val="88234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=4</m:t>
                      </m:r>
                      <m:r>
                        <a:rPr lang="en-US" sz="2400" i="1" kern="1200" smtClean="0">
                          <a:solidFill>
                            <a:srgbClr val="88234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𝜋</m:t>
                      </m:r>
                      <m:sSup>
                        <m:sSupPr>
                          <m:ctrlP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kern="1200" smtClean="0">
                              <a:solidFill>
                                <a:srgbClr val="88234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b="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i="1" kern="1200" smtClean="0">
                                  <a:solidFill>
                                    <a:srgbClr val="88234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kern="1200" dirty="0">
                  <a:solidFill>
                    <a:srgbClr val="882345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9032C-382D-5F75-02FB-2721E71D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4" y="3516574"/>
                <a:ext cx="2614434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45D8C1-68A7-20F9-DE40-E2FD0DE86994}"/>
              </a:ext>
            </a:extLst>
          </p:cNvPr>
          <p:cNvSpPr txBox="1"/>
          <p:nvPr/>
        </p:nvSpPr>
        <p:spPr>
          <a:xfrm>
            <a:off x="4514441" y="4416867"/>
            <a:ext cx="32406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Fox, </a:t>
            </a:r>
            <a:r>
              <a:rPr lang="en-US" sz="1600" i="1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Optical Properties of Solids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Little, </a:t>
            </a:r>
            <a:r>
              <a:rPr lang="en-US" sz="1600" i="1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APL</a:t>
            </a:r>
            <a:r>
              <a:rPr lang="en-US" sz="1600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1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98</a:t>
            </a:r>
            <a:r>
              <a:rPr lang="en-US" sz="1600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, 101910 (2011)</a:t>
            </a:r>
          </a:p>
        </p:txBody>
      </p:sp>
    </p:spTree>
    <p:extLst>
      <p:ext uri="{BB962C8B-B14F-4D97-AF65-F5344CB8AC3E}">
        <p14:creationId xmlns:p14="http://schemas.microsoft.com/office/powerpoint/2010/main" val="6867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70DF2B-5EA2-DB87-3898-1D93394E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Plasmon Resonance in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j-cs"/>
              </a:rPr>
              <a:t>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-Tin Nanoparticles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99A84-2E9F-EFDE-7DF6-EF0031DE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489197"/>
            <a:ext cx="2902146" cy="4584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43A68F-646C-01A1-5583-29D2AB60E76B}"/>
              </a:ext>
            </a:extLst>
          </p:cNvPr>
          <p:cNvSpPr txBox="1"/>
          <p:nvPr/>
        </p:nvSpPr>
        <p:spPr>
          <a:xfrm>
            <a:off x="3959817" y="4552240"/>
            <a:ext cx="31613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D. </a:t>
            </a:r>
            <a:r>
              <a:rPr lang="en-US" kern="1200" dirty="0" err="1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Imbrenda</a:t>
            </a:r>
            <a:r>
              <a:rPr lang="en-US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, APL </a:t>
            </a:r>
            <a:r>
              <a:rPr lang="en-US" b="1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113</a:t>
            </a:r>
            <a:r>
              <a:rPr lang="en-US" kern="1200" dirty="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, 122104 (2018)</a:t>
            </a:r>
            <a:endParaRPr lang="en-US" i="1" kern="1200" dirty="0">
              <a:solidFill>
                <a:srgbClr val="882345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A8117-8160-6196-E776-F2DAEF6DD2B4}"/>
              </a:ext>
            </a:extLst>
          </p:cNvPr>
          <p:cNvSpPr/>
          <p:nvPr/>
        </p:nvSpPr>
        <p:spPr>
          <a:xfrm>
            <a:off x="668215" y="4220308"/>
            <a:ext cx="414997" cy="43399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7BD-F538-8AC3-4A64-7701ABA9F1DF}"/>
              </a:ext>
            </a:extLst>
          </p:cNvPr>
          <p:cNvSpPr txBox="1"/>
          <p:nvPr/>
        </p:nvSpPr>
        <p:spPr>
          <a:xfrm>
            <a:off x="3566160" y="750800"/>
            <a:ext cx="5337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Ge-Sn alloys with high tin content grown by MBE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have a broadened peak in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near 0.9 eV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possibly caused by an intrinsic feature such as from the </a:t>
            </a:r>
            <a:r>
              <a:rPr lang="en-US" b="1" dirty="0">
                <a:solidFill>
                  <a:schemeClr val="tx1"/>
                </a:solidFill>
              </a:rPr>
              <a:t>band structure</a:t>
            </a:r>
            <a:r>
              <a:rPr lang="en-US" dirty="0">
                <a:solidFill>
                  <a:srgbClr val="FF0000"/>
                </a:solidFill>
              </a:rPr>
              <a:t>, an extrinsic one such as from a </a:t>
            </a:r>
            <a:r>
              <a:rPr lang="en-US" b="1" dirty="0">
                <a:solidFill>
                  <a:schemeClr val="tx1"/>
                </a:solidFill>
              </a:rPr>
              <a:t>defect</a:t>
            </a:r>
            <a:r>
              <a:rPr lang="en-US" dirty="0">
                <a:solidFill>
                  <a:srgbClr val="FF0000"/>
                </a:solidFill>
              </a:rPr>
              <a:t>, or an </a:t>
            </a:r>
            <a:r>
              <a:rPr lang="en-US" b="1" dirty="0">
                <a:solidFill>
                  <a:schemeClr val="tx1"/>
                </a:solidFill>
              </a:rPr>
              <a:t>interference fringe</a:t>
            </a:r>
            <a:r>
              <a:rPr lang="en-US" dirty="0">
                <a:solidFill>
                  <a:srgbClr val="FF0000"/>
                </a:solidFill>
              </a:rPr>
              <a:t> from the substrate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Answer:</a:t>
            </a:r>
            <a:br>
              <a:rPr lang="en-US" dirty="0"/>
            </a:br>
            <a:r>
              <a:rPr lang="en-US" dirty="0"/>
              <a:t>None of the above.</a:t>
            </a:r>
          </a:p>
          <a:p>
            <a:r>
              <a:rPr lang="en-US" dirty="0"/>
              <a:t>This peak is likely a </a:t>
            </a:r>
            <a:r>
              <a:rPr lang="en-US" b="1" dirty="0">
                <a:solidFill>
                  <a:srgbClr val="0070C0"/>
                </a:solidFill>
              </a:rPr>
              <a:t>plasmon resonance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/>
              <a:t>of metallic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-Sn precipitates.</a:t>
            </a:r>
          </a:p>
          <a:p>
            <a:endParaRPr lang="en-US" dirty="0"/>
          </a:p>
          <a:p>
            <a:r>
              <a:rPr lang="en-US" dirty="0"/>
              <a:t>Ellipsometry cannot determine if the beta-tin particles are on the surface, embedded in the layer, or at the substrate/epilayer interface.  </a:t>
            </a:r>
          </a:p>
        </p:txBody>
      </p:sp>
    </p:spTree>
    <p:extLst>
      <p:ext uri="{BB962C8B-B14F-4D97-AF65-F5344CB8AC3E}">
        <p14:creationId xmlns:p14="http://schemas.microsoft.com/office/powerpoint/2010/main" val="398450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04BB3-8537-5601-F1E2-6FDCFE5D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Plasmon Resonance in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j-cs"/>
              </a:rPr>
              <a:t>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-Tin Nanoparticles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12B92-4EB3-E215-79F7-7E955222A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/>
          <a:stretch/>
        </p:blipFill>
        <p:spPr bwMode="auto">
          <a:xfrm>
            <a:off x="106167" y="860332"/>
            <a:ext cx="4347976" cy="2438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32BBF-AC48-D527-3C7A-5B4162A70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4604146" y="860332"/>
            <a:ext cx="4364594" cy="2438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B1FA6-4BF6-CFEC-A998-A4F1E8D16E64}"/>
              </a:ext>
            </a:extLst>
          </p:cNvPr>
          <p:cNvSpPr txBox="1"/>
          <p:nvPr/>
        </p:nvSpPr>
        <p:spPr>
          <a:xfrm>
            <a:off x="1983545" y="1031201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Ge-Sn buffer layer on Si</a:t>
            </a:r>
          </a:p>
          <a:p>
            <a:pPr algn="ctr"/>
            <a:r>
              <a:rPr lang="en-US" dirty="0"/>
              <a:t>382 °C, 10-20 nm thick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A3733-9A07-4F01-42FF-18E510CA1A93}"/>
              </a:ext>
            </a:extLst>
          </p:cNvPr>
          <p:cNvSpPr txBox="1"/>
          <p:nvPr/>
        </p:nvSpPr>
        <p:spPr>
          <a:xfrm>
            <a:off x="1104314" y="526133"/>
            <a:ext cx="217559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Pseudodielectric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FCEE0-03CD-4B85-EBDF-0BBCC12C8F4D}"/>
              </a:ext>
            </a:extLst>
          </p:cNvPr>
          <p:cNvSpPr txBox="1"/>
          <p:nvPr/>
        </p:nvSpPr>
        <p:spPr>
          <a:xfrm>
            <a:off x="5624735" y="523871"/>
            <a:ext cx="159851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Dielectric function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D1ADF-0FE9-5192-FA65-E9F84114F7F3}"/>
              </a:ext>
            </a:extLst>
          </p:cNvPr>
          <p:cNvCxnSpPr>
            <a:cxnSpLocks/>
          </p:cNvCxnSpPr>
          <p:nvPr/>
        </p:nvCxnSpPr>
        <p:spPr>
          <a:xfrm flipV="1">
            <a:off x="903817" y="2753129"/>
            <a:ext cx="0" cy="69524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6F1747-EBB3-DD8A-1B98-7D29F78F36D8}"/>
              </a:ext>
            </a:extLst>
          </p:cNvPr>
          <p:cNvSpPr txBox="1"/>
          <p:nvPr/>
        </p:nvSpPr>
        <p:spPr>
          <a:xfrm>
            <a:off x="3253335" y="3780071"/>
            <a:ext cx="4197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Lorentzian peak (0.6 to 0.7 eV) is likely a </a:t>
            </a:r>
          </a:p>
          <a:p>
            <a:r>
              <a:rPr lang="en-US" b="1" dirty="0">
                <a:solidFill>
                  <a:srgbClr val="0070C0"/>
                </a:solidFill>
              </a:rPr>
              <a:t>plasmon resonance </a:t>
            </a:r>
            <a:r>
              <a:rPr lang="en-US" dirty="0"/>
              <a:t>of metallic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-Sn precipitates.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79EAE6-0FE6-7754-727D-7D3853191783}"/>
              </a:ext>
            </a:extLst>
          </p:cNvPr>
          <p:cNvCxnSpPr/>
          <p:nvPr/>
        </p:nvCxnSpPr>
        <p:spPr>
          <a:xfrm flipV="1">
            <a:off x="5333749" y="2785408"/>
            <a:ext cx="0" cy="1026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90D14C-89A7-B7BA-2D03-F2FB166B2BCB}"/>
              </a:ext>
            </a:extLst>
          </p:cNvPr>
          <p:cNvSpPr txBox="1"/>
          <p:nvPr/>
        </p:nvSpPr>
        <p:spPr>
          <a:xfrm>
            <a:off x="35912" y="3525023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an interference fringe.</a:t>
            </a:r>
          </a:p>
        </p:txBody>
      </p:sp>
    </p:spTree>
    <p:extLst>
      <p:ext uri="{BB962C8B-B14F-4D97-AF65-F5344CB8AC3E}">
        <p14:creationId xmlns:p14="http://schemas.microsoft.com/office/powerpoint/2010/main" val="308689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Low-resolution (powder) x-ray diffraction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6FC6B-82D3-1929-24A6-6CA5FB4C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9" y="572700"/>
            <a:ext cx="7519160" cy="3635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D9E2D-1CC2-1EB4-8CB9-1AEEE68C63E8}"/>
              </a:ext>
            </a:extLst>
          </p:cNvPr>
          <p:cNvSpPr txBox="1"/>
          <p:nvPr/>
        </p:nvSpPr>
        <p:spPr>
          <a:xfrm>
            <a:off x="7074976" y="968644"/>
            <a:ext cx="159691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 (004) substrate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730E1-8910-8686-8BB8-5AFADA2AEDBD}"/>
              </a:ext>
            </a:extLst>
          </p:cNvPr>
          <p:cNvSpPr txBox="1"/>
          <p:nvPr/>
        </p:nvSpPr>
        <p:spPr>
          <a:xfrm>
            <a:off x="5421046" y="1577445"/>
            <a:ext cx="1529586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 or Ge-Sn </a:t>
            </a:r>
          </a:p>
          <a:p>
            <a:pPr algn="ctr"/>
            <a:r>
              <a:rPr lang="en-US" dirty="0"/>
              <a:t>(004)</a:t>
            </a:r>
          </a:p>
          <a:p>
            <a:pPr algn="ctr"/>
            <a:r>
              <a:rPr lang="en-US" dirty="0"/>
              <a:t>Composition</a:t>
            </a:r>
          </a:p>
          <a:p>
            <a:pPr algn="ctr"/>
            <a:r>
              <a:rPr lang="en-US" dirty="0"/>
              <a:t>Substitutional Sn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FC660-0A56-76CC-1E14-0D70FB8E0C25}"/>
              </a:ext>
            </a:extLst>
          </p:cNvPr>
          <p:cNvSpPr txBox="1"/>
          <p:nvPr/>
        </p:nvSpPr>
        <p:spPr>
          <a:xfrm>
            <a:off x="1477505" y="2911260"/>
            <a:ext cx="191430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 (004) and Ge (004)</a:t>
            </a:r>
          </a:p>
          <a:p>
            <a:pPr algn="ctr"/>
            <a:r>
              <a:rPr lang="en-US" dirty="0"/>
              <a:t>forbidden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8F55A-A744-BF36-0B97-AE553CBF2118}"/>
              </a:ext>
            </a:extLst>
          </p:cNvPr>
          <p:cNvSpPr txBox="1"/>
          <p:nvPr/>
        </p:nvSpPr>
        <p:spPr>
          <a:xfrm>
            <a:off x="603406" y="2192678"/>
            <a:ext cx="116891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Ge-Sn (004)</a:t>
            </a:r>
          </a:p>
          <a:p>
            <a:pPr algn="ctr"/>
            <a:r>
              <a:rPr lang="en-US" dirty="0"/>
              <a:t>allowed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B1E61-1A0E-B3AF-204E-CA42E61DFEB2}"/>
              </a:ext>
            </a:extLst>
          </p:cNvPr>
          <p:cNvSpPr txBox="1"/>
          <p:nvPr/>
        </p:nvSpPr>
        <p:spPr>
          <a:xfrm>
            <a:off x="2747159" y="1182802"/>
            <a:ext cx="444097" cy="138499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/>
              <a:t>400 °C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F59FB-6948-1CCA-4546-5AFABC69F953}"/>
              </a:ext>
            </a:extLst>
          </p:cNvPr>
          <p:cNvSpPr txBox="1"/>
          <p:nvPr/>
        </p:nvSpPr>
        <p:spPr>
          <a:xfrm>
            <a:off x="2732172" y="1307770"/>
            <a:ext cx="444097" cy="138499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/>
              <a:t>382 °C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FA929-A140-DEC4-A7B9-53B7B590B854}"/>
              </a:ext>
            </a:extLst>
          </p:cNvPr>
          <p:cNvSpPr txBox="1"/>
          <p:nvPr/>
        </p:nvSpPr>
        <p:spPr>
          <a:xfrm>
            <a:off x="2617873" y="1447470"/>
            <a:ext cx="519027" cy="138499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/>
              <a:t>382 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A3640-0D8C-E089-6880-4070A2F292ED}"/>
              </a:ext>
            </a:extLst>
          </p:cNvPr>
          <p:cNvSpPr txBox="1"/>
          <p:nvPr/>
        </p:nvSpPr>
        <p:spPr>
          <a:xfrm>
            <a:off x="3704095" y="3018981"/>
            <a:ext cx="161775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 beta-Sn peaks</a:t>
            </a:r>
          </a:p>
        </p:txBody>
      </p:sp>
    </p:spTree>
    <p:extLst>
      <p:ext uri="{BB962C8B-B14F-4D97-AF65-F5344CB8AC3E}">
        <p14:creationId xmlns:p14="http://schemas.microsoft.com/office/powerpoint/2010/main" val="395219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SEM and AFM micrographs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E59C5-948D-A6F2-A1AB-42EA2EAC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748" y="585338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99A3B-37B5-9382-53D7-7269545FA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748" y="2480113"/>
            <a:ext cx="1835812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2B833-A426-DEAC-47CC-9FEBF6197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80113"/>
            <a:ext cx="1828800" cy="1835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E6F9A7-2086-0210-C968-603F45DAA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72700"/>
            <a:ext cx="1828800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FF4313-BEAC-C81A-26A2-47BCFCFEE943}"/>
              </a:ext>
            </a:extLst>
          </p:cNvPr>
          <p:cNvSpPr txBox="1"/>
          <p:nvPr/>
        </p:nvSpPr>
        <p:spPr>
          <a:xfrm>
            <a:off x="6428552" y="1985460"/>
            <a:ext cx="234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RPD02282023GeSn-4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37C4A-D884-9BCA-9224-52B9F4DA2871}"/>
              </a:ext>
            </a:extLst>
          </p:cNvPr>
          <p:cNvSpPr txBox="1"/>
          <p:nvPr/>
        </p:nvSpPr>
        <p:spPr>
          <a:xfrm>
            <a:off x="177398" y="2008590"/>
            <a:ext cx="234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RPD03032023GeSn-2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8EBE7-6C49-C3C4-4FE3-40B8D9D00192}"/>
              </a:ext>
            </a:extLst>
          </p:cNvPr>
          <p:cNvSpPr txBox="1"/>
          <p:nvPr/>
        </p:nvSpPr>
        <p:spPr>
          <a:xfrm>
            <a:off x="6500113" y="2361445"/>
            <a:ext cx="2202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489°C substrate</a:t>
            </a:r>
          </a:p>
          <a:p>
            <a:r>
              <a:rPr lang="en-US" dirty="0"/>
              <a:t>30 </a:t>
            </a:r>
            <a:r>
              <a:rPr lang="en-US" dirty="0" err="1"/>
              <a:t>sccm</a:t>
            </a:r>
            <a:r>
              <a:rPr lang="en-US" dirty="0"/>
              <a:t> He flow through SnCl</a:t>
            </a:r>
            <a:r>
              <a:rPr lang="en-US" baseline="-25000" dirty="0"/>
              <a:t>4</a:t>
            </a:r>
            <a:r>
              <a:rPr lang="en-US" dirty="0"/>
              <a:t> bubbler</a:t>
            </a:r>
          </a:p>
          <a:p>
            <a:r>
              <a:rPr lang="en-US" dirty="0"/>
              <a:t>RMS roughness≈11 nm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97103-E236-4B67-D73D-6945A95B1F20}"/>
              </a:ext>
            </a:extLst>
          </p:cNvPr>
          <p:cNvSpPr txBox="1"/>
          <p:nvPr/>
        </p:nvSpPr>
        <p:spPr>
          <a:xfrm>
            <a:off x="177398" y="2380609"/>
            <a:ext cx="2202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500°C substrate</a:t>
            </a:r>
          </a:p>
          <a:p>
            <a:r>
              <a:rPr lang="en-US" dirty="0"/>
              <a:t>30 </a:t>
            </a:r>
            <a:r>
              <a:rPr lang="en-US" dirty="0" err="1"/>
              <a:t>sccm</a:t>
            </a:r>
            <a:r>
              <a:rPr lang="en-US" dirty="0"/>
              <a:t> He flow through SnCl</a:t>
            </a:r>
            <a:r>
              <a:rPr lang="en-US" baseline="-25000" dirty="0"/>
              <a:t>4</a:t>
            </a:r>
            <a:r>
              <a:rPr lang="en-US" dirty="0"/>
              <a:t> bubbler</a:t>
            </a:r>
          </a:p>
          <a:p>
            <a:r>
              <a:rPr lang="en-US" dirty="0"/>
              <a:t>RMS roughness≈9.3 nm</a:t>
            </a:r>
          </a:p>
        </p:txBody>
      </p:sp>
    </p:spTree>
    <p:extLst>
      <p:ext uri="{BB962C8B-B14F-4D97-AF65-F5344CB8AC3E}">
        <p14:creationId xmlns:p14="http://schemas.microsoft.com/office/powerpoint/2010/main" val="135188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Atomic force microscopy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6200F6E-C815-0721-75CC-139EAC9E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845"/>
            <a:ext cx="9144000" cy="428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8137A-936B-41CC-52EC-F7F98C83E335}"/>
              </a:ext>
            </a:extLst>
          </p:cNvPr>
          <p:cNvSpPr txBox="1"/>
          <p:nvPr/>
        </p:nvSpPr>
        <p:spPr>
          <a:xfrm>
            <a:off x="4470400" y="1380066"/>
            <a:ext cx="753533" cy="21544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520 °C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9E6F2-E80C-8C72-D5CD-BFAD53F3639E}"/>
              </a:ext>
            </a:extLst>
          </p:cNvPr>
          <p:cNvSpPr txBox="1"/>
          <p:nvPr/>
        </p:nvSpPr>
        <p:spPr>
          <a:xfrm>
            <a:off x="67734" y="513431"/>
            <a:ext cx="15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 roughness</a:t>
            </a:r>
          </a:p>
        </p:txBody>
      </p:sp>
    </p:spTree>
    <p:extLst>
      <p:ext uri="{BB962C8B-B14F-4D97-AF65-F5344CB8AC3E}">
        <p14:creationId xmlns:p14="http://schemas.microsoft.com/office/powerpoint/2010/main" val="220349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X-ray photoelectron spectroscopy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A157F-DB9A-41BF-BFD4-25320C9F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21" y="627681"/>
            <a:ext cx="9021158" cy="3520540"/>
          </a:xfrm>
        </p:spPr>
        <p:txBody>
          <a:bodyPr>
            <a:noAutofit/>
          </a:bodyPr>
          <a:lstStyle/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Conditions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 5500 XPS instrument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Non-monochromatic Mg 𝛫𝛼 x-rays (350 W, 25 kV)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93.9 eV pass energy for high resolution spectra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received and sputter cleaned surfaces analyzed</a:t>
            </a:r>
          </a:p>
          <a:p>
            <a:pPr marL="1141413" lvl="2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keV </a:t>
            </a: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alt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ions </a:t>
            </a:r>
          </a:p>
          <a:p>
            <a:pPr marL="1141413" lvl="2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Rastered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4 mm x 4 mm area</a:t>
            </a:r>
          </a:p>
          <a:p>
            <a:pPr marL="1141413" lvl="2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Sputtered until oxygen peak minimized (≈ 120 seconds)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Quantitation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Empirical sensitivity factors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Determined from pure element samples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 3d5 and Sn 4d transitions used (similar analysis depth for these transitions)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shapes acquired from standards used for Ge 3d and Sn 4d curve fitting. 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X-ray photoelectron spectroscopy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F0B1DB-6C9F-8047-BD53-19FA02D8D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71031"/>
              </p:ext>
            </p:extLst>
          </p:nvPr>
        </p:nvGraphicFramePr>
        <p:xfrm>
          <a:off x="3001526" y="1442221"/>
          <a:ext cx="2752399" cy="278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CF60099-743B-544C-AABC-80E415AA2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71702"/>
              </p:ext>
            </p:extLst>
          </p:nvPr>
        </p:nvGraphicFramePr>
        <p:xfrm>
          <a:off x="257409" y="1442221"/>
          <a:ext cx="2744117" cy="279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52A77F1-0944-0B48-A603-FD7CD594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358083"/>
              </p:ext>
            </p:extLst>
          </p:nvPr>
        </p:nvGraphicFramePr>
        <p:xfrm>
          <a:off x="5917740" y="1435542"/>
          <a:ext cx="2744117" cy="279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F730A4-2C0C-F889-1BB5-74E9509DA613}"/>
              </a:ext>
            </a:extLst>
          </p:cNvPr>
          <p:cNvSpPr txBox="1"/>
          <p:nvPr/>
        </p:nvSpPr>
        <p:spPr>
          <a:xfrm>
            <a:off x="491067" y="778933"/>
            <a:ext cx="22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Received: ≈ 49% Sn </a:t>
            </a:r>
          </a:p>
          <a:p>
            <a:r>
              <a:rPr lang="en-US" dirty="0"/>
              <a:t>Sputtered:  ≈ 22% Sn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F73F6-22A4-6EC0-13BF-628FA594B662}"/>
              </a:ext>
            </a:extLst>
          </p:cNvPr>
          <p:cNvSpPr txBox="1"/>
          <p:nvPr/>
        </p:nvSpPr>
        <p:spPr>
          <a:xfrm>
            <a:off x="3149600" y="778933"/>
            <a:ext cx="22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Received: ≈ 40% Sn </a:t>
            </a:r>
          </a:p>
          <a:p>
            <a:r>
              <a:rPr lang="en-US" dirty="0"/>
              <a:t>Sputtered:  ≈ 15 % Sn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A9B7B-B5C7-2AFF-1165-9FC2E1AB18EE}"/>
              </a:ext>
            </a:extLst>
          </p:cNvPr>
          <p:cNvSpPr txBox="1"/>
          <p:nvPr/>
        </p:nvSpPr>
        <p:spPr>
          <a:xfrm>
            <a:off x="6096000" y="782119"/>
            <a:ext cx="22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Received: ≈ 40% Sn </a:t>
            </a:r>
          </a:p>
          <a:p>
            <a:r>
              <a:rPr lang="en-US" dirty="0"/>
              <a:t>Sputtered:  ≈ 17 % Sn</a:t>
            </a:r>
          </a:p>
        </p:txBody>
      </p:sp>
    </p:spTree>
    <p:extLst>
      <p:ext uri="{BB962C8B-B14F-4D97-AF65-F5344CB8AC3E}">
        <p14:creationId xmlns:p14="http://schemas.microsoft.com/office/powerpoint/2010/main" val="953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0F5C-BFA4-4FAC-551B-D0001341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54004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j-lt"/>
              </a:rPr>
              <a:t>New Mexico State University, Las Cruces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82F8E702-F728-18C5-2FC5-9C574BE364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55DFF-5EE4-2C21-EB28-4E65CCE0DF49}"/>
              </a:ext>
            </a:extLst>
          </p:cNvPr>
          <p:cNvSpPr txBox="1"/>
          <p:nvPr/>
        </p:nvSpPr>
        <p:spPr>
          <a:xfrm>
            <a:off x="4009377" y="4663217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Stefan Zollner, 2023</a:t>
            </a:r>
          </a:p>
        </p:txBody>
      </p:sp>
      <p:pic>
        <p:nvPicPr>
          <p:cNvPr id="10" name="Picture 9" descr="A large white building with a red roof&#10;&#10;Description automatically generated">
            <a:extLst>
              <a:ext uri="{FF2B5EF4-FFF2-40B4-BE49-F238E27FC236}">
                <a16:creationId xmlns:a16="http://schemas.microsoft.com/office/drawing/2014/main" id="{66249BE2-41CD-2A28-E1AD-9EDAC3BE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6" y="542764"/>
            <a:ext cx="2619375" cy="1743075"/>
          </a:xfrm>
          <a:prstGeom prst="rect">
            <a:avLst/>
          </a:prstGeom>
        </p:spPr>
      </p:pic>
      <p:pic>
        <p:nvPicPr>
          <p:cNvPr id="13" name="Picture 12" descr="A person walking on a sidewalk&#10;&#10;Description automatically generated">
            <a:extLst>
              <a:ext uri="{FF2B5EF4-FFF2-40B4-BE49-F238E27FC236}">
                <a16:creationId xmlns:a16="http://schemas.microsoft.com/office/drawing/2014/main" id="{E9AB10E8-F40C-1AB4-0E93-59A2072EB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5" y="2418669"/>
            <a:ext cx="2619375" cy="1743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009ECF-1B5E-798D-DDD9-66F3E4892183}"/>
              </a:ext>
            </a:extLst>
          </p:cNvPr>
          <p:cNvSpPr txBox="1"/>
          <p:nvPr/>
        </p:nvSpPr>
        <p:spPr>
          <a:xfrm>
            <a:off x="2914791" y="497967"/>
            <a:ext cx="60818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Land grant institution, Carnegie R2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Comprehensive: Arts and Sciences, Education, Business, Agriculture</a:t>
            </a:r>
          </a:p>
          <a:p>
            <a:r>
              <a:rPr lang="en-US" dirty="0"/>
              <a:t>Ph.D. programs in sciences, engineering, agriculture; Ag extension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14,000 students </a:t>
            </a:r>
            <a:r>
              <a:rPr lang="en-US" dirty="0"/>
              <a:t>(11,500 UG, 2,500 GR), 1000 faculty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Minority-serving</a:t>
            </a:r>
            <a:r>
              <a:rPr lang="en-US" dirty="0"/>
              <a:t>, Hispanic-serving (60% Hispanic/NA, 26% White)</a:t>
            </a:r>
          </a:p>
          <a:p>
            <a:r>
              <a:rPr lang="en-US" dirty="0"/>
              <a:t>Small-town setting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Military-friendly</a:t>
            </a:r>
            <a:r>
              <a:rPr lang="en-US" dirty="0"/>
              <a:t> institution (Army and Air Force ROTC programs)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Community engagement </a:t>
            </a:r>
            <a:r>
              <a:rPr lang="en-US" dirty="0"/>
              <a:t>classification</a:t>
            </a:r>
            <a:br>
              <a:rPr lang="en-US" dirty="0"/>
            </a:br>
            <a:r>
              <a:rPr lang="en-US" dirty="0"/>
              <a:t>(first-generation students, Pell grant recipients)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Physics: BS/BA, MS, PhD degrees</a:t>
            </a:r>
            <a:r>
              <a:rPr lang="en-US" dirty="0"/>
              <a:t>. 71 UG and 37 GR students. </a:t>
            </a:r>
          </a:p>
          <a:p>
            <a:r>
              <a:rPr lang="en-US" b="1" dirty="0">
                <a:solidFill>
                  <a:srgbClr val="FF0000"/>
                </a:solidFill>
              </a:rPr>
              <a:t>12 faculty </a:t>
            </a:r>
            <a:r>
              <a:rPr lang="en-US" dirty="0"/>
              <a:t>(HE Nuclear and Materials Physics), </a:t>
            </a:r>
            <a:r>
              <a:rPr lang="en-US" b="1" dirty="0">
                <a:solidFill>
                  <a:srgbClr val="FF0000"/>
                </a:solidFill>
              </a:rPr>
              <a:t>1.7 M$ expenditures.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ABET-accredited BS in Physics </a:t>
            </a:r>
            <a:r>
              <a:rPr lang="en-US" dirty="0"/>
              <a:t>and BS in Engineering Physics </a:t>
            </a:r>
          </a:p>
        </p:txBody>
      </p:sp>
    </p:spTree>
    <p:extLst>
      <p:ext uri="{BB962C8B-B14F-4D97-AF65-F5344CB8AC3E}">
        <p14:creationId xmlns:p14="http://schemas.microsoft.com/office/powerpoint/2010/main" val="10997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76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XPS Depth Profiles (acquired in 2022)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89BE0-D5DB-CF05-5C11-295F89ED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3"/>
          <a:stretch/>
        </p:blipFill>
        <p:spPr>
          <a:xfrm>
            <a:off x="3788159" y="1309250"/>
            <a:ext cx="2743200" cy="252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EF2CD-A859-EDD6-B907-55C7DEABA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5"/>
          <a:stretch/>
        </p:blipFill>
        <p:spPr>
          <a:xfrm>
            <a:off x="675270" y="1365666"/>
            <a:ext cx="2743200" cy="252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51FC18-ACB7-9F6C-E6E6-D5FF5DCF4C8A}"/>
              </a:ext>
            </a:extLst>
          </p:cNvPr>
          <p:cNvSpPr txBox="1"/>
          <p:nvPr/>
        </p:nvSpPr>
        <p:spPr>
          <a:xfrm>
            <a:off x="1048982" y="564926"/>
            <a:ext cx="225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minute deposition</a:t>
            </a:r>
          </a:p>
          <a:p>
            <a:r>
              <a:rPr lang="en-US" dirty="0"/>
              <a:t>≈345°C substrate</a:t>
            </a:r>
          </a:p>
          <a:p>
            <a:r>
              <a:rPr lang="en-US" dirty="0"/>
              <a:t>Low He through bubbler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701AA-19E5-51E5-758F-9A006FD8BB23}"/>
              </a:ext>
            </a:extLst>
          </p:cNvPr>
          <p:cNvSpPr txBox="1"/>
          <p:nvPr/>
        </p:nvSpPr>
        <p:spPr>
          <a:xfrm>
            <a:off x="4033692" y="524707"/>
            <a:ext cx="225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minute deposition</a:t>
            </a:r>
          </a:p>
          <a:p>
            <a:r>
              <a:rPr lang="en-US" dirty="0"/>
              <a:t>≈345°C substrate</a:t>
            </a:r>
          </a:p>
          <a:p>
            <a:r>
              <a:rPr lang="en-US" dirty="0"/>
              <a:t>High He through bubbler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1D673-AEA7-9C6A-DC45-7F73FCF6A41F}"/>
              </a:ext>
            </a:extLst>
          </p:cNvPr>
          <p:cNvSpPr txBox="1"/>
          <p:nvPr/>
        </p:nvSpPr>
        <p:spPr>
          <a:xfrm>
            <a:off x="719162" y="3853209"/>
            <a:ext cx="28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Interface: 9.8  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C293E-BB2E-EFE5-7A68-A96A9EE12977}"/>
              </a:ext>
            </a:extLst>
          </p:cNvPr>
          <p:cNvSpPr txBox="1"/>
          <p:nvPr/>
        </p:nvSpPr>
        <p:spPr>
          <a:xfrm>
            <a:off x="3905514" y="3815065"/>
            <a:ext cx="28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Interface: 9.1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23A65-1A99-B468-F282-18B6BD42AB5A}"/>
              </a:ext>
            </a:extLst>
          </p:cNvPr>
          <p:cNvSpPr txBox="1"/>
          <p:nvPr/>
        </p:nvSpPr>
        <p:spPr>
          <a:xfrm>
            <a:off x="1041031" y="4073547"/>
            <a:ext cx="843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defined at point where Ge signal drops to one–half its maximum value.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36BF3-73C5-884E-BB23-4C8F7B873864}"/>
              </a:ext>
            </a:extLst>
          </p:cNvPr>
          <p:cNvSpPr txBox="1"/>
          <p:nvPr/>
        </p:nvSpPr>
        <p:spPr>
          <a:xfrm>
            <a:off x="6631389" y="1136042"/>
            <a:ext cx="2512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Films about same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↑ He through bubbler ↑ Sn content in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 gradient through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Sn-enriched surface</a:t>
            </a:r>
          </a:p>
        </p:txBody>
      </p:sp>
    </p:spTree>
    <p:extLst>
      <p:ext uri="{BB962C8B-B14F-4D97-AF65-F5344CB8AC3E}">
        <p14:creationId xmlns:p14="http://schemas.microsoft.com/office/powerpoint/2010/main" val="370214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Conclusion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A157F-DB9A-41BF-BFD4-25320C9F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05" y="572700"/>
            <a:ext cx="9021158" cy="3702521"/>
          </a:xfrm>
        </p:spPr>
        <p:txBody>
          <a:bodyPr>
            <a:noAutofit/>
          </a:bodyPr>
          <a:lstStyle/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characterization tools are available for thin buffer layers.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ellipsometry: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Density, void fraction, crystallinity, thickness (with limits)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Powder x-ray diffraction: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Substitutional alpha-Sn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beta-Sn clusters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Atomic force microscopy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 and surface roughness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 photoelectron spectroscopy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tin content, depth profile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9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3F781-9650-4C5C-9948-5CB76618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451" y="478236"/>
            <a:ext cx="2192707" cy="2745412"/>
          </a:xfrm>
        </p:spPr>
        <p:txBody>
          <a:bodyPr>
            <a:normAutofit/>
          </a:bodyPr>
          <a:lstStyle/>
          <a:p>
            <a:r>
              <a:rPr lang="en-US" sz="3200" dirty="0"/>
              <a:t>Thank you!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7132B8-0C8F-4200-9E5B-386C29175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750394-7226-5C31-893E-E877D97A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1" y="114025"/>
            <a:ext cx="6590389" cy="49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0F5C-BFA4-4FAC-551B-D0001341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7320072" cy="54004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j-lt"/>
              </a:rPr>
              <a:t>Ellipsometry at NMSU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82F8E702-F728-18C5-2FC5-9C574BE364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55DFF-5EE4-2C21-EB28-4E65CCE0DF49}"/>
              </a:ext>
            </a:extLst>
          </p:cNvPr>
          <p:cNvSpPr txBox="1"/>
          <p:nvPr/>
        </p:nvSpPr>
        <p:spPr>
          <a:xfrm>
            <a:off x="4009377" y="4663217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Stefan Zollner, 2023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9CAA61B-3261-0BA4-BD8A-615F16ECF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64"/>
          <a:stretch/>
        </p:blipFill>
        <p:spPr>
          <a:xfrm>
            <a:off x="31261" y="536048"/>
            <a:ext cx="2911534" cy="2433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55FBB-172D-B109-8434-68A42AE64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" y="3213485"/>
            <a:ext cx="6896481" cy="1874328"/>
          </a:xfrm>
          <a:prstGeom prst="rect">
            <a:avLst/>
          </a:prstGeom>
        </p:spPr>
      </p:pic>
      <p:pic>
        <p:nvPicPr>
          <p:cNvPr id="8" name="Picture 59">
            <a:extLst>
              <a:ext uri="{FF2B5EF4-FFF2-40B4-BE49-F238E27FC236}">
                <a16:creationId xmlns:a16="http://schemas.microsoft.com/office/drawing/2014/main" id="{CB6A9C64-0A07-2C32-13D1-1374FE31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22368"/>
          <a:stretch>
            <a:fillRect/>
          </a:stretch>
        </p:blipFill>
        <p:spPr bwMode="auto">
          <a:xfrm>
            <a:off x="7470869" y="32440"/>
            <a:ext cx="1641868" cy="2695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C13FB-192C-C53F-4263-940B93219C54}"/>
              </a:ext>
            </a:extLst>
          </p:cNvPr>
          <p:cNvSpPr txBox="1"/>
          <p:nvPr/>
        </p:nvSpPr>
        <p:spPr>
          <a:xfrm>
            <a:off x="3066779" y="536048"/>
            <a:ext cx="440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Ellipsometry on anything (inorganic)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Metals, insulators, semiconductors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Mid-IR to vacuum 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10 to 800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Ellipsometry tells us a lot about materials quality (not necessarily what we want to know).</a:t>
            </a:r>
          </a:p>
        </p:txBody>
      </p:sp>
      <p:pic>
        <p:nvPicPr>
          <p:cNvPr id="12" name="Picture 11" descr="A book cover of a book&#10;&#10;Description automatically generated">
            <a:extLst>
              <a:ext uri="{FF2B5EF4-FFF2-40B4-BE49-F238E27FC236}">
                <a16:creationId xmlns:a16="http://schemas.microsoft.com/office/drawing/2014/main" id="{F93BF61B-4C5A-EC14-D6D2-6369259C9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856" y="2645870"/>
            <a:ext cx="1571010" cy="24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8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03802-0BF2-49D7-A165-2C728DFB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523743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+mj-lt"/>
              </a:rPr>
              <a:t>Introduction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391267-51C7-4C48-B14F-378370BCCC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D0A145C-23FF-7341-F37F-90A463C62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523743"/>
            <a:ext cx="9142894" cy="3730543"/>
          </a:xfrm>
        </p:spPr>
        <p:txBody>
          <a:bodyPr>
            <a:noAutofit/>
          </a:bodyPr>
          <a:lstStyle/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layers can improve the quality of subsequent growth of epitaxial layers. 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grown at different temperature than target layer 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(encourage 2D layer growth: Ge on Si).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buffer layers (ramp up composition).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Superlattice buffers (defect and dislocation control).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 of thin buffer layers (10-20 nm):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ellipsometry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(thickness, refractive index, roughness, band gap)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 diffraction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(crystallinity, lattice constant, composition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 photoelectron spectroscopy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(composition, thickness)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Atomic force microscopy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(roughness, morphology)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Optical and electron microscopy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the tin go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(substitutional, surfactant, beta-tin, interface,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 </a:t>
            </a:r>
          </a:p>
          <a:p>
            <a:pPr marL="684213" lvl="1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6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Epitaxial growth modes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A157F-DB9A-41BF-BFD4-25320C9F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21" y="2395066"/>
            <a:ext cx="9021158" cy="1912869"/>
          </a:xfrm>
        </p:spPr>
        <p:txBody>
          <a:bodyPr>
            <a:noAutofit/>
          </a:bodyPr>
          <a:lstStyle/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an ellipsometer see such layers?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Bruggeman Effective Medium Approximation:</a:t>
            </a:r>
            <a:b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Mixture of Epilayer and Voids: &lt;</a:t>
            </a:r>
            <a:r>
              <a:rPr lang="en-US" altLang="en-US" sz="2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baseline="-250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&lt; </a:t>
            </a:r>
            <a:r>
              <a:rPr lang="en-US" altLang="en-US" sz="2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baseline="-250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island growth</a:t>
            </a:r>
          </a:p>
          <a:p>
            <a:pPr marL="227013" indent="-227013" defTabSz="152393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some idea of thickness </a:t>
            </a:r>
            <a:b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growth conditions or XRR, XPS, RBS, etc.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79BB5-3D32-28DA-C9AD-30A054537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2" y="519033"/>
            <a:ext cx="8825101" cy="13872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D2080A-5409-210B-1437-B0B7681BFA4F}"/>
              </a:ext>
            </a:extLst>
          </p:cNvPr>
          <p:cNvSpPr/>
          <p:nvPr/>
        </p:nvSpPr>
        <p:spPr>
          <a:xfrm>
            <a:off x="511444" y="1239866"/>
            <a:ext cx="1880461" cy="2350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0CEC6-F638-0148-64F7-D6A89B277177}"/>
              </a:ext>
            </a:extLst>
          </p:cNvPr>
          <p:cNvSpPr/>
          <p:nvPr/>
        </p:nvSpPr>
        <p:spPr>
          <a:xfrm>
            <a:off x="6261314" y="1061474"/>
            <a:ext cx="1880461" cy="4134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DF3D6-4F6C-79F3-198B-8BD3127CC285}"/>
              </a:ext>
            </a:extLst>
          </p:cNvPr>
          <p:cNvSpPr/>
          <p:nvPr/>
        </p:nvSpPr>
        <p:spPr>
          <a:xfrm>
            <a:off x="3407043" y="1144167"/>
            <a:ext cx="1880461" cy="3307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DB954-176D-EBF2-68A5-876CEB0B62EC}"/>
              </a:ext>
            </a:extLst>
          </p:cNvPr>
          <p:cNvSpPr txBox="1"/>
          <p:nvPr/>
        </p:nvSpPr>
        <p:spPr>
          <a:xfrm>
            <a:off x="1162373" y="2011203"/>
            <a:ext cx="105670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&lt;n&gt; = </a:t>
            </a:r>
            <a:r>
              <a:rPr lang="en-US" err="1"/>
              <a:t>n</a:t>
            </a:r>
            <a:r>
              <a:rPr lang="en-US" baseline="-25000" err="1"/>
              <a:t>layer</a:t>
            </a:r>
            <a:endParaRPr lang="en-US" baseline="-25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921C7-3CE1-D010-6EC0-B68AF94790B2}"/>
              </a:ext>
            </a:extLst>
          </p:cNvPr>
          <p:cNvSpPr txBox="1"/>
          <p:nvPr/>
        </p:nvSpPr>
        <p:spPr>
          <a:xfrm>
            <a:off x="4034726" y="2011203"/>
            <a:ext cx="105670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&lt;n&gt; &lt; </a:t>
            </a:r>
            <a:r>
              <a:rPr lang="en-US" err="1"/>
              <a:t>n</a:t>
            </a:r>
            <a:r>
              <a:rPr lang="en-US" baseline="-25000" err="1"/>
              <a:t>layer</a:t>
            </a:r>
            <a:endParaRPr lang="en-US" baseline="-25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9EC31-8FE8-EC23-5689-0B10852A85C6}"/>
              </a:ext>
            </a:extLst>
          </p:cNvPr>
          <p:cNvSpPr txBox="1"/>
          <p:nvPr/>
        </p:nvSpPr>
        <p:spPr>
          <a:xfrm>
            <a:off x="6907079" y="2011203"/>
            <a:ext cx="105670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&lt;n&gt; &lt; </a:t>
            </a:r>
            <a:r>
              <a:rPr lang="en-US" err="1"/>
              <a:t>n</a:t>
            </a:r>
            <a:r>
              <a:rPr lang="en-US" baseline="-25000" err="1"/>
              <a:t>layer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38117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B69EA98-29FE-DFDE-4A03-6685BD3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latin typeface="+mj-lt"/>
              </a:rPr>
              <a:t>Effective medium approximation (EMA)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E0958-FFD0-A2F7-508B-B70911645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3" y="497668"/>
            <a:ext cx="8658393" cy="2650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B0E7F2-5D64-46D5-AB5B-8992C80717AF}"/>
              </a:ext>
            </a:extLst>
          </p:cNvPr>
          <p:cNvSpPr txBox="1"/>
          <p:nvPr/>
        </p:nvSpPr>
        <p:spPr>
          <a:xfrm>
            <a:off x="242803" y="3147934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Ignore charge screening: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 b="1">
                <a:solidFill>
                  <a:srgbClr val="FF0000"/>
                </a:solidFill>
              </a:rPr>
              <a:t>Bruggeman 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69BC2E-7949-5756-17F4-06C411EA5EB1}"/>
                  </a:ext>
                </a:extLst>
              </p:cNvPr>
              <p:cNvSpPr txBox="1"/>
              <p:nvPr/>
            </p:nvSpPr>
            <p:spPr>
              <a:xfrm>
                <a:off x="2697321" y="3199537"/>
                <a:ext cx="2670283" cy="2893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EMA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69BC2E-7949-5756-17F4-06C411EA5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321" y="3199537"/>
                <a:ext cx="2670283" cy="289375"/>
              </a:xfrm>
              <a:prstGeom prst="rect">
                <a:avLst/>
              </a:prstGeom>
              <a:blipFill>
                <a:blip r:embed="rId4"/>
                <a:stretch>
                  <a:fillRect l="-6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D0B6B8-1C16-31AB-53AD-933DE95CFCA0}"/>
                  </a:ext>
                </a:extLst>
              </p:cNvPr>
              <p:cNvSpPr txBox="1"/>
              <p:nvPr/>
            </p:nvSpPr>
            <p:spPr>
              <a:xfrm>
                <a:off x="2140214" y="3783542"/>
                <a:ext cx="3784498" cy="4823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EMA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EMA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EMA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EMA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D0B6B8-1C16-31AB-53AD-933DE95CF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14" y="3783542"/>
                <a:ext cx="3784498" cy="482312"/>
              </a:xfrm>
              <a:prstGeom prst="rect">
                <a:avLst/>
              </a:prstGeom>
              <a:blipFill>
                <a:blip r:embed="rId5"/>
                <a:stretch>
                  <a:fillRect l="-1127" r="-644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E2DF298-01BE-AFC9-9E47-1E14F681F630}"/>
              </a:ext>
            </a:extLst>
          </p:cNvPr>
          <p:cNvSpPr txBox="1"/>
          <p:nvPr/>
        </p:nvSpPr>
        <p:spPr>
          <a:xfrm>
            <a:off x="6138472" y="3671069"/>
            <a:ext cx="293515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Works well if at least one constituent is amorphous (or air). Not good for semiconductor alloys.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9551E-CF1F-6CAD-5EBF-171A40E6ABA5}"/>
              </a:ext>
            </a:extLst>
          </p:cNvPr>
          <p:cNvSpPr txBox="1"/>
          <p:nvPr/>
        </p:nvSpPr>
        <p:spPr>
          <a:xfrm>
            <a:off x="3910623" y="516427"/>
            <a:ext cx="503855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Two different constituents maintain their individual character. </a:t>
            </a:r>
          </a:p>
          <a:p>
            <a:r>
              <a:rPr lang="en-US"/>
              <a:t>Mixing is macroscopic, no mixing on the atomic scale.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6F56F6-B4DC-FD80-6F40-46F049771390}"/>
              </a:ext>
            </a:extLst>
          </p:cNvPr>
          <p:cNvSpPr txBox="1"/>
          <p:nvPr/>
        </p:nvSpPr>
        <p:spPr>
          <a:xfrm>
            <a:off x="6138472" y="2804167"/>
            <a:ext cx="278671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EMA is a </a:t>
            </a:r>
            <a:r>
              <a:rPr lang="en-US" b="1"/>
              <a:t>macroscopic</a:t>
            </a:r>
            <a:r>
              <a:rPr lang="en-US"/>
              <a:t> average of the two components.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92FE4-F8F5-85C1-33C7-FAB57E14A472}"/>
              </a:ext>
            </a:extLst>
          </p:cNvPr>
          <p:cNvSpPr txBox="1"/>
          <p:nvPr/>
        </p:nvSpPr>
        <p:spPr>
          <a:xfrm>
            <a:off x="3631228" y="4476194"/>
            <a:ext cx="48981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J.N. Hilfiker in </a:t>
            </a:r>
            <a:r>
              <a:rPr lang="en-US" i="1"/>
              <a:t>Spectroscopic Ellipsometry for Photovoltaics</a:t>
            </a:r>
            <a:r>
              <a:rPr lang="en-US"/>
              <a:t>, ed. by Fujiwara and Collins (Springer, 2018)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57A56-E46F-FC7E-FF49-6224064CD3EF}"/>
              </a:ext>
            </a:extLst>
          </p:cNvPr>
          <p:cNvSpPr txBox="1"/>
          <p:nvPr/>
        </p:nvSpPr>
        <p:spPr>
          <a:xfrm>
            <a:off x="31261" y="4645832"/>
            <a:ext cx="349647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Works well for surface roughness (50/50).</a:t>
            </a:r>
          </a:p>
        </p:txBody>
      </p:sp>
    </p:spTree>
    <p:extLst>
      <p:ext uri="{BB962C8B-B14F-4D97-AF65-F5344CB8AC3E}">
        <p14:creationId xmlns:p14="http://schemas.microsoft.com/office/powerpoint/2010/main" val="356146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Buffer layers grown at different temperatures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A8430-2C82-1E53-DE06-C66439BD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6" y="488197"/>
            <a:ext cx="4434936" cy="265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A13FE-8DC3-010A-46E8-5F49F5F81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07" y="663622"/>
            <a:ext cx="4425602" cy="24825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016AC5-DA73-7A99-EDF6-57E35FB93E12}"/>
              </a:ext>
            </a:extLst>
          </p:cNvPr>
          <p:cNvCxnSpPr/>
          <p:nvPr/>
        </p:nvCxnSpPr>
        <p:spPr>
          <a:xfrm>
            <a:off x="325464" y="2138766"/>
            <a:ext cx="1766807" cy="519193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726722-BD66-D2C5-4DD2-EF0D194C7702}"/>
              </a:ext>
            </a:extLst>
          </p:cNvPr>
          <p:cNvCxnSpPr>
            <a:cxnSpLocks/>
          </p:cNvCxnSpPr>
          <p:nvPr/>
        </p:nvCxnSpPr>
        <p:spPr>
          <a:xfrm flipV="1">
            <a:off x="4912963" y="1464590"/>
            <a:ext cx="1418095" cy="1193369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51FCCD-2F05-D7F7-019E-827ABD29C178}"/>
              </a:ext>
            </a:extLst>
          </p:cNvPr>
          <p:cNvSpPr txBox="1"/>
          <p:nvPr/>
        </p:nvSpPr>
        <p:spPr>
          <a:xfrm>
            <a:off x="7070567" y="898229"/>
            <a:ext cx="13997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500 °C</a:t>
            </a:r>
          </a:p>
          <a:p>
            <a:r>
              <a:rPr lang="en-US" dirty="0"/>
              <a:t>Normal Sn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F34A4-6C9A-C996-4760-F076BC2F3ABF}"/>
              </a:ext>
            </a:extLst>
          </p:cNvPr>
          <p:cNvSpPr txBox="1"/>
          <p:nvPr/>
        </p:nvSpPr>
        <p:spPr>
          <a:xfrm>
            <a:off x="673691" y="832513"/>
            <a:ext cx="7344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382 °C</a:t>
            </a:r>
          </a:p>
          <a:p>
            <a:r>
              <a:rPr lang="en-US" dirty="0"/>
              <a:t>no tin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6C556-F2F5-3B1C-FDED-6F4063AF7834}"/>
              </a:ext>
            </a:extLst>
          </p:cNvPr>
          <p:cNvSpPr txBox="1"/>
          <p:nvPr/>
        </p:nvSpPr>
        <p:spPr>
          <a:xfrm>
            <a:off x="498926" y="3126521"/>
            <a:ext cx="373211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layer</a:t>
            </a:r>
            <a:r>
              <a:rPr lang="en-US" sz="2000" dirty="0"/>
              <a:t>&gt;</a:t>
            </a:r>
            <a:r>
              <a:rPr lang="en-US" sz="2000" dirty="0" err="1"/>
              <a:t>n</a:t>
            </a:r>
            <a:r>
              <a:rPr lang="en-US" sz="2000" baseline="-25000" dirty="0" err="1"/>
              <a:t>substrate</a:t>
            </a:r>
            <a:endParaRPr lang="en-US" sz="2000" dirty="0"/>
          </a:p>
          <a:p>
            <a:r>
              <a:rPr lang="en-US" sz="2000" dirty="0"/>
              <a:t>Layer is similar to bulk Ge.</a:t>
            </a:r>
          </a:p>
          <a:p>
            <a:r>
              <a:rPr lang="en-US" sz="2000" dirty="0"/>
              <a:t>Probably layer-by-layer growth.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37C8A4-96D7-64F2-C166-E951247439F1}"/>
              </a:ext>
            </a:extLst>
          </p:cNvPr>
          <p:cNvSpPr txBox="1"/>
          <p:nvPr/>
        </p:nvSpPr>
        <p:spPr>
          <a:xfrm>
            <a:off x="4912963" y="3126521"/>
            <a:ext cx="414684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err="1"/>
              <a:t>n</a:t>
            </a:r>
            <a:r>
              <a:rPr lang="en-US" sz="2000" baseline="-25000" err="1"/>
              <a:t>layer</a:t>
            </a:r>
            <a:r>
              <a:rPr lang="en-US" sz="2000"/>
              <a:t>&lt;</a:t>
            </a:r>
            <a:r>
              <a:rPr lang="en-US" sz="2000" err="1"/>
              <a:t>n</a:t>
            </a:r>
            <a:r>
              <a:rPr lang="en-US" sz="2000" baseline="-25000" err="1"/>
              <a:t>substrate</a:t>
            </a:r>
            <a:endParaRPr lang="en-US" sz="2000"/>
          </a:p>
          <a:p>
            <a:r>
              <a:rPr lang="en-US" sz="2000"/>
              <a:t>Layer is much less dense than Ge, but still crystalline (critical points). </a:t>
            </a:r>
          </a:p>
          <a:p>
            <a:r>
              <a:rPr lang="en-US" sz="2000"/>
              <a:t>Probably 3D island growth mode.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D086C-84A1-8CEB-9932-65E7C15DC885}"/>
              </a:ext>
            </a:extLst>
          </p:cNvPr>
          <p:cNvSpPr txBox="1"/>
          <p:nvPr/>
        </p:nvSpPr>
        <p:spPr>
          <a:xfrm>
            <a:off x="5304868" y="2398362"/>
            <a:ext cx="129073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Positive slope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85211-8BAC-5D0C-5ED9-0F2A7EE53917}"/>
              </a:ext>
            </a:extLst>
          </p:cNvPr>
          <p:cNvSpPr txBox="1"/>
          <p:nvPr/>
        </p:nvSpPr>
        <p:spPr>
          <a:xfrm>
            <a:off x="801533" y="1969377"/>
            <a:ext cx="136928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Negative slope</a:t>
            </a:r>
          </a:p>
        </p:txBody>
      </p:sp>
    </p:spTree>
    <p:extLst>
      <p:ext uri="{BB962C8B-B14F-4D97-AF65-F5344CB8AC3E}">
        <p14:creationId xmlns:p14="http://schemas.microsoft.com/office/powerpoint/2010/main" val="193091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FF40912-9061-E17F-7D45-78A06C31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9081476" cy="393600"/>
          </a:xfrm>
        </p:spPr>
        <p:txBody>
          <a:bodyPr>
            <a:no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Crystallinity in ellipsometry spectra</a:t>
            </a:r>
            <a:endParaRPr lang="en-US" sz="2800">
              <a:latin typeface="+mj-lt"/>
            </a:endParaRP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7C9289D-8694-D1E5-D6D0-C2E82D30F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" y="382838"/>
            <a:ext cx="4215585" cy="4673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E58C13-DE92-1F4C-7A20-33F2F2998784}"/>
              </a:ext>
            </a:extLst>
          </p:cNvPr>
          <p:cNvSpPr txBox="1"/>
          <p:nvPr/>
        </p:nvSpPr>
        <p:spPr>
          <a:xfrm>
            <a:off x="4347296" y="457203"/>
            <a:ext cx="466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a-Si: Single broad absorption peak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srgbClr val="882345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>
                <a:solidFill>
                  <a:srgbClr val="882345"/>
                </a:solidFill>
                <a:latin typeface="Arial" charset="0"/>
                <a:ea typeface="ＭＳ Ｐゴシック" pitchFamily="34" charset="-128"/>
                <a:cs typeface="+mn-cs"/>
              </a:rPr>
              <a:t>c-Si: Van Hove singularities (critical points) from different directions in the BZ.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srgbClr val="882345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err="1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+mn-cs"/>
              </a:rPr>
              <a:t>nc</a:t>
            </a:r>
            <a:r>
              <a:rPr lang="en-US" sz="1800" kern="1200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+mn-cs"/>
              </a:rPr>
              <a:t>-Si: Loss of periodicity: (1) critical points are broadened, (2) indirect absorption is stronger.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B7072-4FA7-6666-7A76-441B0562A9C1}"/>
              </a:ext>
            </a:extLst>
          </p:cNvPr>
          <p:cNvSpPr txBox="1"/>
          <p:nvPr/>
        </p:nvSpPr>
        <p:spPr>
          <a:xfrm>
            <a:off x="4289742" y="4663217"/>
            <a:ext cx="161775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Peter Petrik, 2012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27DF06-C9AE-D2B2-3C4B-98A33369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943" y="2706880"/>
            <a:ext cx="3078160" cy="23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09337A-BC26-31CF-0D1E-7B2F4F792135}"/>
              </a:ext>
            </a:extLst>
          </p:cNvPr>
          <p:cNvGrpSpPr/>
          <p:nvPr/>
        </p:nvGrpSpPr>
        <p:grpSpPr>
          <a:xfrm>
            <a:off x="4797682" y="24493"/>
            <a:ext cx="4321826" cy="3497290"/>
            <a:chOff x="4797682" y="24493"/>
            <a:chExt cx="4321826" cy="3497290"/>
          </a:xfrm>
        </p:grpSpPr>
        <p:pic>
          <p:nvPicPr>
            <p:cNvPr id="10" name="Grafik 12">
              <a:extLst>
                <a:ext uri="{FF2B5EF4-FFF2-40B4-BE49-F238E27FC236}">
                  <a16:creationId xmlns:a16="http://schemas.microsoft.com/office/drawing/2014/main" id="{02E49A90-F137-25B3-1C2E-FE06B2697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" t="798" r="25077" b="17088"/>
            <a:stretch/>
          </p:blipFill>
          <p:spPr>
            <a:xfrm>
              <a:off x="4797682" y="24493"/>
              <a:ext cx="4321826" cy="349729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EA74D77-281B-7057-5BFF-9E1E5E07AC39}"/>
                </a:ext>
              </a:extLst>
            </p:cNvPr>
            <p:cNvCxnSpPr/>
            <p:nvPr/>
          </p:nvCxnSpPr>
          <p:spPr>
            <a:xfrm flipV="1">
              <a:off x="7040319" y="1649590"/>
              <a:ext cx="0" cy="362881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1E1173-68A2-B44C-B277-F4A7C4E10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0546" y="1430913"/>
              <a:ext cx="0" cy="642817"/>
            </a:xfrm>
            <a:prstGeom prst="straightConnector1">
              <a:avLst/>
            </a:prstGeom>
            <a:noFill/>
            <a:ln w="38100" cap="flat" cmpd="sng" algn="ctr">
              <a:solidFill>
                <a:srgbClr val="F6C100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89F27D-46C0-154C-60FF-B86268BCA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9165" y="1646083"/>
              <a:ext cx="0" cy="704545"/>
            </a:xfrm>
            <a:prstGeom prst="straightConnector1">
              <a:avLst/>
            </a:prstGeom>
            <a:noFill/>
            <a:ln w="38100" cap="flat" cmpd="sng" algn="ctr">
              <a:solidFill>
                <a:srgbClr val="F6C100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FD453A8-1D63-BE69-5BB3-B066EC900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6956" y="1071140"/>
              <a:ext cx="0" cy="1109244"/>
            </a:xfrm>
            <a:prstGeom prst="straightConnector1">
              <a:avLst/>
            </a:prstGeom>
            <a:noFill/>
            <a:ln w="38100" cap="flat" cmpd="sng" algn="ctr">
              <a:solidFill>
                <a:srgbClr val="01C3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3664EEA-9777-B4BA-999B-F7375B008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3841" y="1590760"/>
              <a:ext cx="0" cy="1389204"/>
            </a:xfrm>
            <a:prstGeom prst="straightConnector1">
              <a:avLst/>
            </a:prstGeom>
            <a:noFill/>
            <a:ln w="38100" cap="flat" cmpd="sng" algn="ctr">
              <a:solidFill>
                <a:srgbClr val="99FF33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E52E58-DE11-13D9-A89E-721A09D02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6998" y="457200"/>
              <a:ext cx="0" cy="186427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triangle" w="med" len="med"/>
            </a:ln>
            <a:effectLst/>
          </p:spPr>
        </p:cxn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166E6B50-1717-80C2-F3F4-22D2B22B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" y="0"/>
            <a:ext cx="5025931" cy="393600"/>
          </a:xfr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Critical points in germanium</a:t>
            </a:r>
          </a:p>
        </p:txBody>
      </p:sp>
      <p:pic>
        <p:nvPicPr>
          <p:cNvPr id="18" name="Grafik 34">
            <a:extLst>
              <a:ext uri="{FF2B5EF4-FFF2-40B4-BE49-F238E27FC236}">
                <a16:creationId xmlns:a16="http://schemas.microsoft.com/office/drawing/2014/main" id="{97E8A2B5-4E4C-E2BB-BBAB-78B4ECF04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0" t="7397" r="4513" b="5447"/>
          <a:stretch/>
        </p:blipFill>
        <p:spPr>
          <a:xfrm>
            <a:off x="-1" y="1952514"/>
            <a:ext cx="4805845" cy="31173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Rechteck 8">
            <a:extLst>
              <a:ext uri="{FF2B5EF4-FFF2-40B4-BE49-F238E27FC236}">
                <a16:creationId xmlns:a16="http://schemas.microsoft.com/office/drawing/2014/main" id="{E0E0C4AA-0D8F-0DA2-81DE-DF642F2CF04A}"/>
              </a:ext>
            </a:extLst>
          </p:cNvPr>
          <p:cNvSpPr/>
          <p:nvPr/>
        </p:nvSpPr>
        <p:spPr>
          <a:xfrm>
            <a:off x="488849" y="3618026"/>
            <a:ext cx="970384" cy="73474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3EFD08E0-B338-88D2-7E2A-EEEBAB7B1C09}"/>
              </a:ext>
            </a:extLst>
          </p:cNvPr>
          <p:cNvSpPr/>
          <p:nvPr/>
        </p:nvSpPr>
        <p:spPr>
          <a:xfrm>
            <a:off x="1283413" y="2045985"/>
            <a:ext cx="1128708" cy="525766"/>
          </a:xfrm>
          <a:prstGeom prst="rect">
            <a:avLst/>
          </a:prstGeom>
          <a:noFill/>
          <a:ln w="28575" cap="flat" cmpd="sng" algn="ctr">
            <a:solidFill>
              <a:srgbClr val="F6C1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Rechteck 8">
            <a:extLst>
              <a:ext uri="{FF2B5EF4-FFF2-40B4-BE49-F238E27FC236}">
                <a16:creationId xmlns:a16="http://schemas.microsoft.com/office/drawing/2014/main" id="{CDE92C6C-5756-6E4A-4CDC-7DE7A4DF38EF}"/>
              </a:ext>
            </a:extLst>
          </p:cNvPr>
          <p:cNvSpPr/>
          <p:nvPr/>
        </p:nvSpPr>
        <p:spPr>
          <a:xfrm>
            <a:off x="2310493" y="2498271"/>
            <a:ext cx="342900" cy="335989"/>
          </a:xfrm>
          <a:prstGeom prst="rect">
            <a:avLst/>
          </a:prstGeom>
          <a:noFill/>
          <a:ln w="28575" cap="flat" cmpd="sng" algn="ctr">
            <a:solidFill>
              <a:srgbClr val="01C3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Rechteck 8">
            <a:extLst>
              <a:ext uri="{FF2B5EF4-FFF2-40B4-BE49-F238E27FC236}">
                <a16:creationId xmlns:a16="http://schemas.microsoft.com/office/drawing/2014/main" id="{E3BEF7A8-9C75-BF5A-956B-BB80B77B0ADD}"/>
              </a:ext>
            </a:extLst>
          </p:cNvPr>
          <p:cNvSpPr/>
          <p:nvPr/>
        </p:nvSpPr>
        <p:spPr>
          <a:xfrm>
            <a:off x="3029474" y="1998356"/>
            <a:ext cx="609684" cy="621024"/>
          </a:xfrm>
          <a:prstGeom prst="rect">
            <a:avLst/>
          </a:prstGeom>
          <a:noFill/>
          <a:ln w="28575" cap="flat" cmpd="sng" algn="ctr">
            <a:solidFill>
              <a:srgbClr val="99FF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36AEFB-2527-27FA-24EA-FC475BF80F83}"/>
              </a:ext>
            </a:extLst>
          </p:cNvPr>
          <p:cNvCxnSpPr>
            <a:cxnSpLocks/>
          </p:cNvCxnSpPr>
          <p:nvPr/>
        </p:nvCxnSpPr>
        <p:spPr>
          <a:xfrm>
            <a:off x="2817538" y="2190303"/>
            <a:ext cx="108000" cy="0"/>
          </a:xfrm>
          <a:prstGeom prst="line">
            <a:avLst/>
          </a:prstGeom>
          <a:noFill/>
          <a:ln w="12700" cap="flat" cmpd="sng" algn="ctr">
            <a:solidFill>
              <a:srgbClr val="882345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BB57273-B5F5-FDC5-D99E-7F27B5FF7619}"/>
              </a:ext>
            </a:extLst>
          </p:cNvPr>
          <p:cNvSpPr/>
          <p:nvPr/>
        </p:nvSpPr>
        <p:spPr bwMode="auto">
          <a:xfrm>
            <a:off x="152400" y="1385205"/>
            <a:ext cx="336449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88234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28AB4-1D8E-0FF6-F854-486FAD70DF1E}"/>
              </a:ext>
            </a:extLst>
          </p:cNvPr>
          <p:cNvSpPr txBox="1"/>
          <p:nvPr/>
        </p:nvSpPr>
        <p:spPr>
          <a:xfrm>
            <a:off x="3881131" y="335319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kern="1200">
                <a:solidFill>
                  <a:srgbClr val="0D0306"/>
                </a:solidFill>
                <a:latin typeface="Arial" charset="0"/>
                <a:ea typeface="ＭＳ Ｐゴシック" pitchFamily="34" charset="-128"/>
                <a:cs typeface="+mn-cs"/>
              </a:rPr>
              <a:t>E</a:t>
            </a:r>
            <a:r>
              <a:rPr lang="en-US" kern="1200" baseline="-25000">
                <a:solidFill>
                  <a:srgbClr val="0D0306"/>
                </a:solidFill>
                <a:latin typeface="Arial" charset="0"/>
                <a:ea typeface="ＭＳ Ｐゴシック" pitchFamily="34" charset="-128"/>
                <a:cs typeface="+mn-cs"/>
              </a:rPr>
              <a:t>1</a:t>
            </a:r>
            <a:r>
              <a:rPr lang="en-US" kern="1200">
                <a:solidFill>
                  <a:srgbClr val="0D0306"/>
                </a:solidFill>
                <a:latin typeface="Arial" charset="0"/>
                <a:ea typeface="ＭＳ Ｐゴシック" pitchFamily="34" charset="-128"/>
                <a:cs typeface="+mn-cs"/>
              </a:rPr>
              <a:t>’</a:t>
            </a:r>
          </a:p>
        </p:txBody>
      </p:sp>
      <p:sp>
        <p:nvSpPr>
          <p:cNvPr id="26" name="Rechteck 8">
            <a:extLst>
              <a:ext uri="{FF2B5EF4-FFF2-40B4-BE49-F238E27FC236}">
                <a16:creationId xmlns:a16="http://schemas.microsoft.com/office/drawing/2014/main" id="{227D7F95-78BF-229F-89D6-EA71D4FBA21E}"/>
              </a:ext>
            </a:extLst>
          </p:cNvPr>
          <p:cNvSpPr/>
          <p:nvPr/>
        </p:nvSpPr>
        <p:spPr>
          <a:xfrm>
            <a:off x="3782435" y="3211203"/>
            <a:ext cx="609684" cy="621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7" name="Grafik 5">
            <a:extLst>
              <a:ext uri="{FF2B5EF4-FFF2-40B4-BE49-F238E27FC236}">
                <a16:creationId xmlns:a16="http://schemas.microsoft.com/office/drawing/2014/main" id="{A7098571-75A4-D6D1-1015-D747D0982A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/>
          <a:stretch/>
        </p:blipFill>
        <p:spPr>
          <a:xfrm>
            <a:off x="6240881" y="3594147"/>
            <a:ext cx="1598875" cy="151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10">
                <a:extLst>
                  <a:ext uri="{FF2B5EF4-FFF2-40B4-BE49-F238E27FC236}">
                    <a16:creationId xmlns:a16="http://schemas.microsoft.com/office/drawing/2014/main" id="{8CC422E6-DCCE-8A8C-6D83-915C5CADCEF5}"/>
                  </a:ext>
                </a:extLst>
              </p:cNvPr>
              <p:cNvSpPr txBox="1"/>
              <p:nvPr/>
            </p:nvSpPr>
            <p:spPr>
              <a:xfrm>
                <a:off x="152968" y="1234497"/>
                <a:ext cx="2719078" cy="72654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𝐶𝑉</m:t>
                              </m:r>
                            </m:sub>
                          </m:sSub>
                        </m:e>
                      </m:d>
                      <m:r>
                        <a:rPr kumimoji="0" lang="de-A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8234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de-A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8234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de-A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8234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de-A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8234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A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8234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de-A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8234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de-A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82345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de-A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82345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A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82345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kumimoji="0" lang="de-A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82345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82345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82345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de-AT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82345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de-AT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82345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𝐶𝑉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82345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Textfeld 10">
                <a:extLst>
                  <a:ext uri="{FF2B5EF4-FFF2-40B4-BE49-F238E27FC236}">
                    <a16:creationId xmlns:a16="http://schemas.microsoft.com/office/drawing/2014/main" id="{8CC422E6-DCCE-8A8C-6D83-915C5CAD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8" y="1234497"/>
                <a:ext cx="2719078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7AF2FF-4422-6385-02A8-1D9B1F1D802C}"/>
              </a:ext>
            </a:extLst>
          </p:cNvPr>
          <p:cNvSpPr txBox="1">
            <a:spLocks/>
          </p:cNvSpPr>
          <p:nvPr/>
        </p:nvSpPr>
        <p:spPr bwMode="auto">
          <a:xfrm>
            <a:off x="40661" y="373781"/>
            <a:ext cx="4305658" cy="84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Structures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due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interband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transitions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882345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Joint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density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states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882345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Van Hove </a:t>
            </a:r>
            <a:r>
              <a:rPr kumimoji="0" lang="en-US" sz="1600" b="0" i="0" u="none" strike="noStrike" kern="0" cap="none" spc="0" normalizeH="0" baseline="0" dirty="0">
                <a:ln>
                  <a:noFill/>
                </a:ln>
                <a:solidFill>
                  <a:srgbClr val="882345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singularities</a:t>
            </a:r>
          </a:p>
        </p:txBody>
      </p:sp>
    </p:spTree>
    <p:extLst>
      <p:ext uri="{BB962C8B-B14F-4D97-AF65-F5344CB8AC3E}">
        <p14:creationId xmlns:p14="http://schemas.microsoft.com/office/powerpoint/2010/main" val="31840523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27398</TotalTime>
  <Words>1474</Words>
  <Application>Microsoft Office PowerPoint</Application>
  <PresentationFormat>On-screen Show (16:9)</PresentationFormat>
  <Paragraphs>252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Helvetica</vt:lpstr>
      <vt:lpstr>Helvetica Neue</vt:lpstr>
      <vt:lpstr>Symbol</vt:lpstr>
      <vt:lpstr>Tahoma</vt:lpstr>
      <vt:lpstr>NMSU_2019</vt:lpstr>
      <vt:lpstr>Characterization of Buffer Layers for Remote Plasma-Enhanced Chemical Vapor Deposition of Germanium-Tin Epitaxial Layers</vt:lpstr>
      <vt:lpstr>New Mexico State University, Las Cruces</vt:lpstr>
      <vt:lpstr>Ellipsometry at NMSU</vt:lpstr>
      <vt:lpstr>Introduction</vt:lpstr>
      <vt:lpstr>Epitaxial growth modes</vt:lpstr>
      <vt:lpstr>Effective medium approximation (EMA)</vt:lpstr>
      <vt:lpstr>Buffer layers grown at different temperatures</vt:lpstr>
      <vt:lpstr>Crystallinity in ellipsometry spectra</vt:lpstr>
      <vt:lpstr>Critical points in germanium</vt:lpstr>
      <vt:lpstr>Thick crystalline Ge-Sn alloys grown by RPECVD</vt:lpstr>
      <vt:lpstr>Buffer layers grown at different temperatures</vt:lpstr>
      <vt:lpstr>Plasmon Resonance in Gold Nanoparticles</vt:lpstr>
      <vt:lpstr>Plasmon Resonance in b-Tin Nanoparticles</vt:lpstr>
      <vt:lpstr>Plasmon Resonance in b-Tin Nanoparticles</vt:lpstr>
      <vt:lpstr>Low-resolution (powder) x-ray diffraction</vt:lpstr>
      <vt:lpstr>SEM and AFM micrographs</vt:lpstr>
      <vt:lpstr>Atomic force microscopy</vt:lpstr>
      <vt:lpstr>X-ray photoelectron spectroscopy</vt:lpstr>
      <vt:lpstr>X-ray photoelectron spectroscopy</vt:lpstr>
      <vt:lpstr>XPS Depth Profiles (acquired in 2022)</vt:lpstr>
      <vt:lpstr>Conclusion</vt:lpstr>
      <vt:lpstr>Thank you!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Dependence of the Dielectric Function of InSb</dc:title>
  <cp:lastModifiedBy>Stefan Zollner</cp:lastModifiedBy>
  <cp:revision>418</cp:revision>
  <cp:lastPrinted>2023-09-12T00:12:53Z</cp:lastPrinted>
  <dcterms:modified xsi:type="dcterms:W3CDTF">2023-10-25T17:25:56Z</dcterms:modified>
</cp:coreProperties>
</file>