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66"/>
  </p:notesMasterIdLst>
  <p:sldIdLst>
    <p:sldId id="256" r:id="rId2"/>
    <p:sldId id="305" r:id="rId3"/>
    <p:sldId id="667" r:id="rId4"/>
    <p:sldId id="866" r:id="rId5"/>
    <p:sldId id="868" r:id="rId6"/>
    <p:sldId id="752" r:id="rId7"/>
    <p:sldId id="651" r:id="rId8"/>
    <p:sldId id="674" r:id="rId9"/>
    <p:sldId id="675" r:id="rId10"/>
    <p:sldId id="782" r:id="rId11"/>
    <p:sldId id="714" r:id="rId12"/>
    <p:sldId id="678" r:id="rId13"/>
    <p:sldId id="682" r:id="rId14"/>
    <p:sldId id="777" r:id="rId15"/>
    <p:sldId id="434" r:id="rId16"/>
    <p:sldId id="793" r:id="rId17"/>
    <p:sldId id="715" r:id="rId18"/>
    <p:sldId id="839" r:id="rId19"/>
    <p:sldId id="840" r:id="rId20"/>
    <p:sldId id="859" r:id="rId21"/>
    <p:sldId id="860" r:id="rId22"/>
    <p:sldId id="811" r:id="rId23"/>
    <p:sldId id="687" r:id="rId24"/>
    <p:sldId id="831" r:id="rId25"/>
    <p:sldId id="837" r:id="rId26"/>
    <p:sldId id="809" r:id="rId27"/>
    <p:sldId id="810" r:id="rId28"/>
    <p:sldId id="816" r:id="rId29"/>
    <p:sldId id="817" r:id="rId30"/>
    <p:sldId id="838" r:id="rId31"/>
    <p:sldId id="853" r:id="rId32"/>
    <p:sldId id="846" r:id="rId33"/>
    <p:sldId id="849" r:id="rId34"/>
    <p:sldId id="864" r:id="rId35"/>
    <p:sldId id="865" r:id="rId36"/>
    <p:sldId id="861" r:id="rId37"/>
    <p:sldId id="862" r:id="rId38"/>
    <p:sldId id="854" r:id="rId39"/>
    <p:sldId id="855" r:id="rId40"/>
    <p:sldId id="841" r:id="rId41"/>
    <p:sldId id="848" r:id="rId42"/>
    <p:sldId id="850" r:id="rId43"/>
    <p:sldId id="852" r:id="rId44"/>
    <p:sldId id="836" r:id="rId45"/>
    <p:sldId id="856" r:id="rId46"/>
    <p:sldId id="843" r:id="rId47"/>
    <p:sldId id="844" r:id="rId48"/>
    <p:sldId id="845" r:id="rId49"/>
    <p:sldId id="828" r:id="rId50"/>
    <p:sldId id="842" r:id="rId51"/>
    <p:sldId id="753" r:id="rId52"/>
    <p:sldId id="857" r:id="rId53"/>
    <p:sldId id="858" r:id="rId54"/>
    <p:sldId id="261" r:id="rId55"/>
    <p:sldId id="867" r:id="rId56"/>
    <p:sldId id="751" r:id="rId57"/>
    <p:sldId id="719" r:id="rId58"/>
    <p:sldId id="685" r:id="rId59"/>
    <p:sldId id="306" r:id="rId60"/>
    <p:sldId id="312" r:id="rId61"/>
    <p:sldId id="780" r:id="rId62"/>
    <p:sldId id="794" r:id="rId63"/>
    <p:sldId id="798" r:id="rId64"/>
    <p:sldId id="795" r:id="rId65"/>
  </p:sldIdLst>
  <p:sldSz cx="9144000" cy="5143500" type="screen16x9"/>
  <p:notesSz cx="7010400" cy="923607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5D0C949-99C5-47EA-8D46-094C40AEA25F}">
  <a:tblStyle styleId="{A5D0C949-99C5-47EA-8D46-094C40AEA25F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5033" autoAdjust="0"/>
  </p:normalViewPr>
  <p:slideViewPr>
    <p:cSldViewPr snapToGrid="0">
      <p:cViewPr varScale="1">
        <p:scale>
          <a:sx n="105" d="100"/>
          <a:sy n="105" d="100"/>
        </p:scale>
        <p:origin x="730" y="6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p:notes"/>
          <p:cNvSpPr txBox="1">
            <a:spLocks noGrp="1"/>
          </p:cNvSpPr>
          <p:nvPr>
            <p:ph type="body" idx="1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33853030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6619213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32892947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4380646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3961423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5557999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3996769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1332121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966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280A920-137C-424B-BEFF-73B2F3683169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425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5567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40606688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63865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48699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181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6990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6133952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11559923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20293317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5450" y="692150"/>
            <a:ext cx="6159500" cy="3463925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Birstein</a:t>
            </a:r>
            <a:r>
              <a:rPr lang="en-US" dirty="0"/>
              <a:t>-Moss shift</a:t>
            </a:r>
          </a:p>
        </p:txBody>
      </p:sp>
    </p:spTree>
    <p:extLst>
      <p:ext uri="{BB962C8B-B14F-4D97-AF65-F5344CB8AC3E}">
        <p14:creationId xmlns:p14="http://schemas.microsoft.com/office/powerpoint/2010/main" val="8829604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">
  <p:cSld name="Presentation 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ctrTitle"/>
          </p:nvPr>
        </p:nvSpPr>
        <p:spPr>
          <a:xfrm>
            <a:off x="685800" y="498728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143000" y="161472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grpSp>
        <p:nvGrpSpPr>
          <p:cNvPr id="17" name="Google Shape;17;p3"/>
          <p:cNvGrpSpPr/>
          <p:nvPr/>
        </p:nvGrpSpPr>
        <p:grpSpPr>
          <a:xfrm>
            <a:off x="3887373" y="3418225"/>
            <a:ext cx="1056173" cy="1154232"/>
            <a:chOff x="2751337" y="1414797"/>
            <a:chExt cx="1865700" cy="2036400"/>
          </a:xfrm>
        </p:grpSpPr>
        <p:sp>
          <p:nvSpPr>
            <p:cNvPr id="18" name="Google Shape;18;p3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19" name="Google Shape;19;p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" name="Google Shape;20;p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04881" y="4654651"/>
            <a:ext cx="3120390" cy="445770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3"/>
          <p:cNvSpPr txBox="1">
            <a:spLocks noGrp="1"/>
          </p:cNvSpPr>
          <p:nvPr>
            <p:ph type="body" idx="2"/>
          </p:nvPr>
        </p:nvSpPr>
        <p:spPr>
          <a:xfrm>
            <a:off x="2227483" y="2257126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2" name="Google Shape;22;p3"/>
          <p:cNvSpPr txBox="1">
            <a:spLocks noGrp="1"/>
          </p:cNvSpPr>
          <p:nvPr>
            <p:ph type="body" idx="3"/>
          </p:nvPr>
        </p:nvSpPr>
        <p:spPr>
          <a:xfrm>
            <a:off x="685801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4"/>
          </p:nvPr>
        </p:nvSpPr>
        <p:spPr>
          <a:xfrm>
            <a:off x="4731146" y="260287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24" name="Google Shape;24;p3"/>
          <p:cNvCxnSpPr/>
          <p:nvPr/>
        </p:nvCxnSpPr>
        <p:spPr>
          <a:xfrm>
            <a:off x="4567604" y="2583094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>
  <p:cSld name="Conten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act Information">
  <p:cSld name="Contact Information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4"/>
          <p:cNvSpPr txBox="1">
            <a:spLocks noGrp="1"/>
          </p:cNvSpPr>
          <p:nvPr>
            <p:ph type="body" idx="1"/>
          </p:nvPr>
        </p:nvSpPr>
        <p:spPr>
          <a:xfrm>
            <a:off x="615413" y="1580264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3" name="Google Shape;83;p14"/>
          <p:cNvSpPr txBox="1">
            <a:spLocks noGrp="1"/>
          </p:cNvSpPr>
          <p:nvPr>
            <p:ph type="body" idx="2"/>
          </p:nvPr>
        </p:nvSpPr>
        <p:spPr>
          <a:xfrm>
            <a:off x="615413" y="1953179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14"/>
          <p:cNvSpPr txBox="1">
            <a:spLocks noGrp="1"/>
          </p:cNvSpPr>
          <p:nvPr>
            <p:ph type="body" idx="3"/>
          </p:nvPr>
        </p:nvSpPr>
        <p:spPr>
          <a:xfrm>
            <a:off x="615413" y="2326093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5" name="Google Shape;85;p14"/>
          <p:cNvSpPr txBox="1">
            <a:spLocks noGrp="1"/>
          </p:cNvSpPr>
          <p:nvPr>
            <p:ph type="body" idx="4"/>
          </p:nvPr>
        </p:nvSpPr>
        <p:spPr>
          <a:xfrm>
            <a:off x="615413" y="269900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5"/>
          </p:nvPr>
        </p:nvSpPr>
        <p:spPr>
          <a:xfrm>
            <a:off x="615413" y="3071921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body" idx="6"/>
          </p:nvPr>
        </p:nvSpPr>
        <p:spPr>
          <a:xfrm>
            <a:off x="615413" y="3444837"/>
            <a:ext cx="7887000" cy="36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None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88" name="Google Shape;88;p14"/>
          <p:cNvSpPr txBox="1"/>
          <p:nvPr/>
        </p:nvSpPr>
        <p:spPr>
          <a:xfrm>
            <a:off x="615414" y="734096"/>
            <a:ext cx="6081600" cy="5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"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rPr>
              <a:t>Contact Information</a:t>
            </a:r>
            <a:endParaRPr sz="110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61950" rtl="0">
              <a:spcBef>
                <a:spcPts val="800"/>
              </a:spcBef>
              <a:spcAft>
                <a:spcPts val="0"/>
              </a:spcAft>
              <a:buSzPts val="2100"/>
              <a:buChar char="•"/>
              <a:defRPr/>
            </a:lvl1pPr>
            <a:lvl2pPr marL="914400" lvl="1" indent="-342900" rtl="0">
              <a:spcBef>
                <a:spcPts val="4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23850" rtl="0">
              <a:spcBef>
                <a:spcPts val="400"/>
              </a:spcBef>
              <a:spcAft>
                <a:spcPts val="0"/>
              </a:spcAft>
              <a:buSzPts val="1500"/>
              <a:buChar char="•"/>
              <a:defRPr/>
            </a:lvl3pPr>
            <a:lvl4pPr marL="1828800" lvl="3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4pPr>
            <a:lvl5pPr marL="2286000" lvl="4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5pPr>
            <a:lvl6pPr marL="2743200" lvl="5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6pPr>
            <a:lvl7pPr marL="3200400" lvl="6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7pPr>
            <a:lvl8pPr marL="3657600" lvl="7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8pPr>
            <a:lvl9pPr marL="4114800" lvl="8" indent="-317500" rtl="0">
              <a:spcBef>
                <a:spcPts val="400"/>
              </a:spcBef>
              <a:spcAft>
                <a:spcPts val="0"/>
              </a:spcAft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71450"/>
            <a:ext cx="8763000" cy="400050"/>
          </a:xfrm>
        </p:spPr>
        <p:txBody>
          <a:bodyPr/>
          <a:lstStyle>
            <a:lvl1pPr algn="ctr">
              <a:defRPr sz="2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628650"/>
            <a:ext cx="8763000" cy="3714750"/>
          </a:xfrm>
        </p:spPr>
        <p:txBody>
          <a:bodyPr/>
          <a:lstStyle>
            <a:lvl1pPr>
              <a:defRPr sz="2100" i="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5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New Mexico State University</a:t>
            </a:r>
          </a:p>
        </p:txBody>
      </p:sp>
    </p:spTree>
    <p:extLst>
      <p:ext uri="{BB962C8B-B14F-4D97-AF65-F5344CB8AC3E}">
        <p14:creationId xmlns:p14="http://schemas.microsoft.com/office/powerpoint/2010/main" val="7736224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vider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 txBox="1">
            <a:spLocks noGrp="1"/>
          </p:cNvSpPr>
          <p:nvPr>
            <p:ph type="ctrTitle"/>
          </p:nvPr>
        </p:nvSpPr>
        <p:spPr>
          <a:xfrm>
            <a:off x="685800" y="1246325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ubTitle" idx="1"/>
          </p:nvPr>
        </p:nvSpPr>
        <p:spPr>
          <a:xfrm>
            <a:off x="1143000" y="2362325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Presentation Title 2">
  <p:cSld name="Presentation Title 2">
    <p:bg>
      <p:bgPr>
        <a:solidFill>
          <a:schemeClr val="lt1"/>
        </a:solidFill>
        <a:effectLst/>
      </p:bgPr>
    </p:bg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5"/>
          <p:cNvSpPr>
            <a:spLocks noGrp="1"/>
          </p:cNvSpPr>
          <p:nvPr>
            <p:ph type="pic" idx="2"/>
          </p:nvPr>
        </p:nvSpPr>
        <p:spPr>
          <a:xfrm>
            <a:off x="0" y="0"/>
            <a:ext cx="3293400" cy="51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293390" y="0"/>
            <a:ext cx="58506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" name="Google Shape;31;p5"/>
          <p:cNvSpPr/>
          <p:nvPr/>
        </p:nvSpPr>
        <p:spPr>
          <a:xfrm>
            <a:off x="3180195" y="0"/>
            <a:ext cx="3321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2" name="Google Shape;32;p5"/>
          <p:cNvSpPr txBox="1">
            <a:spLocks noGrp="1"/>
          </p:cNvSpPr>
          <p:nvPr>
            <p:ph type="ctrTitle"/>
          </p:nvPr>
        </p:nvSpPr>
        <p:spPr>
          <a:xfrm>
            <a:off x="3909547" y="382831"/>
            <a:ext cx="5025300" cy="8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Tahoma"/>
              <a:buNone/>
              <a:defRPr sz="30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subTitle" idx="1"/>
          </p:nvPr>
        </p:nvSpPr>
        <p:spPr>
          <a:xfrm>
            <a:off x="4405586" y="1199100"/>
            <a:ext cx="41361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3"/>
          </p:nvPr>
        </p:nvSpPr>
        <p:spPr>
          <a:xfrm>
            <a:off x="4567132" y="1871022"/>
            <a:ext cx="38130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4"/>
          </p:nvPr>
        </p:nvSpPr>
        <p:spPr>
          <a:xfrm>
            <a:off x="4565557" y="2199733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5"/>
          </p:nvPr>
        </p:nvSpPr>
        <p:spPr>
          <a:xfrm>
            <a:off x="4565554" y="2899206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37" name="Google Shape;37;p5"/>
          <p:cNvCxnSpPr/>
          <p:nvPr/>
        </p:nvCxnSpPr>
        <p:spPr>
          <a:xfrm rot="10800000">
            <a:off x="5186146" y="2780080"/>
            <a:ext cx="2472000" cy="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38" name="Google Shape;38;p5"/>
          <p:cNvGrpSpPr/>
          <p:nvPr/>
        </p:nvGrpSpPr>
        <p:grpSpPr>
          <a:xfrm>
            <a:off x="5777937" y="3510301"/>
            <a:ext cx="1161771" cy="1269695"/>
            <a:chOff x="2751337" y="1414797"/>
            <a:chExt cx="1865700" cy="2036400"/>
          </a:xfrm>
        </p:grpSpPr>
        <p:sp>
          <p:nvSpPr>
            <p:cNvPr id="39" name="Google Shape;39;p5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40" name="Google Shape;40;p5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41" name="Google Shape;41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48286" y="4674663"/>
            <a:ext cx="3120390" cy="4457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resentation Title 3">
  <p:cSld name="Presentation Title 3">
    <p:bg>
      <p:bgPr>
        <a:solidFill>
          <a:schemeClr val="dk2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6"/>
          <p:cNvSpPr/>
          <p:nvPr/>
        </p:nvSpPr>
        <p:spPr>
          <a:xfrm>
            <a:off x="0" y="3771901"/>
            <a:ext cx="9144000" cy="1371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4" name="Google Shape;44;p6"/>
          <p:cNvSpPr txBox="1">
            <a:spLocks noGrp="1"/>
          </p:cNvSpPr>
          <p:nvPr>
            <p:ph type="ctrTitle"/>
          </p:nvPr>
        </p:nvSpPr>
        <p:spPr>
          <a:xfrm>
            <a:off x="685800" y="357747"/>
            <a:ext cx="7772400" cy="109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500"/>
              <a:buFont typeface="Tahoma"/>
              <a:buNone/>
              <a:defRPr sz="4500" b="1" i="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subTitle" idx="1"/>
          </p:nvPr>
        </p:nvSpPr>
        <p:spPr>
          <a:xfrm>
            <a:off x="1143000" y="1473748"/>
            <a:ext cx="6858000" cy="62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 cap="none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body" idx="2"/>
          </p:nvPr>
        </p:nvSpPr>
        <p:spPr>
          <a:xfrm>
            <a:off x="2227483" y="2112237"/>
            <a:ext cx="4675200" cy="2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500"/>
              <a:buNone/>
              <a:defRPr sz="15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body" idx="3"/>
          </p:nvPr>
        </p:nvSpPr>
        <p:spPr>
          <a:xfrm>
            <a:off x="685801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body" idx="4"/>
          </p:nvPr>
        </p:nvSpPr>
        <p:spPr>
          <a:xfrm>
            <a:off x="4731146" y="2457988"/>
            <a:ext cx="3713100" cy="48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400">
                <a:solidFill>
                  <a:schemeClr val="lt1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cxnSp>
        <p:nvCxnSpPr>
          <p:cNvPr id="49" name="Google Shape;49;p6"/>
          <p:cNvCxnSpPr/>
          <p:nvPr/>
        </p:nvCxnSpPr>
        <p:spPr>
          <a:xfrm>
            <a:off x="4567604" y="2447918"/>
            <a:ext cx="0" cy="529500"/>
          </a:xfrm>
          <a:prstGeom prst="straightConnector1">
            <a:avLst/>
          </a:prstGeom>
          <a:noFill/>
          <a:ln w="19050" cap="flat" cmpd="sng">
            <a:solidFill>
              <a:schemeClr val="accent4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50" name="Google Shape;50;p6"/>
          <p:cNvGrpSpPr/>
          <p:nvPr/>
        </p:nvGrpSpPr>
        <p:grpSpPr>
          <a:xfrm>
            <a:off x="3986643" y="3158072"/>
            <a:ext cx="1161771" cy="1269695"/>
            <a:chOff x="2751337" y="1414797"/>
            <a:chExt cx="1865700" cy="2036400"/>
          </a:xfrm>
        </p:grpSpPr>
        <p:sp>
          <p:nvSpPr>
            <p:cNvPr id="51" name="Google Shape;51;p6"/>
            <p:cNvSpPr/>
            <p:nvPr/>
          </p:nvSpPr>
          <p:spPr>
            <a:xfrm>
              <a:off x="2751337" y="1414797"/>
              <a:ext cx="1865700" cy="2036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s" sz="1400" b="0" i="0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100"/>
            </a:p>
          </p:txBody>
        </p:sp>
        <p:pic>
          <p:nvPicPr>
            <p:cNvPr id="52" name="Google Shape;52;p6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3009900" y="1676401"/>
              <a:ext cx="1341128" cy="1504683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53" name="Google Shape;53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0972" y="4546795"/>
            <a:ext cx="3432429" cy="367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8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27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9"/>
          <p:cNvSpPr txBox="1">
            <a:spLocks noGrp="1"/>
          </p:cNvSpPr>
          <p:nvPr>
            <p:ph type="title"/>
          </p:nvPr>
        </p:nvSpPr>
        <p:spPr>
          <a:xfrm>
            <a:off x="629841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629842" y="1260872"/>
            <a:ext cx="38682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body" idx="2"/>
          </p:nvPr>
        </p:nvSpPr>
        <p:spPr>
          <a:xfrm>
            <a:off x="629842" y="1878806"/>
            <a:ext cx="38682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65" name="Google Shape;65;p9"/>
          <p:cNvSpPr txBox="1">
            <a:spLocks noGrp="1"/>
          </p:cNvSpPr>
          <p:nvPr>
            <p:ph type="body" idx="3"/>
          </p:nvPr>
        </p:nvSpPr>
        <p:spPr>
          <a:xfrm>
            <a:off x="4629151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66" name="Google Shape;66;p9"/>
          <p:cNvSpPr txBox="1">
            <a:spLocks noGrp="1"/>
          </p:cNvSpPr>
          <p:nvPr>
            <p:ph type="body" idx="4"/>
          </p:nvPr>
        </p:nvSpPr>
        <p:spPr>
          <a:xfrm>
            <a:off x="4629151" y="1878806"/>
            <a:ext cx="3887400" cy="232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175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photos">
  <p:cSld name="Two photos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0"/>
          <p:cNvSpPr>
            <a:spLocks noGrp="1"/>
          </p:cNvSpPr>
          <p:nvPr>
            <p:ph type="pic" idx="2"/>
          </p:nvPr>
        </p:nvSpPr>
        <p:spPr>
          <a:xfrm>
            <a:off x="674104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Google Shape;69;p10"/>
          <p:cNvSpPr>
            <a:spLocks noGrp="1"/>
          </p:cNvSpPr>
          <p:nvPr>
            <p:ph type="pic" idx="3"/>
          </p:nvPr>
        </p:nvSpPr>
        <p:spPr>
          <a:xfrm>
            <a:off x="4957345" y="517922"/>
            <a:ext cx="35607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1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body" idx="1"/>
          </p:nvPr>
        </p:nvSpPr>
        <p:spPr>
          <a:xfrm>
            <a:off x="3887391" y="740570"/>
            <a:ext cx="4629000" cy="34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body" idx="2"/>
          </p:nvPr>
        </p:nvSpPr>
        <p:spPr>
          <a:xfrm>
            <a:off x="629841" y="1543051"/>
            <a:ext cx="2949300" cy="264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300" cy="12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Tahoma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>
            <a:spLocks noGrp="1"/>
          </p:cNvSpPr>
          <p:nvPr>
            <p:ph type="pic" idx="2"/>
          </p:nvPr>
        </p:nvSpPr>
        <p:spPr>
          <a:xfrm>
            <a:off x="3887391" y="740570"/>
            <a:ext cx="4629000" cy="347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body" idx="1"/>
          </p:nvPr>
        </p:nvSpPr>
        <p:spPr>
          <a:xfrm>
            <a:off x="629841" y="1543051"/>
            <a:ext cx="2949300" cy="266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28650" y="273845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27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0" y="4318687"/>
            <a:ext cx="9144000" cy="8247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" name="Google Shape;9;p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08172" y="4439795"/>
            <a:ext cx="519273" cy="5825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;p1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1194261" y="4562512"/>
            <a:ext cx="2360143" cy="337163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3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hyperlink" Target="http://femto.nmsu.edu/" TargetMode="External"/><Relationship Id="rId4" Type="http://schemas.openxmlformats.org/officeDocument/2006/relationships/hyperlink" Target="mailto:zollner@nmsu.edu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0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image" Target="../media/image8.jpg"/><Relationship Id="rId7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920.png"/><Relationship Id="rId4" Type="http://schemas.openxmlformats.org/officeDocument/2006/relationships/image" Target="../media/image9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0.pn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0.png"/><Relationship Id="rId7" Type="http://schemas.openxmlformats.org/officeDocument/2006/relationships/image" Target="../media/image116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4.gif"/><Relationship Id="rId5" Type="http://schemas.openxmlformats.org/officeDocument/2006/relationships/image" Target="../media/image53.emf"/><Relationship Id="rId4" Type="http://schemas.openxmlformats.org/officeDocument/2006/relationships/image" Target="../media/image12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8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png"/><Relationship Id="rId4" Type="http://schemas.openxmlformats.org/officeDocument/2006/relationships/image" Target="../media/image63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emf"/><Relationship Id="rId2" Type="http://schemas.openxmlformats.org/officeDocument/2006/relationships/image" Target="../media/image67.emf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7" Type="http://schemas.openxmlformats.org/officeDocument/2006/relationships/image" Target="../media/image136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9.png"/><Relationship Id="rId4" Type="http://schemas.openxmlformats.org/officeDocument/2006/relationships/image" Target="../media/image7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0.jp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0.pn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2.jpg"/><Relationship Id="rId5" Type="http://schemas.openxmlformats.org/officeDocument/2006/relationships/image" Target="../media/image91.jpg"/><Relationship Id="rId4" Type="http://schemas.openxmlformats.org/officeDocument/2006/relationships/image" Target="../media/image90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0.png"/><Relationship Id="rId7" Type="http://schemas.openxmlformats.org/officeDocument/2006/relationships/image" Target="../media/image142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1.png"/><Relationship Id="rId5" Type="http://schemas.openxmlformats.org/officeDocument/2006/relationships/image" Target="../media/image1400.png"/><Relationship Id="rId4" Type="http://schemas.openxmlformats.org/officeDocument/2006/relationships/image" Target="../media/image1390.pn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5.jpeg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9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Relationship Id="rId9" Type="http://schemas.openxmlformats.org/officeDocument/2006/relationships/image" Target="../media/image102.emf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05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8.png"/><Relationship Id="rId5" Type="http://schemas.openxmlformats.org/officeDocument/2006/relationships/image" Target="../media/image103.png"/><Relationship Id="rId4" Type="http://schemas.openxmlformats.org/officeDocument/2006/relationships/image" Target="../media/image2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0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570.png"/><Relationship Id="rId4" Type="http://schemas.openxmlformats.org/officeDocument/2006/relationships/image" Target="../media/image57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0.png"/><Relationship Id="rId2" Type="http://schemas.openxmlformats.org/officeDocument/2006/relationships/image" Target="../media/image580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10.png"/><Relationship Id="rId4" Type="http://schemas.openxmlformats.org/officeDocument/2006/relationships/image" Target="../media/image60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7" Type="http://schemas.openxmlformats.org/officeDocument/2006/relationships/image" Target="../media/image11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5.png"/><Relationship Id="rId5" Type="http://schemas.openxmlformats.org/officeDocument/2006/relationships/image" Target="../media/image640.png"/><Relationship Id="rId4" Type="http://schemas.openxmlformats.org/officeDocument/2006/relationships/image" Target="../media/image63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6"/>
          <p:cNvSpPr txBox="1">
            <a:spLocks noGrp="1"/>
          </p:cNvSpPr>
          <p:nvPr>
            <p:ph type="ctrTitle"/>
          </p:nvPr>
        </p:nvSpPr>
        <p:spPr>
          <a:xfrm>
            <a:off x="0" y="6835"/>
            <a:ext cx="8338088" cy="1527757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 err="1"/>
              <a:t>Intravalence</a:t>
            </a:r>
            <a:r>
              <a:rPr lang="en-US" sz="3200" dirty="0"/>
              <a:t> Band Transitions</a:t>
            </a:r>
            <a:br>
              <a:rPr lang="en-US" sz="3200" dirty="0"/>
            </a:br>
            <a:r>
              <a:rPr lang="en-US" sz="3200" dirty="0"/>
              <a:t>in Gapless Topological Insulators</a:t>
            </a:r>
            <a:endParaRPr sz="3200" dirty="0">
              <a:latin typeface="+mn-lt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98" name="Google Shape;98;p16"/>
          <p:cNvSpPr txBox="1">
            <a:spLocks noGrp="1"/>
          </p:cNvSpPr>
          <p:nvPr>
            <p:ph type="subTitle" idx="1"/>
          </p:nvPr>
        </p:nvSpPr>
        <p:spPr>
          <a:xfrm>
            <a:off x="4124754" y="1575400"/>
            <a:ext cx="4631029" cy="2705021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rmAutofit fontScale="70000" lnSpcReduction="20000"/>
          </a:bodyPr>
          <a:lstStyle/>
          <a:p>
            <a:pPr marL="0" lvl="0" indent="0"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es" sz="5100" b="1" dirty="0">
                <a:latin typeface="+mn-lt"/>
                <a:ea typeface="Times New Roman"/>
                <a:cs typeface="Times New Roman"/>
                <a:sym typeface="Times New Roman"/>
              </a:rPr>
              <a:t>Stefan Zollner</a:t>
            </a:r>
          </a:p>
          <a:p>
            <a:pPr marL="0" lvl="0" indent="0">
              <a:lnSpc>
                <a:spcPct val="120000"/>
              </a:lnSpc>
              <a:buClr>
                <a:schemeClr val="dk1"/>
              </a:buClr>
              <a:buSzPts val="1100"/>
            </a:pPr>
            <a:endParaRPr lang="es" sz="3000" b="1" dirty="0">
              <a:latin typeface="+mn-lt"/>
              <a:ea typeface="Times New Roman"/>
              <a:cs typeface="Times New Roman"/>
              <a:sym typeface="Times New Roman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Head, Department of Physics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New Mexico State University </a:t>
            </a:r>
            <a:b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</a:br>
            <a:r>
              <a:rPr lang="en-US" sz="3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Las Cruces, NM, USA</a:t>
            </a: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3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  <a:p>
            <a:pPr marL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 dirty="0">
                <a:solidFill>
                  <a:schemeClr val="bg1"/>
                </a:solidFill>
                <a:latin typeface="+mn-lt"/>
                <a:ea typeface="Calibri"/>
                <a:cs typeface="Calibri"/>
                <a:sym typeface="Calibri"/>
              </a:rPr>
              <a:t>Supported by AFOSR SFFP and FA9550-20-1-0135.</a:t>
            </a:r>
          </a:p>
        </p:txBody>
      </p:sp>
      <p:pic>
        <p:nvPicPr>
          <p:cNvPr id="6" name="Picture 45">
            <a:extLst>
              <a:ext uri="{FF2B5EF4-FFF2-40B4-BE49-F238E27FC236}">
                <a16:creationId xmlns:a16="http://schemas.microsoft.com/office/drawing/2014/main" id="{9E10B4F2-4B7D-4F0D-BB3B-A82BE17986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3" t="1701" r="2553" b="3040"/>
          <a:stretch>
            <a:fillRect/>
          </a:stretch>
        </p:blipFill>
        <p:spPr bwMode="auto">
          <a:xfrm>
            <a:off x="8362177" y="35111"/>
            <a:ext cx="737960" cy="735601"/>
          </a:xfrm>
          <a:prstGeom prst="ellips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7" name="Text Box 46">
            <a:extLst>
              <a:ext uri="{FF2B5EF4-FFF2-40B4-BE49-F238E27FC236}">
                <a16:creationId xmlns:a16="http://schemas.microsoft.com/office/drawing/2014/main" id="{FA2E5293-CE1C-4607-9A6A-99C7A056F1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44359" y="770713"/>
            <a:ext cx="999641" cy="4004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FA9550-20-1-0135</a:t>
            </a:r>
          </a:p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900" b="1" dirty="0">
                <a:solidFill>
                  <a:schemeClr val="bg1"/>
                </a:solidFill>
                <a:latin typeface="Calibri" panose="020F0502020204030204" pitchFamily="34" charset="0"/>
              </a:rPr>
              <a:t>FA9550-20-F-0005</a:t>
            </a:r>
            <a:endParaRPr lang="en-US" altLang="en-US" sz="9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3EB618-FFEF-5F40-18B0-5429686F84AD}"/>
              </a:ext>
            </a:extLst>
          </p:cNvPr>
          <p:cNvSpPr txBox="1"/>
          <p:nvPr/>
        </p:nvSpPr>
        <p:spPr>
          <a:xfrm>
            <a:off x="4386687" y="4435126"/>
            <a:ext cx="4713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Email: </a:t>
            </a:r>
            <a:r>
              <a:rPr lang="en-US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zollner@nmsu.edu</a:t>
            </a:r>
            <a:r>
              <a:rPr lang="en-US" dirty="0">
                <a:solidFill>
                  <a:schemeClr val="bg1"/>
                </a:solidFill>
              </a:rPr>
              <a:t>. WWW: </a:t>
            </a:r>
            <a:r>
              <a:rPr lang="en-US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http://femto.nmsu.edu</a:t>
            </a:r>
            <a:r>
              <a:rPr lang="en-US" dirty="0">
                <a:solidFill>
                  <a:schemeClr val="bg1"/>
                </a:solidFill>
              </a:rPr>
              <a:t>.</a:t>
            </a:r>
          </a:p>
          <a:p>
            <a:r>
              <a:rPr lang="en-US" dirty="0">
                <a:solidFill>
                  <a:schemeClr val="bg1"/>
                </a:solidFill>
              </a:rPr>
              <a:t>12 two-hour lectures on YouTube. 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FB0B5BA-DCBD-6E4B-0D1C-EFB61C820B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264"/>
          <a:stretch/>
        </p:blipFill>
        <p:spPr>
          <a:xfrm>
            <a:off x="93300" y="1575400"/>
            <a:ext cx="3236496" cy="270502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80282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Bonds and Bands</a:t>
            </a:r>
            <a:endParaRPr lang="en-US" sz="2800" dirty="0">
              <a:latin typeface="+mj-lt"/>
            </a:endParaRPr>
          </a:p>
        </p:txBody>
      </p:sp>
      <p:sp>
        <p:nvSpPr>
          <p:cNvPr id="16" name="Marcador de número de diapositiva 3">
            <a:extLst>
              <a:ext uri="{FF2B5EF4-FFF2-40B4-BE49-F238E27FC236}">
                <a16:creationId xmlns:a16="http://schemas.microsoft.com/office/drawing/2014/main" id="{9F2DBA11-40DB-F1F2-406C-F43C401B92BC}"/>
              </a:ext>
            </a:extLst>
          </p:cNvPr>
          <p:cNvSpPr txBox="1">
            <a:spLocks/>
          </p:cNvSpPr>
          <p:nvPr/>
        </p:nvSpPr>
        <p:spPr>
          <a:xfrm>
            <a:off x="8628743" y="4663217"/>
            <a:ext cx="40416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fld id="{00000000-1234-1234-1234-123412341234}" type="slidenum">
              <a:rPr lang="en-US" smtClean="0">
                <a:solidFill>
                  <a:schemeClr val="bg1"/>
                </a:solidFill>
              </a:rPr>
              <a:pPr algn="ctr"/>
              <a:t>10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AD57B02-75AF-6DDD-E00B-E177215C6E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591" y="630688"/>
            <a:ext cx="7166174" cy="388212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FAA0379-B3CB-228E-3CFF-B6520953B2F3}"/>
              </a:ext>
            </a:extLst>
          </p:cNvPr>
          <p:cNvSpPr txBox="1"/>
          <p:nvPr/>
        </p:nvSpPr>
        <p:spPr>
          <a:xfrm>
            <a:off x="7561927" y="4167519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390381B-CB6D-5F26-632A-C7EFB4D21ED3}"/>
              </a:ext>
            </a:extLst>
          </p:cNvPr>
          <p:cNvSpPr txBox="1"/>
          <p:nvPr/>
        </p:nvSpPr>
        <p:spPr>
          <a:xfrm>
            <a:off x="184355" y="4595152"/>
            <a:ext cx="421224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well for Ge, GaAs, etc.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204B40-7466-A575-5569-390E3BE11DAC}"/>
              </a:ext>
            </a:extLst>
          </p:cNvPr>
          <p:cNvSpPr txBox="1"/>
          <p:nvPr/>
        </p:nvSpPr>
        <p:spPr>
          <a:xfrm>
            <a:off x="4781227" y="3758339"/>
            <a:ext cx="165782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Add kinetic energy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AE2FF9-BFDA-FE4A-B487-F28250E1DCF4}"/>
              </a:ext>
            </a:extLst>
          </p:cNvPr>
          <p:cNvSpPr txBox="1"/>
          <p:nvPr/>
        </p:nvSpPr>
        <p:spPr>
          <a:xfrm>
            <a:off x="4712298" y="4672095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2931598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E32AFD7B-4C70-BBC5-D92D-2BDCDB92602C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969C48-270F-7968-A363-587BACB8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Periodic Table of the Elements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F37CE10-A7D4-7A28-2C0E-6E96A706D3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88744" y="380456"/>
            <a:ext cx="7482178" cy="46763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AB26AD2-894C-B8A5-98FA-13C32A4ED6E6}"/>
              </a:ext>
            </a:extLst>
          </p:cNvPr>
          <p:cNvSpPr/>
          <p:nvPr/>
        </p:nvSpPr>
        <p:spPr>
          <a:xfrm>
            <a:off x="5406572" y="1088570"/>
            <a:ext cx="413657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8815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 descr="A close up of a mans face&#10;&#10;Description automatically generated">
            <a:extLst>
              <a:ext uri="{FF2B5EF4-FFF2-40B4-BE49-F238E27FC236}">
                <a16:creationId xmlns:a16="http://schemas.microsoft.com/office/drawing/2014/main" id="{AD1F6D57-F197-4048-6526-CA620A9D5B2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71" r="24428" b="22488"/>
          <a:stretch/>
        </p:blipFill>
        <p:spPr>
          <a:xfrm>
            <a:off x="5126991" y="1127662"/>
            <a:ext cx="3803046" cy="3419376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A simple band structure for Germanium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743739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12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9CE2E7-F36A-BADF-0BB2-7A23008A1D93}"/>
              </a:ext>
            </a:extLst>
          </p:cNvPr>
          <p:cNvCxnSpPr>
            <a:cxnSpLocks/>
          </p:cNvCxnSpPr>
          <p:nvPr/>
        </p:nvCxnSpPr>
        <p:spPr bwMode="auto">
          <a:xfrm>
            <a:off x="2233249" y="1758179"/>
            <a:ext cx="19687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015FD0-FEE8-7ECE-619C-E6371748CE32}"/>
              </a:ext>
            </a:extLst>
          </p:cNvPr>
          <p:cNvSpPr/>
          <p:nvPr/>
        </p:nvSpPr>
        <p:spPr bwMode="auto">
          <a:xfrm>
            <a:off x="2538049" y="2006931"/>
            <a:ext cx="1295400" cy="23241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7CA2A-7BF1-52E6-0B78-907D504CD156}"/>
              </a:ext>
            </a:extLst>
          </p:cNvPr>
          <p:cNvSpPr/>
          <p:nvPr/>
        </p:nvSpPr>
        <p:spPr bwMode="auto">
          <a:xfrm>
            <a:off x="556849" y="1987336"/>
            <a:ext cx="1295400" cy="23241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E5DD7-759F-4588-03DF-E52787BBB213}"/>
              </a:ext>
            </a:extLst>
          </p:cNvPr>
          <p:cNvCxnSpPr/>
          <p:nvPr/>
        </p:nvCxnSpPr>
        <p:spPr bwMode="auto">
          <a:xfrm>
            <a:off x="709249" y="4008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D09C69-3183-FECF-C3A7-AC4A563D23BA}"/>
              </a:ext>
            </a:extLst>
          </p:cNvPr>
          <p:cNvCxnSpPr/>
          <p:nvPr/>
        </p:nvCxnSpPr>
        <p:spPr bwMode="auto">
          <a:xfrm>
            <a:off x="709249" y="2258446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7A547E-B408-AAA7-5D16-990A800BF424}"/>
              </a:ext>
            </a:extLst>
          </p:cNvPr>
          <p:cNvCxnSpPr/>
          <p:nvPr/>
        </p:nvCxnSpPr>
        <p:spPr bwMode="auto">
          <a:xfrm>
            <a:off x="709249" y="2103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29BCA-52AA-4500-6A56-71642B1BD4F1}"/>
              </a:ext>
            </a:extLst>
          </p:cNvPr>
          <p:cNvCxnSpPr/>
          <p:nvPr/>
        </p:nvCxnSpPr>
        <p:spPr bwMode="auto">
          <a:xfrm>
            <a:off x="709249" y="21800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C47869-E725-DE11-2603-A8287CE48371}"/>
              </a:ext>
            </a:extLst>
          </p:cNvPr>
          <p:cNvSpPr txBox="1"/>
          <p:nvPr/>
        </p:nvSpPr>
        <p:spPr>
          <a:xfrm>
            <a:off x="80737" y="1987336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9834-B6AB-7E91-B1CF-890CF594EC7B}"/>
              </a:ext>
            </a:extLst>
          </p:cNvPr>
          <p:cNvSpPr txBox="1"/>
          <p:nvPr/>
        </p:nvSpPr>
        <p:spPr>
          <a:xfrm>
            <a:off x="89554" y="3778036"/>
            <a:ext cx="3129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3E0907-A839-4799-161E-65186FDD5BD2}"/>
              </a:ext>
            </a:extLst>
          </p:cNvPr>
          <p:cNvCxnSpPr/>
          <p:nvPr/>
        </p:nvCxnSpPr>
        <p:spPr bwMode="auto">
          <a:xfrm>
            <a:off x="709249" y="1544444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0F23B9-8989-8BC1-8C6D-C5B83F102210}"/>
              </a:ext>
            </a:extLst>
          </p:cNvPr>
          <p:cNvCxnSpPr/>
          <p:nvPr/>
        </p:nvCxnSpPr>
        <p:spPr bwMode="auto">
          <a:xfrm>
            <a:off x="709249" y="692142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BF3D74-CDE6-4910-3A32-F5D4C80945E6}"/>
              </a:ext>
            </a:extLst>
          </p:cNvPr>
          <p:cNvCxnSpPr/>
          <p:nvPr/>
        </p:nvCxnSpPr>
        <p:spPr bwMode="auto">
          <a:xfrm>
            <a:off x="709249" y="5375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F62D94-7D16-37A1-CF92-9EA25238C978}"/>
              </a:ext>
            </a:extLst>
          </p:cNvPr>
          <p:cNvCxnSpPr/>
          <p:nvPr/>
        </p:nvCxnSpPr>
        <p:spPr bwMode="auto">
          <a:xfrm>
            <a:off x="709249" y="6137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A1535F-1319-A852-A269-46C7280CCE5C}"/>
              </a:ext>
            </a:extLst>
          </p:cNvPr>
          <p:cNvSpPr txBox="1"/>
          <p:nvPr/>
        </p:nvSpPr>
        <p:spPr>
          <a:xfrm>
            <a:off x="16991" y="1321734"/>
            <a:ext cx="41229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D58FF2-3442-E8E3-45E6-1B22613EDC9D}"/>
              </a:ext>
            </a:extLst>
          </p:cNvPr>
          <p:cNvSpPr txBox="1"/>
          <p:nvPr/>
        </p:nvSpPr>
        <p:spPr>
          <a:xfrm>
            <a:off x="31851" y="499782"/>
            <a:ext cx="4267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p*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9F8414-7542-9243-C93F-9F40BE8F8A35}"/>
              </a:ext>
            </a:extLst>
          </p:cNvPr>
          <p:cNvCxnSpPr/>
          <p:nvPr/>
        </p:nvCxnSpPr>
        <p:spPr bwMode="auto">
          <a:xfrm>
            <a:off x="2690449" y="4008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D55CC0-D322-124E-73CA-AF85DEC3B55B}"/>
              </a:ext>
            </a:extLst>
          </p:cNvPr>
          <p:cNvCxnSpPr/>
          <p:nvPr/>
        </p:nvCxnSpPr>
        <p:spPr bwMode="auto">
          <a:xfrm>
            <a:off x="2690449" y="2258446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C81E20-C1D7-616C-57DD-8A43D485D009}"/>
              </a:ext>
            </a:extLst>
          </p:cNvPr>
          <p:cNvCxnSpPr/>
          <p:nvPr/>
        </p:nvCxnSpPr>
        <p:spPr bwMode="auto">
          <a:xfrm>
            <a:off x="2690449" y="27896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DC7F8A-9148-8EFA-ADD3-F6D4C1CDC0C6}"/>
              </a:ext>
            </a:extLst>
          </p:cNvPr>
          <p:cNvCxnSpPr/>
          <p:nvPr/>
        </p:nvCxnSpPr>
        <p:spPr bwMode="auto">
          <a:xfrm>
            <a:off x="2690449" y="21800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3C27CA-8FAB-56DB-59C4-E01092B7C5C9}"/>
              </a:ext>
            </a:extLst>
          </p:cNvPr>
          <p:cNvCxnSpPr/>
          <p:nvPr/>
        </p:nvCxnSpPr>
        <p:spPr bwMode="auto">
          <a:xfrm>
            <a:off x="2690449" y="1544444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DD6B0E-EDFF-3501-01AA-87EEFE369FA4}"/>
              </a:ext>
            </a:extLst>
          </p:cNvPr>
          <p:cNvCxnSpPr/>
          <p:nvPr/>
        </p:nvCxnSpPr>
        <p:spPr bwMode="auto">
          <a:xfrm>
            <a:off x="2690449" y="998030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306B2A-0FEC-E3F6-A3E4-C86DA6B97EF8}"/>
              </a:ext>
            </a:extLst>
          </p:cNvPr>
          <p:cNvCxnSpPr/>
          <p:nvPr/>
        </p:nvCxnSpPr>
        <p:spPr bwMode="auto">
          <a:xfrm>
            <a:off x="2690449" y="5375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92C4E0-655E-2589-E34A-94D38B6310D8}"/>
              </a:ext>
            </a:extLst>
          </p:cNvPr>
          <p:cNvCxnSpPr/>
          <p:nvPr/>
        </p:nvCxnSpPr>
        <p:spPr bwMode="auto">
          <a:xfrm>
            <a:off x="2690449" y="6137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1E9E79-2358-5CB3-A1F8-E8110C21F05D}"/>
              </a:ext>
            </a:extLst>
          </p:cNvPr>
          <p:cNvSpPr txBox="1"/>
          <p:nvPr/>
        </p:nvSpPr>
        <p:spPr>
          <a:xfrm>
            <a:off x="819153" y="2915280"/>
            <a:ext cx="713657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000" dirty="0"/>
              <a:t>VB</a:t>
            </a:r>
          </a:p>
          <a:p>
            <a:pPr algn="ctr"/>
            <a:r>
              <a:rPr lang="en-US" sz="2000" dirty="0"/>
              <a:t>filled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E96248-B023-330A-01E5-383FD989B862}"/>
              </a:ext>
            </a:extLst>
          </p:cNvPr>
          <p:cNvSpPr txBox="1"/>
          <p:nvPr/>
        </p:nvSpPr>
        <p:spPr>
          <a:xfrm>
            <a:off x="716616" y="808324"/>
            <a:ext cx="813043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dirty="0"/>
              <a:t>CB</a:t>
            </a:r>
          </a:p>
          <a:p>
            <a:pPr algn="ctr"/>
            <a:r>
              <a:rPr lang="en-US" sz="1800" dirty="0"/>
              <a:t>empty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E242DE-A05C-0FD6-621B-50DDE47388A4}"/>
              </a:ext>
            </a:extLst>
          </p:cNvPr>
          <p:cNvCxnSpPr>
            <a:cxnSpLocks/>
          </p:cNvCxnSpPr>
          <p:nvPr/>
        </p:nvCxnSpPr>
        <p:spPr bwMode="auto">
          <a:xfrm>
            <a:off x="78394" y="1768446"/>
            <a:ext cx="18228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3B490F-7976-9C8A-A314-0F428ED86520}"/>
              </a:ext>
            </a:extLst>
          </p:cNvPr>
          <p:cNvSpPr txBox="1"/>
          <p:nvPr/>
        </p:nvSpPr>
        <p:spPr>
          <a:xfrm>
            <a:off x="1500826" y="1530752"/>
            <a:ext cx="43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</a:t>
            </a:r>
            <a:r>
              <a:rPr lang="en-US" sz="1800" baseline="-25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34C29F-320F-E0AE-030B-A10A30601129}"/>
              </a:ext>
            </a:extLst>
          </p:cNvPr>
          <p:cNvSpPr txBox="1"/>
          <p:nvPr/>
        </p:nvSpPr>
        <p:spPr>
          <a:xfrm>
            <a:off x="1943891" y="658261"/>
            <a:ext cx="492443" cy="3583673"/>
          </a:xfrm>
          <a:prstGeom prst="rect">
            <a:avLst/>
          </a:prstGeom>
          <a:solidFill>
            <a:srgbClr val="FFC000"/>
          </a:solidFill>
        </p:spPr>
        <p:txBody>
          <a:bodyPr vert="vert270"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Add spin-orbit coupling: J=L+S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A5C3D7-DB38-7977-8BDC-D7449DB82E6A}"/>
              </a:ext>
            </a:extLst>
          </p:cNvPr>
          <p:cNvGrpSpPr/>
          <p:nvPr/>
        </p:nvGrpSpPr>
        <p:grpSpPr>
          <a:xfrm>
            <a:off x="3230051" y="2034792"/>
            <a:ext cx="152400" cy="468363"/>
            <a:chOff x="6553200" y="4565302"/>
            <a:chExt cx="152400" cy="46836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FA93DB-BB0C-46C6-9A8F-F3F90445A1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7AB520-01FB-F1E2-7280-19E03867F4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120470-13E6-CA17-8833-0332D43524C1}"/>
              </a:ext>
            </a:extLst>
          </p:cNvPr>
          <p:cNvGrpSpPr/>
          <p:nvPr/>
        </p:nvGrpSpPr>
        <p:grpSpPr>
          <a:xfrm>
            <a:off x="1058680" y="3802743"/>
            <a:ext cx="152400" cy="468363"/>
            <a:chOff x="6553200" y="4565302"/>
            <a:chExt cx="152400" cy="46836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ADD4569-EAEB-1277-4EE7-8D260D128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499805D-F7C4-D4A2-1078-8889C3CEFD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1ECFA-7027-98FA-18A9-D97A0727AEEA}"/>
              </a:ext>
            </a:extLst>
          </p:cNvPr>
          <p:cNvGrpSpPr/>
          <p:nvPr/>
        </p:nvGrpSpPr>
        <p:grpSpPr>
          <a:xfrm>
            <a:off x="3109549" y="3809441"/>
            <a:ext cx="152400" cy="468363"/>
            <a:chOff x="6553200" y="4565302"/>
            <a:chExt cx="152400" cy="46836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0C11FDE-7B3C-531F-FE5E-A0ACC0E1C4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71908B3-86F6-82A2-08C6-ABE6693EA1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9B26C6-B5B6-61E8-B9ED-9A11CFB57B4B}"/>
              </a:ext>
            </a:extLst>
          </p:cNvPr>
          <p:cNvGrpSpPr/>
          <p:nvPr/>
        </p:nvGrpSpPr>
        <p:grpSpPr>
          <a:xfrm>
            <a:off x="3077651" y="2563136"/>
            <a:ext cx="152400" cy="468363"/>
            <a:chOff x="6553200" y="4565302"/>
            <a:chExt cx="152400" cy="46836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8597FD9-C3AA-3C6D-81A3-664A8A13F1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3B439C-9B0F-54D9-1375-27C996EDB2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7C0833-F6A8-23A8-4C92-6CB27391FAD9}"/>
              </a:ext>
            </a:extLst>
          </p:cNvPr>
          <p:cNvGrpSpPr/>
          <p:nvPr/>
        </p:nvGrpSpPr>
        <p:grpSpPr>
          <a:xfrm>
            <a:off x="2903481" y="2028094"/>
            <a:ext cx="152400" cy="468363"/>
            <a:chOff x="6553200" y="4565302"/>
            <a:chExt cx="152400" cy="46836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CA651F5-1FC8-864C-7EBF-8AFC382D75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1BA5F88-9E1D-09C3-60E1-8B48EBD999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46502B0-DF3F-51A7-5D8A-6F9D33B1890E}"/>
              </a:ext>
            </a:extLst>
          </p:cNvPr>
          <p:cNvGrpSpPr/>
          <p:nvPr/>
        </p:nvGrpSpPr>
        <p:grpSpPr>
          <a:xfrm>
            <a:off x="1081767" y="2022087"/>
            <a:ext cx="152400" cy="468363"/>
            <a:chOff x="6553200" y="4565302"/>
            <a:chExt cx="152400" cy="46836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E0ABBD9-BC00-CB22-8E66-2ACC7C6B65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9F0AFCF-F7D0-CD97-612C-B2933A0953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D38A7E-7768-BDB2-6BC9-C381F4F501B0}"/>
              </a:ext>
            </a:extLst>
          </p:cNvPr>
          <p:cNvGrpSpPr/>
          <p:nvPr/>
        </p:nvGrpSpPr>
        <p:grpSpPr>
          <a:xfrm>
            <a:off x="1408337" y="2008691"/>
            <a:ext cx="152400" cy="468363"/>
            <a:chOff x="6553200" y="4565302"/>
            <a:chExt cx="152400" cy="46836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C5A4B8A-EE80-726A-E69F-045ED99E75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52293F7-692C-2D31-BAFC-B57D44C545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A6A080-8ACB-1254-BAFD-EE77CA6654FB}"/>
              </a:ext>
            </a:extLst>
          </p:cNvPr>
          <p:cNvGrpSpPr/>
          <p:nvPr/>
        </p:nvGrpSpPr>
        <p:grpSpPr>
          <a:xfrm>
            <a:off x="755197" y="2015389"/>
            <a:ext cx="152400" cy="468363"/>
            <a:chOff x="6553200" y="4565302"/>
            <a:chExt cx="152400" cy="46836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6835619-7523-1A46-C827-B04A47E7B7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B7C2B06-94F3-0C0F-07D9-E9F1F9FC3F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CD2B401-966C-7DD3-4449-2F0467210A97}"/>
              </a:ext>
            </a:extLst>
          </p:cNvPr>
          <p:cNvSpPr txBox="1"/>
          <p:nvPr/>
        </p:nvSpPr>
        <p:spPr>
          <a:xfrm>
            <a:off x="4612561" y="1049605"/>
            <a:ext cx="553998" cy="2626681"/>
          </a:xfrm>
          <a:prstGeom prst="rect">
            <a:avLst/>
          </a:prstGeom>
          <a:solidFill>
            <a:srgbClr val="FFC000"/>
          </a:solidFill>
        </p:spPr>
        <p:txBody>
          <a:bodyPr vert="vert270"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Add kinetic energy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9E0E46-BC89-D9AE-474B-68119A5BD645}"/>
              </a:ext>
            </a:extLst>
          </p:cNvPr>
          <p:cNvSpPr txBox="1"/>
          <p:nvPr/>
        </p:nvSpPr>
        <p:spPr>
          <a:xfrm>
            <a:off x="4044382" y="3780269"/>
            <a:ext cx="3129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594B40-5E63-935A-2F0A-B049B874E24A}"/>
              </a:ext>
            </a:extLst>
          </p:cNvPr>
          <p:cNvSpPr txBox="1"/>
          <p:nvPr/>
        </p:nvSpPr>
        <p:spPr>
          <a:xfrm>
            <a:off x="3829905" y="1285458"/>
            <a:ext cx="41229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s*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D58B4E-0901-6BEA-C787-15091F5D9C4E}"/>
              </a:ext>
            </a:extLst>
          </p:cNvPr>
          <p:cNvSpPr txBox="1"/>
          <p:nvPr/>
        </p:nvSpPr>
        <p:spPr>
          <a:xfrm>
            <a:off x="3856781" y="2583598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A432B9-77ED-8337-C90B-3B2B07972B03}"/>
              </a:ext>
            </a:extLst>
          </p:cNvPr>
          <p:cNvSpPr txBox="1"/>
          <p:nvPr/>
        </p:nvSpPr>
        <p:spPr>
          <a:xfrm>
            <a:off x="3857439" y="2022086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DD1711-AC85-674E-D419-8A7BA30918D3}"/>
              </a:ext>
            </a:extLst>
          </p:cNvPr>
          <p:cNvSpPr txBox="1"/>
          <p:nvPr/>
        </p:nvSpPr>
        <p:spPr>
          <a:xfrm>
            <a:off x="3833567" y="861822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j=1/2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B2F307-E785-5D00-DF53-D5CA8C40DA83}"/>
              </a:ext>
            </a:extLst>
          </p:cNvPr>
          <p:cNvSpPr txBox="1"/>
          <p:nvPr/>
        </p:nvSpPr>
        <p:spPr>
          <a:xfrm>
            <a:off x="3834107" y="424623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9D96C2D-7316-D3C6-74AF-7E369DFC28DC}"/>
              </a:ext>
            </a:extLst>
          </p:cNvPr>
          <p:cNvCxnSpPr/>
          <p:nvPr/>
        </p:nvCxnSpPr>
        <p:spPr bwMode="auto">
          <a:xfrm>
            <a:off x="3528649" y="2218168"/>
            <a:ext cx="0" cy="5824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45F776A-4817-FE5E-2838-3BA54B237BE5}"/>
              </a:ext>
            </a:extLst>
          </p:cNvPr>
          <p:cNvSpPr txBox="1"/>
          <p:nvPr/>
        </p:nvSpPr>
        <p:spPr>
          <a:xfrm>
            <a:off x="3490836" y="228191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800" baseline="-25000" dirty="0">
                <a:solidFill>
                  <a:srgbClr val="000000"/>
                </a:solidFill>
              </a:rPr>
              <a:t>0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8855C38-F1DD-219F-DC71-876D6F5A6106}"/>
              </a:ext>
            </a:extLst>
          </p:cNvPr>
          <p:cNvCxnSpPr>
            <a:cxnSpLocks/>
          </p:cNvCxnSpPr>
          <p:nvPr/>
        </p:nvCxnSpPr>
        <p:spPr bwMode="auto">
          <a:xfrm>
            <a:off x="3300049" y="540176"/>
            <a:ext cx="18498" cy="4578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BE7348D-FFE6-D21D-CA94-3EBF26C09970}"/>
              </a:ext>
            </a:extLst>
          </p:cNvPr>
          <p:cNvSpPr txBox="1"/>
          <p:nvPr/>
        </p:nvSpPr>
        <p:spPr>
          <a:xfrm>
            <a:off x="3333969" y="59569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800" baseline="-25000" dirty="0">
                <a:solidFill>
                  <a:srgbClr val="000000"/>
                </a:solidFill>
              </a:rPr>
              <a:t>0</a:t>
            </a:r>
            <a:r>
              <a:rPr lang="en-US" sz="1800" baseline="30000" dirty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FD56D4-BD85-073B-A541-C63C09C6B682}"/>
              </a:ext>
            </a:extLst>
          </p:cNvPr>
          <p:cNvSpPr txBox="1"/>
          <p:nvPr/>
        </p:nvSpPr>
        <p:spPr>
          <a:xfrm>
            <a:off x="31851" y="4399667"/>
            <a:ext cx="45175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Ge electronic configuration: … 4s</a:t>
            </a:r>
            <a:r>
              <a:rPr lang="en-US" sz="2000" baseline="30000" dirty="0"/>
              <a:t>2</a:t>
            </a:r>
            <a:r>
              <a:rPr lang="en-US" sz="2000" dirty="0"/>
              <a:t> 4p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N shell forms sp</a:t>
            </a:r>
            <a:r>
              <a:rPr lang="en-US" sz="2000" baseline="30000" dirty="0"/>
              <a:t>3</a:t>
            </a:r>
            <a:r>
              <a:rPr lang="en-US" sz="2000" dirty="0"/>
              <a:t> hybrid: … 4s</a:t>
            </a:r>
            <a:r>
              <a:rPr lang="en-US" sz="2000" baseline="30000" dirty="0"/>
              <a:t>1</a:t>
            </a:r>
            <a:r>
              <a:rPr lang="en-US" sz="2000" dirty="0"/>
              <a:t> 4p</a:t>
            </a:r>
            <a:r>
              <a:rPr lang="en-US" sz="2000" baseline="30000" dirty="0"/>
              <a:t>3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9812BB39-1EA8-1E6B-425A-0866B9DFD5D0}"/>
              </a:ext>
            </a:extLst>
          </p:cNvPr>
          <p:cNvSpPr txBox="1"/>
          <p:nvPr/>
        </p:nvSpPr>
        <p:spPr>
          <a:xfrm>
            <a:off x="6085434" y="452015"/>
            <a:ext cx="1980029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i="1" dirty="0">
                <a:solidFill>
                  <a:srgbClr val="000000"/>
                </a:solidFill>
              </a:rPr>
              <a:t>K</a:t>
            </a:r>
            <a:r>
              <a:rPr lang="en-US" sz="1800" dirty="0">
                <a:solidFill>
                  <a:srgbClr val="000000"/>
                </a:solidFill>
              </a:rPr>
              <a:t>=</a:t>
            </a:r>
            <a:r>
              <a:rPr lang="en-US" sz="1800" i="1" dirty="0">
                <a:solidFill>
                  <a:srgbClr val="000000"/>
                </a:solidFill>
              </a:rPr>
              <a:t>mv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/2=</a:t>
            </a:r>
            <a:r>
              <a:rPr lang="en-US" sz="1800" i="1" dirty="0">
                <a:solidFill>
                  <a:srgbClr val="000000"/>
                </a:solidFill>
              </a:rPr>
              <a:t>p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/2</a:t>
            </a:r>
            <a:r>
              <a:rPr lang="en-US" sz="1800" i="1" dirty="0">
                <a:solidFill>
                  <a:srgbClr val="000000"/>
                </a:solidFill>
              </a:rPr>
              <a:t>m</a:t>
            </a:r>
          </a:p>
          <a:p>
            <a:r>
              <a:rPr lang="en-US" sz="1800" dirty="0">
                <a:solidFill>
                  <a:srgbClr val="000000"/>
                </a:solidFill>
                <a:sym typeface="MT Extra" panose="05050102010205020202" pitchFamily="18" charset="2"/>
              </a:rPr>
              <a:t>   =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i="1" dirty="0">
                <a:solidFill>
                  <a:srgbClr val="000000"/>
                </a:solidFill>
              </a:rPr>
              <a:t>k</a:t>
            </a:r>
            <a:r>
              <a:rPr lang="en-US" sz="1800" baseline="30000" dirty="0">
                <a:solidFill>
                  <a:srgbClr val="000000"/>
                </a:solidFill>
              </a:rPr>
              <a:t>2</a:t>
            </a:r>
            <a:r>
              <a:rPr lang="en-US" sz="1800" dirty="0">
                <a:solidFill>
                  <a:srgbClr val="000000"/>
                </a:solidFill>
              </a:rPr>
              <a:t>/2</a:t>
            </a:r>
            <a:r>
              <a:rPr lang="en-US" sz="1800" i="1" dirty="0">
                <a:solidFill>
                  <a:srgbClr val="000000"/>
                </a:solidFill>
              </a:rPr>
              <a:t>m</a:t>
            </a:r>
          </a:p>
          <a:p>
            <a:r>
              <a:rPr lang="en-US" sz="1800" i="1" dirty="0">
                <a:solidFill>
                  <a:srgbClr val="000000"/>
                </a:solidFill>
              </a:rPr>
              <a:t>m</a:t>
            </a:r>
            <a:r>
              <a:rPr lang="en-US" sz="1800" dirty="0">
                <a:solidFill>
                  <a:srgbClr val="000000"/>
                </a:solidFill>
              </a:rPr>
              <a:t>: effective mass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570F68F4-BDAF-DFBF-CAA6-B0E185ECFD5C}"/>
              </a:ext>
            </a:extLst>
          </p:cNvPr>
          <p:cNvSpPr txBox="1"/>
          <p:nvPr/>
        </p:nvSpPr>
        <p:spPr>
          <a:xfrm>
            <a:off x="8079826" y="764064"/>
            <a:ext cx="1038746" cy="55399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/>
            <a:r>
              <a:rPr lang="en-US" sz="1600" dirty="0">
                <a:solidFill>
                  <a:srgbClr val="000000"/>
                </a:solidFill>
              </a:rPr>
              <a:t>CB (empty)</a:t>
            </a:r>
          </a:p>
          <a:p>
            <a:pPr algn="ctr"/>
            <a:r>
              <a:rPr lang="en-US" sz="2000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CED11DDA-D398-C486-0DB4-C84CC7979DEE}"/>
              </a:ext>
            </a:extLst>
          </p:cNvPr>
          <p:cNvSpPr txBox="1"/>
          <p:nvPr/>
        </p:nvSpPr>
        <p:spPr>
          <a:xfrm>
            <a:off x="8332113" y="2717922"/>
            <a:ext cx="4283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so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2BF1343-5A2C-47DF-B87C-E14388253650}"/>
              </a:ext>
            </a:extLst>
          </p:cNvPr>
          <p:cNvSpPr txBox="1"/>
          <p:nvPr/>
        </p:nvSpPr>
        <p:spPr>
          <a:xfrm>
            <a:off x="7119004" y="2277586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800" baseline="-25000" dirty="0">
                <a:solidFill>
                  <a:srgbClr val="000000"/>
                </a:solidFill>
              </a:rPr>
              <a:t>0</a:t>
            </a:r>
          </a:p>
        </p:txBody>
      </p:sp>
      <p:cxnSp>
        <p:nvCxnSpPr>
          <p:cNvPr id="74" name="Straight Arrow Connector 73">
            <a:extLst>
              <a:ext uri="{FF2B5EF4-FFF2-40B4-BE49-F238E27FC236}">
                <a16:creationId xmlns:a16="http://schemas.microsoft.com/office/drawing/2014/main" id="{CA47466F-E195-0AE3-1C27-2B343CA1DD54}"/>
              </a:ext>
            </a:extLst>
          </p:cNvPr>
          <p:cNvCxnSpPr>
            <a:cxnSpLocks/>
          </p:cNvCxnSpPr>
          <p:nvPr/>
        </p:nvCxnSpPr>
        <p:spPr bwMode="auto">
          <a:xfrm>
            <a:off x="7075449" y="2329678"/>
            <a:ext cx="0" cy="34496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75" name="TextBox 74">
            <a:extLst>
              <a:ext uri="{FF2B5EF4-FFF2-40B4-BE49-F238E27FC236}">
                <a16:creationId xmlns:a16="http://schemas.microsoft.com/office/drawing/2014/main" id="{AC8765E1-9298-A99E-0CD4-B56C6F16E5A5}"/>
              </a:ext>
            </a:extLst>
          </p:cNvPr>
          <p:cNvSpPr txBox="1"/>
          <p:nvPr/>
        </p:nvSpPr>
        <p:spPr>
          <a:xfrm>
            <a:off x="8460037" y="1983625"/>
            <a:ext cx="47000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rgbClr val="00B050"/>
                </a:solidFill>
              </a:rPr>
              <a:t>hh</a:t>
            </a:r>
            <a:endParaRPr lang="en-US" sz="2000" dirty="0">
              <a:solidFill>
                <a:srgbClr val="00B050"/>
              </a:solidFill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2B34374F-2003-E9B4-07C2-744AAF7E9644}"/>
              </a:ext>
            </a:extLst>
          </p:cNvPr>
          <p:cNvSpPr txBox="1"/>
          <p:nvPr/>
        </p:nvSpPr>
        <p:spPr>
          <a:xfrm>
            <a:off x="5532750" y="239399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>
                <a:solidFill>
                  <a:srgbClr val="00B050"/>
                </a:solidFill>
              </a:rPr>
              <a:t>lh</a:t>
            </a:r>
            <a:endParaRPr lang="en-US" sz="1800" dirty="0">
              <a:solidFill>
                <a:srgbClr val="00B050"/>
              </a:solidFill>
            </a:endParaRPr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62D70DC1-535C-2AF0-9A35-CBCDCBC1C700}"/>
              </a:ext>
            </a:extLst>
          </p:cNvPr>
          <p:cNvSpPr txBox="1"/>
          <p:nvPr/>
        </p:nvSpPr>
        <p:spPr>
          <a:xfrm>
            <a:off x="6726166" y="3940596"/>
            <a:ext cx="800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A18DA"/>
                </a:solidFill>
              </a:rPr>
              <a:t>4s VB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3B88159-BE56-B62B-9512-9F85E99DC3A8}"/>
              </a:ext>
            </a:extLst>
          </p:cNvPr>
          <p:cNvCxnSpPr/>
          <p:nvPr/>
        </p:nvCxnSpPr>
        <p:spPr bwMode="auto">
          <a:xfrm flipV="1">
            <a:off x="5253971" y="595692"/>
            <a:ext cx="0" cy="396022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F70DA8-4C11-7E08-A9CE-A27FFBC3E620}"/>
              </a:ext>
            </a:extLst>
          </p:cNvPr>
          <p:cNvSpPr txBox="1"/>
          <p:nvPr/>
        </p:nvSpPr>
        <p:spPr>
          <a:xfrm>
            <a:off x="5279662" y="468487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D4EC76E-B988-BF04-15F3-98907B378CE3}"/>
              </a:ext>
            </a:extLst>
          </p:cNvPr>
          <p:cNvSpPr txBox="1"/>
          <p:nvPr/>
        </p:nvSpPr>
        <p:spPr>
          <a:xfrm>
            <a:off x="6320861" y="4693092"/>
            <a:ext cx="186301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Momentum </a:t>
            </a:r>
            <a:r>
              <a:rPr lang="en-US" sz="2000" dirty="0">
                <a:solidFill>
                  <a:srgbClr val="000000"/>
                </a:solidFill>
                <a:sym typeface="MT Extra" panose="05050102010205020202" pitchFamily="18" charset="2"/>
              </a:rPr>
              <a:t></a:t>
            </a:r>
            <a:r>
              <a:rPr lang="en-US" sz="2000" i="1" dirty="0">
                <a:solidFill>
                  <a:srgbClr val="000000"/>
                </a:solidFill>
              </a:rPr>
              <a:t>k</a:t>
            </a: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DF3A923-D7E3-AB6F-E7C6-E4154D2A20DA}"/>
              </a:ext>
            </a:extLst>
          </p:cNvPr>
          <p:cNvCxnSpPr>
            <a:cxnSpLocks/>
          </p:cNvCxnSpPr>
          <p:nvPr/>
        </p:nvCxnSpPr>
        <p:spPr bwMode="auto">
          <a:xfrm>
            <a:off x="6228799" y="1860167"/>
            <a:ext cx="482362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7A1B6D0B-E47C-A9F3-BC81-0EC778A8BD48}"/>
              </a:ext>
            </a:extLst>
          </p:cNvPr>
          <p:cNvSpPr txBox="1"/>
          <p:nvPr/>
        </p:nvSpPr>
        <p:spPr>
          <a:xfrm>
            <a:off x="5741812" y="1696745"/>
            <a:ext cx="43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</a:t>
            </a:r>
            <a:r>
              <a:rPr lang="en-US" sz="1800" baseline="-25000" dirty="0">
                <a:solidFill>
                  <a:srgbClr val="FF0000"/>
                </a:solidFill>
              </a:rPr>
              <a:t>F</a:t>
            </a: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F5F2125F-3B22-139B-4BD5-49C7B3BDD749}"/>
              </a:ext>
            </a:extLst>
          </p:cNvPr>
          <p:cNvCxnSpPr>
            <a:cxnSpLocks/>
          </p:cNvCxnSpPr>
          <p:nvPr/>
        </p:nvCxnSpPr>
        <p:spPr bwMode="auto">
          <a:xfrm>
            <a:off x="7075449" y="1475035"/>
            <a:ext cx="0" cy="81275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85" name="TextBox 84">
            <a:extLst>
              <a:ext uri="{FF2B5EF4-FFF2-40B4-BE49-F238E27FC236}">
                <a16:creationId xmlns:a16="http://schemas.microsoft.com/office/drawing/2014/main" id="{BD2D8C5E-CB7C-19C4-FB50-23DC77F4AF5B}"/>
              </a:ext>
            </a:extLst>
          </p:cNvPr>
          <p:cNvSpPr txBox="1"/>
          <p:nvPr/>
        </p:nvSpPr>
        <p:spPr>
          <a:xfrm>
            <a:off x="7164585" y="1620625"/>
            <a:ext cx="14494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+mn-lt"/>
              </a:rPr>
              <a:t>E</a:t>
            </a:r>
            <a:r>
              <a:rPr lang="en-US" sz="1800" baseline="-25000" dirty="0">
                <a:solidFill>
                  <a:srgbClr val="000000"/>
                </a:solidFill>
                <a:latin typeface="+mn-lt"/>
              </a:rPr>
              <a:t>0</a:t>
            </a:r>
            <a:r>
              <a:rPr lang="en-US" sz="1800" dirty="0">
                <a:solidFill>
                  <a:srgbClr val="000000"/>
                </a:solidFill>
                <a:latin typeface="+mn-lt"/>
              </a:rPr>
              <a:t> band gap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DCBB1E6-3876-CB1B-F499-7AC7AEFE8FE6}"/>
              </a:ext>
            </a:extLst>
          </p:cNvPr>
          <p:cNvSpPr/>
          <p:nvPr/>
        </p:nvSpPr>
        <p:spPr bwMode="auto">
          <a:xfrm>
            <a:off x="5297179" y="2329677"/>
            <a:ext cx="3530158" cy="2217361"/>
          </a:xfrm>
          <a:prstGeom prst="rect">
            <a:avLst/>
          </a:prstGeom>
          <a:solidFill>
            <a:srgbClr val="92D050">
              <a:alpha val="34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DD35AE08-0E08-3B63-0EF4-D8752AF49A6C}"/>
              </a:ext>
            </a:extLst>
          </p:cNvPr>
          <p:cNvSpPr txBox="1"/>
          <p:nvPr/>
        </p:nvSpPr>
        <p:spPr>
          <a:xfrm>
            <a:off x="6814619" y="3262486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filled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3E6728-2F2B-802E-8E18-2D4694364069}"/>
              </a:ext>
            </a:extLst>
          </p:cNvPr>
          <p:cNvSpPr txBox="1"/>
          <p:nvPr/>
        </p:nvSpPr>
        <p:spPr>
          <a:xfrm>
            <a:off x="2740239" y="3138529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filled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E506BD7-0641-FF40-C2E6-94DDE8A07644}"/>
              </a:ext>
            </a:extLst>
          </p:cNvPr>
          <p:cNvCxnSpPr>
            <a:cxnSpLocks/>
          </p:cNvCxnSpPr>
          <p:nvPr/>
        </p:nvCxnSpPr>
        <p:spPr bwMode="auto">
          <a:xfrm flipV="1">
            <a:off x="5479850" y="4593036"/>
            <a:ext cx="3383194" cy="23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A2D9DFF1-0F0E-67F8-7971-416558E740CD}"/>
              </a:ext>
            </a:extLst>
          </p:cNvPr>
          <p:cNvSpPr txBox="1"/>
          <p:nvPr/>
        </p:nvSpPr>
        <p:spPr>
          <a:xfrm>
            <a:off x="4559914" y="4743739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485604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Band structure of Germanium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6" y="4743739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C9CE2E7-F36A-BADF-0BB2-7A23008A1D93}"/>
              </a:ext>
            </a:extLst>
          </p:cNvPr>
          <p:cNvCxnSpPr>
            <a:cxnSpLocks/>
          </p:cNvCxnSpPr>
          <p:nvPr/>
        </p:nvCxnSpPr>
        <p:spPr bwMode="auto">
          <a:xfrm>
            <a:off x="2233249" y="1758179"/>
            <a:ext cx="1968793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4" name="Rectangle 3">
            <a:extLst>
              <a:ext uri="{FF2B5EF4-FFF2-40B4-BE49-F238E27FC236}">
                <a16:creationId xmlns:a16="http://schemas.microsoft.com/office/drawing/2014/main" id="{47015FD0-FEE8-7ECE-619C-E6371748CE32}"/>
              </a:ext>
            </a:extLst>
          </p:cNvPr>
          <p:cNvSpPr/>
          <p:nvPr/>
        </p:nvSpPr>
        <p:spPr bwMode="auto">
          <a:xfrm>
            <a:off x="2538049" y="2006931"/>
            <a:ext cx="1295400" cy="23241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367CA2A-7BF1-52E6-0B78-907D504CD156}"/>
              </a:ext>
            </a:extLst>
          </p:cNvPr>
          <p:cNvSpPr/>
          <p:nvPr/>
        </p:nvSpPr>
        <p:spPr bwMode="auto">
          <a:xfrm>
            <a:off x="556849" y="1987336"/>
            <a:ext cx="1295400" cy="2324156"/>
          </a:xfrm>
          <a:prstGeom prst="rect">
            <a:avLst/>
          </a:prstGeom>
          <a:solidFill>
            <a:srgbClr val="92D050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5EE5DD7-759F-4588-03DF-E52787BBB213}"/>
              </a:ext>
            </a:extLst>
          </p:cNvPr>
          <p:cNvCxnSpPr/>
          <p:nvPr/>
        </p:nvCxnSpPr>
        <p:spPr bwMode="auto">
          <a:xfrm>
            <a:off x="709249" y="4008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5D09C69-3183-FECF-C3A7-AC4A563D23BA}"/>
              </a:ext>
            </a:extLst>
          </p:cNvPr>
          <p:cNvCxnSpPr/>
          <p:nvPr/>
        </p:nvCxnSpPr>
        <p:spPr bwMode="auto">
          <a:xfrm>
            <a:off x="709249" y="2258446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67A547E-B408-AAA7-5D16-990A800BF424}"/>
              </a:ext>
            </a:extLst>
          </p:cNvPr>
          <p:cNvCxnSpPr/>
          <p:nvPr/>
        </p:nvCxnSpPr>
        <p:spPr bwMode="auto">
          <a:xfrm>
            <a:off x="709249" y="2103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CB29BCA-52AA-4500-6A56-71642B1BD4F1}"/>
              </a:ext>
            </a:extLst>
          </p:cNvPr>
          <p:cNvCxnSpPr/>
          <p:nvPr/>
        </p:nvCxnSpPr>
        <p:spPr bwMode="auto">
          <a:xfrm>
            <a:off x="709249" y="21800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F1C47869-E725-DE11-2603-A8287CE48371}"/>
              </a:ext>
            </a:extLst>
          </p:cNvPr>
          <p:cNvSpPr txBox="1"/>
          <p:nvPr/>
        </p:nvSpPr>
        <p:spPr>
          <a:xfrm>
            <a:off x="80737" y="1987336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F919834-B6AB-7E91-B1CF-890CF594EC7B}"/>
              </a:ext>
            </a:extLst>
          </p:cNvPr>
          <p:cNvSpPr txBox="1"/>
          <p:nvPr/>
        </p:nvSpPr>
        <p:spPr>
          <a:xfrm>
            <a:off x="89554" y="3778036"/>
            <a:ext cx="3129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F3E0907-A839-4799-161E-65186FDD5BD2}"/>
              </a:ext>
            </a:extLst>
          </p:cNvPr>
          <p:cNvCxnSpPr/>
          <p:nvPr/>
        </p:nvCxnSpPr>
        <p:spPr bwMode="auto">
          <a:xfrm>
            <a:off x="709249" y="1544444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970F23B9-8989-8BC1-8C6D-C5B83F102210}"/>
              </a:ext>
            </a:extLst>
          </p:cNvPr>
          <p:cNvCxnSpPr/>
          <p:nvPr/>
        </p:nvCxnSpPr>
        <p:spPr bwMode="auto">
          <a:xfrm>
            <a:off x="709249" y="692142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7BF3D74-CDE6-4910-3A32-F5D4C80945E6}"/>
              </a:ext>
            </a:extLst>
          </p:cNvPr>
          <p:cNvCxnSpPr/>
          <p:nvPr/>
        </p:nvCxnSpPr>
        <p:spPr bwMode="auto">
          <a:xfrm>
            <a:off x="709249" y="5375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5F62D94-7D16-37A1-CF92-9EA25238C978}"/>
              </a:ext>
            </a:extLst>
          </p:cNvPr>
          <p:cNvCxnSpPr/>
          <p:nvPr/>
        </p:nvCxnSpPr>
        <p:spPr bwMode="auto">
          <a:xfrm>
            <a:off x="709249" y="6137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33A1535F-1319-A852-A269-46C7280CCE5C}"/>
              </a:ext>
            </a:extLst>
          </p:cNvPr>
          <p:cNvSpPr txBox="1"/>
          <p:nvPr/>
        </p:nvSpPr>
        <p:spPr>
          <a:xfrm>
            <a:off x="16991" y="1321734"/>
            <a:ext cx="41229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1D58FF2-3442-E8E3-45E6-1B22613EDC9D}"/>
              </a:ext>
            </a:extLst>
          </p:cNvPr>
          <p:cNvSpPr txBox="1"/>
          <p:nvPr/>
        </p:nvSpPr>
        <p:spPr>
          <a:xfrm>
            <a:off x="31851" y="499782"/>
            <a:ext cx="4267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p*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99F8414-7542-9243-C93F-9F40BE8F8A35}"/>
              </a:ext>
            </a:extLst>
          </p:cNvPr>
          <p:cNvCxnSpPr/>
          <p:nvPr/>
        </p:nvCxnSpPr>
        <p:spPr bwMode="auto">
          <a:xfrm>
            <a:off x="2690449" y="40088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BD55CC0-D322-124E-73CA-AF85DEC3B55B}"/>
              </a:ext>
            </a:extLst>
          </p:cNvPr>
          <p:cNvCxnSpPr/>
          <p:nvPr/>
        </p:nvCxnSpPr>
        <p:spPr bwMode="auto">
          <a:xfrm>
            <a:off x="2690449" y="2258446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C81E20-C1D7-616C-57DD-8A43D485D009}"/>
              </a:ext>
            </a:extLst>
          </p:cNvPr>
          <p:cNvCxnSpPr/>
          <p:nvPr/>
        </p:nvCxnSpPr>
        <p:spPr bwMode="auto">
          <a:xfrm>
            <a:off x="2690449" y="27896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9DC7F8A-9148-8EFA-ADD3-F6D4C1CDC0C6}"/>
              </a:ext>
            </a:extLst>
          </p:cNvPr>
          <p:cNvCxnSpPr/>
          <p:nvPr/>
        </p:nvCxnSpPr>
        <p:spPr bwMode="auto">
          <a:xfrm>
            <a:off x="2690449" y="2180069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6B3C27CA-8FAB-56DB-59C4-E01092B7C5C9}"/>
              </a:ext>
            </a:extLst>
          </p:cNvPr>
          <p:cNvCxnSpPr/>
          <p:nvPr/>
        </p:nvCxnSpPr>
        <p:spPr bwMode="auto">
          <a:xfrm>
            <a:off x="2690449" y="1544444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B6DD6B0E-EDFF-3501-01AA-87EEFE369FA4}"/>
              </a:ext>
            </a:extLst>
          </p:cNvPr>
          <p:cNvCxnSpPr/>
          <p:nvPr/>
        </p:nvCxnSpPr>
        <p:spPr bwMode="auto">
          <a:xfrm>
            <a:off x="2690449" y="998030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7F306B2A-0FEC-E3F6-A3E4-C86DA6B97EF8}"/>
              </a:ext>
            </a:extLst>
          </p:cNvPr>
          <p:cNvCxnSpPr/>
          <p:nvPr/>
        </p:nvCxnSpPr>
        <p:spPr bwMode="auto">
          <a:xfrm>
            <a:off x="2690449" y="5375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D092C4E0-655E-2589-E34A-94D38B6310D8}"/>
              </a:ext>
            </a:extLst>
          </p:cNvPr>
          <p:cNvCxnSpPr/>
          <p:nvPr/>
        </p:nvCxnSpPr>
        <p:spPr bwMode="auto">
          <a:xfrm>
            <a:off x="2690449" y="613765"/>
            <a:ext cx="914400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D01E9E79-2358-5CB3-A1F8-E8110C21F05D}"/>
              </a:ext>
            </a:extLst>
          </p:cNvPr>
          <p:cNvSpPr txBox="1"/>
          <p:nvPr/>
        </p:nvSpPr>
        <p:spPr>
          <a:xfrm>
            <a:off x="812476" y="3124208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filled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1E96248-B023-330A-01E5-383FD989B862}"/>
              </a:ext>
            </a:extLst>
          </p:cNvPr>
          <p:cNvSpPr txBox="1"/>
          <p:nvPr/>
        </p:nvSpPr>
        <p:spPr>
          <a:xfrm>
            <a:off x="730524" y="966731"/>
            <a:ext cx="813043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empty</a:t>
            </a: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68E242DE-A05C-0FD6-621B-50DDE47388A4}"/>
              </a:ext>
            </a:extLst>
          </p:cNvPr>
          <p:cNvCxnSpPr>
            <a:cxnSpLocks/>
          </p:cNvCxnSpPr>
          <p:nvPr/>
        </p:nvCxnSpPr>
        <p:spPr bwMode="auto">
          <a:xfrm>
            <a:off x="78394" y="1768446"/>
            <a:ext cx="1822808" cy="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033B490F-7976-9C8A-A314-0F428ED86520}"/>
              </a:ext>
            </a:extLst>
          </p:cNvPr>
          <p:cNvSpPr txBox="1"/>
          <p:nvPr/>
        </p:nvSpPr>
        <p:spPr>
          <a:xfrm>
            <a:off x="1500826" y="1530752"/>
            <a:ext cx="43313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</a:rPr>
              <a:t>E</a:t>
            </a:r>
            <a:r>
              <a:rPr lang="en-US" sz="1800" baseline="-250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F34C29F-320F-E0AE-030B-A10A30601129}"/>
              </a:ext>
            </a:extLst>
          </p:cNvPr>
          <p:cNvSpPr txBox="1"/>
          <p:nvPr/>
        </p:nvSpPr>
        <p:spPr>
          <a:xfrm>
            <a:off x="1943891" y="658261"/>
            <a:ext cx="492443" cy="3583673"/>
          </a:xfrm>
          <a:prstGeom prst="rect">
            <a:avLst/>
          </a:prstGeom>
          <a:solidFill>
            <a:srgbClr val="FFC000"/>
          </a:solidFill>
        </p:spPr>
        <p:txBody>
          <a:bodyPr vert="vert270"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Add spin-orbit coupling: J=L+S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6A5C3D7-DB38-7977-8BDC-D7449DB82E6A}"/>
              </a:ext>
            </a:extLst>
          </p:cNvPr>
          <p:cNvGrpSpPr/>
          <p:nvPr/>
        </p:nvGrpSpPr>
        <p:grpSpPr>
          <a:xfrm>
            <a:off x="3230051" y="2034792"/>
            <a:ext cx="152400" cy="468363"/>
            <a:chOff x="6553200" y="4565302"/>
            <a:chExt cx="152400" cy="468363"/>
          </a:xfrm>
        </p:grpSpPr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A8FA93DB-BB0C-46C6-9A8F-F3F90445A12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35" name="Straight Arrow Connector 34">
              <a:extLst>
                <a:ext uri="{FF2B5EF4-FFF2-40B4-BE49-F238E27FC236}">
                  <a16:creationId xmlns:a16="http://schemas.microsoft.com/office/drawing/2014/main" id="{1A7AB520-01FB-F1E2-7280-19E03867F47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7120470-13E6-CA17-8833-0332D43524C1}"/>
              </a:ext>
            </a:extLst>
          </p:cNvPr>
          <p:cNvGrpSpPr/>
          <p:nvPr/>
        </p:nvGrpSpPr>
        <p:grpSpPr>
          <a:xfrm>
            <a:off x="1058680" y="3802743"/>
            <a:ext cx="152400" cy="468363"/>
            <a:chOff x="6553200" y="4565302"/>
            <a:chExt cx="152400" cy="468363"/>
          </a:xfrm>
        </p:grpSpPr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3ADD4569-EAEB-1277-4EE7-8D260D128B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B499805D-F7C4-D4A2-1078-8889C3CEFD6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9661ECFA-7027-98FA-18A9-D97A0727AEEA}"/>
              </a:ext>
            </a:extLst>
          </p:cNvPr>
          <p:cNvGrpSpPr/>
          <p:nvPr/>
        </p:nvGrpSpPr>
        <p:grpSpPr>
          <a:xfrm>
            <a:off x="3109549" y="3809441"/>
            <a:ext cx="152400" cy="468363"/>
            <a:chOff x="6553200" y="4565302"/>
            <a:chExt cx="152400" cy="468363"/>
          </a:xfrm>
        </p:grpSpPr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60C11FDE-7B3C-531F-FE5E-A0ACC0E1C4F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771908B3-86F6-82A2-08C6-ABE6693EA1B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79B26C6-B5B6-61E8-B9ED-9A11CFB57B4B}"/>
              </a:ext>
            </a:extLst>
          </p:cNvPr>
          <p:cNvGrpSpPr/>
          <p:nvPr/>
        </p:nvGrpSpPr>
        <p:grpSpPr>
          <a:xfrm>
            <a:off x="3077651" y="2563136"/>
            <a:ext cx="152400" cy="468363"/>
            <a:chOff x="6553200" y="4565302"/>
            <a:chExt cx="152400" cy="468363"/>
          </a:xfrm>
        </p:grpSpPr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8597FD9-C3AA-3C6D-81A3-664A8A13F1D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973B439C-9B0F-54D9-1375-27C996EDB22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27C0833-F6A8-23A8-4C92-6CB27391FAD9}"/>
              </a:ext>
            </a:extLst>
          </p:cNvPr>
          <p:cNvGrpSpPr/>
          <p:nvPr/>
        </p:nvGrpSpPr>
        <p:grpSpPr>
          <a:xfrm>
            <a:off x="2903481" y="2028094"/>
            <a:ext cx="152400" cy="468363"/>
            <a:chOff x="6553200" y="4565302"/>
            <a:chExt cx="152400" cy="468363"/>
          </a:xfrm>
        </p:grpSpPr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CA651F5-1FC8-864C-7EBF-8AFC382D754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47" name="Straight Arrow Connector 46">
              <a:extLst>
                <a:ext uri="{FF2B5EF4-FFF2-40B4-BE49-F238E27FC236}">
                  <a16:creationId xmlns:a16="http://schemas.microsoft.com/office/drawing/2014/main" id="{01BA5F88-9E1D-09C3-60E1-8B48EBD9993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946502B0-DF3F-51A7-5D8A-6F9D33B1890E}"/>
              </a:ext>
            </a:extLst>
          </p:cNvPr>
          <p:cNvGrpSpPr/>
          <p:nvPr/>
        </p:nvGrpSpPr>
        <p:grpSpPr>
          <a:xfrm>
            <a:off x="1081767" y="2022087"/>
            <a:ext cx="152400" cy="468363"/>
            <a:chOff x="6553200" y="4565302"/>
            <a:chExt cx="152400" cy="468363"/>
          </a:xfrm>
        </p:grpSpPr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E0ABBD9-BC00-CB22-8E66-2ACC7C6B65B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0" name="Straight Arrow Connector 49">
              <a:extLst>
                <a:ext uri="{FF2B5EF4-FFF2-40B4-BE49-F238E27FC236}">
                  <a16:creationId xmlns:a16="http://schemas.microsoft.com/office/drawing/2014/main" id="{A9F0AFCF-F7D0-CD97-612C-B2933A09534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D38A7E-7768-BDB2-6BC9-C381F4F501B0}"/>
              </a:ext>
            </a:extLst>
          </p:cNvPr>
          <p:cNvGrpSpPr/>
          <p:nvPr/>
        </p:nvGrpSpPr>
        <p:grpSpPr>
          <a:xfrm>
            <a:off x="1408337" y="2008691"/>
            <a:ext cx="152400" cy="468363"/>
            <a:chOff x="6553200" y="4565302"/>
            <a:chExt cx="152400" cy="468363"/>
          </a:xfrm>
        </p:grpSpPr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5C5A4B8A-EE80-726A-E69F-045ED99E75C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252293F7-692C-2D31-BAFC-B57D44C545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0FA6A080-8ACB-1254-BAFD-EE77CA6654FB}"/>
              </a:ext>
            </a:extLst>
          </p:cNvPr>
          <p:cNvGrpSpPr/>
          <p:nvPr/>
        </p:nvGrpSpPr>
        <p:grpSpPr>
          <a:xfrm>
            <a:off x="755197" y="2015389"/>
            <a:ext cx="152400" cy="468363"/>
            <a:chOff x="6553200" y="4565302"/>
            <a:chExt cx="152400" cy="468363"/>
          </a:xfrm>
        </p:grpSpPr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76835619-7523-1A46-C827-B04A47E7B7B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553200" y="4565302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arrow" w="lg" len="lg"/>
            </a:ln>
            <a:effectLst/>
          </p:spPr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4B7C2B06-94F3-0C0F-07D9-E9F1F9FC3F3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6705600" y="4572000"/>
              <a:ext cx="0" cy="461665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none" w="lg" len="lg"/>
            </a:ln>
            <a:effectLst/>
          </p:spPr>
        </p:cxn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0CD2B401-966C-7DD3-4449-2F0467210A97}"/>
              </a:ext>
            </a:extLst>
          </p:cNvPr>
          <p:cNvSpPr txBox="1"/>
          <p:nvPr/>
        </p:nvSpPr>
        <p:spPr>
          <a:xfrm>
            <a:off x="4644032" y="1348495"/>
            <a:ext cx="553998" cy="2777363"/>
          </a:xfrm>
          <a:prstGeom prst="rect">
            <a:avLst/>
          </a:prstGeom>
          <a:solidFill>
            <a:srgbClr val="FFC000"/>
          </a:solidFill>
        </p:spPr>
        <p:txBody>
          <a:bodyPr vert="vert270" wrap="none" rtlCol="0">
            <a:spAutoFit/>
          </a:bodyPr>
          <a:lstStyle/>
          <a:p>
            <a:r>
              <a:rPr lang="en-US" sz="2400" dirty="0">
                <a:solidFill>
                  <a:srgbClr val="000000"/>
                </a:solidFill>
              </a:rPr>
              <a:t>Add FCC symmetry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B9E0E46-BC89-D9AE-474B-68119A5BD645}"/>
              </a:ext>
            </a:extLst>
          </p:cNvPr>
          <p:cNvSpPr txBox="1"/>
          <p:nvPr/>
        </p:nvSpPr>
        <p:spPr>
          <a:xfrm>
            <a:off x="4044382" y="3780269"/>
            <a:ext cx="31290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9594B40-5E63-935A-2F0A-B049B874E24A}"/>
              </a:ext>
            </a:extLst>
          </p:cNvPr>
          <p:cNvSpPr txBox="1"/>
          <p:nvPr/>
        </p:nvSpPr>
        <p:spPr>
          <a:xfrm>
            <a:off x="3984269" y="1460814"/>
            <a:ext cx="412292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s*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0D58B4E-0901-6BEA-C787-15091F5D9C4E}"/>
              </a:ext>
            </a:extLst>
          </p:cNvPr>
          <p:cNvSpPr txBox="1"/>
          <p:nvPr/>
        </p:nvSpPr>
        <p:spPr>
          <a:xfrm>
            <a:off x="3856781" y="2583598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DFA432B9-77ED-8337-C90B-3B2B07972B03}"/>
              </a:ext>
            </a:extLst>
          </p:cNvPr>
          <p:cNvSpPr txBox="1"/>
          <p:nvPr/>
        </p:nvSpPr>
        <p:spPr>
          <a:xfrm>
            <a:off x="3857439" y="2022086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E2DD1711-AC85-674E-D419-8A7BA30918D3}"/>
              </a:ext>
            </a:extLst>
          </p:cNvPr>
          <p:cNvSpPr txBox="1"/>
          <p:nvPr/>
        </p:nvSpPr>
        <p:spPr>
          <a:xfrm>
            <a:off x="3833567" y="861822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j=1/2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8DB2F307-E785-5D00-DF53-D5CA8C40DA83}"/>
              </a:ext>
            </a:extLst>
          </p:cNvPr>
          <p:cNvSpPr txBox="1"/>
          <p:nvPr/>
        </p:nvSpPr>
        <p:spPr>
          <a:xfrm>
            <a:off x="3834107" y="424623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cxnSp>
        <p:nvCxnSpPr>
          <p:cNvPr id="64" name="Straight Arrow Connector 63">
            <a:extLst>
              <a:ext uri="{FF2B5EF4-FFF2-40B4-BE49-F238E27FC236}">
                <a16:creationId xmlns:a16="http://schemas.microsoft.com/office/drawing/2014/main" id="{D9D96C2D-7316-D3C6-74AF-7E369DFC28DC}"/>
              </a:ext>
            </a:extLst>
          </p:cNvPr>
          <p:cNvCxnSpPr/>
          <p:nvPr/>
        </p:nvCxnSpPr>
        <p:spPr bwMode="auto">
          <a:xfrm>
            <a:off x="3528649" y="2218168"/>
            <a:ext cx="0" cy="58249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65" name="TextBox 64">
            <a:extLst>
              <a:ext uri="{FF2B5EF4-FFF2-40B4-BE49-F238E27FC236}">
                <a16:creationId xmlns:a16="http://schemas.microsoft.com/office/drawing/2014/main" id="{345F776A-4817-FE5E-2838-3BA54B237BE5}"/>
              </a:ext>
            </a:extLst>
          </p:cNvPr>
          <p:cNvSpPr txBox="1"/>
          <p:nvPr/>
        </p:nvSpPr>
        <p:spPr>
          <a:xfrm>
            <a:off x="3490836" y="2281918"/>
            <a:ext cx="410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800" baseline="-25000" dirty="0">
                <a:solidFill>
                  <a:srgbClr val="000000"/>
                </a:solidFill>
              </a:rPr>
              <a:t>0</a:t>
            </a:r>
          </a:p>
        </p:txBody>
      </p:sp>
      <p:cxnSp>
        <p:nvCxnSpPr>
          <p:cNvPr id="66" name="Straight Arrow Connector 65">
            <a:extLst>
              <a:ext uri="{FF2B5EF4-FFF2-40B4-BE49-F238E27FC236}">
                <a16:creationId xmlns:a16="http://schemas.microsoft.com/office/drawing/2014/main" id="{E8855C38-F1DD-219F-DC71-876D6F5A6106}"/>
              </a:ext>
            </a:extLst>
          </p:cNvPr>
          <p:cNvCxnSpPr>
            <a:cxnSpLocks/>
          </p:cNvCxnSpPr>
          <p:nvPr/>
        </p:nvCxnSpPr>
        <p:spPr bwMode="auto">
          <a:xfrm>
            <a:off x="3300049" y="540176"/>
            <a:ext cx="18498" cy="45785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ysDot"/>
            <a:round/>
            <a:headEnd type="arrow" w="lg" len="lg"/>
            <a:tailEnd type="arrow" w="lg" len="lg"/>
          </a:ln>
          <a:effectLst/>
        </p:spPr>
      </p:cxnSp>
      <p:sp>
        <p:nvSpPr>
          <p:cNvPr id="67" name="TextBox 66">
            <a:extLst>
              <a:ext uri="{FF2B5EF4-FFF2-40B4-BE49-F238E27FC236}">
                <a16:creationId xmlns:a16="http://schemas.microsoft.com/office/drawing/2014/main" id="{3BE7348D-FFE6-D21D-CA94-3EBF26C09970}"/>
              </a:ext>
            </a:extLst>
          </p:cNvPr>
          <p:cNvSpPr txBox="1"/>
          <p:nvPr/>
        </p:nvSpPr>
        <p:spPr>
          <a:xfrm>
            <a:off x="3333969" y="595692"/>
            <a:ext cx="4443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0000"/>
                </a:solidFill>
                <a:latin typeface="Symbol" panose="05050102010706020507" pitchFamily="18" charset="2"/>
              </a:rPr>
              <a:t>D</a:t>
            </a:r>
            <a:r>
              <a:rPr lang="en-US" sz="1800" baseline="-25000" dirty="0">
                <a:solidFill>
                  <a:srgbClr val="000000"/>
                </a:solidFill>
              </a:rPr>
              <a:t>0</a:t>
            </a:r>
            <a:r>
              <a:rPr lang="en-US" sz="1800" baseline="30000" dirty="0">
                <a:solidFill>
                  <a:srgbClr val="000000"/>
                </a:solidFill>
              </a:rPr>
              <a:t>’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AFD56D4-BD85-073B-A541-C63C09C6B682}"/>
              </a:ext>
            </a:extLst>
          </p:cNvPr>
          <p:cNvSpPr txBox="1"/>
          <p:nvPr/>
        </p:nvSpPr>
        <p:spPr>
          <a:xfrm>
            <a:off x="31851" y="4399667"/>
            <a:ext cx="4517583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Ge electronic configuration: … 4s</a:t>
            </a:r>
            <a:r>
              <a:rPr lang="en-US" sz="2000" baseline="30000" dirty="0"/>
              <a:t>2</a:t>
            </a:r>
            <a:r>
              <a:rPr lang="en-US" sz="2000" dirty="0"/>
              <a:t> 4p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N shell forms sp</a:t>
            </a:r>
            <a:r>
              <a:rPr lang="en-US" sz="2000" baseline="30000" dirty="0"/>
              <a:t>3</a:t>
            </a:r>
            <a:r>
              <a:rPr lang="en-US" sz="2000" dirty="0"/>
              <a:t> hybrid: … 4s</a:t>
            </a:r>
            <a:r>
              <a:rPr lang="en-US" sz="2000" baseline="30000" dirty="0"/>
              <a:t>1</a:t>
            </a:r>
            <a:r>
              <a:rPr lang="en-US" sz="2000" dirty="0"/>
              <a:t> 4p</a:t>
            </a:r>
            <a:r>
              <a:rPr lang="en-US" sz="2000" baseline="30000" dirty="0"/>
              <a:t>3</a:t>
            </a:r>
          </a:p>
        </p:txBody>
      </p:sp>
      <p:cxnSp>
        <p:nvCxnSpPr>
          <p:cNvPr id="78" name="Straight Arrow Connector 77">
            <a:extLst>
              <a:ext uri="{FF2B5EF4-FFF2-40B4-BE49-F238E27FC236}">
                <a16:creationId xmlns:a16="http://schemas.microsoft.com/office/drawing/2014/main" id="{13B88159-BE56-B62B-9512-9F85E99DC3A8}"/>
              </a:ext>
            </a:extLst>
          </p:cNvPr>
          <p:cNvCxnSpPr/>
          <p:nvPr/>
        </p:nvCxnSpPr>
        <p:spPr bwMode="auto">
          <a:xfrm flipV="1">
            <a:off x="5253971" y="595692"/>
            <a:ext cx="0" cy="396022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lg" len="lg"/>
          </a:ln>
          <a:effectLst/>
        </p:spPr>
      </p:cxnSp>
      <p:sp>
        <p:nvSpPr>
          <p:cNvPr id="79" name="TextBox 78">
            <a:extLst>
              <a:ext uri="{FF2B5EF4-FFF2-40B4-BE49-F238E27FC236}">
                <a16:creationId xmlns:a16="http://schemas.microsoft.com/office/drawing/2014/main" id="{57F70DA8-4C11-7E08-A9CE-A27FFBC3E620}"/>
              </a:ext>
            </a:extLst>
          </p:cNvPr>
          <p:cNvSpPr txBox="1"/>
          <p:nvPr/>
        </p:nvSpPr>
        <p:spPr>
          <a:xfrm>
            <a:off x="5279662" y="468487"/>
            <a:ext cx="35618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i="1" dirty="0">
                <a:solidFill>
                  <a:srgbClr val="000000"/>
                </a:solidFill>
              </a:rPr>
              <a:t>E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8D4EC76E-B988-BF04-15F3-98907B378CE3}"/>
              </a:ext>
            </a:extLst>
          </p:cNvPr>
          <p:cNvSpPr txBox="1"/>
          <p:nvPr/>
        </p:nvSpPr>
        <p:spPr>
          <a:xfrm>
            <a:off x="6320861" y="4709568"/>
            <a:ext cx="179247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Momentum </a:t>
            </a:r>
            <a:r>
              <a:rPr lang="en-US" sz="2000" dirty="0">
                <a:solidFill>
                  <a:srgbClr val="000000"/>
                </a:solidFill>
                <a:sym typeface="MT Extra" panose="05050102010205020202" pitchFamily="18" charset="2"/>
              </a:rPr>
              <a:t></a:t>
            </a:r>
            <a:r>
              <a:rPr lang="en-US" sz="2000" i="1" dirty="0">
                <a:solidFill>
                  <a:srgbClr val="000000"/>
                </a:solidFill>
              </a:rPr>
              <a:t>k</a:t>
            </a: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13E6728-2F2B-802E-8E18-2D4694364069}"/>
              </a:ext>
            </a:extLst>
          </p:cNvPr>
          <p:cNvSpPr txBox="1"/>
          <p:nvPr/>
        </p:nvSpPr>
        <p:spPr>
          <a:xfrm>
            <a:off x="2740239" y="3138529"/>
            <a:ext cx="71365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filled</a:t>
            </a:r>
          </a:p>
        </p:txBody>
      </p:sp>
      <p:cxnSp>
        <p:nvCxnSpPr>
          <p:cNvPr id="80" name="Straight Arrow Connector 79">
            <a:extLst>
              <a:ext uri="{FF2B5EF4-FFF2-40B4-BE49-F238E27FC236}">
                <a16:creationId xmlns:a16="http://schemas.microsoft.com/office/drawing/2014/main" id="{4E506BD7-0641-FF40-C2E6-94DDE8A07644}"/>
              </a:ext>
            </a:extLst>
          </p:cNvPr>
          <p:cNvCxnSpPr>
            <a:cxnSpLocks/>
          </p:cNvCxnSpPr>
          <p:nvPr/>
        </p:nvCxnSpPr>
        <p:spPr bwMode="auto">
          <a:xfrm flipV="1">
            <a:off x="5479850" y="4625988"/>
            <a:ext cx="3383194" cy="23542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9A6D40BD-E7CE-C3FD-A222-62D6341381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68193" y="1617012"/>
            <a:ext cx="3425405" cy="282866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4F8F93B3-5579-17E7-7C4C-840F0ADBE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5866" y="347235"/>
            <a:ext cx="1269777" cy="1269777"/>
          </a:xfrm>
          <a:prstGeom prst="rect">
            <a:avLst/>
          </a:prstGeom>
        </p:spPr>
      </p:pic>
      <p:sp>
        <p:nvSpPr>
          <p:cNvPr id="90" name="TextBox 89">
            <a:extLst>
              <a:ext uri="{FF2B5EF4-FFF2-40B4-BE49-F238E27FC236}">
                <a16:creationId xmlns:a16="http://schemas.microsoft.com/office/drawing/2014/main" id="{3446A413-FDDD-2E5C-6B25-EEA04827F3BD}"/>
              </a:ext>
            </a:extLst>
          </p:cNvPr>
          <p:cNvSpPr txBox="1"/>
          <p:nvPr/>
        </p:nvSpPr>
        <p:spPr>
          <a:xfrm>
            <a:off x="6911526" y="455290"/>
            <a:ext cx="2147595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FCC Brillouin zone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E738F8EC-3162-D1FF-4687-178B0EA01477}"/>
              </a:ext>
            </a:extLst>
          </p:cNvPr>
          <p:cNvSpPr txBox="1"/>
          <p:nvPr/>
        </p:nvSpPr>
        <p:spPr>
          <a:xfrm>
            <a:off x="7280895" y="1460814"/>
            <a:ext cx="174215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Band structure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AF9DF7E-0516-F02F-5B9F-C66CE9511A90}"/>
              </a:ext>
            </a:extLst>
          </p:cNvPr>
          <p:cNvSpPr txBox="1"/>
          <p:nvPr/>
        </p:nvSpPr>
        <p:spPr>
          <a:xfrm>
            <a:off x="4547996" y="4799776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3598137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54D32AD0-F0B0-DB22-27C1-D88A221B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270" y="513949"/>
            <a:ext cx="3293806" cy="32559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6382BA0-FFEE-FD67-CA6C-1776A01938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5549" y="391903"/>
            <a:ext cx="3436374" cy="355126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34567"/>
          </a:xfrm>
          <a:noFill/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Examples of Band Structures: Si and Ge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646ACAB-9C65-F6D9-C4B3-5520D1E7B5CC}"/>
              </a:ext>
            </a:extLst>
          </p:cNvPr>
          <p:cNvSpPr txBox="1"/>
          <p:nvPr/>
        </p:nvSpPr>
        <p:spPr>
          <a:xfrm>
            <a:off x="0" y="3943171"/>
            <a:ext cx="9142375" cy="120032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Total Energy: E=K+V, K=</a:t>
            </a:r>
            <a:r>
              <a:rPr lang="en-US" sz="24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p</a:t>
            </a:r>
            <a:r>
              <a:rPr lang="en-US" sz="24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/2m. </a:t>
            </a:r>
            <a:r>
              <a:rPr lang="en-US" sz="24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p</a:t>
            </a:r>
            <a:r>
              <a:rPr lang="en-US" sz="2400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=0 corresponds to </a:t>
            </a:r>
            <a:r>
              <a:rPr lang="en-US" sz="2400" kern="1200" dirty="0">
                <a:solidFill>
                  <a:srgbClr val="00B050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G</a:t>
            </a:r>
            <a:r>
              <a:rPr lang="en-US" sz="2400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-point in BZ</a:t>
            </a: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Four valence electrons per atom: 3s</a:t>
            </a:r>
            <a:r>
              <a:rPr lang="en-US" sz="24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3p</a:t>
            </a:r>
            <a:r>
              <a:rPr lang="en-US" sz="24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(8 e</a:t>
            </a:r>
            <a:r>
              <a:rPr lang="en-US" sz="24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-</a:t>
            </a: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per primitive cell)</a:t>
            </a:r>
            <a:endParaRPr lang="en-US" sz="2400" kern="1200" baseline="300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Symmetry labels are representations from the point group.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DC94A8-A8FC-5692-7DA3-36511BFCB8F8}"/>
              </a:ext>
            </a:extLst>
          </p:cNvPr>
          <p:cNvSpPr txBox="1"/>
          <p:nvPr/>
        </p:nvSpPr>
        <p:spPr>
          <a:xfrm>
            <a:off x="550800" y="3654368"/>
            <a:ext cx="504369" cy="276999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(111)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7F54F63-746C-2C3C-731E-57DEC40E1F3B}"/>
              </a:ext>
            </a:extLst>
          </p:cNvPr>
          <p:cNvSpPr txBox="1"/>
          <p:nvPr/>
        </p:nvSpPr>
        <p:spPr>
          <a:xfrm>
            <a:off x="1361966" y="3654368"/>
            <a:ext cx="538609" cy="276999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(100)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4D164A8-1D9F-467A-4AAA-386DD4E0DB33}"/>
              </a:ext>
            </a:extLst>
          </p:cNvPr>
          <p:cNvSpPr txBox="1"/>
          <p:nvPr/>
        </p:nvSpPr>
        <p:spPr>
          <a:xfrm>
            <a:off x="2604593" y="3654368"/>
            <a:ext cx="521489" cy="276999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(110)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68BC4C7-68E8-1EA0-C1CD-F7A2618458F6}"/>
              </a:ext>
            </a:extLst>
          </p:cNvPr>
          <p:cNvSpPr txBox="1"/>
          <p:nvPr/>
        </p:nvSpPr>
        <p:spPr>
          <a:xfrm>
            <a:off x="3126082" y="2808545"/>
            <a:ext cx="338554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BA4D6BB-2687-4831-FF39-892F742010FF}"/>
              </a:ext>
            </a:extLst>
          </p:cNvPr>
          <p:cNvSpPr txBox="1"/>
          <p:nvPr/>
        </p:nvSpPr>
        <p:spPr>
          <a:xfrm>
            <a:off x="3469521" y="1584500"/>
            <a:ext cx="356188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C18BD85-61CE-7644-807E-256523232083}"/>
              </a:ext>
            </a:extLst>
          </p:cNvPr>
          <p:cNvSpPr txBox="1"/>
          <p:nvPr/>
        </p:nvSpPr>
        <p:spPr>
          <a:xfrm>
            <a:off x="5399345" y="2533003"/>
            <a:ext cx="356188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3F330DB-177E-12A7-C3F7-E80C1F88F368}"/>
              </a:ext>
            </a:extLst>
          </p:cNvPr>
          <p:cNvSpPr txBox="1"/>
          <p:nvPr/>
        </p:nvSpPr>
        <p:spPr>
          <a:xfrm>
            <a:off x="5399345" y="534567"/>
            <a:ext cx="476412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p*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86EA3E-1871-4D0E-0750-BA19D99C7281}"/>
              </a:ext>
            </a:extLst>
          </p:cNvPr>
          <p:cNvSpPr txBox="1"/>
          <p:nvPr/>
        </p:nvSpPr>
        <p:spPr>
          <a:xfrm>
            <a:off x="4275224" y="2042738"/>
            <a:ext cx="595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VB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E06D6C7-E864-A50A-364E-22B4C3F71251}"/>
              </a:ext>
            </a:extLst>
          </p:cNvPr>
          <p:cNvSpPr txBox="1"/>
          <p:nvPr/>
        </p:nvSpPr>
        <p:spPr>
          <a:xfrm>
            <a:off x="4288048" y="1426912"/>
            <a:ext cx="569388" cy="461665"/>
          </a:xfrm>
          <a:prstGeom prst="rect">
            <a:avLst/>
          </a:prstGeom>
          <a:solidFill>
            <a:srgbClr val="FFFF00"/>
          </a:solidFill>
        </p:spPr>
        <p:txBody>
          <a:bodyPr wrap="none" lIns="91440" tIns="91440" rIns="91440" bIns="91440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gap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9BDE26C5-B25F-41CB-5DC4-BF1CAAC1E0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199" y="2705279"/>
            <a:ext cx="1166860" cy="11668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75C9B09-A7DB-0EDB-47E8-DF81F15EF331}"/>
              </a:ext>
            </a:extLst>
          </p:cNvPr>
          <p:cNvSpPr txBox="1"/>
          <p:nvPr/>
        </p:nvSpPr>
        <p:spPr>
          <a:xfrm>
            <a:off x="535265" y="161070"/>
            <a:ext cx="476412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s*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58B41CC-7B82-9DE4-E521-AE07809DDCE5}"/>
              </a:ext>
            </a:extLst>
          </p:cNvPr>
          <p:cNvSpPr txBox="1"/>
          <p:nvPr/>
        </p:nvSpPr>
        <p:spPr>
          <a:xfrm>
            <a:off x="5399345" y="3308230"/>
            <a:ext cx="338554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squar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201E0D18-47FF-2E3D-0FD9-DA46C90B1304}"/>
              </a:ext>
            </a:extLst>
          </p:cNvPr>
          <p:cNvSpPr/>
          <p:nvPr/>
        </p:nvSpPr>
        <p:spPr>
          <a:xfrm>
            <a:off x="2412460" y="1291016"/>
            <a:ext cx="598055" cy="2934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C1D6722-8C00-5453-B52C-FF697D9F6BD9}"/>
              </a:ext>
            </a:extLst>
          </p:cNvPr>
          <p:cNvSpPr/>
          <p:nvPr/>
        </p:nvSpPr>
        <p:spPr>
          <a:xfrm>
            <a:off x="7665395" y="1349270"/>
            <a:ext cx="522358" cy="2947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A16AB91-AAFA-F483-F58D-62DBFCE51E17}"/>
              </a:ext>
            </a:extLst>
          </p:cNvPr>
          <p:cNvSpPr/>
          <p:nvPr/>
        </p:nvSpPr>
        <p:spPr>
          <a:xfrm>
            <a:off x="6500203" y="3498730"/>
            <a:ext cx="338555" cy="38157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919F2871-BE0F-FEAD-A0A2-D5CFE53F8387}"/>
              </a:ext>
            </a:extLst>
          </p:cNvPr>
          <p:cNvSpPr/>
          <p:nvPr/>
        </p:nvSpPr>
        <p:spPr>
          <a:xfrm>
            <a:off x="3128642" y="3364910"/>
            <a:ext cx="338555" cy="38157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291F965-B204-3DAD-2ABD-57FCA2CE00FE}"/>
              </a:ext>
            </a:extLst>
          </p:cNvPr>
          <p:cNvSpPr/>
          <p:nvPr/>
        </p:nvSpPr>
        <p:spPr>
          <a:xfrm>
            <a:off x="1023055" y="3379082"/>
            <a:ext cx="338555" cy="38157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68B2D7C4-3010-3BC1-2A8E-7053B745BB6F}"/>
              </a:ext>
            </a:extLst>
          </p:cNvPr>
          <p:cNvSpPr/>
          <p:nvPr/>
        </p:nvSpPr>
        <p:spPr>
          <a:xfrm>
            <a:off x="8370762" y="3498730"/>
            <a:ext cx="338555" cy="381573"/>
          </a:xfrm>
          <a:prstGeom prst="ellipse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3926C80B-1E4C-6594-FE97-BCAE34177495}"/>
              </a:ext>
            </a:extLst>
          </p:cNvPr>
          <p:cNvCxnSpPr/>
          <p:nvPr/>
        </p:nvCxnSpPr>
        <p:spPr>
          <a:xfrm>
            <a:off x="1182914" y="907143"/>
            <a:ext cx="5442857" cy="442127"/>
          </a:xfrm>
          <a:prstGeom prst="straightConnector1">
            <a:avLst/>
          </a:prstGeom>
          <a:ln w="508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2D18FA3C-8138-56B8-36E4-D1BA62F0F3CB}"/>
              </a:ext>
            </a:extLst>
          </p:cNvPr>
          <p:cNvSpPr txBox="1"/>
          <p:nvPr/>
        </p:nvSpPr>
        <p:spPr>
          <a:xfrm>
            <a:off x="3400255" y="997530"/>
            <a:ext cx="476412" cy="461665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p*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BD6636A-17E5-3918-494A-D2E9727A8760}"/>
              </a:ext>
            </a:extLst>
          </p:cNvPr>
          <p:cNvSpPr txBox="1"/>
          <p:nvPr/>
        </p:nvSpPr>
        <p:spPr>
          <a:xfrm>
            <a:off x="4266407" y="829351"/>
            <a:ext cx="61266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CB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87F0CF7-7C6A-2ED0-7E22-02C5248485AD}"/>
              </a:ext>
            </a:extLst>
          </p:cNvPr>
          <p:cNvSpPr txBox="1"/>
          <p:nvPr/>
        </p:nvSpPr>
        <p:spPr>
          <a:xfrm>
            <a:off x="5542929" y="1098388"/>
            <a:ext cx="274114" cy="369332"/>
          </a:xfrm>
          <a:prstGeom prst="rect">
            <a:avLst/>
          </a:prstGeom>
          <a:solidFill>
            <a:srgbClr val="006265">
              <a:lumMod val="25000"/>
              <a:lumOff val="75000"/>
            </a:srgbClr>
          </a:solidFill>
        </p:spPr>
        <p:txBody>
          <a:bodyPr wrap="none" lIns="0" tIns="0" rIns="0" bIns="0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s*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ACA6CD-F398-F7A0-4B81-9F0EB8E633FC}"/>
              </a:ext>
            </a:extLst>
          </p:cNvPr>
          <p:cNvSpPr txBox="1"/>
          <p:nvPr/>
        </p:nvSpPr>
        <p:spPr>
          <a:xfrm>
            <a:off x="1772931" y="635839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00B050"/>
                </a:solidFill>
              </a:rPr>
              <a:t>Darwin shift</a:t>
            </a:r>
          </a:p>
        </p:txBody>
      </p:sp>
    </p:spTree>
    <p:extLst>
      <p:ext uri="{BB962C8B-B14F-4D97-AF65-F5344CB8AC3E}">
        <p14:creationId xmlns:p14="http://schemas.microsoft.com/office/powerpoint/2010/main" val="32552075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459363-5278-4E55-B717-10D68EEDEF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0150" y="494393"/>
            <a:ext cx="3371850" cy="333309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D382C17-49FB-470F-B26A-3CBCDEC99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chemeClr val="bg2"/>
                </a:solidFill>
                <a:latin typeface="+mn-lt"/>
              </a:rPr>
              <a:t>Dirac Points in Silicon and Germanium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BA5D4A5-2EB1-4E81-84C9-5782A731E1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9150" y="342901"/>
            <a:ext cx="3371850" cy="34845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E24645F-7245-400D-9A5D-241A9EEEF202}"/>
              </a:ext>
            </a:extLst>
          </p:cNvPr>
          <p:cNvSpPr txBox="1"/>
          <p:nvPr/>
        </p:nvSpPr>
        <p:spPr>
          <a:xfrm>
            <a:off x="4800600" y="3879049"/>
            <a:ext cx="3200400" cy="5539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500" dirty="0"/>
              <a:t>Need “extra representations” for Ge because of strong spin effects.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F5CE752-4085-482D-93F6-6ECA946030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8" y="3670940"/>
            <a:ext cx="1475526" cy="1475526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FFA2ED4C-CFFA-469C-BDCA-274AAF51071E}"/>
              </a:ext>
            </a:extLst>
          </p:cNvPr>
          <p:cNvSpPr/>
          <p:nvPr/>
        </p:nvSpPr>
        <p:spPr bwMode="auto">
          <a:xfrm>
            <a:off x="3086100" y="1187445"/>
            <a:ext cx="371475" cy="53852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B79C8061-E2C7-2ABC-3677-8CF004068B6B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3723A0-5102-4E3D-92E5-A4CAF09D543E}"/>
              </a:ext>
            </a:extLst>
          </p:cNvPr>
          <p:cNvSpPr txBox="1"/>
          <p:nvPr/>
        </p:nvSpPr>
        <p:spPr>
          <a:xfrm>
            <a:off x="5727059" y="4595152"/>
            <a:ext cx="2628900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D0306"/>
                </a:solidFill>
              </a:rPr>
              <a:t>Yu and Cardona, Fundamentals of Semiconductors (Springer, 2010)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F8F449E-49A6-0FD9-85F3-0075B5CF1C98}"/>
              </a:ext>
            </a:extLst>
          </p:cNvPr>
          <p:cNvSpPr/>
          <p:nvPr/>
        </p:nvSpPr>
        <p:spPr>
          <a:xfrm>
            <a:off x="3605101" y="1294034"/>
            <a:ext cx="598055" cy="29348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1D2B70BF-E1CC-98C8-6405-5E87F6AE9D3B}"/>
              </a:ext>
            </a:extLst>
          </p:cNvPr>
          <p:cNvSpPr/>
          <p:nvPr/>
        </p:nvSpPr>
        <p:spPr>
          <a:xfrm>
            <a:off x="6799122" y="1294034"/>
            <a:ext cx="522358" cy="29470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690D8AE-0972-000D-E798-A9793BDDC023}"/>
              </a:ext>
            </a:extLst>
          </p:cNvPr>
          <p:cNvSpPr/>
          <p:nvPr/>
        </p:nvSpPr>
        <p:spPr bwMode="auto">
          <a:xfrm>
            <a:off x="5826717" y="891152"/>
            <a:ext cx="371475" cy="296293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D8E186-6A2B-464F-E2F0-A12EF34B2355}"/>
              </a:ext>
            </a:extLst>
          </p:cNvPr>
          <p:cNvSpPr/>
          <p:nvPr/>
        </p:nvSpPr>
        <p:spPr bwMode="auto">
          <a:xfrm>
            <a:off x="2514600" y="669769"/>
            <a:ext cx="371475" cy="296293"/>
          </a:xfrm>
          <a:prstGeom prst="ellipse">
            <a:avLst/>
          </a:prstGeom>
          <a:noFill/>
          <a:ln w="38100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5F4377-DF06-E34A-307D-18951B089C38}"/>
              </a:ext>
            </a:extLst>
          </p:cNvPr>
          <p:cNvSpPr/>
          <p:nvPr/>
        </p:nvSpPr>
        <p:spPr bwMode="auto">
          <a:xfrm>
            <a:off x="6428406" y="1048998"/>
            <a:ext cx="371475" cy="538520"/>
          </a:xfrm>
          <a:prstGeom prst="ellipse">
            <a:avLst/>
          </a:prstGeom>
          <a:noFill/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endParaRPr lang="en-US" sz="1800">
              <a:solidFill>
                <a:schemeClr val="tx1"/>
              </a:solidFill>
              <a:latin typeface="Arial" charset="0"/>
              <a:ea typeface="ＭＳ Ｐゴシック" charset="-128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C986D89-36CE-5246-BC3C-C27CCF808DE1}"/>
              </a:ext>
            </a:extLst>
          </p:cNvPr>
          <p:cNvSpPr txBox="1"/>
          <p:nvPr/>
        </p:nvSpPr>
        <p:spPr>
          <a:xfrm>
            <a:off x="3784405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4082940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540E8C6F-1691-284E-CAF3-9FA36A31E43A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8B09175-76F9-55E8-BCDF-3EE5DD0E7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72" y="350523"/>
            <a:ext cx="3678188" cy="3641035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16835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Topological Differences Between Ge and GaAs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47012D-4E34-684C-57EA-0AFD3897A2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6800" y="602641"/>
            <a:ext cx="3362523" cy="338891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216B2ED-E473-C39E-1FB4-E3B216FE814D}"/>
              </a:ext>
            </a:extLst>
          </p:cNvPr>
          <p:cNvSpPr txBox="1"/>
          <p:nvPr/>
        </p:nvSpPr>
        <p:spPr>
          <a:xfrm>
            <a:off x="2812112" y="2684616"/>
            <a:ext cx="595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FC3A6BF-CACB-D0AB-AE92-C4210B11074D}"/>
              </a:ext>
            </a:extLst>
          </p:cNvPr>
          <p:cNvSpPr txBox="1"/>
          <p:nvPr/>
        </p:nvSpPr>
        <p:spPr>
          <a:xfrm>
            <a:off x="7285216" y="2684616"/>
            <a:ext cx="95410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1AA651F-69D2-A0AE-D779-851AF6BF67AE}"/>
              </a:ext>
            </a:extLst>
          </p:cNvPr>
          <p:cNvSpPr/>
          <p:nvPr/>
        </p:nvSpPr>
        <p:spPr bwMode="auto">
          <a:xfrm>
            <a:off x="1483408" y="907398"/>
            <a:ext cx="365760" cy="365760"/>
          </a:xfrm>
          <a:prstGeom prst="ellips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882345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DF4DFE8-8068-7C34-F841-E6FEFB398063}"/>
              </a:ext>
            </a:extLst>
          </p:cNvPr>
          <p:cNvSpPr/>
          <p:nvPr/>
        </p:nvSpPr>
        <p:spPr bwMode="auto">
          <a:xfrm>
            <a:off x="6038208" y="1005614"/>
            <a:ext cx="365760" cy="365760"/>
          </a:xfrm>
          <a:prstGeom prst="ellipse">
            <a:avLst/>
          </a:prstGeom>
          <a:noFill/>
          <a:ln w="34925" cap="flat" cmpd="sng" algn="ctr">
            <a:solidFill>
              <a:srgbClr val="0070C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882345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EC61E50-973F-8E2E-43E5-70E36EB7072B}"/>
              </a:ext>
            </a:extLst>
          </p:cNvPr>
          <p:cNvSpPr txBox="1"/>
          <p:nvPr/>
        </p:nvSpPr>
        <p:spPr>
          <a:xfrm>
            <a:off x="85798" y="4065813"/>
            <a:ext cx="4044697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Bands cross: different symmetries.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Dirac point: Linear dependence on 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Inversion symmetry leads to crossing.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5EEE6F-3CCC-9619-7489-15D842011358}"/>
              </a:ext>
            </a:extLst>
          </p:cNvPr>
          <p:cNvSpPr txBox="1"/>
          <p:nvPr/>
        </p:nvSpPr>
        <p:spPr>
          <a:xfrm>
            <a:off x="4832855" y="4086996"/>
            <a:ext cx="3555772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Bands repel: same symmetry.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Anti-crossing due to interactions.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No degeneracy at the X-point.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2B528EF-4D1D-375C-0331-2C6DA7C8C034}"/>
              </a:ext>
            </a:extLst>
          </p:cNvPr>
          <p:cNvSpPr/>
          <p:nvPr/>
        </p:nvSpPr>
        <p:spPr bwMode="auto">
          <a:xfrm>
            <a:off x="2146852" y="1188494"/>
            <a:ext cx="365760" cy="365760"/>
          </a:xfrm>
          <a:prstGeom prst="ellips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882345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60D0CBB4-99E1-F821-6E5D-6CDE4FFA65AC}"/>
              </a:ext>
            </a:extLst>
          </p:cNvPr>
          <p:cNvSpPr/>
          <p:nvPr/>
        </p:nvSpPr>
        <p:spPr bwMode="auto">
          <a:xfrm>
            <a:off x="6631388" y="1274670"/>
            <a:ext cx="365760" cy="365760"/>
          </a:xfrm>
          <a:prstGeom prst="ellipse">
            <a:avLst/>
          </a:prstGeom>
          <a:noFill/>
          <a:ln w="34925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>
              <a:solidFill>
                <a:srgbClr val="882345"/>
              </a:solidFill>
              <a:latin typeface="Arial" charset="0"/>
              <a:ea typeface="ＭＳ Ｐゴシック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32366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969C48-270F-7968-A363-587BACB8C4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Atomic Radius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6D8363-1496-7B91-3FF4-57454AE26D9E}"/>
              </a:ext>
            </a:extLst>
          </p:cNvPr>
          <p:cNvSpPr/>
          <p:nvPr/>
        </p:nvSpPr>
        <p:spPr>
          <a:xfrm>
            <a:off x="159745" y="4158339"/>
            <a:ext cx="6927978" cy="92333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Atomic radius decreases to the right, increases downward.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Relativistic effects increase downward.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Ge and Sn have d-electrons, C and Si do not.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47FE95B-1704-81F6-3EEA-E3F5A92D354D}"/>
              </a:ext>
            </a:extLst>
          </p:cNvPr>
          <p:cNvGrpSpPr/>
          <p:nvPr/>
        </p:nvGrpSpPr>
        <p:grpSpPr>
          <a:xfrm>
            <a:off x="159745" y="407384"/>
            <a:ext cx="6567980" cy="3651113"/>
            <a:chOff x="159745" y="472697"/>
            <a:chExt cx="6567980" cy="3651113"/>
          </a:xfrm>
        </p:grpSpPr>
        <p:pic>
          <p:nvPicPr>
            <p:cNvPr id="3" name="Graphic 2">
              <a:extLst>
                <a:ext uri="{FF2B5EF4-FFF2-40B4-BE49-F238E27FC236}">
                  <a16:creationId xmlns:a16="http://schemas.microsoft.com/office/drawing/2014/main" id="{3318F8BF-F20C-FDA0-7EF0-88E907982E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59745" y="472697"/>
              <a:ext cx="6567980" cy="3651113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33CF7F7-68DC-1248-3A30-CA9F9741DC09}"/>
                </a:ext>
              </a:extLst>
            </p:cNvPr>
            <p:cNvSpPr/>
            <p:nvPr/>
          </p:nvSpPr>
          <p:spPr>
            <a:xfrm>
              <a:off x="2981087" y="1305546"/>
              <a:ext cx="699760" cy="1956847"/>
            </a:xfrm>
            <a:prstGeom prst="rect">
              <a:avLst/>
            </a:prstGeom>
            <a:noFill/>
            <a:ln w="571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ABC09C9-62FD-F302-F130-2F2D355FCF4C}"/>
                </a:ext>
              </a:extLst>
            </p:cNvPr>
            <p:cNvSpPr txBox="1"/>
            <p:nvPr/>
          </p:nvSpPr>
          <p:spPr>
            <a:xfrm>
              <a:off x="3122679" y="928302"/>
              <a:ext cx="40267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800" dirty="0">
                  <a:solidFill>
                    <a:srgbClr val="FF0000"/>
                  </a:solidFill>
                </a:rPr>
                <a:t>IV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A35EC0BE-DECA-427E-831D-1A901CD31D60}"/>
              </a:ext>
            </a:extLst>
          </p:cNvPr>
          <p:cNvSpPr txBox="1"/>
          <p:nvPr/>
        </p:nvSpPr>
        <p:spPr>
          <a:xfrm>
            <a:off x="7008793" y="4706128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14391568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Relativistic Effects: Darwin Shift: C, Si, Ge, Sn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map&#10;&#10;Description generated with high confidence">
            <a:extLst>
              <a:ext uri="{FF2B5EF4-FFF2-40B4-BE49-F238E27FC236}">
                <a16:creationId xmlns:a16="http://schemas.microsoft.com/office/drawing/2014/main" id="{3F0E5AAF-3F5D-E1F0-699C-196378A3A6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02577" y="480448"/>
            <a:ext cx="7726093" cy="379910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D74F84D-93DC-D866-848B-F993CCD663BB}"/>
              </a:ext>
            </a:extLst>
          </p:cNvPr>
          <p:cNvSpPr txBox="1"/>
          <p:nvPr/>
        </p:nvSpPr>
        <p:spPr>
          <a:xfrm>
            <a:off x="38745" y="3425601"/>
            <a:ext cx="6515977" cy="163121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2"/>
                </a:solidFill>
              </a:rPr>
              <a:t>The s* band moves down, as the elements get heavier.</a:t>
            </a:r>
          </a:p>
          <a:p>
            <a:endParaRPr lang="en-US" sz="2000" dirty="0">
              <a:solidFill>
                <a:schemeClr val="bg2"/>
              </a:solidFill>
            </a:endParaRPr>
          </a:p>
          <a:p>
            <a:r>
              <a:rPr lang="en-US" sz="2000" dirty="0">
                <a:solidFill>
                  <a:schemeClr val="bg2"/>
                </a:solidFill>
              </a:rPr>
              <a:t>In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-tin, the s* band moves into the p-band manifold, between the j=1/2 and j=3/2 states.</a:t>
            </a:r>
          </a:p>
          <a:p>
            <a:r>
              <a:rPr lang="en-US" sz="2000" dirty="0">
                <a:solidFill>
                  <a:schemeClr val="bg2"/>
                </a:solidFill>
              </a:rPr>
              <a:t>This makes </a:t>
            </a:r>
            <a:r>
              <a:rPr lang="en-US" sz="2000" dirty="0">
                <a:solidFill>
                  <a:schemeClr val="bg2"/>
                </a:solidFill>
                <a:latin typeface="Symbol" panose="05050102010706020507" pitchFamily="18" charset="2"/>
              </a:rPr>
              <a:t>a</a:t>
            </a:r>
            <a:r>
              <a:rPr lang="en-US" sz="2000" dirty="0">
                <a:solidFill>
                  <a:schemeClr val="bg2"/>
                </a:solidFill>
              </a:rPr>
              <a:t>-tin an (</a:t>
            </a:r>
            <a:r>
              <a:rPr lang="en-US" sz="2000" b="1" dirty="0">
                <a:solidFill>
                  <a:srgbClr val="FF0000"/>
                </a:solidFill>
              </a:rPr>
              <a:t>inverted</a:t>
            </a:r>
            <a:r>
              <a:rPr lang="en-US" sz="2000" dirty="0">
                <a:solidFill>
                  <a:schemeClr val="bg2"/>
                </a:solidFill>
              </a:rPr>
              <a:t>) </a:t>
            </a:r>
            <a:r>
              <a:rPr lang="en-US" sz="2000" b="1" dirty="0">
                <a:solidFill>
                  <a:srgbClr val="FF0000"/>
                </a:solidFill>
              </a:rPr>
              <a:t>gapless</a:t>
            </a:r>
            <a:r>
              <a:rPr lang="en-US" sz="2000" dirty="0">
                <a:solidFill>
                  <a:schemeClr val="bg2"/>
                </a:solidFill>
              </a:rPr>
              <a:t> semiconductor.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606660C-49E3-D15F-A1ED-22B9FA53FF01}"/>
              </a:ext>
            </a:extLst>
          </p:cNvPr>
          <p:cNvSpPr txBox="1"/>
          <p:nvPr/>
        </p:nvSpPr>
        <p:spPr>
          <a:xfrm>
            <a:off x="7638368" y="3953134"/>
            <a:ext cx="69121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j=1/2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698FD4-D941-2BF7-A2EA-9AC33D7217FB}"/>
              </a:ext>
            </a:extLst>
          </p:cNvPr>
          <p:cNvSpPr txBox="1"/>
          <p:nvPr/>
        </p:nvSpPr>
        <p:spPr>
          <a:xfrm>
            <a:off x="7582263" y="2171640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53DE386-C1AC-A94D-0584-073139CC4A79}"/>
              </a:ext>
            </a:extLst>
          </p:cNvPr>
          <p:cNvSpPr txBox="1"/>
          <p:nvPr/>
        </p:nvSpPr>
        <p:spPr>
          <a:xfrm>
            <a:off x="6775614" y="3953134"/>
            <a:ext cx="3273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C07DE5-0540-E228-3545-42E7E1078518}"/>
              </a:ext>
            </a:extLst>
          </p:cNvPr>
          <p:cNvSpPr txBox="1"/>
          <p:nvPr/>
        </p:nvSpPr>
        <p:spPr>
          <a:xfrm>
            <a:off x="6740526" y="4671790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7498452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F56B1F4D-290C-6A53-0AC9-4871E7A589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5795" t="9258" r="48845" b="50707"/>
          <a:stretch/>
        </p:blipFill>
        <p:spPr>
          <a:xfrm>
            <a:off x="292394" y="541016"/>
            <a:ext cx="2768012" cy="451580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5720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Band Inversion: Topological Insulators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9736A-1F38-7E8D-0816-78150C4A8F4D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27384A9-5136-7E73-444B-7C650A098A11}"/>
              </a:ext>
            </a:extLst>
          </p:cNvPr>
          <p:cNvSpPr txBox="1"/>
          <p:nvPr/>
        </p:nvSpPr>
        <p:spPr>
          <a:xfrm>
            <a:off x="2070164" y="3910850"/>
            <a:ext cx="1571896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Germanium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9EC8591-66AE-E263-542A-302F1EB038BA}"/>
              </a:ext>
            </a:extLst>
          </p:cNvPr>
          <p:cNvSpPr txBox="1"/>
          <p:nvPr/>
        </p:nvSpPr>
        <p:spPr>
          <a:xfrm>
            <a:off x="468420" y="3158608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EAD98AB-A1A5-048A-7CE0-A2B93A58582B}"/>
              </a:ext>
            </a:extLst>
          </p:cNvPr>
          <p:cNvSpPr txBox="1"/>
          <p:nvPr/>
        </p:nvSpPr>
        <p:spPr>
          <a:xfrm>
            <a:off x="1447800" y="2286000"/>
            <a:ext cx="30480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>
                <a:highlight>
                  <a:srgbClr val="FFFF00"/>
                </a:highlight>
              </a:rPr>
              <a:t>s*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70E000D-91A3-092A-0E23-D169E2D153C4}"/>
              </a:ext>
            </a:extLst>
          </p:cNvPr>
          <p:cNvCxnSpPr>
            <a:cxnSpLocks/>
          </p:cNvCxnSpPr>
          <p:nvPr/>
        </p:nvCxnSpPr>
        <p:spPr bwMode="auto">
          <a:xfrm flipH="1">
            <a:off x="2000250" y="1563813"/>
            <a:ext cx="825857" cy="245895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pic>
        <p:nvPicPr>
          <p:cNvPr id="10" name="Picture 9" descr="A close up of a map&#10;&#10;Description automatically generated">
            <a:extLst>
              <a:ext uri="{FF2B5EF4-FFF2-40B4-BE49-F238E27FC236}">
                <a16:creationId xmlns:a16="http://schemas.microsoft.com/office/drawing/2014/main" id="{5EA630E6-A353-48D5-3FA1-0296A34185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429" t="12061" r="7714" b="25258"/>
          <a:stretch/>
        </p:blipFill>
        <p:spPr>
          <a:xfrm>
            <a:off x="5506906" y="496956"/>
            <a:ext cx="3239901" cy="455986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2BACB7-9898-12C9-F755-DFC867F293B5}"/>
              </a:ext>
            </a:extLst>
          </p:cNvPr>
          <p:cNvSpPr txBox="1"/>
          <p:nvPr/>
        </p:nvSpPr>
        <p:spPr>
          <a:xfrm>
            <a:off x="5159645" y="3978393"/>
            <a:ext cx="747848" cy="40011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Symbol" panose="05050102010706020507" pitchFamily="18" charset="2"/>
              </a:rPr>
              <a:t>a</a:t>
            </a:r>
            <a:r>
              <a:rPr lang="en-US" sz="2000" dirty="0"/>
              <a:t>-tin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B36D451-5639-D2CC-8FB0-DC6941D67C12}"/>
              </a:ext>
            </a:extLst>
          </p:cNvPr>
          <p:cNvSpPr txBox="1"/>
          <p:nvPr/>
        </p:nvSpPr>
        <p:spPr>
          <a:xfrm>
            <a:off x="6117046" y="2391533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49446FC-726E-79A8-2E0D-6C9CF386051E}"/>
              </a:ext>
            </a:extLst>
          </p:cNvPr>
          <p:cNvSpPr txBox="1"/>
          <p:nvPr/>
        </p:nvSpPr>
        <p:spPr>
          <a:xfrm>
            <a:off x="6263819" y="3978393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E1B4D8F-3144-F317-076D-A3B0A49CB33E}"/>
              </a:ext>
            </a:extLst>
          </p:cNvPr>
          <p:cNvSpPr txBox="1"/>
          <p:nvPr/>
        </p:nvSpPr>
        <p:spPr>
          <a:xfrm>
            <a:off x="1153163" y="1363758"/>
            <a:ext cx="4267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p*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160627B-2E47-1302-FCD5-162279465E8D}"/>
              </a:ext>
            </a:extLst>
          </p:cNvPr>
          <p:cNvSpPr txBox="1"/>
          <p:nvPr/>
        </p:nvSpPr>
        <p:spPr>
          <a:xfrm>
            <a:off x="6042816" y="3326232"/>
            <a:ext cx="304800" cy="307777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000" dirty="0"/>
              <a:t>s*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C484990-E7E9-6B8F-5798-2348C88F54DE}"/>
              </a:ext>
            </a:extLst>
          </p:cNvPr>
          <p:cNvSpPr txBox="1"/>
          <p:nvPr/>
        </p:nvSpPr>
        <p:spPr>
          <a:xfrm>
            <a:off x="7628809" y="4338424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j=1/2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083C64F-FF48-6C0B-93EA-42A3C4621785}"/>
              </a:ext>
            </a:extLst>
          </p:cNvPr>
          <p:cNvSpPr txBox="1"/>
          <p:nvPr/>
        </p:nvSpPr>
        <p:spPr>
          <a:xfrm>
            <a:off x="7140100" y="2593777"/>
            <a:ext cx="7473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j=3/2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C6FFA3D-2C3B-CE1A-6322-4F88F19F9881}"/>
              </a:ext>
            </a:extLst>
          </p:cNvPr>
          <p:cNvSpPr txBox="1"/>
          <p:nvPr/>
        </p:nvSpPr>
        <p:spPr>
          <a:xfrm>
            <a:off x="4009377" y="4421639"/>
            <a:ext cx="3190297" cy="707886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pPr algn="r"/>
            <a:r>
              <a:rPr lang="en-US" sz="2000" dirty="0">
                <a:solidFill>
                  <a:srgbClr val="FFFF00"/>
                </a:solidFill>
              </a:rPr>
              <a:t>Band gap must be zero.</a:t>
            </a:r>
          </a:p>
          <a:p>
            <a:pPr algn="r"/>
            <a:r>
              <a:rPr lang="en-US" sz="2000" dirty="0">
                <a:solidFill>
                  <a:srgbClr val="FFFF00"/>
                </a:solidFill>
              </a:rPr>
              <a:t>Symmetry inversion in VB.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90ADAD8-7025-6A2E-153E-674EA165CDFC}"/>
              </a:ext>
            </a:extLst>
          </p:cNvPr>
          <p:cNvCxnSpPr>
            <a:cxnSpLocks/>
          </p:cNvCxnSpPr>
          <p:nvPr/>
        </p:nvCxnSpPr>
        <p:spPr bwMode="auto">
          <a:xfrm>
            <a:off x="1786354" y="2470666"/>
            <a:ext cx="3720552" cy="11507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lg" len="lg"/>
            <a:tailEnd type="arrow" w="lg" len="lg"/>
          </a:ln>
          <a:effectLst/>
        </p:spPr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8EA35148-1B47-20EA-D9FE-F102298E0D4C}"/>
              </a:ext>
            </a:extLst>
          </p:cNvPr>
          <p:cNvCxnSpPr>
            <a:cxnSpLocks/>
          </p:cNvCxnSpPr>
          <p:nvPr/>
        </p:nvCxnSpPr>
        <p:spPr bwMode="auto">
          <a:xfrm>
            <a:off x="4966886" y="1591300"/>
            <a:ext cx="2661923" cy="561083"/>
          </a:xfrm>
          <a:prstGeom prst="straightConnector1">
            <a:avLst/>
          </a:prstGeom>
          <a:solidFill>
            <a:schemeClr val="accent1"/>
          </a:solidFill>
          <a:ln w="22225" cap="flat" cmpd="sng" algn="ctr">
            <a:solidFill>
              <a:srgbClr val="00B0F0"/>
            </a:solidFill>
            <a:prstDash val="solid"/>
            <a:round/>
            <a:headEnd type="none" w="lg" len="lg"/>
            <a:tailEnd type="triangle" w="lg" len="lg"/>
          </a:ln>
          <a:effectLst/>
        </p:spPr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3F453CC-A4F2-21FA-EBA9-38F332AA1D49}"/>
              </a:ext>
            </a:extLst>
          </p:cNvPr>
          <p:cNvSpPr txBox="1"/>
          <p:nvPr/>
        </p:nvSpPr>
        <p:spPr>
          <a:xfrm>
            <a:off x="2743200" y="713697"/>
            <a:ext cx="2223686" cy="92333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Linear crossing</a:t>
            </a:r>
          </a:p>
          <a:p>
            <a:r>
              <a:rPr lang="en-US" sz="1800" dirty="0">
                <a:solidFill>
                  <a:srgbClr val="0D0306"/>
                </a:solidFill>
              </a:rPr>
              <a:t>(Dirac point)</a:t>
            </a:r>
          </a:p>
          <a:p>
            <a:r>
              <a:rPr lang="en-US" sz="1800" dirty="0">
                <a:solidFill>
                  <a:srgbClr val="0D0306"/>
                </a:solidFill>
              </a:rPr>
              <a:t>Inversion Symmetry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1CC73E9-10B1-2128-DE15-1C28154823E7}"/>
              </a:ext>
            </a:extLst>
          </p:cNvPr>
          <p:cNvSpPr txBox="1"/>
          <p:nvPr/>
        </p:nvSpPr>
        <p:spPr>
          <a:xfrm>
            <a:off x="7312268" y="645533"/>
            <a:ext cx="170889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Gapless Semiconductor</a:t>
            </a:r>
          </a:p>
        </p:txBody>
      </p:sp>
    </p:spTree>
    <p:extLst>
      <p:ext uri="{BB962C8B-B14F-4D97-AF65-F5344CB8AC3E}">
        <p14:creationId xmlns:p14="http://schemas.microsoft.com/office/powerpoint/2010/main" val="8896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farm with a silo and a silo in the middle&#10;&#10;Description automatically generated">
            <a:extLst>
              <a:ext uri="{FF2B5EF4-FFF2-40B4-BE49-F238E27FC236}">
                <a16:creationId xmlns:a16="http://schemas.microsoft.com/office/drawing/2014/main" id="{54313133-2966-C372-A9F8-8721F2018E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8986" y="-14078"/>
            <a:ext cx="1552155" cy="1552155"/>
          </a:xfrm>
          <a:prstGeom prst="rect">
            <a:avLst/>
          </a:prstGeom>
        </p:spPr>
      </p:pic>
      <p:pic>
        <p:nvPicPr>
          <p:cNvPr id="14" name="Picture 7" descr="regensburg">
            <a:extLst>
              <a:ext uri="{FF2B5EF4-FFF2-40B4-BE49-F238E27FC236}">
                <a16:creationId xmlns:a16="http://schemas.microsoft.com/office/drawing/2014/main" id="{8827DC20-6A65-83AC-C591-DB1BB994AF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17999" t="10800"/>
          <a:stretch>
            <a:fillRect/>
          </a:stretch>
        </p:blipFill>
        <p:spPr bwMode="auto">
          <a:xfrm>
            <a:off x="0" y="-29289"/>
            <a:ext cx="4558986" cy="37190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2">
            <a:extLst>
              <a:ext uri="{FF2B5EF4-FFF2-40B4-BE49-F238E27FC236}">
                <a16:creationId xmlns:a16="http://schemas.microsoft.com/office/drawing/2014/main" id="{78D6B1B2-51C4-951C-9C07-6E0589FB701E}"/>
              </a:ext>
            </a:extLst>
          </p:cNvPr>
          <p:cNvSpPr txBox="1">
            <a:spLocks noChangeArrowheads="1"/>
          </p:cNvSpPr>
          <p:nvPr/>
        </p:nvSpPr>
        <p:spPr>
          <a:xfrm>
            <a:off x="51404" y="0"/>
            <a:ext cx="9092596" cy="685800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Biography</a:t>
            </a:r>
          </a:p>
        </p:txBody>
      </p:sp>
      <p:pic>
        <p:nvPicPr>
          <p:cNvPr id="12" name="Picture 6" descr="alamo">
            <a:extLst>
              <a:ext uri="{FF2B5EF4-FFF2-40B4-BE49-F238E27FC236}">
                <a16:creationId xmlns:a16="http://schemas.microsoft.com/office/drawing/2014/main" id="{D37C36EF-5F46-817D-A827-9AB7968501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r="18248"/>
          <a:stretch>
            <a:fillRect/>
          </a:stretch>
        </p:blipFill>
        <p:spPr bwMode="auto">
          <a:xfrm>
            <a:off x="5976376" y="2708498"/>
            <a:ext cx="3155833" cy="24516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8" descr="SanXavier_facade">
            <a:extLst>
              <a:ext uri="{FF2B5EF4-FFF2-40B4-BE49-F238E27FC236}">
                <a16:creationId xmlns:a16="http://schemas.microsoft.com/office/drawing/2014/main" id="{2D87EC13-9EE6-3FA4-FC61-BA1BAF9139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 t="7469"/>
          <a:stretch>
            <a:fillRect/>
          </a:stretch>
        </p:blipFill>
        <p:spPr bwMode="auto">
          <a:xfrm>
            <a:off x="6112534" y="11395"/>
            <a:ext cx="3009090" cy="2962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http://snowbrains.com/wp-content/uploads/2015/08/white-sands-national-monument.jpg">
            <a:extLst>
              <a:ext uri="{FF2B5EF4-FFF2-40B4-BE49-F238E27FC236}">
                <a16:creationId xmlns:a16="http://schemas.microsoft.com/office/drawing/2014/main" id="{D74EA673-DA3C-F9A2-9755-2EFF6EB4B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 b="9600"/>
          <a:stretch>
            <a:fillRect/>
          </a:stretch>
        </p:blipFill>
        <p:spPr bwMode="auto">
          <a:xfrm>
            <a:off x="-42862" y="2489071"/>
            <a:ext cx="3929062" cy="2662726"/>
          </a:xfrm>
          <a:prstGeom prst="rect">
            <a:avLst/>
          </a:prstGeom>
          <a:noFill/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6F848374-E78C-2261-3714-6202EE577337}"/>
              </a:ext>
            </a:extLst>
          </p:cNvPr>
          <p:cNvSpPr txBox="1"/>
          <p:nvPr/>
        </p:nvSpPr>
        <p:spPr>
          <a:xfrm>
            <a:off x="152400" y="762000"/>
            <a:ext cx="31117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Regensburg/Stuttgart</a:t>
            </a:r>
          </a:p>
          <a:p>
            <a:r>
              <a:rPr lang="en-US" dirty="0"/>
              <a:t>Germany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F3DA210-3BD6-7856-C3EA-36DA05C0E125}"/>
              </a:ext>
            </a:extLst>
          </p:cNvPr>
          <p:cNvSpPr txBox="1"/>
          <p:nvPr/>
        </p:nvSpPr>
        <p:spPr>
          <a:xfrm>
            <a:off x="1625483" y="4113930"/>
            <a:ext cx="202170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NMSU</a:t>
            </a:r>
          </a:p>
          <a:p>
            <a:r>
              <a:rPr lang="en-US" sz="2000" dirty="0"/>
              <a:t>Las Cruces, NM</a:t>
            </a:r>
          </a:p>
          <a:p>
            <a:r>
              <a:rPr lang="en-US" sz="2000" dirty="0"/>
              <a:t>Since 2010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5F15F03-4B63-B7F1-8F68-6ED155B08715}"/>
              </a:ext>
            </a:extLst>
          </p:cNvPr>
          <p:cNvSpPr txBox="1"/>
          <p:nvPr/>
        </p:nvSpPr>
        <p:spPr>
          <a:xfrm>
            <a:off x="6112534" y="54114"/>
            <a:ext cx="30196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FF00"/>
                </a:solidFill>
              </a:rPr>
              <a:t>Motorola (Mesa, Tempe)</a:t>
            </a:r>
          </a:p>
          <a:p>
            <a:pPr algn="ctr"/>
            <a:r>
              <a:rPr lang="en-US" sz="2000" dirty="0">
                <a:solidFill>
                  <a:srgbClr val="FFFF00"/>
                </a:solidFill>
              </a:rPr>
              <a:t>Arizona, 1997-2005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856174F-C0E7-4AB1-C3CC-3F5F3F805BA6}"/>
              </a:ext>
            </a:extLst>
          </p:cNvPr>
          <p:cNvSpPr txBox="1"/>
          <p:nvPr/>
        </p:nvSpPr>
        <p:spPr>
          <a:xfrm>
            <a:off x="3877322" y="4485989"/>
            <a:ext cx="2265044" cy="615553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</a:rPr>
              <a:t>Motorola, </a:t>
            </a:r>
            <a:r>
              <a:rPr lang="en-US" sz="2000" dirty="0" err="1">
                <a:solidFill>
                  <a:srgbClr val="000000"/>
                </a:solidFill>
              </a:rPr>
              <a:t>Freescale</a:t>
            </a:r>
            <a:endParaRPr lang="en-US" sz="2000" dirty="0">
              <a:solidFill>
                <a:srgbClr val="000000"/>
              </a:solidFill>
            </a:endParaRPr>
          </a:p>
          <a:p>
            <a:r>
              <a:rPr lang="en-US" sz="2000" dirty="0">
                <a:solidFill>
                  <a:srgbClr val="000000"/>
                </a:solidFill>
              </a:rPr>
              <a:t>Texas, 2005-2007</a:t>
            </a:r>
          </a:p>
        </p:txBody>
      </p:sp>
      <p:pic>
        <p:nvPicPr>
          <p:cNvPr id="24" name="Picture 6" descr="http://t1.gstatic.com/images?q=tbn:ANd9GcTG6XNlvRp1BhRYsIbGtozCYrhaJhFebDPtuhFGAs3m_iC8P9Sqmg">
            <a:extLst>
              <a:ext uri="{FF2B5EF4-FFF2-40B4-BE49-F238E27FC236}">
                <a16:creationId xmlns:a16="http://schemas.microsoft.com/office/drawing/2014/main" id="{5E334BF6-1EDF-806A-2029-1CA8F3CB31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373083" y="1428118"/>
            <a:ext cx="3386138" cy="2038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04A324FE-51E7-1C3D-8F00-1C98A5D29BBE}"/>
              </a:ext>
            </a:extLst>
          </p:cNvPr>
          <p:cNvSpPr txBox="1"/>
          <p:nvPr/>
        </p:nvSpPr>
        <p:spPr>
          <a:xfrm>
            <a:off x="3679375" y="3476472"/>
            <a:ext cx="28905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err="1">
                <a:solidFill>
                  <a:schemeClr val="tx1"/>
                </a:solidFill>
              </a:rPr>
              <a:t>Freescale</a:t>
            </a:r>
            <a:r>
              <a:rPr lang="en-US" sz="2000" dirty="0">
                <a:solidFill>
                  <a:schemeClr val="tx1"/>
                </a:solidFill>
              </a:rPr>
              <a:t>, IBM</a:t>
            </a:r>
          </a:p>
          <a:p>
            <a:r>
              <a:rPr lang="en-US" sz="2000" dirty="0">
                <a:solidFill>
                  <a:schemeClr val="tx1"/>
                </a:solidFill>
              </a:rPr>
              <a:t>New York, 91-92; 07-10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804F2C9-76A0-3154-FDA1-4D8A6AD6745E}"/>
              </a:ext>
            </a:extLst>
          </p:cNvPr>
          <p:cNvSpPr txBox="1"/>
          <p:nvPr/>
        </p:nvSpPr>
        <p:spPr>
          <a:xfrm>
            <a:off x="4655856" y="58635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92-97</a:t>
            </a:r>
          </a:p>
        </p:txBody>
      </p:sp>
    </p:spTree>
    <p:extLst>
      <p:ext uri="{BB962C8B-B14F-4D97-AF65-F5344CB8AC3E}">
        <p14:creationId xmlns:p14="http://schemas.microsoft.com/office/powerpoint/2010/main" val="8008985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AD7BEC32-C514-58BA-B0AC-E47DAB5114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6"/>
          <a:stretch/>
        </p:blipFill>
        <p:spPr>
          <a:xfrm>
            <a:off x="1476" y="936895"/>
            <a:ext cx="3213672" cy="2337629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Optical </a:t>
            </a:r>
            <a:r>
              <a:rPr lang="en-US" sz="2800" dirty="0" err="1">
                <a:latin typeface="+mj-lt"/>
              </a:rPr>
              <a:t>Interband</a:t>
            </a:r>
            <a:r>
              <a:rPr lang="en-US" sz="2800" dirty="0">
                <a:latin typeface="+mj-lt"/>
              </a:rPr>
              <a:t> Transitions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 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9" name="Picture 8" descr="A diagram of a physics experiment&#10;&#10;Description automatically generated with medium confidence">
            <a:extLst>
              <a:ext uri="{FF2B5EF4-FFF2-40B4-BE49-F238E27FC236}">
                <a16:creationId xmlns:a16="http://schemas.microsoft.com/office/drawing/2014/main" id="{74475901-20A4-F4DA-6447-4DE25FF99D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2477" y="473945"/>
            <a:ext cx="6284132" cy="3829344"/>
          </a:xfrm>
          <a:prstGeom prst="rect">
            <a:avLst/>
          </a:prstGeom>
        </p:spPr>
      </p:pic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1A2979AD-C376-8DA5-57D7-DE6AF92F347F}"/>
              </a:ext>
            </a:extLst>
          </p:cNvPr>
          <p:cNvSpPr txBox="1"/>
          <p:nvPr/>
        </p:nvSpPr>
        <p:spPr>
          <a:xfrm>
            <a:off x="5580163" y="4331468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4B5F1A6-CA92-CC4F-F2D5-4F843F80E6F2}"/>
              </a:ext>
            </a:extLst>
          </p:cNvPr>
          <p:cNvSpPr txBox="1"/>
          <p:nvPr/>
        </p:nvSpPr>
        <p:spPr>
          <a:xfrm>
            <a:off x="3941814" y="1319626"/>
            <a:ext cx="1096775" cy="338554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L-electron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6EEA6EB-45D4-46E2-7B60-AAC6E6F50350}"/>
              </a:ext>
            </a:extLst>
          </p:cNvPr>
          <p:cNvSpPr txBox="1"/>
          <p:nvPr/>
        </p:nvSpPr>
        <p:spPr>
          <a:xfrm>
            <a:off x="8142669" y="1100839"/>
            <a:ext cx="899605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light “hole”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43D4EF8-DB57-26D7-F0E8-3FFA7EF11DF3}"/>
              </a:ext>
            </a:extLst>
          </p:cNvPr>
          <p:cNvSpPr txBox="1"/>
          <p:nvPr/>
        </p:nvSpPr>
        <p:spPr>
          <a:xfrm>
            <a:off x="8117021" y="1843647"/>
            <a:ext cx="925253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heavy hole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BBF5C7-BC56-E2A9-0EE4-97F53CE4F41C}"/>
              </a:ext>
            </a:extLst>
          </p:cNvPr>
          <p:cNvSpPr txBox="1"/>
          <p:nvPr/>
        </p:nvSpPr>
        <p:spPr>
          <a:xfrm>
            <a:off x="4075665" y="958744"/>
            <a:ext cx="829073" cy="30777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Arial" panose="020B0604020202020204" pitchFamily="34" charset="0"/>
              </a:rPr>
              <a:t>D</a:t>
            </a:r>
            <a:r>
              <a:rPr lang="en-US" sz="16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</a:t>
            </a:r>
            <a:r>
              <a:rPr lang="en-US" sz="1600" kern="1200" baseline="-250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Arial" panose="020B0604020202020204" pitchFamily="34" charset="0"/>
              </a:rPr>
              <a:t>G</a:t>
            </a:r>
            <a:r>
              <a:rPr lang="en-US" sz="1600" kern="1200" baseline="-250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L</a:t>
            </a:r>
            <a:r>
              <a:rPr lang="en-US" sz="16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Arial" panose="020B0604020202020204" pitchFamily="34" charset="0"/>
              </a:rPr>
              <a:t>»</a:t>
            </a:r>
            <a:r>
              <a:rPr lang="en-US" sz="16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47B0809-9A92-8D78-348F-F76D981F633A}"/>
              </a:ext>
            </a:extLst>
          </p:cNvPr>
          <p:cNvSpPr txBox="1"/>
          <p:nvPr/>
        </p:nvSpPr>
        <p:spPr>
          <a:xfrm>
            <a:off x="8209995" y="2709633"/>
            <a:ext cx="83227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“electron”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306930E-8F18-8953-3FA6-CD8FB218FF0E}"/>
              </a:ext>
            </a:extLst>
          </p:cNvPr>
          <p:cNvSpPr txBox="1"/>
          <p:nvPr/>
        </p:nvSpPr>
        <p:spPr>
          <a:xfrm>
            <a:off x="8033215" y="3248070"/>
            <a:ext cx="100905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split-off hole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BC43F6B-CBC4-3321-3CBE-096B2931335F}"/>
              </a:ext>
            </a:extLst>
          </p:cNvPr>
          <p:cNvSpPr txBox="1"/>
          <p:nvPr/>
        </p:nvSpPr>
        <p:spPr>
          <a:xfrm>
            <a:off x="157201" y="3276223"/>
            <a:ext cx="26452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Spectroscopic Ellipsometry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Dielectric Function</a:t>
            </a:r>
          </a:p>
        </p:txBody>
      </p:sp>
    </p:spTree>
    <p:extLst>
      <p:ext uri="{BB962C8B-B14F-4D97-AF65-F5344CB8AC3E}">
        <p14:creationId xmlns:p14="http://schemas.microsoft.com/office/powerpoint/2010/main" val="12907726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Topological Features of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-Tin under Strain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6" name="Picture 5" descr="A collage of graphs and diagrams&#10;&#10;Description automatically generated">
            <a:extLst>
              <a:ext uri="{FF2B5EF4-FFF2-40B4-BE49-F238E27FC236}">
                <a16:creationId xmlns:a16="http://schemas.microsoft.com/office/drawing/2014/main" id="{9F1C0176-86FA-B91A-CF21-D74B273F8E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623" y="510174"/>
            <a:ext cx="5535228" cy="4123152"/>
          </a:xfrm>
          <a:prstGeom prst="rect">
            <a:avLst/>
          </a:prstGeom>
        </p:spPr>
      </p:pic>
      <p:sp>
        <p:nvSpPr>
          <p:cNvPr id="7" name="Google Shape;99;p16">
            <a:extLst>
              <a:ext uri="{FF2B5EF4-FFF2-40B4-BE49-F238E27FC236}">
                <a16:creationId xmlns:a16="http://schemas.microsoft.com/office/drawing/2014/main" id="{389181AC-B87C-CC94-05FA-969009CDF225}"/>
              </a:ext>
            </a:extLst>
          </p:cNvPr>
          <p:cNvSpPr txBox="1"/>
          <p:nvPr/>
        </p:nvSpPr>
        <p:spPr>
          <a:xfrm>
            <a:off x="6323764" y="4450946"/>
            <a:ext cx="2148694" cy="615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724CD43-814A-9129-13E7-F48A64B8E569}"/>
              </a:ext>
            </a:extLst>
          </p:cNvPr>
          <p:cNvSpPr txBox="1"/>
          <p:nvPr/>
        </p:nvSpPr>
        <p:spPr>
          <a:xfrm>
            <a:off x="6115189" y="711200"/>
            <a:ext cx="2997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Topological phase transition from Dirac-semimetal to topological insulator as a function of strain.</a:t>
            </a:r>
          </a:p>
          <a:p>
            <a:endParaRPr lang="en-US" dirty="0"/>
          </a:p>
          <a:p>
            <a:r>
              <a:rPr lang="en-US" dirty="0"/>
              <a:t>Strain can be tuned by growing on substrates with different lattice constants (</a:t>
            </a:r>
            <a:r>
              <a:rPr lang="en-US" dirty="0" err="1"/>
              <a:t>InSb</a:t>
            </a:r>
            <a:r>
              <a:rPr lang="en-US" dirty="0"/>
              <a:t>, </a:t>
            </a:r>
            <a:r>
              <a:rPr lang="en-US" dirty="0" err="1"/>
              <a:t>CdTe</a:t>
            </a:r>
            <a:r>
              <a:rPr lang="en-US" dirty="0"/>
              <a:t>, </a:t>
            </a:r>
            <a:r>
              <a:rPr lang="en-US" dirty="0" err="1"/>
              <a:t>CdZnTe</a:t>
            </a:r>
            <a:r>
              <a:rPr lang="en-US" dirty="0"/>
              <a:t>) or by doping with Ge.</a:t>
            </a:r>
          </a:p>
        </p:txBody>
      </p:sp>
      <p:pic>
        <p:nvPicPr>
          <p:cNvPr id="10" name="Picture 9" descr="A blue and green chart with numbers and a graph&#10;&#10;Description automatically generated with medium confidence">
            <a:extLst>
              <a:ext uri="{FF2B5EF4-FFF2-40B4-BE49-F238E27FC236}">
                <a16:creationId xmlns:a16="http://schemas.microsoft.com/office/drawing/2014/main" id="{E914AFF6-A490-45F3-CC53-0F637D729B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354" r="24012"/>
          <a:stretch/>
        </p:blipFill>
        <p:spPr>
          <a:xfrm>
            <a:off x="7278914" y="2616419"/>
            <a:ext cx="1757792" cy="170158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063D7CE-6C37-D633-727A-51565435BF73}"/>
              </a:ext>
            </a:extLst>
          </p:cNvPr>
          <p:cNvSpPr txBox="1"/>
          <p:nvPr/>
        </p:nvSpPr>
        <p:spPr>
          <a:xfrm>
            <a:off x="8399888" y="2643918"/>
            <a:ext cx="716863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335 RSM</a:t>
            </a:r>
          </a:p>
        </p:txBody>
      </p:sp>
      <p:pic>
        <p:nvPicPr>
          <p:cNvPr id="13" name="Picture 12" descr="A graph showing the different colored lines&#10;&#10;Description automatically generated with medium confidence">
            <a:extLst>
              <a:ext uri="{FF2B5EF4-FFF2-40B4-BE49-F238E27FC236}">
                <a16:creationId xmlns:a16="http://schemas.microsoft.com/office/drawing/2014/main" id="{C1421A56-8BAC-D7FF-2E1E-CC4D1F57CB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3657" y="2878569"/>
            <a:ext cx="1705429" cy="1142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B3C98197-D2A1-33F5-6366-8A1E3DC55831}"/>
              </a:ext>
            </a:extLst>
          </p:cNvPr>
          <p:cNvSpPr txBox="1"/>
          <p:nvPr/>
        </p:nvSpPr>
        <p:spPr>
          <a:xfrm>
            <a:off x="5786704" y="2861539"/>
            <a:ext cx="396262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/>
              <a:t>004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DBA2897-3F68-85B1-BE16-66C9723319A3}"/>
              </a:ext>
            </a:extLst>
          </p:cNvPr>
          <p:cNvSpPr txBox="1"/>
          <p:nvPr/>
        </p:nvSpPr>
        <p:spPr>
          <a:xfrm>
            <a:off x="61841" y="2890139"/>
            <a:ext cx="860813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compressive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53062FF-801F-FBBA-0B51-36E9FF830CE5}"/>
              </a:ext>
            </a:extLst>
          </p:cNvPr>
          <p:cNvSpPr txBox="1"/>
          <p:nvPr/>
        </p:nvSpPr>
        <p:spPr>
          <a:xfrm>
            <a:off x="3294852" y="3715538"/>
            <a:ext cx="442429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tensile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68BD311-FD3E-93CE-C6FB-7AA65BD90F14}"/>
              </a:ext>
            </a:extLst>
          </p:cNvPr>
          <p:cNvSpPr txBox="1"/>
          <p:nvPr/>
        </p:nvSpPr>
        <p:spPr>
          <a:xfrm>
            <a:off x="1486294" y="2920752"/>
            <a:ext cx="91723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Dirac point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E60731C-7CC6-9398-DB34-FF647431F62F}"/>
              </a:ext>
            </a:extLst>
          </p:cNvPr>
          <p:cNvSpPr txBox="1"/>
          <p:nvPr/>
        </p:nvSpPr>
        <p:spPr>
          <a:xfrm>
            <a:off x="3306339" y="2767028"/>
            <a:ext cx="68800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Indirect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gap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7ED4F78-7EC4-6CEA-3A50-B7694DEF7478}"/>
              </a:ext>
            </a:extLst>
          </p:cNvPr>
          <p:cNvSpPr txBox="1"/>
          <p:nvPr/>
        </p:nvSpPr>
        <p:spPr>
          <a:xfrm>
            <a:off x="4260817" y="2736086"/>
            <a:ext cx="1033988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Direct gap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400 cm</a:t>
            </a:r>
            <a:r>
              <a:rPr lang="en-US" sz="1200" kern="1200" baseline="300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-1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95F853F-64E0-9D9C-A3B0-6A82CA688333}"/>
              </a:ext>
            </a:extLst>
          </p:cNvPr>
          <p:cNvSpPr txBox="1"/>
          <p:nvPr/>
        </p:nvSpPr>
        <p:spPr>
          <a:xfrm>
            <a:off x="492247" y="3743622"/>
            <a:ext cx="749629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Warping</a:t>
            </a:r>
            <a:endParaRPr lang="en-US" sz="1600" kern="1200" dirty="0">
              <a:solidFill>
                <a:srgbClr val="882345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DEBDC5-BE6C-FB78-9EA2-D10FC6938EEF}"/>
              </a:ext>
            </a:extLst>
          </p:cNvPr>
          <p:cNvSpPr txBox="1"/>
          <p:nvPr/>
        </p:nvSpPr>
        <p:spPr>
          <a:xfrm>
            <a:off x="492247" y="793822"/>
            <a:ext cx="714939" cy="184666"/>
          </a:xfrm>
          <a:prstGeom prst="rect">
            <a:avLst/>
          </a:prstGeom>
          <a:solidFill>
            <a:srgbClr val="FFFF00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en-US" sz="1200" dirty="0"/>
              <a:t>unstrained</a:t>
            </a:r>
          </a:p>
        </p:txBody>
      </p:sp>
    </p:spTree>
    <p:extLst>
      <p:ext uri="{BB962C8B-B14F-4D97-AF65-F5344CB8AC3E}">
        <p14:creationId xmlns:p14="http://schemas.microsoft.com/office/powerpoint/2010/main" val="385626802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07F07-8E5A-6971-00DA-D9636FB5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966" y="38745"/>
            <a:ext cx="3601664" cy="50568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715" y="0"/>
            <a:ext cx="8672284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Interband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Transitions in Ge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55FDB8-F2AC-CFD5-3FCE-BBCD9A302EB6}"/>
                  </a:ext>
                </a:extLst>
              </p:cNvPr>
              <p:cNvSpPr txBox="1"/>
              <p:nvPr/>
            </p:nvSpPr>
            <p:spPr>
              <a:xfrm>
                <a:off x="31261" y="60600"/>
                <a:ext cx="2474908" cy="2712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hh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𝑙h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𝑙h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𝑠𝑜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Δ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𝑠𝑜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55FDB8-F2AC-CFD5-3FCE-BBCD9A302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60600"/>
                <a:ext cx="2474908" cy="27127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A3B28B-711D-FA61-C073-7251F6E88BA1}"/>
                  </a:ext>
                </a:extLst>
              </p:cNvPr>
              <p:cNvSpPr txBox="1"/>
              <p:nvPr/>
            </p:nvSpPr>
            <p:spPr>
              <a:xfrm>
                <a:off x="125550" y="2773394"/>
                <a:ext cx="3580788" cy="11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ℏ</m:t>
                    </m:r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𝜔</m:t>
                    </m:r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lang="en-US" sz="20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</m:d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</m:d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lang="en-US" sz="20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ℏ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i="1" kern="1200" smtClean="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den>
                    </m:f>
                  </m:oMath>
                </a14:m>
                <a:endParaRPr lang="en-US" sz="2000" i="1" kern="1200" dirty="0">
                  <a:solidFill>
                    <a:srgbClr val="882345"/>
                  </a:solidFill>
                  <a:latin typeface="Cambria Math" panose="02040503050406030204" pitchFamily="18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2000" b="1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A3B28B-711D-FA61-C073-7251F6E88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50" y="2773394"/>
                <a:ext cx="3580788" cy="11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C8C044-6A8A-84B9-E627-894E364F7B4A}"/>
              </a:ext>
            </a:extLst>
          </p:cNvPr>
          <p:cNvSpPr txBox="1"/>
          <p:nvPr/>
        </p:nvSpPr>
        <p:spPr>
          <a:xfrm>
            <a:off x="390527" y="3985226"/>
            <a:ext cx="30508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Optical (reduced) mass </a:t>
            </a:r>
            <a:r>
              <a:rPr lang="en-US" sz="20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A1B7B-C9F8-C797-08B4-46530F18D54B}"/>
              </a:ext>
            </a:extLst>
          </p:cNvPr>
          <p:cNvSpPr txBox="1"/>
          <p:nvPr/>
        </p:nvSpPr>
        <p:spPr>
          <a:xfrm>
            <a:off x="2862797" y="1893529"/>
            <a:ext cx="273020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Watch the signs for inverted semiconductors.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674FC-FB54-88F6-A184-D5976A2EC545}"/>
              </a:ext>
            </a:extLst>
          </p:cNvPr>
          <p:cNvSpPr txBox="1"/>
          <p:nvPr/>
        </p:nvSpPr>
        <p:spPr>
          <a:xfrm>
            <a:off x="4118284" y="4651067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0BC90C-D51D-4F3C-976E-4F59C80188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9952" y="2298539"/>
            <a:ext cx="0" cy="1536343"/>
          </a:xfrm>
          <a:prstGeom prst="straightConnector1">
            <a:avLst/>
          </a:prstGeom>
          <a:solidFill>
            <a:srgbClr val="006265"/>
          </a:solidFill>
          <a:ln w="44450" cap="flat" cmpd="sng" algn="ctr">
            <a:solidFill>
              <a:srgbClr val="0D0306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47B57-00E6-07C6-EA13-1BA72F2C94AA}"/>
              </a:ext>
            </a:extLst>
          </p:cNvPr>
          <p:cNvGrpSpPr/>
          <p:nvPr/>
        </p:nvGrpSpPr>
        <p:grpSpPr>
          <a:xfrm>
            <a:off x="7394299" y="2571750"/>
            <a:ext cx="327334" cy="400110"/>
            <a:chOff x="7277583" y="4487091"/>
            <a:chExt cx="327334" cy="4001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AA8A03-227A-2A8B-4B83-143CED2DFCAF}"/>
                </a:ext>
              </a:extLst>
            </p:cNvPr>
            <p:cNvSpPr/>
            <p:nvPr/>
          </p:nvSpPr>
          <p:spPr bwMode="auto">
            <a:xfrm>
              <a:off x="7286891" y="4534746"/>
              <a:ext cx="308718" cy="304800"/>
            </a:xfrm>
            <a:prstGeom prst="ellipse">
              <a:avLst/>
            </a:prstGeom>
            <a:noFill/>
            <a:ln w="19050" cap="flat" cmpd="sng" algn="ctr">
              <a:solidFill>
                <a:srgbClr val="0D03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400" kern="1200">
                <a:solidFill>
                  <a:srgbClr val="882345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59DAF2-3F16-EA68-90A0-90E3E62EEE26}"/>
                </a:ext>
              </a:extLst>
            </p:cNvPr>
            <p:cNvSpPr txBox="1"/>
            <p:nvPr/>
          </p:nvSpPr>
          <p:spPr>
            <a:xfrm>
              <a:off x="7277583" y="448709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000" kern="1200" dirty="0">
                  <a:solidFill>
                    <a:srgbClr val="0D0306"/>
                  </a:solidFill>
                  <a:latin typeface="Arial" charset="0"/>
                  <a:ea typeface="ＭＳ Ｐゴシック" pitchFamily="34" charset="-128"/>
                  <a:cs typeface="+mn-cs"/>
                </a:rPr>
                <a:t>3</a:t>
              </a:r>
              <a:endParaRPr lang="en-US" sz="2400" kern="1200" dirty="0">
                <a:solidFill>
                  <a:srgbClr val="0D0306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F89215-9A3A-2FAC-BF4F-31EBF31A6D7C}"/>
              </a:ext>
            </a:extLst>
          </p:cNvPr>
          <p:cNvSpPr txBox="1"/>
          <p:nvPr/>
        </p:nvSpPr>
        <p:spPr>
          <a:xfrm>
            <a:off x="2501767" y="958219"/>
            <a:ext cx="356806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Optical mass follows from crystal momentum conservation.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7CEF988-21B0-6F4D-906C-E3A11912AF22}"/>
              </a:ext>
            </a:extLst>
          </p:cNvPr>
          <p:cNvSpPr/>
          <p:nvPr/>
        </p:nvSpPr>
        <p:spPr>
          <a:xfrm>
            <a:off x="6426454" y="1576562"/>
            <a:ext cx="721831" cy="19811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57529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F39C15E5-F9A0-8A3B-C005-C9021A1AA9E3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BCF7CBA-2867-2733-9330-9D19F11417E0}"/>
              </a:ext>
            </a:extLst>
          </p:cNvPr>
          <p:cNvSpPr txBox="1"/>
          <p:nvPr/>
        </p:nvSpPr>
        <p:spPr>
          <a:xfrm>
            <a:off x="31261" y="2604135"/>
            <a:ext cx="4297971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Use </a:t>
            </a:r>
            <a:r>
              <a:rPr lang="en-US" sz="1800" b="1" dirty="0" err="1"/>
              <a:t>k</a:t>
            </a:r>
            <a:r>
              <a:rPr lang="en-US" sz="1800" dirty="0" err="1"/>
              <a:t>·</a:t>
            </a:r>
            <a:r>
              <a:rPr lang="en-US" sz="1800" b="1" dirty="0" err="1"/>
              <a:t>p</a:t>
            </a:r>
            <a:r>
              <a:rPr lang="en-US" sz="1800" b="1" dirty="0"/>
              <a:t> </a:t>
            </a:r>
            <a:r>
              <a:rPr lang="en-US" sz="1800" dirty="0"/>
              <a:t>matrix element </a:t>
            </a:r>
            <a:r>
              <a:rPr lang="en-US" sz="1800" i="1" dirty="0"/>
              <a:t>P</a:t>
            </a:r>
            <a:r>
              <a:rPr lang="en-US" sz="1800" dirty="0"/>
              <a:t>:  </a:t>
            </a:r>
            <a:r>
              <a:rPr lang="en-US" sz="1800" i="1" dirty="0">
                <a:solidFill>
                  <a:srgbClr val="0070C0"/>
                </a:solidFill>
              </a:rPr>
              <a:t>E</a:t>
            </a:r>
            <a:r>
              <a:rPr lang="en-US" sz="1800" i="1" baseline="-25000" dirty="0">
                <a:solidFill>
                  <a:srgbClr val="0070C0"/>
                </a:solidFill>
              </a:rPr>
              <a:t>P</a:t>
            </a:r>
            <a:r>
              <a:rPr lang="en-US" sz="1800" dirty="0">
                <a:solidFill>
                  <a:srgbClr val="0070C0"/>
                </a:solidFill>
              </a:rPr>
              <a:t>=2</a:t>
            </a:r>
            <a:r>
              <a:rPr lang="en-US" sz="1800" i="1" dirty="0">
                <a:solidFill>
                  <a:srgbClr val="0070C0"/>
                </a:solidFill>
              </a:rPr>
              <a:t>P</a:t>
            </a:r>
            <a:r>
              <a:rPr lang="en-US" sz="1800" baseline="30000" dirty="0">
                <a:solidFill>
                  <a:srgbClr val="0070C0"/>
                </a:solidFill>
              </a:rPr>
              <a:t>2</a:t>
            </a:r>
            <a:r>
              <a:rPr lang="en-US" sz="1800" dirty="0">
                <a:solidFill>
                  <a:srgbClr val="0070C0"/>
                </a:solidFill>
              </a:rPr>
              <a:t>/</a:t>
            </a:r>
            <a:r>
              <a:rPr lang="en-US" sz="1800" i="1" dirty="0">
                <a:solidFill>
                  <a:srgbClr val="0070C0"/>
                </a:solidFill>
              </a:rPr>
              <a:t>m</a:t>
            </a:r>
            <a:r>
              <a:rPr lang="en-US" sz="1800" baseline="-25000" dirty="0">
                <a:solidFill>
                  <a:srgbClr val="0070C0"/>
                </a:solidFill>
              </a:rPr>
              <a:t>0</a:t>
            </a:r>
            <a:r>
              <a:rPr lang="en-US" sz="1800" dirty="0">
                <a:solidFill>
                  <a:srgbClr val="0070C0"/>
                </a:solidFill>
              </a:rPr>
              <a:t> 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2" name="Picture 1" descr="Chart, scatter chart&#10;&#10;Description automatically generated">
            <a:extLst>
              <a:ext uri="{FF2B5EF4-FFF2-40B4-BE49-F238E27FC236}">
                <a16:creationId xmlns:a16="http://schemas.microsoft.com/office/drawing/2014/main" id="{950B9849-5E05-BA1A-70BD-20BB19DF62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72180" y="2123823"/>
            <a:ext cx="4940559" cy="2993383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E6B7DE2F-073A-D5E5-C73A-2D5192339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7049270" cy="506664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Fermi’s Golden Rule: Tauc Plot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F3B4F06-CFF8-54B4-03AA-47F1F8C23C5C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0E21F5C-5F4C-3C8D-4A79-B5E3E35B765B}"/>
              </a:ext>
            </a:extLst>
          </p:cNvPr>
          <p:cNvSpPr txBox="1"/>
          <p:nvPr/>
        </p:nvSpPr>
        <p:spPr>
          <a:xfrm>
            <a:off x="31261" y="67257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9AF24-2B22-CD0A-2541-73C136EDA36B}"/>
                  </a:ext>
                </a:extLst>
              </p:cNvPr>
              <p:cNvSpPr txBox="1"/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𝜏</m:t>
                          </m:r>
                        </m:den>
                      </m:f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nary>
                        <m:nary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  <m:sup/>
                        <m:e>
                          <m:sSup>
                            <m:sSup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b="0" i="1" smtClean="0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𝑓</m:t>
                                      </m:r>
                                    </m:e>
                                    <m:e>
                                      <m:sSub>
                                        <m:sSubPr>
                                          <m:ctrlP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𝐻</m:t>
                                          </m:r>
                                        </m:e>
                                        <m:sub>
                                          <m:r>
                                            <a:rPr lang="en-US" sz="2000" b="0" i="1" smtClean="0">
                                              <a:solidFill>
                                                <a:srgbClr val="0070C0"/>
                                              </a:solidFill>
                                              <a:latin typeface="Cambria Math" panose="02040503050406030204" pitchFamily="18" charset="0"/>
                                            </a:rPr>
                                            <m:t>𝑒𝑅</m:t>
                                          </m:r>
                                        </m:sub>
                                      </m:sSub>
                                    </m:e>
                                    <m:e>
                                      <m:r>
                                        <a:rPr lang="en-US" sz="2000" b="0" i="1" smtClean="0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  <m:r>
                                <a:rPr lang="en-US" sz="2000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e>
                          </m:d>
                        </m:e>
                      </m:nary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sSup>
                        <m:sSupPr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2000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𝑓</m:t>
                                  </m:r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𝐻</m:t>
                                      </m:r>
                                    </m:e>
                                    <m:sub>
                                      <m:r>
                                        <a:rPr lang="en-US" sz="2000" i="1">
                                          <a:solidFill>
                                            <a:srgbClr val="0070C0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𝑒𝑅</m:t>
                                      </m:r>
                                    </m:sub>
                                  </m:sSub>
                                </m:e>
                                <m:e>
                                  <m:r>
                                    <a:rPr lang="en-US" sz="2000" i="1">
                                      <a:solidFill>
                                        <a:srgbClr val="0070C0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lang="en-US" sz="20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e>
                        <m:sub>
                          <m:r>
                            <a:rPr lang="en-US" sz="20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𝑓𝑖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519AF24-2B22-CD0A-2541-73C136EDA36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125683"/>
                <a:ext cx="7225440" cy="7537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D9F915-CF3C-F613-CC4C-B9A38ED1C933}"/>
                  </a:ext>
                </a:extLst>
              </p:cNvPr>
              <p:cNvSpPr/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solidFill>
                <a:schemeClr val="accent1">
                  <a:lumMod val="10000"/>
                  <a:lumOff val="90000"/>
                </a:schemeClr>
              </a:solidFill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𝑒𝑅</m:t>
                              </m:r>
                            </m:sub>
                          </m:sSub>
                        </m:e>
                        <m:e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000" i="1">
                              <a:latin typeface="Cambria Math" panose="02040503050406030204" pitchFamily="18" charset="0"/>
                            </a:rPr>
                            <m:t>𝑒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d>
                        <m:dPr>
                          <m:begChr m:val="⟨"/>
                          <m:endChr m:val="⟩"/>
                          <m:ctrlPr>
                            <a:rPr lang="en-US" sz="200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e>
                          <m:acc>
                            <m:accPr>
                              <m:chr m:val="⃗"/>
                              <m:ctrlP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b="1" i="1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𝒑</m:t>
                              </m:r>
                            </m:e>
                          </m:acc>
                        </m:e>
                        <m:e>
                          <m:r>
                            <a:rPr lang="en-US" sz="2000" b="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e>
                      </m:d>
                      <m:r>
                        <a:rPr lang="en-US" sz="20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sSub>
                        <m:sSubPr>
                          <m:ctrlP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⃗"/>
                              <m:ctrlPr>
                                <a:rPr lang="en-US" sz="20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2000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</m:acc>
                        </m:e>
                        <m:sub>
                          <m:r>
                            <a:rPr lang="en-US" sz="2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8DD9F915-CF3C-F613-CC4C-B9A38ED1C93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1932476"/>
                <a:ext cx="3176126" cy="67165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4B6A60-9DA6-29F0-56BD-FA0796D6C035}"/>
                  </a:ext>
                </a:extLst>
              </p:cNvPr>
              <p:cNvSpPr txBox="1"/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20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2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20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2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20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20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2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20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2000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24B6A60-9DA6-29F0-56BD-FA0796D6C03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3139379"/>
                <a:ext cx="4047005" cy="9210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BD217A01-6312-3ED7-0E4A-6A2E868C00EB}"/>
              </a:ext>
            </a:extLst>
          </p:cNvPr>
          <p:cNvSpPr txBox="1"/>
          <p:nvPr/>
        </p:nvSpPr>
        <p:spPr>
          <a:xfrm>
            <a:off x="4816453" y="2307813"/>
            <a:ext cx="1909811" cy="207749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The Tauc plot is wishful thinking.</a:t>
            </a:r>
          </a:p>
          <a:p>
            <a:endParaRPr lang="en-US" sz="1100" dirty="0"/>
          </a:p>
          <a:p>
            <a:r>
              <a:rPr lang="en-US" sz="1800" dirty="0"/>
              <a:t>No linear region:</a:t>
            </a:r>
          </a:p>
          <a:p>
            <a:r>
              <a:rPr lang="en-US" sz="1600" dirty="0"/>
              <a:t>1/E</a:t>
            </a:r>
            <a:r>
              <a:rPr lang="en-US" sz="1600" baseline="30000" dirty="0"/>
              <a:t>2</a:t>
            </a:r>
            <a:r>
              <a:rPr lang="en-US" sz="1600" dirty="0"/>
              <a:t> denominator</a:t>
            </a:r>
          </a:p>
          <a:p>
            <a:r>
              <a:rPr lang="en-US" sz="1600" dirty="0"/>
              <a:t>Broadening</a:t>
            </a:r>
          </a:p>
          <a:p>
            <a:r>
              <a:rPr lang="en-US" sz="1600" b="1" dirty="0"/>
              <a:t>Excitons</a:t>
            </a:r>
          </a:p>
          <a:p>
            <a:r>
              <a:rPr lang="en-US" sz="1600" b="1" dirty="0"/>
              <a:t>Nonparabolicity</a:t>
            </a:r>
          </a:p>
        </p:txBody>
      </p:sp>
      <p:pic>
        <p:nvPicPr>
          <p:cNvPr id="13" name="Picture 12" descr="A picture containing person, outdoor, tree, person&#10;&#10;Description automatically generated">
            <a:extLst>
              <a:ext uri="{FF2B5EF4-FFF2-40B4-BE49-F238E27FC236}">
                <a16:creationId xmlns:a16="http://schemas.microsoft.com/office/drawing/2014/main" id="{4C062CF4-7619-9EF1-6E9A-973C71C50B4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701" y="127543"/>
            <a:ext cx="1778020" cy="19962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84AEF37-F0CF-17FB-FA1B-DFB9278EEAAE}"/>
              </a:ext>
            </a:extLst>
          </p:cNvPr>
          <p:cNvSpPr txBox="1"/>
          <p:nvPr/>
        </p:nvSpPr>
        <p:spPr>
          <a:xfrm>
            <a:off x="7080531" y="2263973"/>
            <a:ext cx="18032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Melissa Rivero Arias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6FAF58D-CA89-9165-1FD9-E07D90C6B0FA}"/>
              </a:ext>
            </a:extLst>
          </p:cNvPr>
          <p:cNvSpPr txBox="1"/>
          <p:nvPr/>
        </p:nvSpPr>
        <p:spPr>
          <a:xfrm>
            <a:off x="314953" y="4447774"/>
            <a:ext cx="3414177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Do not recommend the Tauc plot to find</a:t>
            </a:r>
            <a:br>
              <a:rPr lang="en-US" dirty="0"/>
            </a:br>
            <a:r>
              <a:rPr lang="en-US" dirty="0"/>
              <a:t>band gaps (no obvious linear region).</a:t>
            </a:r>
          </a:p>
        </p:txBody>
      </p:sp>
    </p:spTree>
    <p:extLst>
      <p:ext uri="{BB962C8B-B14F-4D97-AF65-F5344CB8AC3E}">
        <p14:creationId xmlns:p14="http://schemas.microsoft.com/office/powerpoint/2010/main" val="413682855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5713" y="0"/>
            <a:ext cx="5847023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Bohr model for free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F261918-BCB2-76BA-DCD4-BF9CF5C972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2592"/>
            <a:ext cx="3517861" cy="20217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5F750FE-50F9-76D5-8916-C8F6BC108913}"/>
              </a:ext>
            </a:extLst>
          </p:cNvPr>
          <p:cNvSpPr txBox="1"/>
          <p:nvPr/>
        </p:nvSpPr>
        <p:spPr>
          <a:xfrm>
            <a:off x="122842" y="2096512"/>
            <a:ext cx="4541139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and hole form a bound state with binding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=13.6 eV Rydberg energy.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QM mechanical treatment easy.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/>
              <p:nvPr/>
            </p:nvSpPr>
            <p:spPr>
              <a:xfrm>
                <a:off x="185569" y="2819497"/>
                <a:ext cx="2624821" cy="7675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𝐸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𝐻</m:t>
                              </m:r>
                            </m:sub>
                          </m:sSub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31AF7764-1F4B-F580-B92E-5BB80EB7BD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5569" y="2819497"/>
                <a:ext cx="2624821" cy="7675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0C7E37DA-3585-FF75-81FD-4B08467488E0}"/>
              </a:ext>
            </a:extLst>
          </p:cNvPr>
          <p:cNvSpPr txBox="1"/>
          <p:nvPr/>
        </p:nvSpPr>
        <p:spPr>
          <a:xfrm>
            <a:off x="4460683" y="451755"/>
            <a:ext cx="449774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Reduced electron/hole mass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optical mass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Static screening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with static dielectric constant </a:t>
            </a:r>
            <a:r>
              <a:rPr lang="en-US" sz="20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radius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: </a:t>
            </a: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b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a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=0.53 Å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Excitons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stable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if </a:t>
            </a:r>
            <a:r>
              <a:rPr lang="en-US" sz="2000" i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X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&gt;&gt;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kT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</a:t>
            </a:r>
            <a:r>
              <a:rPr lang="en-US" sz="2000" kern="1200" dirty="0">
                <a:solidFill>
                  <a:srgbClr val="00B0F0"/>
                </a:solidFill>
                <a:latin typeface="Arial" charset="0"/>
                <a:ea typeface="ＭＳ Ｐゴシック" pitchFamily="34" charset="-128"/>
                <a:cs typeface="+mn-cs"/>
              </a:rPr>
              <a:t>????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momentum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is zero.</a:t>
            </a:r>
          </a:p>
          <a:p>
            <a:pPr marL="341313" indent="-341313" eaLnBrk="0" fontAlgn="base" hangingPunct="0">
              <a:spcBef>
                <a:spcPct val="0"/>
              </a:spcBef>
              <a:spcAft>
                <a:spcPct val="0"/>
              </a:spcAft>
              <a:buClrTx/>
              <a:buFont typeface="+mj-lt"/>
              <a:buAutoNum type="arabicPeriod"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enhancement important even if E</a:t>
            </a:r>
            <a:r>
              <a:rPr lang="en-US" sz="2000" b="1" kern="1200" baseline="-250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X</a:t>
            </a: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&lt;&lt;</a:t>
            </a:r>
            <a:r>
              <a:rPr lang="en-US" sz="20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kT.</a:t>
            </a: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/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</m:sSub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B756262-41D4-0462-4CEB-AABAACFCA6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82107" y="814041"/>
                <a:ext cx="1538947" cy="63017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/>
              <p:nvPr/>
            </p:nvSpPr>
            <p:spPr>
              <a:xfrm>
                <a:off x="6724152" y="2084351"/>
                <a:ext cx="1796902" cy="57528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sub>
                      </m:sSub>
                      <m:sSup>
                        <m:sSup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e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𝑎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6E9ACDD-A2DB-D4EA-67E4-60639A8712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4152" y="2084351"/>
                <a:ext cx="1796902" cy="5752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F7D70369-BEA5-A49B-BD84-1FE8B214529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57110796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>
            <a:extLst>
              <a:ext uri="{FF2B5EF4-FFF2-40B4-BE49-F238E27FC236}">
                <a16:creationId xmlns:a16="http://schemas.microsoft.com/office/drawing/2014/main" id="{6E7EFF64-237F-D296-9D68-B32F359E0AFB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5745200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Sommerfeld enhancement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1D54430-EE8F-F2B5-9C66-A4DCC066D0F7}"/>
              </a:ext>
            </a:extLst>
          </p:cNvPr>
          <p:cNvSpPr txBox="1"/>
          <p:nvPr/>
        </p:nvSpPr>
        <p:spPr>
          <a:xfrm>
            <a:off x="0" y="509953"/>
            <a:ext cx="2935419" cy="37856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Excitonic Rydberg </a:t>
            </a:r>
            <a:b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</a:b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energy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states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Discrete absorption</a:t>
            </a: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endParaRPr lang="en-US" sz="20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ts val="60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Continuum absorption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EADE57F-E771-D8AA-9392-F59B0B5C8A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6461" y="38542"/>
            <a:ext cx="3332620" cy="276763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/>
              <p:nvPr/>
            </p:nvSpPr>
            <p:spPr>
              <a:xfrm>
                <a:off x="2947698" y="643549"/>
                <a:ext cx="2007986" cy="7050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𝐻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6506BFAA-9582-3F56-A973-2148B05534F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98" y="643549"/>
                <a:ext cx="2007986" cy="70506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/>
              <p:nvPr/>
            </p:nvSpPr>
            <p:spPr>
              <a:xfrm>
                <a:off x="2947698" y="1329487"/>
                <a:ext cx="2249783" cy="6939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𝑅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77FE5D-C052-7FA1-69F2-8D906263D62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47698" y="1329487"/>
                <a:ext cx="2249783" cy="693908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/>
              <p:nvPr/>
            </p:nvSpPr>
            <p:spPr>
              <a:xfrm>
                <a:off x="2678716" y="2525110"/>
                <a:ext cx="4342920" cy="839204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8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𝜇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4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𝜀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p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sup>
                          </m:sSub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∞</m:t>
                          </m:r>
                        </m:sup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sup>
                              </m:sSup>
                            </m:den>
                          </m:f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23AC9924-6AED-B702-C413-2AB4F56A83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78716" y="2525110"/>
                <a:ext cx="4342920" cy="83920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/>
              <p:nvPr/>
            </p:nvSpPr>
            <p:spPr>
              <a:xfrm>
                <a:off x="2958281" y="3740084"/>
                <a:ext cx="4063355" cy="711349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𝑃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e>
                              </m:d>
                            </m:e>
                            <m:sup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𝜉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sup>
                          </m:sSup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𝜉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AE85FB5-C204-17EE-AD58-7454EDF9CA4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8281" y="3740084"/>
                <a:ext cx="4063355" cy="71134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E6F0F867-A6BB-C2AD-9F8E-4FEDBC5EAC76}"/>
              </a:ext>
            </a:extLst>
          </p:cNvPr>
          <p:cNvSpPr txBox="1"/>
          <p:nvPr/>
        </p:nvSpPr>
        <p:spPr>
          <a:xfrm>
            <a:off x="5283395" y="4596370"/>
            <a:ext cx="294965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R. J. Elliott,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108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1384 (1957)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/>
              <p:nvPr/>
            </p:nvSpPr>
            <p:spPr>
              <a:xfrm>
                <a:off x="7203994" y="3724374"/>
                <a:ext cx="1817164" cy="56368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𝜉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F30706F-3A60-CFD8-AABC-81B5817F2B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3994" y="3724374"/>
                <a:ext cx="1817164" cy="563680"/>
              </a:xfrm>
              <a:prstGeom prst="rect">
                <a:avLst/>
              </a:prstGeom>
              <a:blipFill>
                <a:blip r:embed="rId7"/>
                <a:stretch>
                  <a:fillRect b="-108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04A691E5-5F39-4C38-DC86-2343A32CDE1D}"/>
              </a:ext>
            </a:extLst>
          </p:cNvPr>
          <p:cNvSpPr txBox="1"/>
          <p:nvPr/>
        </p:nvSpPr>
        <p:spPr>
          <a:xfrm>
            <a:off x="122842" y="4472042"/>
            <a:ext cx="3828292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Bohr wave functions to calculate </a:t>
            </a:r>
            <a:r>
              <a:rPr lang="en-US" sz="16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e</a:t>
            </a:r>
            <a:r>
              <a:rPr lang="en-US" sz="16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Toyozawa</a:t>
            </a: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discusses broadening.</a:t>
            </a:r>
          </a:p>
        </p:txBody>
      </p:sp>
    </p:spTree>
    <p:extLst>
      <p:ext uri="{BB962C8B-B14F-4D97-AF65-F5344CB8AC3E}">
        <p14:creationId xmlns:p14="http://schemas.microsoft.com/office/powerpoint/2010/main" val="237588240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73AA7E-9255-0CC5-361A-A3110BEF8867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DAEF243-A78B-4434-689A-8C7B7637A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8798" y="2428357"/>
            <a:ext cx="2223447" cy="1855038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2B7A5DBA-74F6-68FD-CF5A-7DEF42EFD1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Ge: Elliott-Tanguy Exciton Absorption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B418D5-1D25-BBE3-2AFC-AD6612546BA5}"/>
              </a:ext>
            </a:extLst>
          </p:cNvPr>
          <p:cNvSpPr txBox="1"/>
          <p:nvPr/>
        </p:nvSpPr>
        <p:spPr>
          <a:xfrm>
            <a:off x="31261" y="432356"/>
            <a:ext cx="3262432" cy="40011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Direct band gap absorption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D0BC84-EF75-16D2-CB57-44079CE4EBCD}"/>
                  </a:ext>
                </a:extLst>
              </p:cNvPr>
              <p:cNvSpPr txBox="1"/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  <m:r>
                            <a:rPr lang="en-US" sz="1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  <m:sSup>
                            <m:sSupPr>
                              <m:ctrlPr>
                                <a:rPr lang="en-US" sz="180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𝜇</m:t>
                              </m:r>
                            </m:e>
                            <m:sup>
                              <m:f>
                                <m:fPr>
                                  <m:ctrlP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US" sz="18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sup>
                          </m:sSup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3</m:t>
                          </m:r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sSub>
                            <m:sSub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en-US" sz="1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ℏ</m:t>
                          </m:r>
                        </m:den>
                      </m:f>
                      <m:f>
                        <m:f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1800" b="0" i="1" smtClean="0">
                                  <a:solidFill>
                                    <a:srgbClr val="0070C0"/>
                                  </a:solidFill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rad>
                            <m:radPr>
                              <m:degHide m:val="on"/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18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p>
                            <m:e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800" i="1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sz="18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𝜋</m:t>
                                  </m:r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𝐻</m:t>
                                  </m:r>
                                  <m:d>
                                    <m:dPr>
                                      <m:ctrlP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ℏ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𝜔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a:rPr lang="en-US" sz="18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1−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sz="180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exp</m:t>
                                  </m:r>
                                  <m:d>
                                    <m:dPr>
                                      <m:ctrlPr>
                                        <a:rPr lang="en-US" sz="180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−2</m:t>
                                      </m:r>
                                      <m:r>
                                        <a:rPr lang="en-US" sz="1800" i="1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sz="18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f>
                                            <m:fPr>
                                              <m:type m:val="skw"/>
                                              <m:ctrlP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800" i="1" smtClean="0">
                                                  <a:solidFill>
                                                    <a:srgbClr val="00B05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𝑅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ℏ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𝜔</m:t>
                                              </m:r>
                                              <m:r>
                                                <a:rPr lang="en-US" sz="1800" i="1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−</m:t>
                                              </m:r>
                                              <m:sSub>
                                                <m:sSubPr>
                                                  <m:ctrlP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bPr>
                                                <m:e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𝐸</m:t>
                                                  </m:r>
                                                </m:e>
                                                <m:sub>
                                                  <m:r>
                                                    <a:rPr lang="en-US" sz="1800" i="1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0</m:t>
                                                  </m:r>
                                                </m:sub>
                                              </m:sSub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8D0BC84-EF75-16D2-CB57-44079CE4EB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550" y="887670"/>
                <a:ext cx="8513676" cy="108536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CF9DED0F-D85E-BD9E-DC07-223AE5638661}"/>
              </a:ext>
            </a:extLst>
          </p:cNvPr>
          <p:cNvSpPr txBox="1"/>
          <p:nvPr/>
        </p:nvSpPr>
        <p:spPr>
          <a:xfrm>
            <a:off x="3588122" y="447745"/>
            <a:ext cx="40527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Excitonic binding energy: </a:t>
            </a:r>
            <a:r>
              <a:rPr lang="en-US" sz="1800" dirty="0">
                <a:solidFill>
                  <a:srgbClr val="00B050"/>
                </a:solidFill>
              </a:rPr>
              <a:t>R</a:t>
            </a:r>
            <a:r>
              <a:rPr lang="en-US" sz="1800" dirty="0"/>
              <a:t>=</a:t>
            </a:r>
            <a:r>
              <a:rPr lang="en-US" sz="1800" dirty="0" err="1"/>
              <a:t>R</a:t>
            </a:r>
            <a:r>
              <a:rPr lang="en-US" sz="1800" baseline="-25000" dirty="0" err="1"/>
              <a:t>H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×</a:t>
            </a:r>
            <a:r>
              <a:rPr lang="en-US" sz="1800" dirty="0" err="1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US" sz="1800" baseline="-25000" dirty="0" err="1">
                <a:solidFill>
                  <a:srgbClr val="FF0000"/>
                </a:solidFill>
              </a:rPr>
              <a:t>h</a:t>
            </a:r>
            <a:r>
              <a:rPr lang="en-US" sz="1800" dirty="0"/>
              <a:t>/</a:t>
            </a:r>
            <a:r>
              <a:rPr lang="en-US" sz="1800" dirty="0">
                <a:latin typeface="Symbol" panose="05050102010706020507" pitchFamily="18" charset="2"/>
              </a:rPr>
              <a:t>e</a:t>
            </a:r>
            <a:r>
              <a:rPr lang="en-US" sz="1800" baseline="-25000" dirty="0"/>
              <a:t>s</a:t>
            </a:r>
            <a:r>
              <a:rPr lang="en-US" sz="1800" baseline="30000" dirty="0"/>
              <a:t>2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CD1A656-52A8-568B-46CA-71D93A61537C}"/>
              </a:ext>
            </a:extLst>
          </p:cNvPr>
          <p:cNvSpPr txBox="1"/>
          <p:nvPr/>
        </p:nvSpPr>
        <p:spPr>
          <a:xfrm>
            <a:off x="2440983" y="3432875"/>
            <a:ext cx="251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effectLst/>
                <a:latin typeface="Symbol" panose="05050102010706020507" pitchFamily="18" charset="2"/>
                <a:ea typeface="Calibri" panose="020F0502020204030204" pitchFamily="34" charset="0"/>
                <a:cs typeface="Symbol" panose="05050102010706020507" pitchFamily="18" charset="2"/>
              </a:rPr>
              <a:t>´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C391E1E-9F36-EFD2-2743-2A66AA47CF91}"/>
              </a:ext>
            </a:extLst>
          </p:cNvPr>
          <p:cNvSpPr txBox="1"/>
          <p:nvPr/>
        </p:nvSpPr>
        <p:spPr>
          <a:xfrm>
            <a:off x="3613896" y="2069372"/>
            <a:ext cx="173637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bound excitons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A995935-940B-EE82-8936-65404C23A8ED}"/>
              </a:ext>
            </a:extLst>
          </p:cNvPr>
          <p:cNvSpPr txBox="1"/>
          <p:nvPr/>
        </p:nvSpPr>
        <p:spPr>
          <a:xfrm>
            <a:off x="5489422" y="2069717"/>
            <a:ext cx="353173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/>
              <a:t>exciton continuum enhancement</a:t>
            </a:r>
            <a:endParaRPr lang="en-US" sz="1800" baseline="30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13DCDC3-9F6C-CE8A-C8B9-1EBA89E1D19A}"/>
              </a:ext>
            </a:extLst>
          </p:cNvPr>
          <p:cNvSpPr txBox="1"/>
          <p:nvPr/>
        </p:nvSpPr>
        <p:spPr>
          <a:xfrm>
            <a:off x="2432789" y="2902016"/>
            <a:ext cx="2692975" cy="954107"/>
          </a:xfrm>
          <a:prstGeom prst="rect">
            <a:avLst/>
          </a:prstGeom>
          <a:solidFill>
            <a:schemeClr val="bg1">
              <a:lumMod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Tanguy’s contributions: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Add Lorentzian broadening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Kramers-Kronig</a:t>
            </a:r>
            <a:r>
              <a:rPr lang="en-US" dirty="0"/>
              <a:t> transform to get the real part.</a:t>
            </a:r>
          </a:p>
        </p:txBody>
      </p:sp>
      <p:sp>
        <p:nvSpPr>
          <p:cNvPr id="13" name="Google Shape;99;p16">
            <a:extLst>
              <a:ext uri="{FF2B5EF4-FFF2-40B4-BE49-F238E27FC236}">
                <a16:creationId xmlns:a16="http://schemas.microsoft.com/office/drawing/2014/main" id="{F748E01E-7581-1344-049D-EC881670BE10}"/>
              </a:ext>
            </a:extLst>
          </p:cNvPr>
          <p:cNvSpPr txBox="1"/>
          <p:nvPr/>
        </p:nvSpPr>
        <p:spPr>
          <a:xfrm>
            <a:off x="3515707" y="4447904"/>
            <a:ext cx="5142519" cy="615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R. J. Elliott, Phys. Rev.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108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1384 (1957).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Lett.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75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4090 (1995) + (E)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9AC247A-3E40-9F6C-9741-57AE62D885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685" y="1971320"/>
            <a:ext cx="2355298" cy="3072821"/>
          </a:xfrm>
          <a:prstGeom prst="rect">
            <a:avLst/>
          </a:prstGeom>
        </p:spPr>
      </p:pic>
      <p:pic>
        <p:nvPicPr>
          <p:cNvPr id="15" name="Picture 14" descr="exciton generation">
            <a:extLst>
              <a:ext uri="{FF2B5EF4-FFF2-40B4-BE49-F238E27FC236}">
                <a16:creationId xmlns:a16="http://schemas.microsoft.com/office/drawing/2014/main" id="{126C5CA3-0E46-E368-1413-F864C4ACBC6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9" t="4152" r="3250" b="3806"/>
          <a:stretch/>
        </p:blipFill>
        <p:spPr bwMode="auto">
          <a:xfrm>
            <a:off x="5092810" y="3004938"/>
            <a:ext cx="1736373" cy="124831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1A2226-A17A-BB37-913D-5024632B830E}"/>
              </a:ext>
            </a:extLst>
          </p:cNvPr>
          <p:cNvCxnSpPr>
            <a:cxnSpLocks/>
            <a:stCxn id="10" idx="2"/>
          </p:cNvCxnSpPr>
          <p:nvPr/>
        </p:nvCxnSpPr>
        <p:spPr>
          <a:xfrm>
            <a:off x="4482083" y="2438704"/>
            <a:ext cx="2887361" cy="73176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A8D5BD46-EB34-83E1-57BF-AA6C1EF6867B}"/>
              </a:ext>
            </a:extLst>
          </p:cNvPr>
          <p:cNvCxnSpPr/>
          <p:nvPr/>
        </p:nvCxnSpPr>
        <p:spPr>
          <a:xfrm>
            <a:off x="8144359" y="2428357"/>
            <a:ext cx="0" cy="934775"/>
          </a:xfrm>
          <a:prstGeom prst="straightConnector1">
            <a:avLst/>
          </a:prstGeom>
          <a:ln w="762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93346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5C3B982-D5B5-C0BA-ED60-390C375213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4516"/>
            <a:ext cx="9144000" cy="459629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n-lt"/>
              </a:rPr>
              <a:t>Calculation of Absorption Spectrum from </a:t>
            </a:r>
            <a:r>
              <a:rPr lang="en-US" sz="2800" dirty="0" err="1">
                <a:latin typeface="+mn-lt"/>
              </a:rPr>
              <a:t>k.p</a:t>
            </a:r>
            <a:r>
              <a:rPr lang="en-US" sz="2800" dirty="0">
                <a:latin typeface="+mn-lt"/>
              </a:rPr>
              <a:t> Theory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7076DE-7797-33ED-3738-3C44AFACB654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t="7764" r="5183" b="3622"/>
          <a:stretch/>
        </p:blipFill>
        <p:spPr>
          <a:xfrm>
            <a:off x="998220" y="1040899"/>
            <a:ext cx="7442037" cy="3285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AED3578-2B3F-04D6-4078-C8E77376A034}"/>
              </a:ext>
            </a:extLst>
          </p:cNvPr>
          <p:cNvSpPr txBox="1"/>
          <p:nvPr/>
        </p:nvSpPr>
        <p:spPr>
          <a:xfrm>
            <a:off x="114301" y="464146"/>
            <a:ext cx="4398961" cy="7848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500" dirty="0"/>
              <a:t>Can we calculate the absorption spectrum?</a:t>
            </a:r>
          </a:p>
          <a:p>
            <a:r>
              <a:rPr lang="en-US" sz="1500" dirty="0"/>
              <a:t>Yes, we can for Ge in the low carrier density limit.</a:t>
            </a:r>
          </a:p>
          <a:p>
            <a:r>
              <a:rPr lang="en-US" sz="1500" dirty="0"/>
              <a:t>It does not work (yet) for other III/V compounds.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A5189C-C344-3F1D-CAD7-F7E02F6D5071}"/>
              </a:ext>
            </a:extLst>
          </p:cNvPr>
          <p:cNvSpPr txBox="1"/>
          <p:nvPr/>
        </p:nvSpPr>
        <p:spPr>
          <a:xfrm>
            <a:off x="4621538" y="4404697"/>
            <a:ext cx="41040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Carola Emminger </a:t>
            </a:r>
            <a:r>
              <a:rPr lang="en-US" i="1" dirty="0">
                <a:solidFill>
                  <a:schemeClr val="bg2"/>
                </a:solidFill>
              </a:rPr>
              <a:t>et al</a:t>
            </a:r>
            <a:r>
              <a:rPr lang="en-US" dirty="0">
                <a:solidFill>
                  <a:schemeClr val="bg2"/>
                </a:solidFill>
              </a:rPr>
              <a:t>., JAP </a:t>
            </a:r>
            <a:r>
              <a:rPr lang="en-US" b="1" dirty="0">
                <a:solidFill>
                  <a:schemeClr val="bg2"/>
                </a:solidFill>
              </a:rPr>
              <a:t>131</a:t>
            </a:r>
            <a:r>
              <a:rPr lang="en-US" dirty="0">
                <a:solidFill>
                  <a:schemeClr val="bg2"/>
                </a:solidFill>
              </a:rPr>
              <a:t>, 165701 (2022).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50A5CE-24E1-9A51-5A4A-E4DE33E4B517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67425231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B650FB8E-964B-510E-210B-DD7C465E3F71}"/>
              </a:ext>
            </a:extLst>
          </p:cNvPr>
          <p:cNvGrpSpPr/>
          <p:nvPr/>
        </p:nvGrpSpPr>
        <p:grpSpPr>
          <a:xfrm>
            <a:off x="5770276" y="24881"/>
            <a:ext cx="3303982" cy="4283870"/>
            <a:chOff x="5770276" y="24881"/>
            <a:chExt cx="3303982" cy="4283870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108B29C8-F9E5-94B3-1D04-0A0B68257ADA}"/>
                </a:ext>
              </a:extLst>
            </p:cNvPr>
            <p:cNvSpPr txBox="1"/>
            <p:nvPr/>
          </p:nvSpPr>
          <p:spPr>
            <a:xfrm rot="16200000">
              <a:off x="5616295" y="2649849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0B5F536-70C1-8EAA-CE6B-5126B6078316}"/>
                </a:ext>
              </a:extLst>
            </p:cNvPr>
            <p:cNvSpPr txBox="1"/>
            <p:nvPr/>
          </p:nvSpPr>
          <p:spPr>
            <a:xfrm rot="16200000">
              <a:off x="5616296" y="818020"/>
              <a:ext cx="646516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l-GR" sz="1600" dirty="0">
                  <a:latin typeface="Arial" panose="020B0604020202020204" pitchFamily="34" charset="0"/>
                  <a:cs typeface="Arial" panose="020B0604020202020204" pitchFamily="34" charset="0"/>
                </a:rPr>
                <a:t>ε</a:t>
              </a:r>
              <a:r>
                <a:rPr lang="de-DE" sz="1600" baseline="-250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endParaRPr lang="en-US" sz="1600" baseline="-25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0F6ED7CB-7531-4672-F946-00FC7CA41B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96" t="1987" r="7691" b="7112"/>
            <a:stretch/>
          </p:blipFill>
          <p:spPr>
            <a:xfrm>
              <a:off x="6137329" y="24881"/>
              <a:ext cx="2936929" cy="4134818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31B43A4-D445-B193-6B15-BD322C6AB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790" t="95020" r="24116" b="-475"/>
            <a:stretch/>
          </p:blipFill>
          <p:spPr>
            <a:xfrm>
              <a:off x="6309453" y="4095313"/>
              <a:ext cx="2178365" cy="213438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61794F-A357-1D21-FF6A-AD8958662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" y="0"/>
            <a:ext cx="6237513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003EA2E-42A2-C7B5-E1C9-952E34557A5D}"/>
              </a:ext>
            </a:extLst>
          </p:cNvPr>
          <p:cNvSpPr txBox="1">
            <a:spLocks/>
          </p:cNvSpPr>
          <p:nvPr/>
        </p:nvSpPr>
        <p:spPr>
          <a:xfrm>
            <a:off x="0" y="364867"/>
            <a:ext cx="5795599" cy="3794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/>
              <a:t>Fixed parameters: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Electron and hole masses (temperature dependent)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Excitonic binding energy R</a:t>
            </a:r>
            <a:endParaRPr lang="de-DE" sz="2000" baseline="-2500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Amplitude A (derived from matrix element P)</a:t>
            </a:r>
            <a:endParaRPr lang="de-DE" sz="2000" baseline="-25000">
              <a:solidFill>
                <a:srgbClr val="003BF6"/>
              </a:solidFill>
            </a:endParaRPr>
          </a:p>
          <a:p>
            <a:pPr marL="231775" indent="-115888">
              <a:lnSpc>
                <a:spcPct val="1500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 b="1" u="sng"/>
              <a:t>Adjustable parameters: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Broadening </a:t>
            </a:r>
            <a:r>
              <a:rPr lang="el-GR" sz="2000">
                <a:solidFill>
                  <a:srgbClr val="003BF6"/>
                </a:solidFill>
              </a:rPr>
              <a:t>Γ</a:t>
            </a:r>
            <a:r>
              <a:rPr lang="en-US" sz="2000">
                <a:solidFill>
                  <a:srgbClr val="003BF6"/>
                </a:solidFill>
              </a:rPr>
              <a:t>: 2.3 meV</a:t>
            </a:r>
            <a:endParaRPr lang="de-DE" sz="2000">
              <a:solidFill>
                <a:srgbClr val="003BF6"/>
              </a:solidFill>
            </a:endParaRP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Band gap E</a:t>
            </a:r>
            <a:r>
              <a:rPr lang="de-DE" sz="2000" baseline="-25000">
                <a:solidFill>
                  <a:srgbClr val="003BF6"/>
                </a:solidFill>
              </a:rPr>
              <a:t>0</a:t>
            </a:r>
          </a:p>
          <a:p>
            <a:pPr marL="231775" lvl="1" indent="-115888">
              <a:lnSpc>
                <a:spcPts val="1800"/>
              </a:lnSpc>
              <a:spcBef>
                <a:spcPts val="450"/>
              </a:spcBef>
              <a:spcAft>
                <a:spcPts val="600"/>
              </a:spcAft>
            </a:pPr>
            <a:r>
              <a:rPr lang="de-DE" sz="2000">
                <a:solidFill>
                  <a:srgbClr val="003BF6"/>
                </a:solidFill>
              </a:rPr>
              <a:t>Linear background A</a:t>
            </a:r>
            <a:r>
              <a:rPr lang="de-DE" sz="2000" baseline="-25000">
                <a:solidFill>
                  <a:srgbClr val="003BF6"/>
                </a:solidFill>
              </a:rPr>
              <a:t>1</a:t>
            </a:r>
            <a:r>
              <a:rPr lang="de-DE" sz="2000">
                <a:solidFill>
                  <a:srgbClr val="003BF6"/>
                </a:solidFill>
              </a:rPr>
              <a:t> and B</a:t>
            </a:r>
            <a:r>
              <a:rPr lang="de-DE" sz="2000" baseline="-25000">
                <a:solidFill>
                  <a:srgbClr val="003BF6"/>
                </a:solidFill>
              </a:rPr>
              <a:t>1</a:t>
            </a:r>
            <a:r>
              <a:rPr lang="de-DE" sz="2000">
                <a:solidFill>
                  <a:srgbClr val="003BF6"/>
                </a:solidFill>
              </a:rPr>
              <a:t> </a:t>
            </a:r>
            <a:br>
              <a:rPr lang="de-DE" sz="2000">
                <a:solidFill>
                  <a:srgbClr val="003BF6"/>
                </a:solidFill>
              </a:rPr>
            </a:br>
            <a:r>
              <a:rPr lang="de-DE" sz="2000">
                <a:solidFill>
                  <a:srgbClr val="003BF6"/>
                </a:solidFill>
              </a:rPr>
              <a:t>(contribution from E</a:t>
            </a:r>
            <a:r>
              <a:rPr lang="de-DE" sz="2000" baseline="-25000">
                <a:solidFill>
                  <a:srgbClr val="003BF6"/>
                </a:solidFill>
              </a:rPr>
              <a:t>1</a:t>
            </a:r>
            <a:r>
              <a:rPr lang="de-DE" sz="2000">
                <a:solidFill>
                  <a:srgbClr val="003BF6"/>
                </a:solidFill>
              </a:rPr>
              <a:t> to real part of </a:t>
            </a:r>
            <a:r>
              <a:rPr lang="de-DE" sz="2000">
                <a:solidFill>
                  <a:srgbClr val="003BF6"/>
                </a:solidFill>
                <a:latin typeface="Symbol" panose="05050102010706020507" pitchFamily="18" charset="2"/>
              </a:rPr>
              <a:t>e</a:t>
            </a:r>
            <a:r>
              <a:rPr lang="de-DE" sz="2000">
                <a:solidFill>
                  <a:srgbClr val="003BF6"/>
                </a:solidFill>
              </a:rPr>
              <a:t>)</a:t>
            </a:r>
            <a:endParaRPr lang="de-DE" sz="2000" dirty="0">
              <a:solidFill>
                <a:srgbClr val="003BF6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8EFF05B-AA3F-34D5-F9F9-72F3D71C17D2}"/>
              </a:ext>
            </a:extLst>
          </p:cNvPr>
          <p:cNvSpPr txBox="1"/>
          <p:nvPr/>
        </p:nvSpPr>
        <p:spPr>
          <a:xfrm>
            <a:off x="3100179" y="4308751"/>
            <a:ext cx="41040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Carola Emminger </a:t>
            </a:r>
            <a:r>
              <a:rPr lang="en-US" i="1" dirty="0">
                <a:solidFill>
                  <a:schemeClr val="bg2"/>
                </a:solidFill>
              </a:rPr>
              <a:t>et al</a:t>
            </a:r>
            <a:r>
              <a:rPr lang="en-US" dirty="0">
                <a:solidFill>
                  <a:schemeClr val="bg2"/>
                </a:solidFill>
              </a:rPr>
              <a:t>., JAP </a:t>
            </a:r>
            <a:r>
              <a:rPr lang="en-US" b="1" dirty="0">
                <a:solidFill>
                  <a:schemeClr val="bg2"/>
                </a:solidFill>
              </a:rPr>
              <a:t>131</a:t>
            </a:r>
            <a:r>
              <a:rPr lang="en-US" dirty="0">
                <a:solidFill>
                  <a:schemeClr val="bg2"/>
                </a:solidFill>
              </a:rPr>
              <a:t>, 165701 (2022).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6F5DE0E-8D47-0A11-403A-625679FE6782}"/>
              </a:ext>
            </a:extLst>
          </p:cNvPr>
          <p:cNvSpPr txBox="1"/>
          <p:nvPr/>
        </p:nvSpPr>
        <p:spPr>
          <a:xfrm>
            <a:off x="8241595" y="907838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15005F-4C13-DE0B-C43F-19A1AD88F499}"/>
              </a:ext>
            </a:extLst>
          </p:cNvPr>
          <p:cNvSpPr txBox="1"/>
          <p:nvPr/>
        </p:nvSpPr>
        <p:spPr>
          <a:xfrm>
            <a:off x="4030975" y="2340555"/>
            <a:ext cx="1511085" cy="646331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b="1" dirty="0"/>
              <a:t>Quantitative agreement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EDACEA0-5F14-DBB5-E8BE-5D0F21883E9F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89323080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29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58E335-670C-F8F1-F843-ADFC02A68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Elliott-Tanguy Theory Applied to 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1598DD-1AFC-E807-1D2F-D7A4C9308C97}"/>
              </a:ext>
            </a:extLst>
          </p:cNvPr>
          <p:cNvSpPr txBox="1">
            <a:spLocks/>
          </p:cNvSpPr>
          <p:nvPr/>
        </p:nvSpPr>
        <p:spPr>
          <a:xfrm>
            <a:off x="1" y="397144"/>
            <a:ext cx="2502976" cy="39733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rmAutofit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en-US" sz="2000" b="1" dirty="0">
                <a:solidFill>
                  <a:srgbClr val="FF0000"/>
                </a:solidFill>
              </a:rPr>
              <a:t>Good agreement at low temperatures.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en-US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r>
              <a:rPr lang="de-DE" sz="2000" dirty="0">
                <a:solidFill>
                  <a:srgbClr val="FF0000"/>
                </a:solidFill>
              </a:rPr>
              <a:t>Model also </a:t>
            </a:r>
            <a:r>
              <a:rPr lang="de-DE" sz="2000" dirty="0" err="1">
                <a:solidFill>
                  <a:srgbClr val="FF0000"/>
                </a:solidFill>
              </a:rPr>
              <a:t>describes</a:t>
            </a:r>
            <a:r>
              <a:rPr lang="de-DE" sz="2000" dirty="0">
                <a:solidFill>
                  <a:srgbClr val="FF0000"/>
                </a:solidFill>
              </a:rPr>
              <a:t> </a:t>
            </a:r>
            <a:r>
              <a:rPr lang="de-DE" sz="2000" dirty="0" err="1">
                <a:solidFill>
                  <a:srgbClr val="FF0000"/>
                </a:solidFill>
              </a:rPr>
              <a:t>second</a:t>
            </a:r>
            <a:r>
              <a:rPr lang="de-DE" sz="2000" dirty="0">
                <a:solidFill>
                  <a:srgbClr val="FF0000"/>
                </a:solidFill>
              </a:rPr>
              <a:t> derivatives.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de-DE" sz="2000" dirty="0">
              <a:solidFill>
                <a:schemeClr val="tx1"/>
              </a:solidFill>
            </a:endParaRPr>
          </a:p>
          <a:p>
            <a:pPr marL="0" indent="0">
              <a:lnSpc>
                <a:spcPct val="110000"/>
              </a:lnSpc>
              <a:spcBef>
                <a:spcPts val="0"/>
              </a:spcBef>
              <a:buFont typeface="Arial"/>
              <a:buNone/>
            </a:pPr>
            <a:r>
              <a:rPr lang="de-DE" sz="2000" b="1" u="sng" dirty="0">
                <a:solidFill>
                  <a:schemeClr val="tx1"/>
                </a:solidFill>
              </a:rPr>
              <a:t>Potential </a:t>
            </a:r>
            <a:r>
              <a:rPr lang="de-DE" sz="2000" b="1" u="sng" dirty="0" err="1">
                <a:solidFill>
                  <a:schemeClr val="tx1"/>
                </a:solidFill>
              </a:rPr>
              <a:t>problems</a:t>
            </a:r>
            <a:r>
              <a:rPr lang="de-DE" sz="2000" b="1" u="sng" dirty="0">
                <a:solidFill>
                  <a:schemeClr val="tx1"/>
                </a:solidFill>
              </a:rPr>
              <a:t>: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Matrix </a:t>
            </a:r>
            <a:r>
              <a:rPr lang="de-DE" sz="2000" dirty="0" err="1">
                <a:solidFill>
                  <a:schemeClr val="tx1"/>
                </a:solidFill>
              </a:rPr>
              <a:t>element</a:t>
            </a:r>
            <a:r>
              <a:rPr lang="de-DE" sz="2000" dirty="0">
                <a:solidFill>
                  <a:schemeClr val="tx1"/>
                </a:solidFill>
              </a:rPr>
              <a:t> k-</a:t>
            </a:r>
            <a:r>
              <a:rPr lang="de-DE" sz="2000" dirty="0" err="1">
                <a:solidFill>
                  <a:schemeClr val="tx1"/>
                </a:solidFill>
              </a:rPr>
              <a:t>dependent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 err="1">
                <a:solidFill>
                  <a:schemeClr val="tx1"/>
                </a:solidFill>
              </a:rPr>
              <a:t>Nonparabolicity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Resonant </a:t>
            </a:r>
            <a:r>
              <a:rPr lang="de-DE" sz="2000" dirty="0" err="1">
                <a:solidFill>
                  <a:schemeClr val="tx1"/>
                </a:solidFill>
              </a:rPr>
              <a:t>indirect</a:t>
            </a:r>
            <a:r>
              <a:rPr lang="de-DE" sz="2000" dirty="0">
                <a:solidFill>
                  <a:schemeClr val="tx1"/>
                </a:solidFill>
              </a:rPr>
              <a:t> </a:t>
            </a:r>
            <a:r>
              <a:rPr lang="de-DE" sz="2000" dirty="0" err="1">
                <a:solidFill>
                  <a:schemeClr val="tx1"/>
                </a:solidFill>
              </a:rPr>
              <a:t>absorption</a:t>
            </a:r>
            <a:endParaRPr lang="de-DE" sz="2000" dirty="0">
              <a:solidFill>
                <a:schemeClr val="tx1"/>
              </a:solidFill>
            </a:endParaRPr>
          </a:p>
          <a:p>
            <a:pPr marL="115888" indent="-115888">
              <a:lnSpc>
                <a:spcPct val="110000"/>
              </a:lnSpc>
              <a:spcBef>
                <a:spcPts val="0"/>
              </a:spcBef>
            </a:pPr>
            <a:r>
              <a:rPr lang="de-DE" sz="2000" dirty="0">
                <a:solidFill>
                  <a:schemeClr val="tx1"/>
                </a:solidFill>
              </a:rPr>
              <a:t>??? at high T.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/>
              <a:buNone/>
            </a:pPr>
            <a:endParaRPr lang="de-DE" sz="20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F867686-DBB8-56CD-DEC8-C429016F7A93}"/>
              </a:ext>
            </a:extLst>
          </p:cNvPr>
          <p:cNvSpPr txBox="1"/>
          <p:nvPr/>
        </p:nvSpPr>
        <p:spPr>
          <a:xfrm>
            <a:off x="3701600" y="4400701"/>
            <a:ext cx="410400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Carola Emminger </a:t>
            </a:r>
            <a:r>
              <a:rPr lang="en-US" i="1" dirty="0">
                <a:solidFill>
                  <a:schemeClr val="bg2"/>
                </a:solidFill>
              </a:rPr>
              <a:t>et al</a:t>
            </a:r>
            <a:r>
              <a:rPr lang="en-US" dirty="0">
                <a:solidFill>
                  <a:schemeClr val="bg2"/>
                </a:solidFill>
              </a:rPr>
              <a:t>., JAP </a:t>
            </a:r>
            <a:r>
              <a:rPr lang="en-US" b="1" dirty="0">
                <a:solidFill>
                  <a:schemeClr val="bg2"/>
                </a:solidFill>
              </a:rPr>
              <a:t>131</a:t>
            </a:r>
            <a:r>
              <a:rPr lang="en-US" dirty="0">
                <a:solidFill>
                  <a:schemeClr val="bg2"/>
                </a:solidFill>
              </a:rPr>
              <a:t>, 165701 (2022).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F7D794-DA9F-9CC1-D1E5-FB251EC8D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570" y="435022"/>
            <a:ext cx="6456440" cy="38425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1C45F1-863C-4B48-0F0A-87CAE631C41A}"/>
              </a:ext>
            </a:extLst>
          </p:cNvPr>
          <p:cNvSpPr txBox="1"/>
          <p:nvPr/>
        </p:nvSpPr>
        <p:spPr>
          <a:xfrm>
            <a:off x="8558566" y="496637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3DDFA4-A91D-E47D-EFCE-60D5DA8F1302}"/>
              </a:ext>
            </a:extLst>
          </p:cNvPr>
          <p:cNvSpPr txBox="1"/>
          <p:nvPr/>
        </p:nvSpPr>
        <p:spPr>
          <a:xfrm>
            <a:off x="5234923" y="601070"/>
            <a:ext cx="49244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/>
              <a:t>Ge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67D9AC-05FE-F1CA-0BA1-15C5E92832F8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9469612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Where is Las Cruces, NM ???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6AC6CB8-5C76-B33A-A4BF-56F3DAC81AD6}"/>
              </a:ext>
            </a:extLst>
          </p:cNvPr>
          <p:cNvGrpSpPr/>
          <p:nvPr/>
        </p:nvGrpSpPr>
        <p:grpSpPr>
          <a:xfrm>
            <a:off x="0" y="2480774"/>
            <a:ext cx="3929062" cy="2662726"/>
            <a:chOff x="347241" y="2388177"/>
            <a:chExt cx="3929062" cy="2662726"/>
          </a:xfrm>
        </p:grpSpPr>
        <p:pic>
          <p:nvPicPr>
            <p:cNvPr id="5" name="Picture 2" descr="http://snowbrains.com/wp-content/uploads/2015/08/white-sands-national-monument.jpg">
              <a:extLst>
                <a:ext uri="{FF2B5EF4-FFF2-40B4-BE49-F238E27FC236}">
                  <a16:creationId xmlns:a16="http://schemas.microsoft.com/office/drawing/2014/main" id="{DAA018CD-F8F5-469B-A4B1-1C03565C78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/>
            <a:srcRect b="9600"/>
            <a:stretch>
              <a:fillRect/>
            </a:stretch>
          </p:blipFill>
          <p:spPr bwMode="auto">
            <a:xfrm>
              <a:off x="347241" y="2388177"/>
              <a:ext cx="3929062" cy="2662726"/>
            </a:xfrm>
            <a:prstGeom prst="rect">
              <a:avLst/>
            </a:prstGeom>
            <a:noFill/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6BD9134D-FF57-DFE5-51B9-75BC7A8491AB}"/>
                </a:ext>
              </a:extLst>
            </p:cNvPr>
            <p:cNvSpPr txBox="1"/>
            <p:nvPr/>
          </p:nvSpPr>
          <p:spPr>
            <a:xfrm>
              <a:off x="2209712" y="4523471"/>
              <a:ext cx="2066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White Sands NP</a:t>
              </a:r>
            </a:p>
          </p:txBody>
        </p:sp>
      </p:grpSp>
      <p:pic>
        <p:nvPicPr>
          <p:cNvPr id="7" name="Picture 2" descr="http://images04.kurier.at/46-6591459.jpg/620x930nocrop/121.246.670">
            <a:extLst>
              <a:ext uri="{FF2B5EF4-FFF2-40B4-BE49-F238E27FC236}">
                <a16:creationId xmlns:a16="http://schemas.microsoft.com/office/drawing/2014/main" id="{C44CFA02-4A8D-FA6A-5B68-47514A6FF1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l="9677" r="4839"/>
          <a:stretch>
            <a:fillRect/>
          </a:stretch>
        </p:blipFill>
        <p:spPr bwMode="auto">
          <a:xfrm>
            <a:off x="5478162" y="2701416"/>
            <a:ext cx="3665838" cy="2413932"/>
          </a:xfrm>
          <a:prstGeom prst="rect">
            <a:avLst/>
          </a:prstGeom>
          <a:noFill/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37CF116-96B9-6AF5-96F3-2B03B341EA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91935" y="667365"/>
            <a:ext cx="3632232" cy="2034050"/>
          </a:xfrm>
          <a:prstGeom prst="rect">
            <a:avLst/>
          </a:prstGeom>
        </p:spPr>
      </p:pic>
      <p:pic>
        <p:nvPicPr>
          <p:cNvPr id="15" name="Picture 14" descr="A picture containing outdoor, sky, mountain, grass&#10;&#10;Description automatically generated">
            <a:extLst>
              <a:ext uri="{FF2B5EF4-FFF2-40B4-BE49-F238E27FC236}">
                <a16:creationId xmlns:a16="http://schemas.microsoft.com/office/drawing/2014/main" id="{2DE74BB3-DDC3-4B10-0CEE-07524E5E90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29528"/>
            <a:ext cx="4074289" cy="271125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3C3F63A-9BDD-02E9-77E8-31A528F9A8B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36" t="26051" r="1168" b="7961"/>
          <a:stretch/>
        </p:blipFill>
        <p:spPr>
          <a:xfrm>
            <a:off x="1912226" y="2021081"/>
            <a:ext cx="3632232" cy="235487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2EED768-0AAF-D9F6-EF73-80E5BDD4C8A2}"/>
              </a:ext>
            </a:extLst>
          </p:cNvPr>
          <p:cNvSpPr txBox="1"/>
          <p:nvPr/>
        </p:nvSpPr>
        <p:spPr>
          <a:xfrm>
            <a:off x="4009377" y="4663217"/>
            <a:ext cx="18549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54647624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507F07-8E5A-6971-00DA-D9636FB56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966" y="38745"/>
            <a:ext cx="3601664" cy="5056817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463" y="0"/>
            <a:ext cx="4246537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Interband</a:t>
            </a:r>
            <a:r>
              <a:rPr kumimoji="0" lang="en-US" sz="280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Transitions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55FDB8-F2AC-CFD5-3FCE-BBCD9A302EB6}"/>
                  </a:ext>
                </a:extLst>
              </p:cNvPr>
              <p:cNvSpPr txBox="1"/>
              <p:nvPr/>
            </p:nvSpPr>
            <p:spPr>
              <a:xfrm>
                <a:off x="31261" y="60600"/>
                <a:ext cx="2474908" cy="271279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𝑐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hh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𝑙h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𝑙h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𝑠𝑜</m:t>
                          </m:r>
                        </m:sub>
                      </m:sSub>
                      <m:d>
                        <m:d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𝑘</m:t>
                          </m:r>
                        </m:e>
                      </m:d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sSub>
                        <m:sSub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Δ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𝑠𝑜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055FDB8-F2AC-CFD5-3FCE-BBCD9A302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60600"/>
                <a:ext cx="2474908" cy="271279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A3B28B-711D-FA61-C073-7251F6E88BA1}"/>
                  </a:ext>
                </a:extLst>
              </p:cNvPr>
              <p:cNvSpPr txBox="1"/>
              <p:nvPr/>
            </p:nvSpPr>
            <p:spPr>
              <a:xfrm>
                <a:off x="125550" y="2773394"/>
                <a:ext cx="3580788" cy="1161665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 xmlns:m="http://schemas.openxmlformats.org/officeDocument/2006/math"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ℏ</m:t>
                    </m:r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𝜔</m:t>
                    </m:r>
                    <m:r>
                      <a:rPr lang="en-US" sz="2000" i="1" kern="1200" smtClean="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lang="en-US" sz="20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𝑐</m:t>
                        </m:r>
                      </m:sub>
                    </m:sSub>
                    <m:d>
                      <m:d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</m:d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cs typeface="+mn-cs"/>
                      </a:rPr>
                      <m:t>−</m:t>
                    </m:r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h</m:t>
                        </m:r>
                      </m:sub>
                    </m:sSub>
                    <m:d>
                      <m:d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d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𝑘</m:t>
                        </m:r>
                      </m:e>
                    </m:d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=</m:t>
                    </m:r>
                  </m:oMath>
                </a14:m>
                <a:r>
                  <a:rPr lang="en-US" sz="20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sSubPr>
                      <m:e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𝐸</m:t>
                        </m:r>
                      </m:e>
                      <m:sub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0</m:t>
                        </m:r>
                      </m:sub>
                    </m:sSub>
                    <m:r>
                      <a:rPr lang="en-US" sz="2000" i="1" kern="1200">
                        <a:solidFill>
                          <a:srgbClr val="882345"/>
                        </a:solidFill>
                        <a:latin typeface="Cambria Math" panose="02040503050406030204" pitchFamily="18" charset="0"/>
                        <a:cs typeface="+mn-cs"/>
                      </a:rPr>
                      <m:t>+</m:t>
                    </m:r>
                    <m:f>
                      <m:fPr>
                        <m:ctrlP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+mn-cs"/>
                              </a:rPr>
                              <m:t>ℏ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  <m:sSup>
                          <m:sSupPr>
                            <m:ctrlP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</m:ctrlPr>
                          </m:sSupPr>
                          <m:e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𝑘</m:t>
                            </m:r>
                          </m:e>
                          <m:sup>
                            <m:r>
                              <a:rPr lang="en-US" sz="2000" i="1" kern="1200">
                                <a:solidFill>
                                  <a:srgbClr val="882345"/>
                                </a:solidFill>
                                <a:latin typeface="Cambria Math" panose="02040503050406030204" pitchFamily="18" charset="0"/>
                                <a:cs typeface="+mn-cs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en-US" sz="2000" i="1" kern="120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cs typeface="+mn-cs"/>
                          </a:rPr>
                          <m:t>2</m:t>
                        </m:r>
                        <m:r>
                          <a:rPr lang="en-US" sz="2000" i="1" kern="1200" smtClean="0">
                            <a:solidFill>
                              <a:srgbClr val="882345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𝜇</m:t>
                        </m:r>
                      </m:den>
                    </m:f>
                  </m:oMath>
                </a14:m>
                <a:endParaRPr lang="en-US" sz="2000" i="1" kern="1200" dirty="0">
                  <a:solidFill>
                    <a:srgbClr val="882345"/>
                  </a:solidFill>
                  <a:latin typeface="Cambria Math" panose="02040503050406030204" pitchFamily="18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1CA3B28B-711D-FA61-C073-7251F6E88BA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5550" y="2773394"/>
                <a:ext cx="3580788" cy="116166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47C8C044-6A8A-84B9-E627-894E364F7B4A}"/>
              </a:ext>
            </a:extLst>
          </p:cNvPr>
          <p:cNvSpPr txBox="1"/>
          <p:nvPr/>
        </p:nvSpPr>
        <p:spPr>
          <a:xfrm>
            <a:off x="390527" y="3985226"/>
            <a:ext cx="305083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Optical (reduced) mass </a:t>
            </a:r>
            <a:r>
              <a:rPr lang="en-US" sz="20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9AA1B7B-C9F8-C797-08B4-46530F18D54B}"/>
              </a:ext>
            </a:extLst>
          </p:cNvPr>
          <p:cNvSpPr txBox="1"/>
          <p:nvPr/>
        </p:nvSpPr>
        <p:spPr>
          <a:xfrm>
            <a:off x="2862797" y="1893529"/>
            <a:ext cx="2730209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Watch the signs for inverted semiconductors.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8674FC-FB54-88F6-A184-D5976A2EC545}"/>
              </a:ext>
            </a:extLst>
          </p:cNvPr>
          <p:cNvSpPr txBox="1"/>
          <p:nvPr/>
        </p:nvSpPr>
        <p:spPr>
          <a:xfrm>
            <a:off x="4118284" y="4651067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3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410BC90C-D51D-4F3C-976E-4F59C80188F6}"/>
              </a:ext>
            </a:extLst>
          </p:cNvPr>
          <p:cNvCxnSpPr>
            <a:cxnSpLocks/>
          </p:cNvCxnSpPr>
          <p:nvPr/>
        </p:nvCxnSpPr>
        <p:spPr bwMode="auto">
          <a:xfrm flipV="1">
            <a:off x="7319952" y="2298539"/>
            <a:ext cx="0" cy="1536343"/>
          </a:xfrm>
          <a:prstGeom prst="straightConnector1">
            <a:avLst/>
          </a:prstGeom>
          <a:solidFill>
            <a:srgbClr val="006265"/>
          </a:solidFill>
          <a:ln w="44450" cap="flat" cmpd="sng" algn="ctr">
            <a:solidFill>
              <a:srgbClr val="0D0306"/>
            </a:solidFill>
            <a:prstDash val="solid"/>
            <a:round/>
            <a:headEnd type="none" w="med" len="med"/>
            <a:tailEnd type="triangle" w="med" len="lg"/>
          </a:ln>
          <a:effectLst/>
        </p:spPr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6347B57-00E6-07C6-EA13-1BA72F2C94AA}"/>
              </a:ext>
            </a:extLst>
          </p:cNvPr>
          <p:cNvGrpSpPr/>
          <p:nvPr/>
        </p:nvGrpSpPr>
        <p:grpSpPr>
          <a:xfrm>
            <a:off x="7394299" y="2571750"/>
            <a:ext cx="327334" cy="400110"/>
            <a:chOff x="7277583" y="4487091"/>
            <a:chExt cx="327334" cy="400110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51AA8A03-227A-2A8B-4B83-143CED2DFCAF}"/>
                </a:ext>
              </a:extLst>
            </p:cNvPr>
            <p:cNvSpPr/>
            <p:nvPr/>
          </p:nvSpPr>
          <p:spPr bwMode="auto">
            <a:xfrm>
              <a:off x="7286891" y="4534746"/>
              <a:ext cx="308718" cy="304800"/>
            </a:xfrm>
            <a:prstGeom prst="ellipse">
              <a:avLst/>
            </a:prstGeom>
            <a:noFill/>
            <a:ln w="19050" cap="flat" cmpd="sng" algn="ctr">
              <a:solidFill>
                <a:srgbClr val="0D030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endParaRPr lang="en-US" sz="2400" kern="1200">
                <a:solidFill>
                  <a:srgbClr val="882345"/>
                </a:solidFill>
                <a:latin typeface="Arial" charset="0"/>
                <a:ea typeface="ＭＳ Ｐゴシック" charset="-128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359DAF2-3F16-EA68-90A0-90E3E62EEE26}"/>
                </a:ext>
              </a:extLst>
            </p:cNvPr>
            <p:cNvSpPr txBox="1"/>
            <p:nvPr/>
          </p:nvSpPr>
          <p:spPr>
            <a:xfrm>
              <a:off x="7277583" y="4487091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buClrTx/>
                <a:buFontTx/>
                <a:buNone/>
              </a:pPr>
              <a:r>
                <a:rPr lang="en-US" sz="2000" kern="1200" dirty="0">
                  <a:solidFill>
                    <a:srgbClr val="0D0306"/>
                  </a:solidFill>
                  <a:latin typeface="Arial" charset="0"/>
                  <a:ea typeface="ＭＳ Ｐゴシック" pitchFamily="34" charset="-128"/>
                  <a:cs typeface="+mn-cs"/>
                </a:rPr>
                <a:t>3</a:t>
              </a:r>
              <a:endParaRPr lang="en-US" sz="2400" kern="1200" dirty="0">
                <a:solidFill>
                  <a:srgbClr val="0D0306"/>
                </a:solidFill>
                <a:latin typeface="Arial" charset="0"/>
                <a:ea typeface="ＭＳ Ｐゴシック" pitchFamily="34" charset="-128"/>
                <a:cs typeface="+mn-cs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D4F89215-9A3A-2FAC-BF4F-31EBF31A6D7C}"/>
              </a:ext>
            </a:extLst>
          </p:cNvPr>
          <p:cNvSpPr txBox="1"/>
          <p:nvPr/>
        </p:nvSpPr>
        <p:spPr>
          <a:xfrm>
            <a:off x="2501767" y="958219"/>
            <a:ext cx="3568060" cy="646331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Optical mass follows from crystal momentum conservation.</a:t>
            </a:r>
          </a:p>
        </p:txBody>
      </p:sp>
    </p:spTree>
    <p:extLst>
      <p:ext uri="{BB962C8B-B14F-4D97-AF65-F5344CB8AC3E}">
        <p14:creationId xmlns:p14="http://schemas.microsoft.com/office/powerpoint/2010/main" val="194599096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83357FE6-5FCD-B36A-6AE5-E986846D4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39293" y="253587"/>
            <a:ext cx="2629539" cy="3595694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6081762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Transitions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BA84EA-301D-1624-019D-6487818A21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61" y="393600"/>
            <a:ext cx="2999714" cy="328792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7D3CFD8-E4B0-D2C0-9E99-E4774C79D881}"/>
              </a:ext>
            </a:extLst>
          </p:cNvPr>
          <p:cNvSpPr txBox="1"/>
          <p:nvPr/>
        </p:nvSpPr>
        <p:spPr>
          <a:xfrm>
            <a:off x="615653" y="3789880"/>
            <a:ext cx="2066591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Braunstein &amp; Kane, JPCS 1962</a:t>
            </a:r>
          </a:p>
          <a:p>
            <a:r>
              <a:rPr lang="en-US" sz="1050" dirty="0"/>
              <a:t>Braunstein, JCPS 1959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BDD5AC-139D-D2A9-F719-25E0FDB700B3}"/>
              </a:ext>
            </a:extLst>
          </p:cNvPr>
          <p:cNvSpPr txBox="1"/>
          <p:nvPr/>
        </p:nvSpPr>
        <p:spPr>
          <a:xfrm>
            <a:off x="2066370" y="523074"/>
            <a:ext cx="615874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 err="1"/>
              <a:t>AlSb</a:t>
            </a:r>
            <a:endParaRPr lang="en-US" sz="1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EBB5FB-2834-3D86-71F2-1710DAEF2D07}"/>
              </a:ext>
            </a:extLst>
          </p:cNvPr>
          <p:cNvSpPr txBox="1"/>
          <p:nvPr/>
        </p:nvSpPr>
        <p:spPr>
          <a:xfrm>
            <a:off x="1791994" y="2133643"/>
            <a:ext cx="41069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baseline="-25000" dirty="0"/>
              <a:t>0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F8047A1-5E30-785E-CEC9-B997BE4340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2177" y="420889"/>
            <a:ext cx="2629539" cy="3425508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CF3CCFF4-7506-3B26-6506-BE8831A22C1A}"/>
              </a:ext>
            </a:extLst>
          </p:cNvPr>
          <p:cNvCxnSpPr>
            <a:cxnSpLocks/>
          </p:cNvCxnSpPr>
          <p:nvPr/>
        </p:nvCxnSpPr>
        <p:spPr>
          <a:xfrm flipV="1">
            <a:off x="4670474" y="2051434"/>
            <a:ext cx="0" cy="881965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D32097F-432A-9840-0C8E-C286EF0F920B}"/>
              </a:ext>
            </a:extLst>
          </p:cNvPr>
          <p:cNvSpPr txBox="1"/>
          <p:nvPr/>
        </p:nvSpPr>
        <p:spPr>
          <a:xfrm>
            <a:off x="6405867" y="3839309"/>
            <a:ext cx="2319866" cy="41549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050" dirty="0"/>
              <a:t>Kaiser, Phys. Rev. </a:t>
            </a:r>
            <a:r>
              <a:rPr lang="en-US" sz="1050" b="1" dirty="0"/>
              <a:t>91</a:t>
            </a:r>
            <a:r>
              <a:rPr lang="en-US" sz="1050" dirty="0"/>
              <a:t>, 1380 (1953).</a:t>
            </a:r>
          </a:p>
          <a:p>
            <a:r>
              <a:rPr lang="en-US" sz="1050" dirty="0"/>
              <a:t>Kahn, Phys. Rev. </a:t>
            </a:r>
            <a:r>
              <a:rPr lang="en-US" sz="1050" b="1" dirty="0"/>
              <a:t>97</a:t>
            </a:r>
            <a:r>
              <a:rPr lang="en-US" sz="1050" dirty="0"/>
              <a:t>, 1647 (1955).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C1C232-B74B-6AC8-C1BC-E4BEE2B44229}"/>
              </a:ext>
            </a:extLst>
          </p:cNvPr>
          <p:cNvSpPr txBox="1"/>
          <p:nvPr/>
        </p:nvSpPr>
        <p:spPr>
          <a:xfrm>
            <a:off x="5139071" y="2387084"/>
            <a:ext cx="41069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baseline="-25000" dirty="0"/>
              <a:t>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D671E1A-C160-256F-4D90-95BBD129A3AC}"/>
              </a:ext>
            </a:extLst>
          </p:cNvPr>
          <p:cNvSpPr txBox="1"/>
          <p:nvPr/>
        </p:nvSpPr>
        <p:spPr>
          <a:xfrm>
            <a:off x="7948189" y="1169908"/>
            <a:ext cx="542136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E</a:t>
            </a:r>
            <a:r>
              <a:rPr lang="en-US" sz="1800" baseline="-25000" dirty="0">
                <a:latin typeface="+mn-lt"/>
              </a:rPr>
              <a:t>ind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8B5836E-675C-DA99-BF48-783CDE65E84E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1997339" y="2502975"/>
            <a:ext cx="14176" cy="936057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A6C2630B-E196-09E9-B7BD-E0EAE84E2800}"/>
              </a:ext>
            </a:extLst>
          </p:cNvPr>
          <p:cNvCxnSpPr>
            <a:cxnSpLocks/>
          </p:cNvCxnSpPr>
          <p:nvPr/>
        </p:nvCxnSpPr>
        <p:spPr>
          <a:xfrm flipV="1">
            <a:off x="7239008" y="1553416"/>
            <a:ext cx="0" cy="2076949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C48694AE-0DBD-01E3-4EBC-271EC547C859}"/>
              </a:ext>
            </a:extLst>
          </p:cNvPr>
          <p:cNvSpPr txBox="1"/>
          <p:nvPr/>
        </p:nvSpPr>
        <p:spPr>
          <a:xfrm>
            <a:off x="7050445" y="1435740"/>
            <a:ext cx="410690" cy="369332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Symbol" panose="05050102010706020507" pitchFamily="18" charset="2"/>
              </a:rPr>
              <a:t>D</a:t>
            </a:r>
            <a:r>
              <a:rPr lang="en-US" sz="1800" baseline="-25000" dirty="0"/>
              <a:t>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8EC1397-B13B-635E-4909-D11CFFD609D6}"/>
              </a:ext>
            </a:extLst>
          </p:cNvPr>
          <p:cNvSpPr txBox="1"/>
          <p:nvPr/>
        </p:nvSpPr>
        <p:spPr>
          <a:xfrm>
            <a:off x="3315925" y="393600"/>
            <a:ext cx="2249334" cy="33855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p-type semiconductors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4D0259-EAEA-59B2-9358-802F6F036EC8}"/>
              </a:ext>
            </a:extLst>
          </p:cNvPr>
          <p:cNvSpPr txBox="1"/>
          <p:nvPr/>
        </p:nvSpPr>
        <p:spPr>
          <a:xfrm>
            <a:off x="3016233" y="3951181"/>
            <a:ext cx="3055645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Also in gapless semiconductors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BBD5328-BE1C-0C09-1465-772F76FC6A34}"/>
              </a:ext>
            </a:extLst>
          </p:cNvPr>
          <p:cNvSpPr txBox="1"/>
          <p:nvPr/>
        </p:nvSpPr>
        <p:spPr>
          <a:xfrm>
            <a:off x="8288028" y="55046"/>
            <a:ext cx="458780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Ge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2848080-A2B9-3B5D-ACC0-7D168680B33E}"/>
              </a:ext>
            </a:extLst>
          </p:cNvPr>
          <p:cNvSpPr txBox="1"/>
          <p:nvPr/>
        </p:nvSpPr>
        <p:spPr>
          <a:xfrm>
            <a:off x="3393503" y="1369963"/>
            <a:ext cx="551754" cy="338554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III/V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7899C7B-BE3B-6687-5BC0-E0440BC8932B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693495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Carrier Concentration versus Temperature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-Sn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90BAF-5941-4534-BEA8-D7747AFAA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5" t="1195" b="3209"/>
          <a:stretch/>
        </p:blipFill>
        <p:spPr>
          <a:xfrm>
            <a:off x="373712" y="351437"/>
            <a:ext cx="3310804" cy="303663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D73297A-CCE7-CDF6-2834-28E459AD6330}"/>
              </a:ext>
            </a:extLst>
          </p:cNvPr>
          <p:cNvSpPr txBox="1"/>
          <p:nvPr/>
        </p:nvSpPr>
        <p:spPr>
          <a:xfrm>
            <a:off x="55115" y="3400406"/>
            <a:ext cx="4556097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Electrical Hall measurements are common to determine the dependence of the carrier concentration on temperature.</a:t>
            </a:r>
          </a:p>
        </p:txBody>
      </p:sp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E3152311-779D-2221-4819-5C0FC268A75B}"/>
              </a:ext>
            </a:extLst>
          </p:cNvPr>
          <p:cNvSpPr txBox="1"/>
          <p:nvPr/>
        </p:nvSpPr>
        <p:spPr>
          <a:xfrm>
            <a:off x="3639046" y="4617065"/>
            <a:ext cx="3204440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C.A. Hoffman, PRB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40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11693 (1989).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CFCCFD4-3431-403B-B251-37DBE2EF4B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8433" y="361796"/>
            <a:ext cx="4342499" cy="392697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FC0AE-9BED-9DE4-42CB-076D0E362CB2}"/>
                  </a:ext>
                </a:extLst>
              </p:cNvPr>
              <p:cNvSpPr txBox="1"/>
              <p:nvPr/>
            </p:nvSpPr>
            <p:spPr>
              <a:xfrm>
                <a:off x="3162003" y="1644613"/>
                <a:ext cx="538416" cy="49244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F07FC0AE-9BED-9DE4-42CB-076D0E362CB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62003" y="1644613"/>
                <a:ext cx="538416" cy="4924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77F003A-9B4F-953B-9E2E-0BABE5BB2154}"/>
              </a:ext>
            </a:extLst>
          </p:cNvPr>
          <p:cNvCxnSpPr>
            <a:cxnSpLocks/>
          </p:cNvCxnSpPr>
          <p:nvPr/>
        </p:nvCxnSpPr>
        <p:spPr>
          <a:xfrm flipV="1">
            <a:off x="2950162" y="1301858"/>
            <a:ext cx="0" cy="1335363"/>
          </a:xfrm>
          <a:prstGeom prst="straightConnector1">
            <a:avLst/>
          </a:prstGeom>
          <a:ln w="38100">
            <a:solidFill>
              <a:schemeClr val="bg1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43475366-B5EC-2B06-9CC5-7BE161C7F6FF}"/>
              </a:ext>
            </a:extLst>
          </p:cNvPr>
          <p:cNvSpPr txBox="1"/>
          <p:nvPr/>
        </p:nvSpPr>
        <p:spPr>
          <a:xfrm>
            <a:off x="7530508" y="426933"/>
            <a:ext cx="1550424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n=p=4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dirty="0"/>
              <a:t>10</a:t>
            </a:r>
            <a:r>
              <a:rPr lang="en-US" baseline="30000" dirty="0"/>
              <a:t>18</a:t>
            </a:r>
            <a:r>
              <a:rPr lang="en-US" dirty="0"/>
              <a:t> cm</a:t>
            </a:r>
            <a:r>
              <a:rPr lang="en-US" baseline="30000" dirty="0">
                <a:latin typeface="Symbol" panose="05050102010706020507" pitchFamily="18" charset="2"/>
              </a:rPr>
              <a:t>-</a:t>
            </a:r>
            <a:r>
              <a:rPr lang="en-US" baseline="30000" dirty="0"/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BB38AA-7D4D-C1EB-6054-4A6320818240}"/>
              </a:ext>
            </a:extLst>
          </p:cNvPr>
          <p:cNvSpPr txBox="1"/>
          <p:nvPr/>
        </p:nvSpPr>
        <p:spPr>
          <a:xfrm>
            <a:off x="7100920" y="4420178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324068348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494A14D5-3C52-2D0A-AF09-0A6C68CBED93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Transitions in </a:t>
            </a:r>
            <a:r>
              <a:rPr lang="en-US" sz="2800" dirty="0">
                <a:latin typeface="Symbol" panose="05050102010706020507" pitchFamily="18" charset="2"/>
              </a:rPr>
              <a:t>a</a:t>
            </a:r>
            <a:r>
              <a:rPr lang="en-US" sz="2800" dirty="0">
                <a:latin typeface="+mj-lt"/>
              </a:rPr>
              <a:t>-Sn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E3152311-779D-2221-4819-5C0FC268A75B}"/>
              </a:ext>
            </a:extLst>
          </p:cNvPr>
          <p:cNvSpPr txBox="1"/>
          <p:nvPr/>
        </p:nvSpPr>
        <p:spPr>
          <a:xfrm>
            <a:off x="4667042" y="4617065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D2413C-EBE5-0DE2-D2E7-8A66804C4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442" y="439751"/>
            <a:ext cx="4253577" cy="349272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94D31F1-B622-22AA-7D50-72605C890691}"/>
              </a:ext>
            </a:extLst>
          </p:cNvPr>
          <p:cNvSpPr txBox="1"/>
          <p:nvPr/>
        </p:nvSpPr>
        <p:spPr>
          <a:xfrm>
            <a:off x="3773715" y="4006696"/>
            <a:ext cx="5068858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All gapless (inverted) semiconductors should have this peak.</a:t>
            </a:r>
          </a:p>
          <a:p>
            <a:r>
              <a:rPr lang="en-US" dirty="0"/>
              <a:t>Theory calculated with same model as for Ge.</a:t>
            </a:r>
          </a:p>
        </p:txBody>
      </p:sp>
      <p:pic>
        <p:nvPicPr>
          <p:cNvPr id="21" name="Picture 20" descr="A graph of a graph of a graph&#10;&#10;Description automatically generated with medium confidence">
            <a:extLst>
              <a:ext uri="{FF2B5EF4-FFF2-40B4-BE49-F238E27FC236}">
                <a16:creationId xmlns:a16="http://schemas.microsoft.com/office/drawing/2014/main" id="{2034D776-FD57-BF62-5D54-B808D97658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11" y="439751"/>
            <a:ext cx="4253577" cy="302858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108F625-EB02-92F8-0856-338F93393187}"/>
              </a:ext>
            </a:extLst>
          </p:cNvPr>
          <p:cNvSpPr txBox="1"/>
          <p:nvPr/>
        </p:nvSpPr>
        <p:spPr>
          <a:xfrm>
            <a:off x="7168669" y="2677124"/>
            <a:ext cx="7809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Theory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16CB5A-FF64-87F9-B5D8-522803E4C21F}"/>
              </a:ext>
            </a:extLst>
          </p:cNvPr>
          <p:cNvSpPr txBox="1"/>
          <p:nvPr/>
        </p:nvSpPr>
        <p:spPr>
          <a:xfrm>
            <a:off x="6923982" y="633742"/>
            <a:ext cx="116089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411203340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F24E8049-DCFE-1836-6F5F-9FEFF4F2F05C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90BAF-5941-4534-BEA8-D7747AFAA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5" t="1195" b="3209"/>
          <a:stretch/>
        </p:blipFill>
        <p:spPr>
          <a:xfrm>
            <a:off x="635560" y="474916"/>
            <a:ext cx="3048955" cy="2796468"/>
          </a:xfrm>
          <a:prstGeom prst="rect">
            <a:avLst/>
          </a:prstGeom>
        </p:spPr>
      </p:pic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E3152311-779D-2221-4819-5C0FC268A75B}"/>
              </a:ext>
            </a:extLst>
          </p:cNvPr>
          <p:cNvSpPr txBox="1"/>
          <p:nvPr/>
        </p:nvSpPr>
        <p:spPr>
          <a:xfrm>
            <a:off x="4667042" y="4617065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D2413C-EBE5-0DE2-D2E7-8A66804C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42" y="439751"/>
            <a:ext cx="4253577" cy="349272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B247E49-E9A6-DD1C-30B0-26D86D451D92}"/>
              </a:ext>
            </a:extLst>
          </p:cNvPr>
          <p:cNvSpPr/>
          <p:nvPr/>
        </p:nvSpPr>
        <p:spPr>
          <a:xfrm>
            <a:off x="2826719" y="2643777"/>
            <a:ext cx="145319" cy="1585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934604-6F94-63D0-D139-D21565C0866F}"/>
              </a:ext>
            </a:extLst>
          </p:cNvPr>
          <p:cNvSpPr/>
          <p:nvPr/>
        </p:nvSpPr>
        <p:spPr>
          <a:xfrm>
            <a:off x="2828048" y="1293383"/>
            <a:ext cx="145319" cy="1585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0F6702-87A0-D4F3-B6D4-6523886CE48A}"/>
              </a:ext>
            </a:extLst>
          </p:cNvPr>
          <p:cNvCxnSpPr>
            <a:cxnSpLocks/>
          </p:cNvCxnSpPr>
          <p:nvPr/>
        </p:nvCxnSpPr>
        <p:spPr bwMode="auto">
          <a:xfrm flipV="1">
            <a:off x="2902491" y="1410965"/>
            <a:ext cx="0" cy="1316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6ADFA7B6-D41A-5811-6446-530D0044A935}"/>
              </a:ext>
            </a:extLst>
          </p:cNvPr>
          <p:cNvSpPr txBox="1"/>
          <p:nvPr/>
        </p:nvSpPr>
        <p:spPr>
          <a:xfrm>
            <a:off x="0" y="3691558"/>
            <a:ext cx="4371710" cy="58477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dirty="0"/>
              <a:t>Note the negative sign in the optical mass. </a:t>
            </a:r>
          </a:p>
          <a:p>
            <a:r>
              <a:rPr lang="en-US" sz="1600" dirty="0"/>
              <a:t>Mid-IR absorption peak due to IVB transitions.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01E0A-1A8E-7104-64B9-E423B38463CF}"/>
                  </a:ext>
                </a:extLst>
              </p:cNvPr>
              <p:cNvSpPr txBox="1"/>
              <p:nvPr/>
            </p:nvSpPr>
            <p:spPr>
              <a:xfrm>
                <a:off x="1082361" y="1629933"/>
                <a:ext cx="1490215" cy="5820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1800" b="0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hh</m:t>
                              </m:r>
                            </m:sub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01E0A-1A8E-7104-64B9-E423B3846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361" y="1629933"/>
                <a:ext cx="1490215" cy="582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B042859-66A1-19C4-E8DC-75207957BE79}"/>
              </a:ext>
            </a:extLst>
          </p:cNvPr>
          <p:cNvSpPr txBox="1"/>
          <p:nvPr/>
        </p:nvSpPr>
        <p:spPr>
          <a:xfrm>
            <a:off x="969701" y="2357965"/>
            <a:ext cx="17155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Optical mass </a:t>
            </a:r>
            <a:r>
              <a:rPr lang="en-US" sz="18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F6F673-ECD4-4C4E-A807-88ACD8612E7A}"/>
              </a:ext>
            </a:extLst>
          </p:cNvPr>
          <p:cNvCxnSpPr/>
          <p:nvPr/>
        </p:nvCxnSpPr>
        <p:spPr>
          <a:xfrm>
            <a:off x="3212327" y="1451942"/>
            <a:ext cx="79705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A51D88-0D9A-BEF0-91BF-0F3F3690061D}"/>
              </a:ext>
            </a:extLst>
          </p:cNvPr>
          <p:cNvSpPr txBox="1"/>
          <p:nvPr/>
        </p:nvSpPr>
        <p:spPr>
          <a:xfrm>
            <a:off x="4066163" y="1293383"/>
            <a:ext cx="37863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</a:t>
            </a:r>
            <a:r>
              <a:rPr lang="en-US" baseline="-25000" dirty="0">
                <a:solidFill>
                  <a:srgbClr val="0070C0"/>
                </a:solidFill>
              </a:rPr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F9E97D-C157-A593-C2A3-E4B22E8BCC62}"/>
                  </a:ext>
                </a:extLst>
              </p:cNvPr>
              <p:cNvSpPr txBox="1"/>
              <p:nvPr/>
            </p:nvSpPr>
            <p:spPr>
              <a:xfrm>
                <a:off x="3180872" y="1766668"/>
                <a:ext cx="538416" cy="49244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F9E97D-C157-A593-C2A3-E4B22E8BC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872" y="1766668"/>
                <a:ext cx="53841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8EB33C1-68D7-920A-E9DC-502F7C84E706}"/>
              </a:ext>
            </a:extLst>
          </p:cNvPr>
          <p:cNvSpPr txBox="1"/>
          <p:nvPr/>
        </p:nvSpPr>
        <p:spPr>
          <a:xfrm>
            <a:off x="7168669" y="2677124"/>
            <a:ext cx="7809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B524869-926C-9498-D58E-B78A09CF93D4}"/>
              </a:ext>
            </a:extLst>
          </p:cNvPr>
          <p:cNvSpPr txBox="1"/>
          <p:nvPr/>
        </p:nvSpPr>
        <p:spPr>
          <a:xfrm>
            <a:off x="6923982" y="633742"/>
            <a:ext cx="116089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rPr>
              <a:t>Experiment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410A778-60AB-562D-97E3-F97D767E0B9E}"/>
              </a:ext>
            </a:extLst>
          </p:cNvPr>
          <p:cNvSpPr txBox="1"/>
          <p:nvPr/>
        </p:nvSpPr>
        <p:spPr>
          <a:xfrm>
            <a:off x="5450114" y="3932474"/>
            <a:ext cx="3629905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200" dirty="0"/>
              <a:t>All gapless semiconductors should have this peak. Theory calculated with same model as for Ge.</a:t>
            </a: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A8994722-AEE5-6AC0-352D-EA3722DB990E}"/>
              </a:ext>
            </a:extLst>
          </p:cNvPr>
          <p:cNvSpPr txBox="1">
            <a:spLocks/>
          </p:cNvSpPr>
          <p:nvPr/>
        </p:nvSpPr>
        <p:spPr>
          <a:xfrm>
            <a:off x="31261" y="0"/>
            <a:ext cx="9081476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Tahoma"/>
              <a:buNone/>
              <a:defRPr sz="3000" b="1" i="0" u="none" strike="noStrike" cap="none">
                <a:solidFill>
                  <a:schemeClr val="dk2"/>
                </a:solidFill>
                <a:latin typeface="Tahoma"/>
                <a:ea typeface="Tahoma"/>
                <a:cs typeface="Tahoma"/>
                <a:sym typeface="Tahom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800">
                <a:latin typeface="+mj-lt"/>
              </a:rPr>
              <a:t>Intravalence Band Transitions in </a:t>
            </a:r>
            <a:r>
              <a:rPr lang="en-US" sz="2800">
                <a:latin typeface="Symbol" panose="05050102010706020507" pitchFamily="18" charset="2"/>
              </a:rPr>
              <a:t>a</a:t>
            </a:r>
            <a:r>
              <a:rPr lang="en-US" sz="2800">
                <a:latin typeface="+mj-lt"/>
              </a:rPr>
              <a:t>-Sn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9311560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Dependence on Temperature: No shift ???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D590BAF-5941-4534-BEA8-D7747AFAA97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75" t="1195" b="3209"/>
          <a:stretch/>
        </p:blipFill>
        <p:spPr>
          <a:xfrm>
            <a:off x="635560" y="474916"/>
            <a:ext cx="3048955" cy="2796468"/>
          </a:xfrm>
          <a:prstGeom prst="rect">
            <a:avLst/>
          </a:prstGeom>
        </p:spPr>
      </p:pic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E3152311-779D-2221-4819-5C0FC268A75B}"/>
              </a:ext>
            </a:extLst>
          </p:cNvPr>
          <p:cNvSpPr txBox="1"/>
          <p:nvPr/>
        </p:nvSpPr>
        <p:spPr>
          <a:xfrm>
            <a:off x="4667042" y="4617065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D2413C-EBE5-0DE2-D2E7-8A66804C43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442" y="439751"/>
            <a:ext cx="4253577" cy="3492723"/>
          </a:xfrm>
          <a:prstGeom prst="rect">
            <a:avLst/>
          </a:prstGeom>
        </p:spPr>
      </p:pic>
      <p:sp>
        <p:nvSpPr>
          <p:cNvPr id="17" name="Oval 16">
            <a:extLst>
              <a:ext uri="{FF2B5EF4-FFF2-40B4-BE49-F238E27FC236}">
                <a16:creationId xmlns:a16="http://schemas.microsoft.com/office/drawing/2014/main" id="{9B247E49-E9A6-DD1C-30B0-26D86D451D92}"/>
              </a:ext>
            </a:extLst>
          </p:cNvPr>
          <p:cNvSpPr/>
          <p:nvPr/>
        </p:nvSpPr>
        <p:spPr>
          <a:xfrm>
            <a:off x="2826719" y="2643777"/>
            <a:ext cx="145319" cy="158559"/>
          </a:xfrm>
          <a:prstGeom prst="ellipse">
            <a:avLst/>
          </a:prstGeom>
          <a:noFill/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16934604-6F94-63D0-D139-D21565C0866F}"/>
              </a:ext>
            </a:extLst>
          </p:cNvPr>
          <p:cNvSpPr/>
          <p:nvPr/>
        </p:nvSpPr>
        <p:spPr>
          <a:xfrm>
            <a:off x="2828048" y="1293383"/>
            <a:ext cx="145319" cy="158559"/>
          </a:xfrm>
          <a:prstGeom prst="ellipse">
            <a:avLst/>
          </a:prstGeom>
          <a:solidFill>
            <a:schemeClr val="bg1">
              <a:lumMod val="50000"/>
            </a:schemeClr>
          </a:solidFill>
          <a:ln w="38100"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B0F6702-87A0-D4F3-B6D4-6523886CE48A}"/>
              </a:ext>
            </a:extLst>
          </p:cNvPr>
          <p:cNvCxnSpPr>
            <a:cxnSpLocks/>
          </p:cNvCxnSpPr>
          <p:nvPr/>
        </p:nvCxnSpPr>
        <p:spPr bwMode="auto">
          <a:xfrm flipV="1">
            <a:off x="2902491" y="1410965"/>
            <a:ext cx="0" cy="131633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01E0A-1A8E-7104-64B9-E423B38463CF}"/>
                  </a:ext>
                </a:extLst>
              </p:cNvPr>
              <p:cNvSpPr txBox="1"/>
              <p:nvPr/>
            </p:nvSpPr>
            <p:spPr>
              <a:xfrm>
                <a:off x="1082361" y="1629933"/>
                <a:ext cx="1490215" cy="582082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𝜇</m:t>
                          </m:r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1800" b="0" i="1" kern="12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hh</m:t>
                              </m:r>
                            </m:sub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EF01E0A-1A8E-7104-64B9-E423B38463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361" y="1629933"/>
                <a:ext cx="1490215" cy="58208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B042859-66A1-19C4-E8DC-75207957BE79}"/>
              </a:ext>
            </a:extLst>
          </p:cNvPr>
          <p:cNvSpPr txBox="1"/>
          <p:nvPr/>
        </p:nvSpPr>
        <p:spPr>
          <a:xfrm>
            <a:off x="969701" y="2357965"/>
            <a:ext cx="171553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Optical mass </a:t>
            </a:r>
            <a:r>
              <a:rPr lang="en-US" sz="18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m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1AF6F673-ECD4-4C4E-A807-88ACD8612E7A}"/>
              </a:ext>
            </a:extLst>
          </p:cNvPr>
          <p:cNvCxnSpPr/>
          <p:nvPr/>
        </p:nvCxnSpPr>
        <p:spPr>
          <a:xfrm>
            <a:off x="3212327" y="1451942"/>
            <a:ext cx="797050" cy="0"/>
          </a:xfrm>
          <a:prstGeom prst="line">
            <a:avLst/>
          </a:prstGeom>
          <a:ln w="317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69A51D88-0D9A-BEF0-91BF-0F3F3690061D}"/>
              </a:ext>
            </a:extLst>
          </p:cNvPr>
          <p:cNvSpPr txBox="1"/>
          <p:nvPr/>
        </p:nvSpPr>
        <p:spPr>
          <a:xfrm>
            <a:off x="4066163" y="1293383"/>
            <a:ext cx="37863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E</a:t>
            </a:r>
            <a:r>
              <a:rPr lang="en-US" baseline="-25000" dirty="0">
                <a:solidFill>
                  <a:srgbClr val="0070C0"/>
                </a:solidFill>
              </a:rPr>
              <a:t>F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F9E97D-C157-A593-C2A3-E4B22E8BCC62}"/>
                  </a:ext>
                </a:extLst>
              </p:cNvPr>
              <p:cNvSpPr txBox="1"/>
              <p:nvPr/>
            </p:nvSpPr>
            <p:spPr>
              <a:xfrm>
                <a:off x="3180872" y="1766668"/>
                <a:ext cx="538416" cy="492443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2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US" sz="3200" i="1" smtClean="0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3200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acc>
                        </m:e>
                        <m:sub>
                          <m:r>
                            <a:rPr lang="en-US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200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5F9E97D-C157-A593-C2A3-E4B22E8BC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80872" y="1766668"/>
                <a:ext cx="538416" cy="49244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7EEA29E-82A0-6D81-0A82-0FF5ACB0EA76}"/>
              </a:ext>
            </a:extLst>
          </p:cNvPr>
          <p:cNvSpPr txBox="1"/>
          <p:nvPr/>
        </p:nvSpPr>
        <p:spPr>
          <a:xfrm>
            <a:off x="122842" y="3487157"/>
            <a:ext cx="4509568" cy="156966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u="sng" dirty="0"/>
              <a:t>Theory needs to address:</a:t>
            </a:r>
            <a:br>
              <a:rPr lang="en-US" sz="1600" dirty="0"/>
            </a:br>
            <a:r>
              <a:rPr lang="en-US" sz="1600" i="1" dirty="0"/>
              <a:t>Fermi-Dirac statistics (not important).</a:t>
            </a:r>
          </a:p>
          <a:p>
            <a:r>
              <a:rPr lang="en-US" sz="1600" b="1" dirty="0" err="1">
                <a:solidFill>
                  <a:srgbClr val="FF0000"/>
                </a:solidFill>
              </a:rPr>
              <a:t>Nonparabolic</a:t>
            </a:r>
            <a:r>
              <a:rPr lang="en-US" sz="1600" b="1" dirty="0">
                <a:solidFill>
                  <a:srgbClr val="FF0000"/>
                </a:solidFill>
              </a:rPr>
              <a:t> bands (Kane’s </a:t>
            </a:r>
            <a:r>
              <a:rPr lang="en-US" sz="1600" b="1" dirty="0" err="1">
                <a:solidFill>
                  <a:srgbClr val="FF0000"/>
                </a:solidFill>
              </a:rPr>
              <a:t>k·p</a:t>
            </a:r>
            <a:r>
              <a:rPr lang="en-US" sz="1600" b="1" dirty="0">
                <a:solidFill>
                  <a:srgbClr val="FF0000"/>
                </a:solidFill>
              </a:rPr>
              <a:t> model).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k-dependent matrix elements (Kane).</a:t>
            </a:r>
          </a:p>
          <a:p>
            <a:r>
              <a:rPr lang="en-US" sz="1600" i="1" dirty="0"/>
              <a:t>Excitons (Tanguy) – not important. </a:t>
            </a:r>
          </a:p>
          <a:p>
            <a:r>
              <a:rPr lang="en-US" sz="1600" i="1" dirty="0"/>
              <a:t>Screening of excitons (Tanguy) – not important.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4E71EE-C490-5A8C-2A0C-3D02C08839FD}"/>
              </a:ext>
            </a:extLst>
          </p:cNvPr>
          <p:cNvSpPr txBox="1"/>
          <p:nvPr/>
        </p:nvSpPr>
        <p:spPr>
          <a:xfrm>
            <a:off x="7168669" y="2677124"/>
            <a:ext cx="780983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Theory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55EA5E-D410-37AA-352F-67CA58068433}"/>
              </a:ext>
            </a:extLst>
          </p:cNvPr>
          <p:cNvSpPr txBox="1"/>
          <p:nvPr/>
        </p:nvSpPr>
        <p:spPr>
          <a:xfrm>
            <a:off x="6923982" y="633742"/>
            <a:ext cx="1160895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b="1" kern="1200" dirty="0">
                <a:solidFill>
                  <a:schemeClr val="tx1"/>
                </a:solidFill>
                <a:latin typeface="Arial" charset="0"/>
                <a:ea typeface="ＭＳ Ｐゴシック" pitchFamily="34" charset="-128"/>
                <a:cs typeface="+mn-cs"/>
              </a:rPr>
              <a:t>Experiment</a:t>
            </a:r>
          </a:p>
        </p:txBody>
      </p:sp>
    </p:spTree>
    <p:extLst>
      <p:ext uri="{BB962C8B-B14F-4D97-AF65-F5344CB8AC3E}">
        <p14:creationId xmlns:p14="http://schemas.microsoft.com/office/powerpoint/2010/main" val="6014733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Doping with Germanium: Sn</a:t>
            </a:r>
            <a:r>
              <a:rPr lang="en-US" sz="2800" baseline="-25000" dirty="0">
                <a:latin typeface="+mj-lt"/>
              </a:rPr>
              <a:t>1</a:t>
            </a:r>
            <a:r>
              <a:rPr lang="en-US" sz="2800" baseline="-25000" dirty="0">
                <a:latin typeface="Symbol" panose="05050102010706020507" pitchFamily="18" charset="2"/>
              </a:rPr>
              <a:t>-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Ge</a:t>
            </a:r>
            <a:r>
              <a:rPr lang="en-US" sz="2800" baseline="-25000" dirty="0">
                <a:latin typeface="+mj-lt"/>
              </a:rPr>
              <a:t>x</a:t>
            </a:r>
            <a:r>
              <a:rPr lang="en-US" sz="2800" dirty="0">
                <a:latin typeface="+mj-lt"/>
              </a:rPr>
              <a:t> alloys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6" name="Picture 5" descr="A graph of energy and energy&#10;&#10;Description automatically generated with medium confidence">
            <a:extLst>
              <a:ext uri="{FF2B5EF4-FFF2-40B4-BE49-F238E27FC236}">
                <a16:creationId xmlns:a16="http://schemas.microsoft.com/office/drawing/2014/main" id="{0A3F1A19-6473-9860-22F1-4E15803552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34"/>
          <a:stretch/>
        </p:blipFill>
        <p:spPr>
          <a:xfrm>
            <a:off x="65314" y="524942"/>
            <a:ext cx="4955259" cy="3156856"/>
          </a:xfrm>
          <a:prstGeom prst="rect">
            <a:avLst/>
          </a:prstGeom>
        </p:spPr>
      </p:pic>
      <p:pic>
        <p:nvPicPr>
          <p:cNvPr id="8" name="Picture 7" descr="A graph of a graph showing the amount of energy in a certain number&#10;&#10;Description automatically generated with medium confidence">
            <a:extLst>
              <a:ext uri="{FF2B5EF4-FFF2-40B4-BE49-F238E27FC236}">
                <a16:creationId xmlns:a16="http://schemas.microsoft.com/office/drawing/2014/main" id="{DC5724B7-A500-445A-F247-3D8421D3CB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7786" y="757890"/>
            <a:ext cx="3933372" cy="254581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68286BA-6E32-8D89-DA48-D79038A53999}"/>
              </a:ext>
            </a:extLst>
          </p:cNvPr>
          <p:cNvSpPr txBox="1"/>
          <p:nvPr/>
        </p:nvSpPr>
        <p:spPr>
          <a:xfrm>
            <a:off x="145143" y="3947886"/>
            <a:ext cx="4852610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No significant change when doping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-Sn with up to 6% Ge.</a:t>
            </a:r>
          </a:p>
        </p:txBody>
      </p:sp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782D2C26-2553-B1CB-CE94-460B5AC43312}"/>
              </a:ext>
            </a:extLst>
          </p:cNvPr>
          <p:cNvSpPr txBox="1"/>
          <p:nvPr/>
        </p:nvSpPr>
        <p:spPr>
          <a:xfrm>
            <a:off x="5671742" y="3901734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0621131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Dependence on Substrate (</a:t>
            </a:r>
            <a:r>
              <a:rPr lang="en-US" sz="2800" dirty="0" err="1">
                <a:latin typeface="+mj-lt"/>
              </a:rPr>
              <a:t>InSb</a:t>
            </a:r>
            <a:r>
              <a:rPr lang="en-US" sz="2800" dirty="0">
                <a:latin typeface="+mj-lt"/>
              </a:rPr>
              <a:t> or </a:t>
            </a:r>
            <a:r>
              <a:rPr lang="en-US" sz="2800" dirty="0" err="1">
                <a:latin typeface="+mj-lt"/>
              </a:rPr>
              <a:t>CdTe</a:t>
            </a:r>
            <a:r>
              <a:rPr lang="en-US" sz="2800" dirty="0">
                <a:latin typeface="+mj-lt"/>
              </a:rPr>
              <a:t>)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3" name="Google Shape;99;p16">
            <a:extLst>
              <a:ext uri="{FF2B5EF4-FFF2-40B4-BE49-F238E27FC236}">
                <a16:creationId xmlns:a16="http://schemas.microsoft.com/office/drawing/2014/main" id="{7277B66C-8BB1-1CCF-4D87-5B53D8F83522}"/>
              </a:ext>
            </a:extLst>
          </p:cNvPr>
          <p:cNvSpPr txBox="1"/>
          <p:nvPr/>
        </p:nvSpPr>
        <p:spPr>
          <a:xfrm>
            <a:off x="5671742" y="4392129"/>
            <a:ext cx="3440995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R.A. Carrasco, APL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113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232104 (2018).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138944-1C8F-6A1A-EAF8-B1CC06AC0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825" y="984712"/>
            <a:ext cx="4328093" cy="26220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D3A256E-F358-7D32-1CFF-0D3A6B4729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964230"/>
            <a:ext cx="4481175" cy="267640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49784A6-F0F9-FE5D-38A2-FD1CB41051D1}"/>
              </a:ext>
            </a:extLst>
          </p:cNvPr>
          <p:cNvSpPr txBox="1"/>
          <p:nvPr/>
        </p:nvSpPr>
        <p:spPr>
          <a:xfrm>
            <a:off x="5500914" y="534420"/>
            <a:ext cx="2331087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Red:	</a:t>
            </a:r>
            <a:r>
              <a:rPr lang="en-US" dirty="0" err="1"/>
              <a:t>InSb</a:t>
            </a:r>
            <a:r>
              <a:rPr lang="en-US" dirty="0"/>
              <a:t> substrate</a:t>
            </a:r>
          </a:p>
          <a:p>
            <a:r>
              <a:rPr lang="en-US" dirty="0"/>
              <a:t>Green:	</a:t>
            </a:r>
            <a:r>
              <a:rPr lang="en-US" dirty="0" err="1"/>
              <a:t>CdTe</a:t>
            </a:r>
            <a:r>
              <a:rPr lang="en-US" dirty="0"/>
              <a:t> substrate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BE025B4-8DA2-A5DC-54A7-DF0727F15B2D}"/>
              </a:ext>
            </a:extLst>
          </p:cNvPr>
          <p:cNvSpPr txBox="1"/>
          <p:nvPr/>
        </p:nvSpPr>
        <p:spPr>
          <a:xfrm>
            <a:off x="90825" y="3679371"/>
            <a:ext cx="88969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 </a:t>
            </a:r>
            <a:r>
              <a:rPr lang="en-US" dirty="0" err="1"/>
              <a:t>intravalence</a:t>
            </a:r>
            <a:r>
              <a:rPr lang="en-US" dirty="0"/>
              <a:t> band peak in </a:t>
            </a:r>
            <a:r>
              <a:rPr lang="en-US" dirty="0">
                <a:latin typeface="Symbol" panose="05050102010706020507" pitchFamily="18" charset="2"/>
              </a:rPr>
              <a:t>a</a:t>
            </a:r>
            <a:r>
              <a:rPr lang="en-US" dirty="0"/>
              <a:t>-tin is visible on both </a:t>
            </a:r>
            <a:r>
              <a:rPr lang="en-US" dirty="0" err="1"/>
              <a:t>InSb</a:t>
            </a:r>
            <a:r>
              <a:rPr lang="en-US" dirty="0"/>
              <a:t> and </a:t>
            </a:r>
            <a:r>
              <a:rPr lang="en-US" dirty="0" err="1"/>
              <a:t>CdTe</a:t>
            </a:r>
            <a:r>
              <a:rPr lang="en-US" dirty="0"/>
              <a:t> substrates.</a:t>
            </a:r>
          </a:p>
          <a:p>
            <a:r>
              <a:rPr lang="en-US" dirty="0"/>
              <a:t>Linear background is different (probably doping, Drude term). Depolarization is a problem for DSP substrates. </a:t>
            </a:r>
          </a:p>
        </p:txBody>
      </p:sp>
    </p:spTree>
    <p:extLst>
      <p:ext uri="{BB962C8B-B14F-4D97-AF65-F5344CB8AC3E}">
        <p14:creationId xmlns:p14="http://schemas.microsoft.com/office/powerpoint/2010/main" val="13555838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Condensation of excitons at high density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DF534DC-3B41-5FF2-DC93-87347B630A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464" y="927914"/>
            <a:ext cx="1819107" cy="41305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37F4B8-EB9D-A2A9-552F-13159E1B96AE}"/>
              </a:ext>
            </a:extLst>
          </p:cNvPr>
          <p:cNvSpPr txBox="1"/>
          <p:nvPr/>
        </p:nvSpPr>
        <p:spPr>
          <a:xfrm>
            <a:off x="549821" y="504432"/>
            <a:ext cx="1624163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Exciton gas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82DC6A5-1CE2-0ACD-DE0C-251B73C8AF3E}"/>
              </a:ext>
            </a:extLst>
          </p:cNvPr>
          <p:cNvSpPr txBox="1"/>
          <p:nvPr/>
        </p:nvSpPr>
        <p:spPr>
          <a:xfrm>
            <a:off x="73729" y="2758562"/>
            <a:ext cx="2576346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Electron-hole liquid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46D949C-63D4-315B-86B0-78505045C3F4}"/>
              </a:ext>
            </a:extLst>
          </p:cNvPr>
          <p:cNvSpPr txBox="1"/>
          <p:nvPr/>
        </p:nvSpPr>
        <p:spPr>
          <a:xfrm>
            <a:off x="2902226" y="318169"/>
            <a:ext cx="6165575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(insulator-metal) when electron separation equals exciton radius.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 separation d for density 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Mott transition 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occurs at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2000" kern="1200" baseline="-250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near 1.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GaAs: n=10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17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cm</a:t>
            </a:r>
            <a:r>
              <a:rPr lang="en-US" sz="2000" kern="1200" baseline="30000" dirty="0">
                <a:solidFill>
                  <a:srgbClr val="882345"/>
                </a:solidFill>
                <a:latin typeface="SymbolPS" panose="05050102010607020607" pitchFamily="18" charset="2"/>
                <a:ea typeface="ＭＳ Ｐゴシック" pitchFamily="34" charset="-128"/>
                <a:cs typeface="+mn-cs"/>
              </a:rPr>
              <a:t>-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3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Biexciton, triexciton molecule formation.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Electron-hole droplets. Bose-Einstein condensation.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/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</m:t>
                          </m:r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𝑑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123E-67B6-6ED5-0DEF-C92E56B42B1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99487" y="1819447"/>
                <a:ext cx="1043939" cy="76168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/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𝑑</m:t>
                      </m:r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>
                          <m:r>
                            <m:rPr>
                              <m:brk m:alnAt="7"/>
                            </m:r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3</m:t>
                          </m:r>
                        </m:deg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4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4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18EA4E27-AAF2-CBF8-5B01-46C10CC46A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53099" y="1654690"/>
                <a:ext cx="1528752" cy="10911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TextBox 12">
            <a:extLst>
              <a:ext uri="{FF2B5EF4-FFF2-40B4-BE49-F238E27FC236}">
                <a16:creationId xmlns:a16="http://schemas.microsoft.com/office/drawing/2014/main" id="{E4E1C4DA-93A2-4E94-53F3-3E5E7B04B220}"/>
              </a:ext>
            </a:extLst>
          </p:cNvPr>
          <p:cNvSpPr txBox="1"/>
          <p:nvPr/>
        </p:nvSpPr>
        <p:spPr>
          <a:xfrm>
            <a:off x="6950498" y="1969454"/>
            <a:ext cx="18117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dimensionless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4976CDC-1C4B-15D3-20C5-A6725ED7A5B0}"/>
              </a:ext>
            </a:extLst>
          </p:cNvPr>
          <p:cNvSpPr txBox="1"/>
          <p:nvPr/>
        </p:nvSpPr>
        <p:spPr>
          <a:xfrm>
            <a:off x="6623577" y="4383519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A5CDE34-A3A0-706A-F475-AA09BDF9FBF5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29838590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doped or excited semiconductors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39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C31671-C471-3F10-2AA3-59832CA07547}"/>
              </a:ext>
            </a:extLst>
          </p:cNvPr>
          <p:cNvSpPr txBox="1"/>
          <p:nvPr/>
        </p:nvSpPr>
        <p:spPr>
          <a:xfrm>
            <a:off x="4118207" y="4540281"/>
            <a:ext cx="3073277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60, 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10660 (1999).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Banyai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&amp; Koch, Z. Phys.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63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283 (1986).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3D0A41-E82A-469D-D46B-873A466429D5}"/>
              </a:ext>
            </a:extLst>
          </p:cNvPr>
          <p:cNvSpPr txBox="1"/>
          <p:nvPr/>
        </p:nvSpPr>
        <p:spPr>
          <a:xfrm>
            <a:off x="152400" y="372386"/>
            <a:ext cx="82296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include exciton screening due to doping.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 potential: Schrödinger equation not solvable.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potential as an approximation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Coulomb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2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1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Yukawa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/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D15D0057-B001-71A4-F59E-B59B7F24C9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1499093"/>
                <a:ext cx="1440523" cy="57618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/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type m:val="lin"/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>
                                          <m:nor/>
                                        </m:rPr>
                                        <a:rPr lang="en-US" sz="2000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ＭＳ Ｐゴシック" pitchFamily="34" charset="-128"/>
                                          <a:cs typeface="+mn-cs"/>
                                        </a:rPr>
                                        <m:t>D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B75F08A6-474D-D5C1-C587-AF10EF1041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49199" y="2183598"/>
                <a:ext cx="2737673" cy="63318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5CC3D6DE-584F-0CE1-730B-5EAC37626585}"/>
              </a:ext>
            </a:extLst>
          </p:cNvPr>
          <p:cNvSpPr txBox="1"/>
          <p:nvPr/>
        </p:nvSpPr>
        <p:spPr>
          <a:xfrm>
            <a:off x="315824" y="4432384"/>
            <a:ext cx="249138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4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exciton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/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𝑟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=−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>
                            <m:fPr>
                              <m:type m:val="li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𝑎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num>
                        <m:den>
                          <m:r>
                            <m:rPr>
                              <m:nor/>
                            </m:rPr>
                            <a:rPr lang="en-US" sz="2000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ＭＳ Ｐゴシック" pitchFamily="34" charset="-128"/>
                              <a:cs typeface="+mn-cs"/>
                            </a:rPr>
                            <m:t>exp</m:t>
                          </m:r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num>
                                <m:den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sSub>
                                    <m:sSub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𝑎</m:t>
                                      </m:r>
                                    </m:e>
                                    <m:sub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𝑋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7BC4CD9-1FF0-77F5-9BB9-6D53262599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05000" y="3275945"/>
                <a:ext cx="2876878" cy="9006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/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4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DFEB835D-11BE-8800-CAE8-74B28DE80A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2996" y="1405477"/>
                <a:ext cx="1315104" cy="6697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/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𝜆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𝐷</m:t>
                          </m:r>
                        </m:sub>
                      </m:sSub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𝑟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𝐵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𝑇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𝑒</m:t>
                                  </m:r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den>
                          </m:f>
                        </m:e>
                      </m:rad>
                      <m:r>
                        <a:rPr lang="en-US" sz="2000" b="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b="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076E1FCF-0B44-FD55-7110-F5D3DE7FE2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4788" y="2094591"/>
                <a:ext cx="2412135" cy="90935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/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𝜆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65E9644-AC3A-D6E2-549A-90AEC56A85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42951" y="3408899"/>
                <a:ext cx="849720" cy="634789"/>
              </a:xfrm>
              <a:prstGeom prst="rect">
                <a:avLst/>
              </a:prstGeom>
              <a:blipFill>
                <a:blip r:embed="rId7"/>
                <a:stretch>
                  <a:fillRect b="-96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TextBox 13">
            <a:extLst>
              <a:ext uri="{FF2B5EF4-FFF2-40B4-BE49-F238E27FC236}">
                <a16:creationId xmlns:a16="http://schemas.microsoft.com/office/drawing/2014/main" id="{99A1F49E-522F-8561-AC06-2EAC0C95040B}"/>
              </a:ext>
            </a:extLst>
          </p:cNvPr>
          <p:cNvSpPr txBox="1"/>
          <p:nvPr/>
        </p:nvSpPr>
        <p:spPr>
          <a:xfrm>
            <a:off x="6378100" y="3218462"/>
            <a:ext cx="2505814" cy="1015663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Unscreened: 	g=∞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Fully screened: 	g=0</a:t>
            </a:r>
          </a:p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Mott criterion:	g=1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3DB588-B30A-92B6-E35B-419D45C3FB9A}"/>
              </a:ext>
            </a:extLst>
          </p:cNvPr>
          <p:cNvSpPr txBox="1"/>
          <p:nvPr/>
        </p:nvSpPr>
        <p:spPr>
          <a:xfrm>
            <a:off x="7253157" y="1708456"/>
            <a:ext cx="1859580" cy="64633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Debye screening length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379ACEA-FF58-266C-F8C7-A105ADEDCDEA}"/>
              </a:ext>
            </a:extLst>
          </p:cNvPr>
          <p:cNvSpPr txBox="1"/>
          <p:nvPr/>
        </p:nvSpPr>
        <p:spPr>
          <a:xfrm>
            <a:off x="7348316" y="4350363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5799792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New Mexico State University, Las Cruces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10" name="Picture 9" descr="A large white building with a red roof&#10;&#10;Description automatically generated">
            <a:extLst>
              <a:ext uri="{FF2B5EF4-FFF2-40B4-BE49-F238E27FC236}">
                <a16:creationId xmlns:a16="http://schemas.microsoft.com/office/drawing/2014/main" id="{66249BE2-41CD-2A28-E1AD-9EDAC3BE3D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7226" y="542764"/>
            <a:ext cx="2619375" cy="1743075"/>
          </a:xfrm>
          <a:prstGeom prst="rect">
            <a:avLst/>
          </a:prstGeom>
        </p:spPr>
      </p:pic>
      <p:pic>
        <p:nvPicPr>
          <p:cNvPr id="13" name="Picture 12" descr="A person walking on a sidewalk&#10;&#10;Description automatically generated">
            <a:extLst>
              <a:ext uri="{FF2B5EF4-FFF2-40B4-BE49-F238E27FC236}">
                <a16:creationId xmlns:a16="http://schemas.microsoft.com/office/drawing/2014/main" id="{E9AB10E8-F40C-1AB4-0E93-59A2072EB6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225" y="2418669"/>
            <a:ext cx="2619375" cy="174307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5009ECF-1B5E-798D-DDD9-66F3E4892183}"/>
              </a:ext>
            </a:extLst>
          </p:cNvPr>
          <p:cNvSpPr txBox="1"/>
          <p:nvPr/>
        </p:nvSpPr>
        <p:spPr>
          <a:xfrm>
            <a:off x="2914791" y="497967"/>
            <a:ext cx="608183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Land grant institution, Carnegie R2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dirty="0"/>
              <a:t>Comprehensive: Arts and Sciences, Education, Business, Agriculture</a:t>
            </a:r>
          </a:p>
          <a:p>
            <a:r>
              <a:rPr lang="en-US" dirty="0"/>
              <a:t>Ph.D. programs in sciences, engineering, agriculture; Ag extension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14,000 students </a:t>
            </a:r>
            <a:r>
              <a:rPr lang="en-US" dirty="0"/>
              <a:t>(11,500 UG, 2,500 GR), 1000 faculty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Minority-serving</a:t>
            </a:r>
            <a:r>
              <a:rPr lang="en-US" dirty="0"/>
              <a:t>, Hispanic-serving (60% Hispanic/NA, 26% White)</a:t>
            </a:r>
          </a:p>
          <a:p>
            <a:r>
              <a:rPr lang="en-US" dirty="0"/>
              <a:t>Small-town setting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Military-friendly</a:t>
            </a:r>
            <a:r>
              <a:rPr lang="en-US" dirty="0"/>
              <a:t> institution (Army and Air Force ROTC programs)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Community engagement </a:t>
            </a:r>
            <a:r>
              <a:rPr lang="en-US" dirty="0"/>
              <a:t>classification</a:t>
            </a:r>
            <a:br>
              <a:rPr lang="en-US" dirty="0"/>
            </a:br>
            <a:r>
              <a:rPr lang="en-US" dirty="0"/>
              <a:t>(first-generation students, Pell grant recipients)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Physics: BS/BA, MS, PhD degrees</a:t>
            </a:r>
            <a:r>
              <a:rPr lang="en-US" dirty="0"/>
              <a:t>. 71 UG and 37 GR students. </a:t>
            </a:r>
          </a:p>
          <a:p>
            <a:r>
              <a:rPr lang="en-US" b="1" dirty="0">
                <a:solidFill>
                  <a:srgbClr val="FF0000"/>
                </a:solidFill>
              </a:rPr>
              <a:t>12 faculty </a:t>
            </a:r>
            <a:r>
              <a:rPr lang="en-US" dirty="0"/>
              <a:t>(HE Nuclear and Materials Physics), </a:t>
            </a:r>
            <a:r>
              <a:rPr lang="en-US" b="1" dirty="0">
                <a:solidFill>
                  <a:srgbClr val="FF0000"/>
                </a:solidFill>
              </a:rPr>
              <a:t>1.7 M$ expenditures.</a:t>
            </a:r>
            <a:br>
              <a:rPr lang="en-US" b="1" dirty="0">
                <a:solidFill>
                  <a:srgbClr val="FF0000"/>
                </a:solidFill>
              </a:rPr>
            </a:br>
            <a:r>
              <a:rPr lang="en-US" b="1" dirty="0">
                <a:solidFill>
                  <a:srgbClr val="FF0000"/>
                </a:solidFill>
              </a:rPr>
              <a:t>ABET-accredited BS in Physics </a:t>
            </a:r>
            <a:r>
              <a:rPr lang="en-US" dirty="0"/>
              <a:t>and BS in Engineering Physics </a:t>
            </a:r>
          </a:p>
        </p:txBody>
      </p:sp>
    </p:spTree>
    <p:extLst>
      <p:ext uri="{BB962C8B-B14F-4D97-AF65-F5344CB8AC3E}">
        <p14:creationId xmlns:p14="http://schemas.microsoft.com/office/powerpoint/2010/main" val="314938278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A3F3F5-9FF4-D444-4A37-4A2A7EF35381}"/>
              </a:ext>
            </a:extLst>
          </p:cNvPr>
          <p:cNvSpPr txBox="1"/>
          <p:nvPr/>
        </p:nvSpPr>
        <p:spPr>
          <a:xfrm>
            <a:off x="4069611" y="4366117"/>
            <a:ext cx="3037050" cy="276999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2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2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/>
              <p:nvPr/>
            </p:nvSpPr>
            <p:spPr>
              <a:xfrm>
                <a:off x="14861" y="1002271"/>
                <a:ext cx="7337201" cy="90845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=1</m:t>
                          </m:r>
                        </m:sub>
                        <m: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&lt;</m:t>
                          </m:r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p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𝑋</m:t>
                              </m:r>
                            </m:sub>
                          </m:sSub>
                          <m:f>
                            <m:f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den>
                          </m:f>
                          <m:d>
                            <m:d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𝑔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𝛿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b="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0</m:t>
                                  </m:r>
                                </m:sub>
                              </m:s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  <m:sSup>
                                <m:sSup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1−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sSup>
                                            <m:sSupPr>
                                              <m:ctrlP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sz="2000" i="1" kern="1200" smtClean="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d>
                                </m:e>
                                <m:sup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e>
                          </m:d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0DF40F8-3434-3CD9-4FCF-155F12F84C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61" y="1002271"/>
                <a:ext cx="7337201" cy="90845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/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𝐴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e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sSub>
                            <m:sSub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bSup>
                            <m:sSubSup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</m:den>
                      </m:f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  <m: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𝜇</m:t>
                                  </m:r>
                                </m:num>
                                <m:den>
                                  <m:sSup>
                                    <m:sSupPr>
                                      <m:ctrlP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ℏ</m:t>
                                      </m:r>
                                    </m:e>
                                    <m:sup>
                                      <m:r>
                                        <a:rPr lang="en-US" sz="16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2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</m:e>
                        <m:sup>
                          <m:f>
                            <m:fPr>
                              <m:type m:val="lin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  <m:sSup>
                        <m:sSupPr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</m:d>
                        </m:e>
                        <m:sup>
                          <m: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lang="en-US" sz="1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1B0203F-F8C7-822D-3147-1F1EF1FF0D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12513" y="344905"/>
                <a:ext cx="2308645" cy="61786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>
            <a:extLst>
              <a:ext uri="{FF2B5EF4-FFF2-40B4-BE49-F238E27FC236}">
                <a16:creationId xmlns:a16="http://schemas.microsoft.com/office/drawing/2014/main" id="{79EBA021-EDDF-E4CC-82F9-C1F67A407546}"/>
              </a:ext>
            </a:extLst>
          </p:cNvPr>
          <p:cNvSpPr txBox="1"/>
          <p:nvPr/>
        </p:nvSpPr>
        <p:spPr>
          <a:xfrm>
            <a:off x="53926" y="483448"/>
            <a:ext cx="43556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Bound exciton states (finite number):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BC9D842-C982-7FE0-698D-3DDE153E32AB}"/>
              </a:ext>
            </a:extLst>
          </p:cNvPr>
          <p:cNvSpPr txBox="1"/>
          <p:nvPr/>
        </p:nvSpPr>
        <p:spPr>
          <a:xfrm>
            <a:off x="71559" y="2031918"/>
            <a:ext cx="232146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exciton continuum: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/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𝜀</m:t>
                          </m:r>
                        </m:e>
                        <m:sub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𝜔</m:t>
                          </m:r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𝜋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sinh</m:t>
                              </m:r>
                            </m:fName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𝜋</m:t>
                              </m:r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𝑔</m:t>
                              </m:r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𝑘</m:t>
                                  </m:r>
                                </m:e>
                              </m:d>
                            </m:e>
                          </m:func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2000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cosh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20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𝜋</m:t>
                                  </m:r>
                                  <m: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𝑔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2000" i="1" kern="1200" smtClean="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radPr>
                                    <m:deg/>
                                    <m:e>
                                      <m:sSup>
                                        <m:sSup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e>
                                        <m:sup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882345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−</m:t>
                                      </m:r>
                                      <m:f>
                                        <m:f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fPr>
                                        <m:num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4</m:t>
                                          </m:r>
                                        </m:num>
                                        <m:den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𝑔</m:t>
                                          </m:r>
                                        </m:den>
                                      </m:f>
                                    </m:e>
                                  </m:rad>
                                </m:e>
                              </m:d>
                            </m:e>
                          </m:func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𝜃</m:t>
                      </m:r>
                      <m:d>
                        <m:d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b="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1BE2CDF9-3146-E4E3-0632-E3D9D97B887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2511037"/>
                <a:ext cx="6771726" cy="1108509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/>
              <p:nvPr/>
            </p:nvSpPr>
            <p:spPr>
              <a:xfrm>
                <a:off x="7212714" y="2095072"/>
                <a:ext cx="1808444" cy="5010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𝑘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𝜋</m:t>
                      </m:r>
                      <m:rad>
                        <m:radPr>
                          <m:degHide m:val="on"/>
                          <m:ctrlPr>
                            <a:rPr lang="en-US" sz="1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radPr>
                        <m:deg/>
                        <m:e>
                          <m:f>
                            <m:fPr>
                              <m:type m:val="skw"/>
                              <m:ctrlPr>
                                <a:rPr lang="en-US" sz="16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d>
                                <m:dPr>
                                  <m:ctrlPr>
                                    <a:rPr lang="en-US" sz="16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sz="16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0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𝑅</m:t>
                                  </m:r>
                                </m:e>
                                <m:sub>
                                  <m:r>
                                    <a:rPr lang="en-US" sz="1600" i="1" kern="120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𝑋</m:t>
                                  </m:r>
                                </m:sub>
                              </m:sSub>
                            </m:den>
                          </m:f>
                        </m:e>
                      </m:rad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AEF2625-DDF7-AB76-C4CA-0099345248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12714" y="2095072"/>
                <a:ext cx="1808444" cy="501099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TextBox 11">
            <a:extLst>
              <a:ext uri="{FF2B5EF4-FFF2-40B4-BE49-F238E27FC236}">
                <a16:creationId xmlns:a16="http://schemas.microsoft.com/office/drawing/2014/main" id="{57B893D1-26D5-914C-1C0B-C8FEDDFDC8EA}"/>
              </a:ext>
            </a:extLst>
          </p:cNvPr>
          <p:cNvSpPr txBox="1"/>
          <p:nvPr/>
        </p:nvSpPr>
        <p:spPr>
          <a:xfrm>
            <a:off x="13996" y="3729043"/>
            <a:ext cx="82125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Need to introduce Lorentzian broadening and perform numerical KK transform.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07A052C-2570-F11B-071E-8F66F041FC7D}"/>
              </a:ext>
            </a:extLst>
          </p:cNvPr>
          <p:cNvSpPr txBox="1"/>
          <p:nvPr/>
        </p:nvSpPr>
        <p:spPr>
          <a:xfrm>
            <a:off x="4882975" y="1849010"/>
            <a:ext cx="2223686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Reduced Rydberg energy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A084F1C-6109-9DF6-6F25-3B2011CC6427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30925689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04CF9A40-DF08-4631-6434-AFF18FA5CB83}"/>
              </a:ext>
            </a:extLst>
          </p:cNvPr>
          <p:cNvSpPr txBox="1"/>
          <p:nvPr/>
        </p:nvSpPr>
        <p:spPr>
          <a:xfrm>
            <a:off x="6632406" y="4688085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Tanguy: Dielectric function of screened excitons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41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EF3D0A-2EB2-938E-6FDC-1B882A4F0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907" y="381000"/>
            <a:ext cx="6991130" cy="46987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06D6BB3-F7EE-8589-1C22-0E2D73059E0A}"/>
              </a:ext>
            </a:extLst>
          </p:cNvPr>
          <p:cNvSpPr txBox="1"/>
          <p:nvPr/>
        </p:nvSpPr>
        <p:spPr>
          <a:xfrm>
            <a:off x="2444621" y="2727187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C082845-D686-B3CD-EABC-4DE136088880}"/>
              </a:ext>
            </a:extLst>
          </p:cNvPr>
          <p:cNvSpPr txBox="1"/>
          <p:nvPr/>
        </p:nvSpPr>
        <p:spPr>
          <a:xfrm>
            <a:off x="3783489" y="4138246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2E22ACB-CA3B-274A-3E32-52CC4C50F984}"/>
              </a:ext>
            </a:extLst>
          </p:cNvPr>
          <p:cNvSpPr txBox="1"/>
          <p:nvPr/>
        </p:nvSpPr>
        <p:spPr>
          <a:xfrm>
            <a:off x="7859181" y="3729152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ADC1B67-048C-AE62-8FFD-B09EF4272F9B}"/>
              </a:ext>
            </a:extLst>
          </p:cNvPr>
          <p:cNvSpPr txBox="1"/>
          <p:nvPr/>
        </p:nvSpPr>
        <p:spPr>
          <a:xfrm>
            <a:off x="5973251" y="2742679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BE25B0-283B-A2D9-075A-1B758B995BE9}"/>
              </a:ext>
            </a:extLst>
          </p:cNvPr>
          <p:cNvSpPr txBox="1"/>
          <p:nvPr/>
        </p:nvSpPr>
        <p:spPr>
          <a:xfrm>
            <a:off x="2575249" y="3319635"/>
            <a:ext cx="83227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g=1.5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2287B48-37E0-1012-A0FD-4D234A63D0BD}"/>
              </a:ext>
            </a:extLst>
          </p:cNvPr>
          <p:cNvSpPr txBox="1"/>
          <p:nvPr/>
        </p:nvSpPr>
        <p:spPr>
          <a:xfrm>
            <a:off x="7909671" y="1914028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AC13AC-082E-FC4D-4ACA-611313451433}"/>
              </a:ext>
            </a:extLst>
          </p:cNvPr>
          <p:cNvSpPr txBox="1"/>
          <p:nvPr/>
        </p:nvSpPr>
        <p:spPr>
          <a:xfrm>
            <a:off x="6716071" y="640295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DDB4FA2-0230-3A95-193F-B754A6599B5B}"/>
              </a:ext>
            </a:extLst>
          </p:cNvPr>
          <p:cNvSpPr txBox="1"/>
          <p:nvPr/>
        </p:nvSpPr>
        <p:spPr>
          <a:xfrm>
            <a:off x="2648787" y="4844036"/>
            <a:ext cx="2837636" cy="2616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C. Tanguy, Phys. Rev. B </a:t>
            </a:r>
            <a:r>
              <a:rPr lang="en-US" sz="11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60</a:t>
            </a:r>
            <a:r>
              <a:rPr lang="en-US" sz="11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10660 (1999)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76F6349-1F33-78AC-5DEF-31C8D5B4D490}"/>
              </a:ext>
            </a:extLst>
          </p:cNvPr>
          <p:cNvSpPr txBox="1"/>
          <p:nvPr/>
        </p:nvSpPr>
        <p:spPr>
          <a:xfrm>
            <a:off x="311021" y="3345564"/>
            <a:ext cx="1517779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Small Broadening</a:t>
            </a:r>
            <a:endParaRPr lang="en-US" sz="1800" kern="1200" dirty="0">
              <a:solidFill>
                <a:srgbClr val="882345"/>
              </a:solidFill>
              <a:latin typeface="Symbol" panose="05050102010706020507" pitchFamily="18" charset="2"/>
              <a:ea typeface="ＭＳ Ｐゴシック" pitchFamily="34" charset="-128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2B0DC2E-8283-A9F5-DAEE-D4FF5C0F7C27}"/>
              </a:ext>
            </a:extLst>
          </p:cNvPr>
          <p:cNvSpPr txBox="1"/>
          <p:nvPr/>
        </p:nvSpPr>
        <p:spPr>
          <a:xfrm>
            <a:off x="4571999" y="3282876"/>
            <a:ext cx="1530220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Large Broadening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EBCF8E6-BD68-20C6-0D4D-CA68E528BE68}"/>
              </a:ext>
            </a:extLst>
          </p:cNvPr>
          <p:cNvSpPr txBox="1"/>
          <p:nvPr/>
        </p:nvSpPr>
        <p:spPr>
          <a:xfrm>
            <a:off x="1388153" y="1239265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DE4ADD-0D42-85D1-BA36-371FFDF3E7C3}"/>
              </a:ext>
            </a:extLst>
          </p:cNvPr>
          <p:cNvSpPr txBox="1"/>
          <p:nvPr/>
        </p:nvSpPr>
        <p:spPr>
          <a:xfrm>
            <a:off x="3594926" y="2126039"/>
            <a:ext cx="61908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g=0</a:t>
            </a:r>
          </a:p>
        </p:txBody>
      </p:sp>
    </p:spTree>
    <p:extLst>
      <p:ext uri="{BB962C8B-B14F-4D97-AF65-F5344CB8AC3E}">
        <p14:creationId xmlns:p14="http://schemas.microsoft.com/office/powerpoint/2010/main" val="31959239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laser-excited GaAs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42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2C60E69-BFB4-D2F7-4472-22F6F4459F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" t="3119"/>
          <a:stretch/>
        </p:blipFill>
        <p:spPr>
          <a:xfrm>
            <a:off x="105757" y="666523"/>
            <a:ext cx="6341696" cy="440545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4073106-1E33-EB91-1FFF-561C96A49B06}"/>
              </a:ext>
            </a:extLst>
          </p:cNvPr>
          <p:cNvSpPr txBox="1"/>
          <p:nvPr/>
        </p:nvSpPr>
        <p:spPr>
          <a:xfrm>
            <a:off x="6386026" y="1093699"/>
            <a:ext cx="25845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GaAs 300 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High laser excitation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5B05D9-77C5-F78D-A3AC-72A1F2BA595E}"/>
              </a:ext>
            </a:extLst>
          </p:cNvPr>
          <p:cNvSpPr txBox="1"/>
          <p:nvPr/>
        </p:nvSpPr>
        <p:spPr>
          <a:xfrm>
            <a:off x="1391827" y="760900"/>
            <a:ext cx="65915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g=∞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905B479-2FE7-C37D-8FC2-27FC30DC909E}"/>
              </a:ext>
            </a:extLst>
          </p:cNvPr>
          <p:cNvSpPr txBox="1"/>
          <p:nvPr/>
        </p:nvSpPr>
        <p:spPr>
          <a:xfrm>
            <a:off x="1871922" y="2258771"/>
            <a:ext cx="997389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 small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21A9959-557C-5F55-F997-49ED659BC6FA}"/>
              </a:ext>
            </a:extLst>
          </p:cNvPr>
          <p:cNvSpPr txBox="1"/>
          <p:nvPr/>
        </p:nvSpPr>
        <p:spPr>
          <a:xfrm>
            <a:off x="5257790" y="3680469"/>
            <a:ext cx="3780453" cy="73866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Haug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and Koch, </a:t>
            </a:r>
            <a:r>
              <a:rPr lang="en-US" i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Quantum Theory of Optical and Electronic Properties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Y. H. Lee, Phys. Rev. Lett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57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2446 (1986)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36149F-C333-2FA5-42D8-28CCFCCBEC04}"/>
              </a:ext>
            </a:extLst>
          </p:cNvPr>
          <p:cNvSpPr txBox="1"/>
          <p:nvPr/>
        </p:nvSpPr>
        <p:spPr>
          <a:xfrm>
            <a:off x="6044964" y="1946973"/>
            <a:ext cx="2882520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8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Hulthen</a:t>
            </a:r>
            <a:r>
              <a:rPr lang="en-US" sz="2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exciton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188176-3698-471A-3D30-F860B23EF242}"/>
              </a:ext>
            </a:extLst>
          </p:cNvPr>
          <p:cNvSpPr txBox="1"/>
          <p:nvPr/>
        </p:nvSpPr>
        <p:spPr>
          <a:xfrm>
            <a:off x="6562113" y="4681863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7344696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Excitons in doped or excited semiconductors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43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3CF091F-D9EB-6993-BC0C-B472C107E0D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222"/>
          <a:stretch/>
        </p:blipFill>
        <p:spPr>
          <a:xfrm>
            <a:off x="4551747" y="915072"/>
            <a:ext cx="4592253" cy="32174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21D441B-2B36-D3FB-1C1A-ADBEDBCDEC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75" y="865418"/>
            <a:ext cx="4410233" cy="33167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C275450-7173-FB4C-D98B-79634E547257}"/>
              </a:ext>
            </a:extLst>
          </p:cNvPr>
          <p:cNvSpPr txBox="1"/>
          <p:nvPr/>
        </p:nvSpPr>
        <p:spPr>
          <a:xfrm>
            <a:off x="1011484" y="382553"/>
            <a:ext cx="295946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High laser excitation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B45154-2050-C0C2-F58C-997A50E3A0E3}"/>
              </a:ext>
            </a:extLst>
          </p:cNvPr>
          <p:cNvSpPr txBox="1"/>
          <p:nvPr/>
        </p:nvSpPr>
        <p:spPr>
          <a:xfrm>
            <a:off x="6184323" y="382553"/>
            <a:ext cx="1830950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High doping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8F56F22-B9C3-52CE-D2C1-697CDE1A8456}"/>
              </a:ext>
            </a:extLst>
          </p:cNvPr>
          <p:cNvSpPr txBox="1"/>
          <p:nvPr/>
        </p:nvSpPr>
        <p:spPr>
          <a:xfrm>
            <a:off x="1569128" y="4285884"/>
            <a:ext cx="1367682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Fox, Chapter 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0EBBD91-692A-D75D-1A25-97D56F088D51}"/>
              </a:ext>
            </a:extLst>
          </p:cNvPr>
          <p:cNvSpPr txBox="1"/>
          <p:nvPr/>
        </p:nvSpPr>
        <p:spPr>
          <a:xfrm>
            <a:off x="5103845" y="4293648"/>
            <a:ext cx="354404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Fujiwara, Phys. Rev. B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71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075109 (2005)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3B030B-CFC0-4E80-E2EE-071AB5FCC20A}"/>
              </a:ext>
            </a:extLst>
          </p:cNvPr>
          <p:cNvSpPr txBox="1"/>
          <p:nvPr/>
        </p:nvSpPr>
        <p:spPr>
          <a:xfrm>
            <a:off x="2719954" y="2262201"/>
            <a:ext cx="12509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Exciton peak broadens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18D889A-E821-DEE3-63D2-1082A5D49D40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186513373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Thermal ionization of excitons in Germanium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44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0CE313E-E0D5-1CF8-AE65-DF591BDF26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56" t="7990" r="10492"/>
          <a:stretch/>
        </p:blipFill>
        <p:spPr>
          <a:xfrm>
            <a:off x="51282" y="426818"/>
            <a:ext cx="6083596" cy="467152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904AF5F-6255-E65A-2568-F9C3E8CF8742}"/>
              </a:ext>
            </a:extLst>
          </p:cNvPr>
          <p:cNvSpPr/>
          <p:nvPr/>
        </p:nvSpPr>
        <p:spPr>
          <a:xfrm>
            <a:off x="3404082" y="3530477"/>
            <a:ext cx="592700" cy="523220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sz="28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</a:t>
            </a:r>
            <a:r>
              <a:rPr lang="de-DE" sz="2800" kern="1200" baseline="-250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0</a:t>
            </a:r>
            <a:endParaRPr lang="en-US" sz="2800" kern="1200" dirty="0">
              <a:solidFill>
                <a:srgbClr val="882345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334E69A-0579-8388-16CD-E4DFBBAE16DB}"/>
              </a:ext>
            </a:extLst>
          </p:cNvPr>
          <p:cNvSpPr/>
          <p:nvPr/>
        </p:nvSpPr>
        <p:spPr>
          <a:xfrm>
            <a:off x="4726017" y="2368915"/>
            <a:ext cx="1027845" cy="461665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sz="24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E</a:t>
            </a:r>
            <a:r>
              <a:rPr lang="de-DE" sz="2400" kern="1200" baseline="-250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0</a:t>
            </a:r>
            <a:r>
              <a:rPr lang="de-DE" sz="24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+</a:t>
            </a:r>
            <a:r>
              <a:rPr lang="el-GR" sz="24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Δ</a:t>
            </a:r>
            <a:r>
              <a:rPr lang="de-DE" sz="2400" kern="1200" baseline="-250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0</a:t>
            </a:r>
            <a:endParaRPr lang="en-US" sz="2400" kern="1200" dirty="0">
              <a:solidFill>
                <a:srgbClr val="882345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F9259D5-6C6B-2C13-1D8F-13E1FA4083FE}"/>
              </a:ext>
            </a:extLst>
          </p:cNvPr>
          <p:cNvCxnSpPr/>
          <p:nvPr/>
        </p:nvCxnSpPr>
        <p:spPr>
          <a:xfrm flipV="1">
            <a:off x="5373581" y="2102367"/>
            <a:ext cx="0" cy="290118"/>
          </a:xfrm>
          <a:prstGeom prst="straightConnector1">
            <a:avLst/>
          </a:prstGeom>
          <a:noFill/>
          <a:ln w="9525" cap="flat" cmpd="sng" algn="ctr">
            <a:solidFill>
              <a:srgbClr val="882345">
                <a:shade val="95000"/>
                <a:satMod val="105000"/>
              </a:srgbClr>
            </a:solidFill>
            <a:prstDash val="solid"/>
            <a:tailEnd type="triangle"/>
          </a:ln>
          <a:effectLst/>
        </p:spPr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5CECBD-8846-F0BD-F7C0-617CF3D155A0}"/>
              </a:ext>
            </a:extLst>
          </p:cNvPr>
          <p:cNvSpPr/>
          <p:nvPr/>
        </p:nvSpPr>
        <p:spPr>
          <a:xfrm>
            <a:off x="3996782" y="2834280"/>
            <a:ext cx="81785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sz="2400" kern="1200" dirty="0">
                <a:solidFill>
                  <a:srgbClr val="882345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10 K</a:t>
            </a:r>
            <a:endParaRPr lang="en-US" sz="2400" kern="1200" dirty="0">
              <a:solidFill>
                <a:srgbClr val="882345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7F39B1A-0D2B-C116-6C1D-048E4EF64102}"/>
              </a:ext>
            </a:extLst>
          </p:cNvPr>
          <p:cNvSpPr/>
          <p:nvPr/>
        </p:nvSpPr>
        <p:spPr>
          <a:xfrm>
            <a:off x="918963" y="2082402"/>
            <a:ext cx="989373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sz="2400" kern="1200" dirty="0">
                <a:solidFill>
                  <a:srgbClr val="731C3A">
                    <a:lumMod val="75000"/>
                  </a:srgbClr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718 K</a:t>
            </a:r>
            <a:endParaRPr lang="en-US" sz="2400" kern="1200" dirty="0">
              <a:solidFill>
                <a:srgbClr val="731C3A">
                  <a:lumMod val="75000"/>
                </a:srgbClr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4F82F5A-3A51-31C1-81E3-C61CE2637E2C}"/>
              </a:ext>
            </a:extLst>
          </p:cNvPr>
          <p:cNvSpPr txBox="1"/>
          <p:nvPr/>
        </p:nvSpPr>
        <p:spPr>
          <a:xfrm>
            <a:off x="5890284" y="774358"/>
            <a:ext cx="3238505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Strong excitonic peak at 10 K, disappears at high T.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24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0070C0"/>
                </a:solidFill>
                <a:latin typeface="Arial" charset="0"/>
                <a:ea typeface="ＭＳ Ｐゴシック" pitchFamily="34" charset="-128"/>
                <a:cs typeface="+mn-cs"/>
              </a:rPr>
              <a:t>Excitonic (Sommerfeld) enhancement persists at high temperatures.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2040808-B983-592B-DE89-CC413BB5F389}"/>
              </a:ext>
            </a:extLst>
          </p:cNvPr>
          <p:cNvSpPr/>
          <p:nvPr/>
        </p:nvSpPr>
        <p:spPr>
          <a:xfrm>
            <a:off x="1118082" y="856779"/>
            <a:ext cx="609600" cy="461665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de-DE" sz="2400" kern="1200" dirty="0">
                <a:solidFill>
                  <a:srgbClr val="0D0306"/>
                </a:solidFill>
                <a:latin typeface="Arial" panose="020B0604020202020204" pitchFamily="34" charset="0"/>
                <a:ea typeface="ＭＳ Ｐゴシック" pitchFamily="34" charset="-128"/>
                <a:cs typeface="Arial" panose="020B0604020202020204" pitchFamily="34" charset="0"/>
              </a:rPr>
              <a:t>Ge</a:t>
            </a:r>
            <a:endParaRPr lang="en-US" sz="2400" kern="1200" dirty="0">
              <a:solidFill>
                <a:srgbClr val="0D0306"/>
              </a:solidFill>
              <a:latin typeface="Arial" panose="020B0604020202020204" pitchFamily="34" charset="0"/>
              <a:ea typeface="ＭＳ Ｐゴシック" pitchFamily="34" charset="-128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D4C63F1-EDAF-419B-1055-2ACE842A754D}"/>
              </a:ext>
            </a:extLst>
          </p:cNvPr>
          <p:cNvSpPr txBox="1"/>
          <p:nvPr/>
        </p:nvSpPr>
        <p:spPr>
          <a:xfrm flipH="1">
            <a:off x="6488612" y="1692152"/>
            <a:ext cx="232000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X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(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hh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)=1.7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meV</a:t>
            </a:r>
            <a:endParaRPr lang="en-US" sz="20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B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=0.086 </a:t>
            </a:r>
            <a:r>
              <a:rPr lang="en-US" sz="2000" kern="1200" dirty="0" err="1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meV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/K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C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=20 K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80DEB26-DD86-203C-6DEE-269166401BAC}"/>
              </a:ext>
            </a:extLst>
          </p:cNvPr>
          <p:cNvSpPr/>
          <p:nvPr/>
        </p:nvSpPr>
        <p:spPr>
          <a:xfrm>
            <a:off x="3161654" y="2707815"/>
            <a:ext cx="265675" cy="822662"/>
          </a:xfrm>
          <a:prstGeom prst="ellipse">
            <a:avLst/>
          </a:prstGeom>
          <a:noFill/>
          <a:ln w="57150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0DCEE96-EA57-D9BA-1115-C603C51E4506}"/>
              </a:ext>
            </a:extLst>
          </p:cNvPr>
          <p:cNvSpPr txBox="1"/>
          <p:nvPr/>
        </p:nvSpPr>
        <p:spPr>
          <a:xfrm>
            <a:off x="6317149" y="4556371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336974108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987049" y="4732993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59BB990A-2F8D-244E-D709-C9DA909B96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Dielectric function of </a:t>
            </a:r>
            <a:r>
              <a:rPr lang="en-US" sz="2800" dirty="0" err="1">
                <a:solidFill>
                  <a:schemeClr val="bg2"/>
                </a:solidFill>
                <a:latin typeface="+mn-lt"/>
              </a:rPr>
              <a:t>InSb</a:t>
            </a:r>
            <a:r>
              <a:rPr lang="en-US" sz="2800" dirty="0">
                <a:solidFill>
                  <a:schemeClr val="bg2"/>
                </a:solidFill>
                <a:latin typeface="+mn-lt"/>
              </a:rPr>
              <a:t> from 80 to 800 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61FEEA0-5875-F147-8E1A-AC02C99DFC25}"/>
              </a:ext>
            </a:extLst>
          </p:cNvPr>
          <p:cNvSpPr txBox="1"/>
          <p:nvPr/>
        </p:nvSpPr>
        <p:spPr>
          <a:xfrm>
            <a:off x="5093007" y="4355440"/>
            <a:ext cx="33794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Rivero Arias, JVSTB 41, 022203 (2023)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0D3077-2300-9DEB-56AE-C239A02F5A14}"/>
              </a:ext>
            </a:extLst>
          </p:cNvPr>
          <p:cNvSpPr txBox="1"/>
          <p:nvPr/>
        </p:nvSpPr>
        <p:spPr>
          <a:xfrm>
            <a:off x="0" y="3208446"/>
            <a:ext cx="721704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Band gap </a:t>
            </a:r>
            <a:r>
              <a:rPr lang="en-US" sz="1600" dirty="0"/>
              <a:t>changes with temperature (but only below 500 K).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Amplitude reduction at high temperatures (Pauli blocking, bleaching)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Drude response </a:t>
            </a:r>
            <a:r>
              <a:rPr lang="en-US" sz="1600" dirty="0"/>
              <a:t>at high temperatures (thermally excited carriers).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Depolarization artifacts at long wavelengths (below 300 K).</a:t>
            </a:r>
          </a:p>
        </p:txBody>
      </p:sp>
      <p:pic>
        <p:nvPicPr>
          <p:cNvPr id="13" name="Picture 59">
            <a:extLst>
              <a:ext uri="{FF2B5EF4-FFF2-40B4-BE49-F238E27FC236}">
                <a16:creationId xmlns:a16="http://schemas.microsoft.com/office/drawing/2014/main" id="{EE91FBCF-2B16-1035-B641-1231271DF3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7455753" y="514903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4" name="Text Box 60">
            <a:extLst>
              <a:ext uri="{FF2B5EF4-FFF2-40B4-BE49-F238E27FC236}">
                <a16:creationId xmlns:a16="http://schemas.microsoft.com/office/drawing/2014/main" id="{59A9070D-3B39-D512-68C7-55A91E76C74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5752" y="3282011"/>
            <a:ext cx="158993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63DC4741-A446-0DEA-4C81-ED3186CCEBDD}"/>
              </a:ext>
            </a:extLst>
          </p:cNvPr>
          <p:cNvGrpSpPr/>
          <p:nvPr/>
        </p:nvGrpSpPr>
        <p:grpSpPr>
          <a:xfrm>
            <a:off x="77490" y="479648"/>
            <a:ext cx="7363742" cy="2649075"/>
            <a:chOff x="0" y="619130"/>
            <a:chExt cx="7363742" cy="2649075"/>
          </a:xfrm>
        </p:grpSpPr>
        <p:pic>
          <p:nvPicPr>
            <p:cNvPr id="16" name="docs-internal-guid-ae63a074-7fff-16a2-320c-c06006a66dd7">
              <a:extLst>
                <a:ext uri="{FF2B5EF4-FFF2-40B4-BE49-F238E27FC236}">
                  <a16:creationId xmlns:a16="http://schemas.microsoft.com/office/drawing/2014/main" id="{D6A2B7F1-1CE3-F64E-74D1-25A77DCFD50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23" t="7976" r="5774" b="49451"/>
            <a:stretch/>
          </p:blipFill>
          <p:spPr bwMode="auto">
            <a:xfrm>
              <a:off x="0" y="619130"/>
              <a:ext cx="7363742" cy="26490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in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DCBB306-7548-4EA7-07F8-7D8EE54C38F6}"/>
                </a:ext>
              </a:extLst>
            </p:cNvPr>
            <p:cNvSpPr txBox="1"/>
            <p:nvPr/>
          </p:nvSpPr>
          <p:spPr>
            <a:xfrm>
              <a:off x="1780258" y="238708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6D889A6-4F31-D5CB-D3C9-296A86C0B80F}"/>
                </a:ext>
              </a:extLst>
            </p:cNvPr>
            <p:cNvSpPr txBox="1"/>
            <p:nvPr/>
          </p:nvSpPr>
          <p:spPr>
            <a:xfrm>
              <a:off x="4392088" y="898464"/>
              <a:ext cx="684803" cy="369332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800" b="1" dirty="0" err="1"/>
                <a:t>InSb</a:t>
              </a:r>
              <a:endParaRPr lang="en-US" sz="1800" b="1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F3C80A11-1B22-8641-C87A-3F4015E840A4}"/>
              </a:ext>
            </a:extLst>
          </p:cNvPr>
          <p:cNvSpPr txBox="1"/>
          <p:nvPr/>
        </p:nvSpPr>
        <p:spPr>
          <a:xfrm>
            <a:off x="263801" y="4616468"/>
            <a:ext cx="4583306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</p:spTree>
    <p:extLst>
      <p:ext uri="{BB962C8B-B14F-4D97-AF65-F5344CB8AC3E}">
        <p14:creationId xmlns:p14="http://schemas.microsoft.com/office/powerpoint/2010/main" val="112495085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C0B41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rPr>
              <a:t>Temperature Dependence of 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C0B41"/>
                </a:solidFill>
                <a:effectLst/>
                <a:uLnTx/>
                <a:uFillTx/>
                <a:latin typeface="Arial"/>
                <a:ea typeface="Tahoma"/>
                <a:cs typeface="Tahoma"/>
                <a:sym typeface="Tahoma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5" name="Picture 4" descr="Diagram, histogram&#10;&#10;Description automatically generated">
            <a:extLst>
              <a:ext uri="{FF2B5EF4-FFF2-40B4-BE49-F238E27FC236}">
                <a16:creationId xmlns:a16="http://schemas.microsoft.com/office/drawing/2014/main" id="{3211E3E0-1094-E8CC-10A9-295D3DE894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7" y="1022718"/>
            <a:ext cx="5012941" cy="323206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9A8CC5E-3AFB-F368-AC09-196F984B1E21}"/>
              </a:ext>
            </a:extLst>
          </p:cNvPr>
          <p:cNvSpPr txBox="1"/>
          <p:nvPr/>
        </p:nvSpPr>
        <p:spPr>
          <a:xfrm>
            <a:off x="3127434" y="2739028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7" name="CuadroTexto 7">
            <a:extLst>
              <a:ext uri="{FF2B5EF4-FFF2-40B4-BE49-F238E27FC236}">
                <a16:creationId xmlns:a16="http://schemas.microsoft.com/office/drawing/2014/main" id="{FD69BCEB-AA5F-6995-DF99-EC6C22E37841}"/>
              </a:ext>
            </a:extLst>
          </p:cNvPr>
          <p:cNvSpPr txBox="1"/>
          <p:nvPr/>
        </p:nvSpPr>
        <p:spPr>
          <a:xfrm>
            <a:off x="4796853" y="883997"/>
            <a:ext cx="4315884" cy="369332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Parametric-Semiconductor (PSEMI) Model:</a:t>
            </a:r>
          </a:p>
        </p:txBody>
      </p:sp>
      <p:pic>
        <p:nvPicPr>
          <p:cNvPr id="8" name="Imagen 10">
            <a:extLst>
              <a:ext uri="{FF2B5EF4-FFF2-40B4-BE49-F238E27FC236}">
                <a16:creationId xmlns:a16="http://schemas.microsoft.com/office/drawing/2014/main" id="{09E70E94-4160-42FC-06B6-9556842DB5D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38"/>
          <a:stretch/>
        </p:blipFill>
        <p:spPr>
          <a:xfrm>
            <a:off x="5083135" y="1290352"/>
            <a:ext cx="1880839" cy="1558628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CE7757A2-1AC6-5F23-45EB-F80120DD59D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10216"/>
          <a:stretch/>
        </p:blipFill>
        <p:spPr>
          <a:xfrm>
            <a:off x="5126134" y="2834864"/>
            <a:ext cx="1701051" cy="1318471"/>
          </a:xfrm>
          <a:prstGeom prst="rect">
            <a:avLst/>
          </a:prstGeom>
        </p:spPr>
      </p:pic>
      <p:cxnSp>
        <p:nvCxnSpPr>
          <p:cNvPr id="10" name="Conector recto de flecha 17">
            <a:extLst>
              <a:ext uri="{FF2B5EF4-FFF2-40B4-BE49-F238E27FC236}">
                <a16:creationId xmlns:a16="http://schemas.microsoft.com/office/drawing/2014/main" id="{AA737B78-1699-999D-DA0B-5C78B8740166}"/>
              </a:ext>
            </a:extLst>
          </p:cNvPr>
          <p:cNvCxnSpPr>
            <a:cxnSpLocks/>
          </p:cNvCxnSpPr>
          <p:nvPr/>
        </p:nvCxnSpPr>
        <p:spPr>
          <a:xfrm flipH="1">
            <a:off x="6827185" y="3315423"/>
            <a:ext cx="35006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A66D5E70-9EFB-5885-EAB4-1C0B2D904D70}"/>
              </a:ext>
            </a:extLst>
          </p:cNvPr>
          <p:cNvSpPr txBox="1"/>
          <p:nvPr/>
        </p:nvSpPr>
        <p:spPr>
          <a:xfrm>
            <a:off x="7022231" y="1434205"/>
            <a:ext cx="2047876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Also vary </a:t>
            </a:r>
            <a:br>
              <a:rPr lang="en-US" dirty="0"/>
            </a:br>
            <a:r>
              <a:rPr lang="en-US" b="1" dirty="0">
                <a:solidFill>
                  <a:srgbClr val="FF0000"/>
                </a:solidFill>
              </a:rPr>
              <a:t>“shape parameters”.</a:t>
            </a:r>
          </a:p>
          <a:p>
            <a:endParaRPr lang="en-US" dirty="0"/>
          </a:p>
          <a:p>
            <a:r>
              <a:rPr lang="en-US" sz="1200" dirty="0"/>
              <a:t>Asymmetric peak shape poorly described.</a:t>
            </a:r>
          </a:p>
          <a:p>
            <a:endParaRPr lang="en-US" sz="1200" dirty="0"/>
          </a:p>
          <a:p>
            <a:r>
              <a:rPr lang="en-US" sz="1200" dirty="0"/>
              <a:t>Try Tanguy oscillator for excitonic line shape.</a:t>
            </a:r>
          </a:p>
        </p:txBody>
      </p:sp>
      <p:sp>
        <p:nvSpPr>
          <p:cNvPr id="12" name="Marcador de texto 2">
            <a:extLst>
              <a:ext uri="{FF2B5EF4-FFF2-40B4-BE49-F238E27FC236}">
                <a16:creationId xmlns:a16="http://schemas.microsoft.com/office/drawing/2014/main" id="{D21A7968-E3E5-B48E-592D-F026A9D856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937" y="458168"/>
            <a:ext cx="9100799" cy="419001"/>
          </a:xfrm>
        </p:spPr>
        <p:txBody>
          <a:bodyPr>
            <a:normAutofit fontScale="92500" lnSpcReduction="10000"/>
          </a:bodyPr>
          <a:lstStyle/>
          <a:p>
            <a:pPr marL="139700" indent="0">
              <a:buNone/>
            </a:pPr>
            <a:r>
              <a:rPr lang="en-US" dirty="0"/>
              <a:t>How does the dielectric function of </a:t>
            </a:r>
            <a:r>
              <a:rPr lang="en-US" sz="2200" dirty="0" err="1"/>
              <a:t>InSb</a:t>
            </a:r>
            <a:r>
              <a:rPr lang="en-US" dirty="0"/>
              <a:t> near the band gap change with temperature?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52802A6-834B-71CD-9E0D-8A1FEA7523F8}"/>
              </a:ext>
            </a:extLst>
          </p:cNvPr>
          <p:cNvSpPr txBox="1"/>
          <p:nvPr/>
        </p:nvSpPr>
        <p:spPr>
          <a:xfrm>
            <a:off x="3317681" y="4503966"/>
            <a:ext cx="5179623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da-DK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C. M. Herzinger, B. Johs, et al., J. Appl. Phys. </a:t>
            </a:r>
            <a:r>
              <a:rPr lang="da-DK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83</a:t>
            </a:r>
            <a:r>
              <a:rPr lang="da-DK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, 3323 (1998).</a:t>
            </a:r>
            <a:endParaRPr lang="da-DK"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  <a:p>
            <a:r>
              <a:rPr lang="it-IT" dirty="0">
                <a:solidFill>
                  <a:schemeClr val="tx1"/>
                </a:solidFill>
              </a:rPr>
              <a:t>Rivero Arias, JVST B 41, 022203 (2023).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9FB63F-EAA6-61B5-9BCE-5D4307A66C3A}"/>
                  </a:ext>
                </a:extLst>
              </p:cNvPr>
              <p:cNvSpPr txBox="1"/>
              <p:nvPr/>
            </p:nvSpPr>
            <p:spPr>
              <a:xfrm>
                <a:off x="7027194" y="3492331"/>
                <a:ext cx="2038058" cy="727507"/>
              </a:xfrm>
              <a:prstGeom prst="rect">
                <a:avLst/>
              </a:prstGeom>
              <a:solidFill>
                <a:srgbClr val="FFC0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≠</m:t>
                      </m:r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𝐶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ℏ</m:t>
                                  </m:r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𝜔</m:t>
                                  </m:r>
                                </m:e>
                              </m:d>
                            </m:e>
                            <m:sup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ad>
                        <m:radPr>
                          <m:degHide m:val="on"/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ℏ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𝜔</m:t>
                              </m:r>
                            </m:num>
                            <m:den>
                              <m:sSub>
                                <m:sSubPr>
                                  <m:ctrlP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600" b="0" i="1" smtClean="0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den>
                          </m:f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−1</m:t>
                          </m:r>
                        </m:e>
                      </m:rad>
                    </m:oMath>
                  </m:oMathPara>
                </a14:m>
                <a:endParaRPr lang="en-US" sz="16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AB9FB63F-EAA6-61B5-9BCE-5D4307A66C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27194" y="3492331"/>
                <a:ext cx="2038058" cy="72750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7899453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39360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Burstein-Moss Shift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12" name="Picture 11" descr="Chart, scatter chart&#10;&#10;Description automatically generated">
            <a:extLst>
              <a:ext uri="{FF2B5EF4-FFF2-40B4-BE49-F238E27FC236}">
                <a16:creationId xmlns:a16="http://schemas.microsoft.com/office/drawing/2014/main" id="{E3A40C9C-A906-BC69-1604-3D488A0139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88" y="466065"/>
            <a:ext cx="3901604" cy="2910165"/>
          </a:xfrm>
          <a:prstGeom prst="rect">
            <a:avLst/>
          </a:prstGeom>
        </p:spPr>
      </p:pic>
      <p:cxnSp>
        <p:nvCxnSpPr>
          <p:cNvPr id="13" name="Conector recto de flecha 7">
            <a:extLst>
              <a:ext uri="{FF2B5EF4-FFF2-40B4-BE49-F238E27FC236}">
                <a16:creationId xmlns:a16="http://schemas.microsoft.com/office/drawing/2014/main" id="{05CDD6B8-80B3-0DEF-83FE-826D072F1964}"/>
              </a:ext>
            </a:extLst>
          </p:cNvPr>
          <p:cNvCxnSpPr>
            <a:cxnSpLocks/>
          </p:cNvCxnSpPr>
          <p:nvPr/>
        </p:nvCxnSpPr>
        <p:spPr>
          <a:xfrm>
            <a:off x="2680979" y="2641249"/>
            <a:ext cx="127653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4" name="CuadroTexto 9">
            <a:extLst>
              <a:ext uri="{FF2B5EF4-FFF2-40B4-BE49-F238E27FC236}">
                <a16:creationId xmlns:a16="http://schemas.microsoft.com/office/drawing/2014/main" id="{BBBA50B9-3FDD-1B4A-4C7F-8E2A71722522}"/>
              </a:ext>
            </a:extLst>
          </p:cNvPr>
          <p:cNvSpPr txBox="1"/>
          <p:nvPr/>
        </p:nvSpPr>
        <p:spPr>
          <a:xfrm>
            <a:off x="4054166" y="2478914"/>
            <a:ext cx="17079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Bose-Einstein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uadroTexto 8">
                <a:extLst>
                  <a:ext uri="{FF2B5EF4-FFF2-40B4-BE49-F238E27FC236}">
                    <a16:creationId xmlns:a16="http://schemas.microsoft.com/office/drawing/2014/main" id="{85C11614-8963-13A1-0D3E-0E654D5A4F79}"/>
                  </a:ext>
                </a:extLst>
              </p:cNvPr>
              <p:cNvSpPr txBox="1"/>
              <p:nvPr/>
            </p:nvSpPr>
            <p:spPr>
              <a:xfrm>
                <a:off x="4054166" y="2789748"/>
                <a:ext cx="2354383" cy="449610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16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MX" sz="1600" b="1" i="1">
                            <a:latin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𝒈</m:t>
                        </m:r>
                      </m:sub>
                    </m:sSub>
                    <m:d>
                      <m:d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𝑻</m:t>
                        </m:r>
                      </m:e>
                    </m:d>
                    <m:r>
                      <a:rPr lang="en-US" sz="1600" b="1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𝒂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−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𝒃</m:t>
                    </m:r>
                    <m:r>
                      <a:rPr lang="en-US" sz="1600" b="1" i="1">
                        <a:latin typeface="Cambria Math" panose="02040503050406030204" pitchFamily="18" charset="0"/>
                      </a:rPr>
                      <m:t> [</m:t>
                    </m:r>
                    <m:r>
                      <a:rPr lang="en-US" sz="1600" b="0" i="1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sz="1600" b="1" i="1" smtClean="0">
                        <a:latin typeface="Cambria Math" panose="02040503050406030204" pitchFamily="18" charset="0"/>
                      </a:rPr>
                      <m:t>+</m:t>
                    </m:r>
                    <m:f>
                      <m:fPr>
                        <m:ctrlPr>
                          <a:rPr lang="en-US" sz="16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𝟐</m:t>
                        </m:r>
                      </m:num>
                      <m:den>
                        <m:sSup>
                          <m:sSupPr>
                            <m:ctrlPr>
                              <a:rPr lang="en-US" sz="1600" b="1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US" sz="1600" b="1" i="1">
                                <a:latin typeface="Cambria Math" panose="02040503050406030204" pitchFamily="18" charset="0"/>
                              </a:rPr>
                              <m:t>𝒆</m:t>
                            </m:r>
                          </m:e>
                          <m:sup>
                            <m:f>
                              <m:fPr>
                                <m:ctrlP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𝜽</m:t>
                                </m:r>
                              </m:num>
                              <m:den>
                                <m:r>
                                  <a:rPr lang="en-US" sz="1600" b="1" i="1">
                                    <a:latin typeface="Cambria Math" panose="02040503050406030204" pitchFamily="18" charset="0"/>
                                  </a:rPr>
                                  <m:t>𝑻</m:t>
                                </m:r>
                              </m:den>
                            </m:f>
                          </m:sup>
                        </m:sSup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en-US" sz="1600" b="1" i="1">
                            <a:latin typeface="Cambria Math" panose="02040503050406030204" pitchFamily="18" charset="0"/>
                          </a:rPr>
                          <m:t>𝟏</m:t>
                        </m:r>
                      </m:den>
                    </m:f>
                  </m:oMath>
                </a14:m>
                <a:r>
                  <a:rPr lang="en-US" sz="1600" dirty="0"/>
                  <a:t>]</a:t>
                </a:r>
                <a:endParaRPr lang="en-US" dirty="0"/>
              </a:p>
            </p:txBody>
          </p:sp>
        </mc:Choice>
        <mc:Fallback xmlns="">
          <p:sp>
            <p:nvSpPr>
              <p:cNvPr id="15" name="CuadroTexto 8">
                <a:extLst>
                  <a:ext uri="{FF2B5EF4-FFF2-40B4-BE49-F238E27FC236}">
                    <a16:creationId xmlns:a16="http://schemas.microsoft.com/office/drawing/2014/main" id="{85C11614-8963-13A1-0D3E-0E654D5A4F7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054166" y="2789748"/>
                <a:ext cx="2354383" cy="449610"/>
              </a:xfrm>
              <a:prstGeom prst="rect">
                <a:avLst/>
              </a:prstGeom>
              <a:blipFill>
                <a:blip r:embed="rId3"/>
                <a:stretch>
                  <a:fillRect l="-2850" t="-2740" b="-109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4DB0F616-47CF-A13E-9F69-57AA7547E698}"/>
              </a:ext>
            </a:extLst>
          </p:cNvPr>
          <p:cNvSpPr txBox="1"/>
          <p:nvPr/>
        </p:nvSpPr>
        <p:spPr>
          <a:xfrm>
            <a:off x="13589" y="3376230"/>
            <a:ext cx="900118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Band gap changes with temperature (but only below 500 K)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Described by Bose-Einstein model below 500 K: </a:t>
            </a:r>
            <a:r>
              <a:rPr lang="en-US" sz="1800" dirty="0" err="1"/>
              <a:t>Logothetidis</a:t>
            </a:r>
            <a:r>
              <a:rPr lang="en-US" sz="1800" dirty="0"/>
              <a:t>, PRB </a:t>
            </a:r>
            <a:r>
              <a:rPr lang="en-US" sz="1800" b="1" dirty="0"/>
              <a:t>31</a:t>
            </a:r>
            <a:r>
              <a:rPr lang="en-US" sz="1800" dirty="0"/>
              <a:t>, 947 (1985).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No redshift above 500 K: </a:t>
            </a:r>
            <a:r>
              <a:rPr lang="en-US" sz="1800" b="1" dirty="0">
                <a:solidFill>
                  <a:srgbClr val="FF0000"/>
                </a:solidFill>
              </a:rPr>
              <a:t>Thermal Burstein-Moss shift</a:t>
            </a:r>
          </a:p>
        </p:txBody>
      </p:sp>
      <p:pic>
        <p:nvPicPr>
          <p:cNvPr id="17" name="Imagen 6" descr="Tabla&#10;&#10;Descripción generada automáticamente">
            <a:extLst>
              <a:ext uri="{FF2B5EF4-FFF2-40B4-BE49-F238E27FC236}">
                <a16:creationId xmlns:a16="http://schemas.microsoft.com/office/drawing/2014/main" id="{8F5E647E-D16D-C0ED-55E0-CBB2AF64B9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2313" y="672277"/>
            <a:ext cx="3711920" cy="1722026"/>
          </a:xfrm>
          <a:prstGeom prst="rect">
            <a:avLst/>
          </a:prstGeom>
          <a:ln w="76200">
            <a:solidFill>
              <a:srgbClr val="00B0F0"/>
            </a:solidFill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D220F619-5939-280A-032B-15F3D2BF1348}"/>
              </a:ext>
            </a:extLst>
          </p:cNvPr>
          <p:cNvSpPr txBox="1"/>
          <p:nvPr/>
        </p:nvSpPr>
        <p:spPr>
          <a:xfrm>
            <a:off x="645481" y="1798907"/>
            <a:ext cx="6848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800" b="1" dirty="0" err="1"/>
              <a:t>InSb</a:t>
            </a:r>
            <a:endParaRPr lang="en-US" sz="1800" b="1" dirty="0"/>
          </a:p>
        </p:txBody>
      </p:sp>
      <p:sp>
        <p:nvSpPr>
          <p:cNvPr id="19" name="Google Shape;99;p16">
            <a:extLst>
              <a:ext uri="{FF2B5EF4-FFF2-40B4-BE49-F238E27FC236}">
                <a16:creationId xmlns:a16="http://schemas.microsoft.com/office/drawing/2014/main" id="{7B0A3115-6857-2404-8130-D910EA866BFE}"/>
              </a:ext>
            </a:extLst>
          </p:cNvPr>
          <p:cNvSpPr txBox="1"/>
          <p:nvPr/>
        </p:nvSpPr>
        <p:spPr>
          <a:xfrm>
            <a:off x="4054166" y="4419017"/>
            <a:ext cx="3752546" cy="615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T.S. Moss, Proc. Phys. Soc. </a:t>
            </a:r>
            <a:r>
              <a:rPr lang="en-US" b="1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67</a:t>
            </a:r>
            <a:r>
              <a:rPr lang="en-US" dirty="0">
                <a:solidFill>
                  <a:schemeClr val="tx1"/>
                </a:solidFill>
                <a:latin typeface="+mn-lt"/>
                <a:ea typeface="Times New Roman"/>
                <a:cs typeface="Times New Roman"/>
                <a:sym typeface="Times New Roman"/>
              </a:rPr>
              <a:t>, 775 (1954).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E. Burstein, Phys. Rev.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93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632 (1954). 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1336825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-1"/>
            <a:ext cx="9081476" cy="503021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latin typeface="+mj-lt"/>
              </a:rPr>
              <a:t>Fermi Level versus Temperature in Intrinsic </a:t>
            </a:r>
            <a:r>
              <a:rPr lang="en-US" sz="2800" dirty="0" err="1">
                <a:latin typeface="+mj-lt"/>
              </a:rPr>
              <a:t>InSb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01739AA-D998-925E-B84B-910AC629ED70}"/>
              </a:ext>
            </a:extLst>
          </p:cNvPr>
          <p:cNvSpPr txBox="1"/>
          <p:nvPr/>
        </p:nvSpPr>
        <p:spPr>
          <a:xfrm>
            <a:off x="472287" y="2991173"/>
            <a:ext cx="3018195" cy="116955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k</a:t>
            </a:r>
            <a:r>
              <a:rPr lang="en-US" baseline="-25000" dirty="0" err="1"/>
              <a:t>B</a:t>
            </a:r>
            <a:r>
              <a:rPr lang="en-US" dirty="0" err="1"/>
              <a:t>T</a:t>
            </a:r>
            <a:r>
              <a:rPr lang="en-US" dirty="0"/>
              <a:t>=</a:t>
            </a:r>
            <a:r>
              <a:rPr lang="en-US" dirty="0" err="1"/>
              <a:t>E</a:t>
            </a:r>
            <a:r>
              <a:rPr lang="en-US" baseline="-25000" dirty="0" err="1"/>
              <a:t>g</a:t>
            </a:r>
            <a:r>
              <a:rPr lang="en-US" dirty="0"/>
              <a:t>/4 at 600 K</a:t>
            </a:r>
          </a:p>
          <a:p>
            <a:pPr algn="ctr"/>
            <a:r>
              <a:rPr lang="en-US" dirty="0"/>
              <a:t>Fermi level above the conduction band edge above 450 K.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(Calculated for constant m and </a:t>
            </a:r>
            <a:r>
              <a:rPr lang="en-US" dirty="0" err="1">
                <a:solidFill>
                  <a:schemeClr val="tx1"/>
                </a:solidFill>
              </a:rPr>
              <a:t>E</a:t>
            </a:r>
            <a:r>
              <a:rPr lang="en-US" baseline="-25000" dirty="0" err="1">
                <a:solidFill>
                  <a:schemeClr val="tx1"/>
                </a:solidFill>
              </a:rPr>
              <a:t>g</a:t>
            </a:r>
            <a:r>
              <a:rPr lang="en-US" dirty="0">
                <a:solidFill>
                  <a:schemeClr val="tx1"/>
                </a:solidFill>
              </a:rPr>
              <a:t>).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Need to include nonparabolicity.</a:t>
            </a:r>
          </a:p>
        </p:txBody>
      </p:sp>
      <p:pic>
        <p:nvPicPr>
          <p:cNvPr id="6" name="Picture 5" descr="Chart, line chart&#10;&#10;Description automatically generated">
            <a:extLst>
              <a:ext uri="{FF2B5EF4-FFF2-40B4-BE49-F238E27FC236}">
                <a16:creationId xmlns:a16="http://schemas.microsoft.com/office/drawing/2014/main" id="{8ED0A12D-DD59-FECE-22BD-E9DAEB1B8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1" y="503021"/>
            <a:ext cx="3559317" cy="248815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B54A97E-85F6-5D77-6754-5A50231252E5}"/>
              </a:ext>
            </a:extLst>
          </p:cNvPr>
          <p:cNvSpPr txBox="1"/>
          <p:nvPr/>
        </p:nvSpPr>
        <p:spPr>
          <a:xfrm>
            <a:off x="2033346" y="1895479"/>
            <a:ext cx="1358064" cy="553998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1600" b="1" dirty="0" err="1"/>
              <a:t>InSb</a:t>
            </a:r>
            <a:endParaRPr lang="en-US" sz="1600" b="1" dirty="0"/>
          </a:p>
          <a:p>
            <a:pPr algn="ctr"/>
            <a:r>
              <a:rPr lang="en-US" dirty="0"/>
              <a:t>(simple model</a:t>
            </a:r>
            <a:r>
              <a:rPr lang="en-US" b="1" dirty="0"/>
              <a:t>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D66E7B8-0940-C7C1-6371-7117756719A6}"/>
              </a:ext>
            </a:extLst>
          </p:cNvPr>
          <p:cNvGrpSpPr/>
          <p:nvPr/>
        </p:nvGrpSpPr>
        <p:grpSpPr>
          <a:xfrm>
            <a:off x="3804835" y="409033"/>
            <a:ext cx="5005952" cy="3841138"/>
            <a:chOff x="3804835" y="409033"/>
            <a:chExt cx="5005952" cy="3841138"/>
          </a:xfrm>
        </p:grpSpPr>
        <p:pic>
          <p:nvPicPr>
            <p:cNvPr id="9" name="Picture 8" descr="Chart, line chart&#10;&#10;Description automatically generated">
              <a:extLst>
                <a:ext uri="{FF2B5EF4-FFF2-40B4-BE49-F238E27FC236}">
                  <a16:creationId xmlns:a16="http://schemas.microsoft.com/office/drawing/2014/main" id="{9084546A-9149-0231-CE7A-D5200E7AF2E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04835" y="409033"/>
              <a:ext cx="5005952" cy="3841138"/>
            </a:xfrm>
            <a:prstGeom prst="rect">
              <a:avLst/>
            </a:prstGeom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43D80310-1C36-5B90-48AD-1C1E6893F5DC}"/>
                </a:ext>
              </a:extLst>
            </p:cNvPr>
            <p:cNvSpPr txBox="1"/>
            <p:nvPr/>
          </p:nvSpPr>
          <p:spPr>
            <a:xfrm>
              <a:off x="6558367" y="1533508"/>
              <a:ext cx="2048959" cy="307777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n=4</a:t>
              </a:r>
              <a:r>
                <a:rPr lang="en-US" sz="1100" dirty="0">
                  <a:latin typeface="+mj-lt"/>
                  <a:ea typeface="Calibri" panose="020F0502020204030204" pitchFamily="34" charset="0"/>
                </a:rPr>
                <a:t>x</a:t>
              </a:r>
              <a:r>
                <a:rPr lang="en-US" dirty="0"/>
                <a:t>10</a:t>
              </a:r>
              <a:r>
                <a:rPr lang="en-US" baseline="30000" dirty="0"/>
                <a:t>17</a:t>
              </a:r>
              <a:r>
                <a:rPr lang="en-US" dirty="0"/>
                <a:t> cm</a:t>
              </a:r>
              <a:r>
                <a:rPr lang="en-US" baseline="30000" dirty="0">
                  <a:latin typeface="Symbol" panose="05050102010706020507" pitchFamily="18" charset="2"/>
                </a:rPr>
                <a:t>-</a:t>
              </a:r>
              <a:r>
                <a:rPr lang="en-US" baseline="30000" dirty="0"/>
                <a:t>3</a:t>
              </a:r>
              <a:r>
                <a:rPr lang="en-US" dirty="0"/>
                <a:t> at 800 K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AFE5C09C-02C1-0617-B9E6-96DDFE27B6C1}"/>
                </a:ext>
              </a:extLst>
            </p:cNvPr>
            <p:cNvSpPr txBox="1"/>
            <p:nvPr/>
          </p:nvSpPr>
          <p:spPr>
            <a:xfrm>
              <a:off x="4433540" y="2965760"/>
              <a:ext cx="2930610" cy="738664"/>
            </a:xfrm>
            <a:prstGeom prst="rect">
              <a:avLst/>
            </a:prstGeom>
            <a:solidFill>
              <a:srgbClr val="FFC000"/>
            </a:solidFill>
          </p:spPr>
          <p:txBody>
            <a:bodyPr wrap="none" rtlCol="0">
              <a:spAutoFit/>
            </a:bodyPr>
            <a:lstStyle/>
            <a:p>
              <a:r>
                <a:rPr lang="en-US" dirty="0"/>
                <a:t>Thermal Burstein-Moss shift</a:t>
              </a:r>
            </a:p>
            <a:p>
              <a:r>
                <a:rPr lang="en-US" dirty="0"/>
                <a:t>Drude response of free carriers</a:t>
              </a:r>
            </a:p>
            <a:p>
              <a:r>
                <a:rPr lang="en-US" dirty="0"/>
                <a:t>Reduction of absorption coefficient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505CEF8-D538-7767-C3B8-6652B4496AA0}"/>
                </a:ext>
              </a:extLst>
            </p:cNvPr>
            <p:cNvSpPr txBox="1"/>
            <p:nvPr/>
          </p:nvSpPr>
          <p:spPr>
            <a:xfrm>
              <a:off x="6558366" y="1967112"/>
              <a:ext cx="204895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Calculated for constant mass and band gap.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7FD51EC6-827D-2086-625C-030800D3104B}"/>
              </a:ext>
            </a:extLst>
          </p:cNvPr>
          <p:cNvSpPr txBox="1"/>
          <p:nvPr/>
        </p:nvSpPr>
        <p:spPr>
          <a:xfrm>
            <a:off x="3621308" y="4674324"/>
            <a:ext cx="3379451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dirty="0">
                <a:solidFill>
                  <a:schemeClr val="tx1"/>
                </a:solidFill>
              </a:rPr>
              <a:t>Rivero Arias, JVSTB 41, 022203 (2023)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34728C1-FC29-5709-D3D9-2435F2BB5747}"/>
              </a:ext>
            </a:extLst>
          </p:cNvPr>
          <p:cNvSpPr txBox="1"/>
          <p:nvPr/>
        </p:nvSpPr>
        <p:spPr>
          <a:xfrm>
            <a:off x="243701" y="4494671"/>
            <a:ext cx="2029455" cy="41549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05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sz="105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sz="105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4F724AA-495C-EC03-8070-9BE72E8BBF6C}"/>
              </a:ext>
            </a:extLst>
          </p:cNvPr>
          <p:cNvSpPr txBox="1"/>
          <p:nvPr/>
        </p:nvSpPr>
        <p:spPr>
          <a:xfrm>
            <a:off x="7317053" y="4405601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283469971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643698" y="4663217"/>
            <a:ext cx="464928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49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0CCCD38-46FC-E6C1-E0E0-8AFD6A4E0D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3999" cy="400050"/>
          </a:xfrm>
        </p:spPr>
        <p:txBody>
          <a:bodyPr>
            <a:noAutofit/>
          </a:bodyPr>
          <a:lstStyle/>
          <a:p>
            <a:pPr algn="ctr"/>
            <a:r>
              <a:rPr lang="en-US" sz="2800" dirty="0">
                <a:solidFill>
                  <a:schemeClr val="bg2"/>
                </a:solidFill>
                <a:latin typeface="+mn-lt"/>
              </a:rPr>
              <a:t>Carrier concentration and mobility from 80 to 800 K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F492E76-C101-0DEB-98F8-671A0F1ACFB1}"/>
              </a:ext>
            </a:extLst>
          </p:cNvPr>
          <p:cNvSpPr txBox="1"/>
          <p:nvPr/>
        </p:nvSpPr>
        <p:spPr>
          <a:xfrm>
            <a:off x="203200" y="367899"/>
            <a:ext cx="78021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/>
              <a:t>To model the </a:t>
            </a:r>
            <a:r>
              <a:rPr lang="en-US" sz="1800" b="1" dirty="0">
                <a:solidFill>
                  <a:srgbClr val="FF0000"/>
                </a:solidFill>
              </a:rPr>
              <a:t>Drude response</a:t>
            </a:r>
            <a:r>
              <a:rPr lang="en-US" sz="1800" dirty="0"/>
              <a:t>, we make some really simple assumptions: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Parabolic bands (ignore non-parabolicity)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Effective mass constant m</a:t>
            </a:r>
            <a:r>
              <a:rPr lang="en-US" sz="1800" baseline="-25000" dirty="0"/>
              <a:t>e</a:t>
            </a:r>
            <a:r>
              <a:rPr lang="en-US" sz="1800" dirty="0"/>
              <a:t>=0.014 (independent of temperature)</a:t>
            </a:r>
          </a:p>
        </p:txBody>
      </p:sp>
      <p:pic>
        <p:nvPicPr>
          <p:cNvPr id="10" name="Picture 9" descr="Diagram&#10;&#10;Description automatically generated">
            <a:extLst>
              <a:ext uri="{FF2B5EF4-FFF2-40B4-BE49-F238E27FC236}">
                <a16:creationId xmlns:a16="http://schemas.microsoft.com/office/drawing/2014/main" id="{B2E3E162-A4BD-D64E-D6E8-09C0894CF6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842" y="1291229"/>
            <a:ext cx="3964604" cy="3233710"/>
          </a:xfrm>
          <a:prstGeom prst="rect">
            <a:avLst/>
          </a:prstGeom>
        </p:spPr>
      </p:pic>
      <p:sp>
        <p:nvSpPr>
          <p:cNvPr id="11" name="Google Shape;99;p16">
            <a:extLst>
              <a:ext uri="{FF2B5EF4-FFF2-40B4-BE49-F238E27FC236}">
                <a16:creationId xmlns:a16="http://schemas.microsoft.com/office/drawing/2014/main" id="{20A5FF5D-25F2-456A-F279-A4D174409C7A}"/>
              </a:ext>
            </a:extLst>
          </p:cNvPr>
          <p:cNvSpPr txBox="1"/>
          <p:nvPr/>
        </p:nvSpPr>
        <p:spPr>
          <a:xfrm>
            <a:off x="3536552" y="4467839"/>
            <a:ext cx="5019678" cy="615523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Oswaldowski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/</a:t>
            </a:r>
            <a:r>
              <a:rPr lang="en-US" dirty="0" err="1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Zimpel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J. Phys. Chem. Solids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49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1179 (1988).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D. L. Rode, Phys. Rev. B </a:t>
            </a:r>
            <a:r>
              <a:rPr lang="en-US" b="1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3</a:t>
            </a:r>
            <a:r>
              <a:rPr lang="en-US" dirty="0">
                <a:solidFill>
                  <a:schemeClr val="tx1"/>
                </a:solidFill>
                <a:latin typeface="+mn-lt"/>
                <a:ea typeface="Calibri"/>
                <a:cs typeface="Times New Roman"/>
                <a:sym typeface="Times New Roman"/>
              </a:rPr>
              <a:t>, 3287 (1971).  </a:t>
            </a:r>
            <a:endParaRPr dirty="0">
              <a:solidFill>
                <a:schemeClr val="tx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212E691-A614-6FB9-0698-D764F0A7A212}"/>
              </a:ext>
            </a:extLst>
          </p:cNvPr>
          <p:cNvSpPr txBox="1"/>
          <p:nvPr/>
        </p:nvSpPr>
        <p:spPr>
          <a:xfrm>
            <a:off x="2050500" y="2571750"/>
            <a:ext cx="1854995" cy="523220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Carrier concentration</a:t>
            </a:r>
          </a:p>
          <a:p>
            <a:pPr algn="ctr"/>
            <a:r>
              <a:rPr lang="en-US" dirty="0"/>
              <a:t>of </a:t>
            </a:r>
            <a:r>
              <a:rPr lang="en-US" dirty="0" err="1"/>
              <a:t>InSb</a:t>
            </a:r>
            <a:endParaRPr lang="en-US" dirty="0"/>
          </a:p>
        </p:txBody>
      </p:sp>
      <p:pic>
        <p:nvPicPr>
          <p:cNvPr id="13" name="Picture 12" descr="Chart, line chart&#10;&#10;Description automatically generated">
            <a:extLst>
              <a:ext uri="{FF2B5EF4-FFF2-40B4-BE49-F238E27FC236}">
                <a16:creationId xmlns:a16="http://schemas.microsoft.com/office/drawing/2014/main" id="{0F6E6266-ADA7-E759-DD1F-97AA402B98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25428" y="1326907"/>
            <a:ext cx="3038159" cy="235241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C625EDC-98BE-860B-FE10-F336EC862A4F}"/>
              </a:ext>
            </a:extLst>
          </p:cNvPr>
          <p:cNvSpPr txBox="1"/>
          <p:nvPr/>
        </p:nvSpPr>
        <p:spPr>
          <a:xfrm>
            <a:off x="4561858" y="3755779"/>
            <a:ext cx="414460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Reasonable agreement with Hall measurements.</a:t>
            </a:r>
          </a:p>
          <a:p>
            <a:r>
              <a:rPr lang="en-US" dirty="0"/>
              <a:t>Large errors below 400 K (depolarization).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7B3AC7D-D219-0DAA-224C-596AFC8EFA9C}"/>
              </a:ext>
            </a:extLst>
          </p:cNvPr>
          <p:cNvSpPr txBox="1"/>
          <p:nvPr/>
        </p:nvSpPr>
        <p:spPr>
          <a:xfrm>
            <a:off x="7074791" y="1762001"/>
            <a:ext cx="1946367" cy="30777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Drude mobility of </a:t>
            </a:r>
            <a:r>
              <a:rPr lang="en-US" dirty="0" err="1"/>
              <a:t>InSb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8829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250F5C-BFA4-4FAC-551B-D0001341D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40043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Announcement: Special Issue on </a:t>
            </a:r>
            <a:r>
              <a:rPr lang="en-US" sz="2800" dirty="0" err="1">
                <a:latin typeface="+mj-lt"/>
              </a:rPr>
              <a:t>SiGeSn</a:t>
            </a:r>
            <a:r>
              <a:rPr lang="en-US" sz="2800" dirty="0">
                <a:latin typeface="+mj-lt"/>
              </a:rPr>
              <a:t> Alloys</a:t>
            </a:r>
          </a:p>
        </p:txBody>
      </p:sp>
      <p:sp>
        <p:nvSpPr>
          <p:cNvPr id="3" name="Marcador de número de diapositiva 3">
            <a:extLst>
              <a:ext uri="{FF2B5EF4-FFF2-40B4-BE49-F238E27FC236}">
                <a16:creationId xmlns:a16="http://schemas.microsoft.com/office/drawing/2014/main" id="{82F8E702-F728-18C5-2FC5-9C574BE36451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D55DFF-5EE4-2C21-EB28-4E65CCE0DF4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09A809-B9B8-D011-5484-433DE9065F47}"/>
              </a:ext>
            </a:extLst>
          </p:cNvPr>
          <p:cNvSpPr txBox="1"/>
          <p:nvPr/>
        </p:nvSpPr>
        <p:spPr>
          <a:xfrm>
            <a:off x="101603" y="849086"/>
            <a:ext cx="609599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There will be a special issue on </a:t>
            </a:r>
            <a:br>
              <a:rPr lang="en-US" sz="2000" dirty="0"/>
            </a:br>
            <a:r>
              <a:rPr lang="en-US" sz="2000" dirty="0"/>
              <a:t>Silicon-Germanium-Tin Alloys in </a:t>
            </a:r>
          </a:p>
          <a:p>
            <a:r>
              <a:rPr lang="en-US" sz="2000" dirty="0"/>
              <a:t>The Journal of Vacuum Science and Technology B.</a:t>
            </a:r>
          </a:p>
          <a:p>
            <a:endParaRPr lang="en-US" sz="2000" dirty="0"/>
          </a:p>
          <a:p>
            <a:r>
              <a:rPr lang="en-US" sz="2000" dirty="0"/>
              <a:t>Watch for the announcement.</a:t>
            </a:r>
          </a:p>
          <a:p>
            <a:endParaRPr lang="en-US" sz="2000" dirty="0"/>
          </a:p>
          <a:p>
            <a:r>
              <a:rPr lang="en-US" sz="2000" dirty="0"/>
              <a:t>Manuscripts will be due in late fall or early spring.</a:t>
            </a:r>
          </a:p>
          <a:p>
            <a:endParaRPr lang="en-US" sz="2000" dirty="0"/>
          </a:p>
          <a:p>
            <a:r>
              <a:rPr lang="en-US" sz="2000" dirty="0"/>
              <a:t>Guest Editors: Gernot </a:t>
            </a:r>
            <a:r>
              <a:rPr lang="en-US" sz="2000" dirty="0" err="1"/>
              <a:t>Pomrenke</a:t>
            </a:r>
            <a:r>
              <a:rPr lang="en-US" sz="2000" dirty="0"/>
              <a:t> (AFOSR), Tania Paskova (ARO), Chip Claflin (AFRL), etc.</a:t>
            </a:r>
          </a:p>
        </p:txBody>
      </p:sp>
      <p:pic>
        <p:nvPicPr>
          <p:cNvPr id="7" name="Picture 6" descr="A close-up of a clock&#10;&#10;Description automatically generated">
            <a:extLst>
              <a:ext uri="{FF2B5EF4-FFF2-40B4-BE49-F238E27FC236}">
                <a16:creationId xmlns:a16="http://schemas.microsoft.com/office/drawing/2014/main" id="{7A567153-723B-D7D5-3775-D80BCF63B8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873" y="532785"/>
            <a:ext cx="2837607" cy="3754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24283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6F773574-7749-968B-58DD-99FF540B5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27277"/>
            <a:ext cx="8520600" cy="46387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Required improvements: Screened Excitons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24F858-5E7E-E8A6-F7E1-C7CC065E4714}"/>
              </a:ext>
            </a:extLst>
          </p:cNvPr>
          <p:cNvSpPr txBox="1"/>
          <p:nvPr/>
        </p:nvSpPr>
        <p:spPr>
          <a:xfrm>
            <a:off x="0" y="1293459"/>
            <a:ext cx="896936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FF0000"/>
                </a:solidFill>
              </a:rPr>
              <a:t>Absorption by screened excitons </a:t>
            </a:r>
            <a:r>
              <a:rPr lang="en-US" sz="1800" dirty="0"/>
              <a:t>(</a:t>
            </a:r>
            <a:r>
              <a:rPr lang="en-US" sz="1800" dirty="0" err="1"/>
              <a:t>Hulthen</a:t>
            </a:r>
            <a:r>
              <a:rPr lang="en-US" sz="1800" dirty="0"/>
              <a:t> potential): Better </a:t>
            </a:r>
            <a:r>
              <a:rPr lang="en-US" sz="1800" dirty="0" err="1"/>
              <a:t>lineshape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Numerical </a:t>
            </a:r>
            <a:r>
              <a:rPr lang="en-US" sz="1800" dirty="0" err="1"/>
              <a:t>Kramers-Kronig</a:t>
            </a:r>
            <a:r>
              <a:rPr lang="en-US" sz="1800" dirty="0"/>
              <a:t> transform (Tanguy cannot be used due to </a:t>
            </a:r>
            <a:r>
              <a:rPr lang="en-US" sz="1800" dirty="0" err="1"/>
              <a:t>f</a:t>
            </a:r>
            <a:r>
              <a:rPr lang="en-US" sz="1800" baseline="-25000" dirty="0" err="1"/>
              <a:t>h</a:t>
            </a:r>
            <a:r>
              <a:rPr lang="en-US" sz="1800" dirty="0"/>
              <a:t>, </a:t>
            </a:r>
            <a:r>
              <a:rPr lang="en-US" sz="1800" dirty="0" err="1"/>
              <a:t>f</a:t>
            </a:r>
            <a:r>
              <a:rPr lang="en-US" sz="1800" baseline="-25000" dirty="0" err="1"/>
              <a:t>e</a:t>
            </a:r>
            <a:r>
              <a:rPr lang="en-US" sz="1800" dirty="0"/>
              <a:t> ≠0).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i="1" dirty="0">
                <a:solidFill>
                  <a:srgbClr val="FF0000"/>
                </a:solidFill>
              </a:rPr>
              <a:t>Degenerate Fermi-Dirac statistics </a:t>
            </a:r>
            <a:r>
              <a:rPr lang="en-US" sz="1800" dirty="0"/>
              <a:t>to calculate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h</a:t>
            </a:r>
            <a:r>
              <a:rPr lang="en-US" sz="1800" dirty="0"/>
              <a:t> and </a:t>
            </a:r>
            <a:r>
              <a:rPr lang="en-US" sz="1800" i="1" dirty="0" err="1"/>
              <a:t>f</a:t>
            </a:r>
            <a:r>
              <a:rPr lang="en-US" sz="1800" i="1" baseline="-25000" dirty="0" err="1"/>
              <a:t>e</a:t>
            </a:r>
            <a:r>
              <a:rPr lang="en-US" sz="1800" dirty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Two terms for light and heavy excitons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Non-parabolicity and temperature-dependent mass </a:t>
            </a:r>
            <a:r>
              <a:rPr lang="en-US" sz="1800" dirty="0"/>
              <a:t>included from </a:t>
            </a:r>
            <a:r>
              <a:rPr lang="en-US" sz="1800" dirty="0" err="1"/>
              <a:t>k.p</a:t>
            </a:r>
            <a:r>
              <a:rPr lang="en-US" sz="1800" dirty="0"/>
              <a:t> theory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</a:rPr>
              <a:t>k-dependent matrix element </a:t>
            </a:r>
            <a:r>
              <a:rPr lang="en-US" sz="1800" b="1" i="1" dirty="0">
                <a:solidFill>
                  <a:srgbClr val="FF0000"/>
                </a:solidFill>
              </a:rPr>
              <a:t>P</a:t>
            </a:r>
            <a:r>
              <a:rPr lang="en-US" sz="1800" dirty="0"/>
              <a:t>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Screening parameter </a:t>
            </a:r>
            <a:r>
              <a:rPr lang="en-US" sz="1800" i="1" dirty="0"/>
              <a:t>g</a:t>
            </a:r>
            <a:r>
              <a:rPr lang="en-US" sz="1800" dirty="0"/>
              <a:t>=12/</a:t>
            </a:r>
            <a:r>
              <a:rPr lang="en-US" sz="1800" dirty="0">
                <a:latin typeface="Symbol" panose="05050102010706020507" pitchFamily="18" charset="2"/>
              </a:rPr>
              <a:t>p</a:t>
            </a:r>
            <a:r>
              <a:rPr lang="en-US" sz="1800" baseline="30000" dirty="0"/>
              <a:t>2</a:t>
            </a:r>
            <a:r>
              <a:rPr lang="en-US" sz="1800" i="1" dirty="0"/>
              <a:t>a</a:t>
            </a:r>
            <a:r>
              <a:rPr lang="en-US" sz="1800" baseline="-25000" dirty="0"/>
              <a:t>R</a:t>
            </a:r>
            <a:r>
              <a:rPr lang="en-US" sz="1800" i="1" dirty="0"/>
              <a:t>k</a:t>
            </a:r>
            <a:r>
              <a:rPr lang="en-US" sz="1800" baseline="-25000" dirty="0"/>
              <a:t>TF</a:t>
            </a:r>
            <a:r>
              <a:rPr lang="en-US" sz="1800" dirty="0"/>
              <a:t> (large: no screening)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70C0"/>
                </a:solidFill>
              </a:rPr>
              <a:t>Only two free parameters: Band gap </a:t>
            </a:r>
            <a:r>
              <a:rPr lang="en-US" sz="1800" b="1" i="1" dirty="0">
                <a:solidFill>
                  <a:srgbClr val="0070C0"/>
                </a:solidFill>
              </a:rPr>
              <a:t>E</a:t>
            </a:r>
            <a:r>
              <a:rPr lang="en-US" sz="1800" b="1" baseline="-25000" dirty="0">
                <a:solidFill>
                  <a:srgbClr val="0070C0"/>
                </a:solidFill>
              </a:rPr>
              <a:t>0</a:t>
            </a:r>
            <a:r>
              <a:rPr lang="en-US" sz="1800" b="1" dirty="0">
                <a:solidFill>
                  <a:srgbClr val="0070C0"/>
                </a:solidFill>
              </a:rPr>
              <a:t> and broadening </a:t>
            </a:r>
            <a:r>
              <a:rPr lang="en-US" sz="1800" b="1" dirty="0">
                <a:solidFill>
                  <a:srgbClr val="0070C0"/>
                </a:solidFill>
                <a:latin typeface="Symbol" panose="05050102010706020507" pitchFamily="18" charset="2"/>
              </a:rPr>
              <a:t>G</a:t>
            </a:r>
            <a:r>
              <a:rPr lang="en-US" sz="1800" b="1" dirty="0">
                <a:solidFill>
                  <a:srgbClr val="0070C0"/>
                </a:solidFill>
                <a:latin typeface="+mj-lt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+mn-lt"/>
              </a:rPr>
              <a:t>Amplitude </a:t>
            </a:r>
            <a:r>
              <a:rPr lang="en-US" sz="1800" i="1" dirty="0">
                <a:latin typeface="+mn-lt"/>
              </a:rPr>
              <a:t>A</a:t>
            </a:r>
            <a:r>
              <a:rPr lang="en-US" sz="1800" dirty="0">
                <a:latin typeface="+mn-lt"/>
              </a:rPr>
              <a:t> and exciton binding energy </a:t>
            </a:r>
            <a:r>
              <a:rPr lang="en-US" sz="1800" i="1" dirty="0">
                <a:latin typeface="+mn-lt"/>
              </a:rPr>
              <a:t>R </a:t>
            </a:r>
            <a:r>
              <a:rPr lang="en-US" sz="1800" dirty="0">
                <a:latin typeface="+mn-lt"/>
              </a:rPr>
              <a:t>from </a:t>
            </a:r>
            <a:r>
              <a:rPr lang="en-US" sz="1800" dirty="0" err="1">
                <a:latin typeface="+mn-lt"/>
              </a:rPr>
              <a:t>k.p</a:t>
            </a:r>
            <a:r>
              <a:rPr lang="en-US" sz="1800" dirty="0">
                <a:latin typeface="+mn-lt"/>
              </a:rPr>
              <a:t> theory and effective masses.</a:t>
            </a:r>
            <a:endParaRPr lang="en-US" sz="1800" dirty="0">
              <a:latin typeface="Symbol" panose="05050102010706020507" pitchFamily="18" charset="2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9F1EED-83CE-CD09-8F07-683D613CEA86}"/>
                  </a:ext>
                </a:extLst>
              </p:cNvPr>
              <p:cNvSpPr txBox="1"/>
              <p:nvPr/>
            </p:nvSpPr>
            <p:spPr>
              <a:xfrm>
                <a:off x="174634" y="463167"/>
                <a:ext cx="8846524" cy="8302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d>
                        <m:dPr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𝐴</m:t>
                          </m:r>
                          <m:rad>
                            <m:radPr>
                              <m:degHide m:val="on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</m:rad>
                        </m:num>
                        <m:den>
                          <m:sSup>
                            <m:sSup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p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d>
                        <m:dPr>
                          <m:begChr m:val="{"/>
                          <m:endChr m:val="}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ad>
                                <m:radPr>
                                  <m:degHide m:val="on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𝑔</m:t>
                                  </m:r>
                                </m:e>
                              </m:rad>
                            </m:sup>
                            <m:e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𝑅</m:t>
                                  </m:r>
                                </m:num>
                                <m:den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den>
                              </m:f>
                              <m:d>
                                <m:d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  <m:t>1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𝑔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𝛿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𝐸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sSub>
                                    <m:sSub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</m:e>
                                    <m:sub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0</m:t>
                                      </m:r>
                                    </m:sub>
                                  </m:s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𝑅</m:t>
                                      </m:r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p>
                                      </m:sSup>
                                    </m:den>
                                  </m:f>
                                  <m:sSup>
                                    <m:sSup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1−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sSup>
                                                <m:sSupPr>
                                                  <m:ctrlP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b="0" i="1" smtClean="0">
                                                      <a:latin typeface="Cambria Math" panose="02040503050406030204" pitchFamily="18" charset="0"/>
                                                      <a:ea typeface="Cambria Math" panose="02040503050406030204" pitchFamily="18" charset="0"/>
                                                    </a:rPr>
                                                    <m:t>2</m:t>
                                                  </m:r>
                                                </m:sup>
                                              </m:sSup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d>
                                    </m:e>
                                    <m:sup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2</m:t>
                                      </m:r>
                                    </m:sup>
                                  </m:sSup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sinh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𝐸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𝐸</m:t>
                                          </m:r>
                                        </m:e>
                                        <m:sub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𝑔𝑘</m:t>
                                      </m:r>
                                    </m:e>
                                  </m:d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m:rPr>
                                      <m:nor/>
                                    </m:rPr>
                                    <a:rPr lang="en-US" b="0" i="0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cosh</m:t>
                                  </m:r>
                                  <m:d>
                                    <m:dPr>
                                      <m:ctrlP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𝜋</m:t>
                                      </m:r>
                                      <m:r>
                                        <a:rPr lang="en-US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𝑔</m:t>
                                      </m:r>
                                      <m:rad>
                                        <m:radPr>
                                          <m:degHide m:val="on"/>
                                          <m:ctrlP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radPr>
                                        <m:deg/>
                                        <m:e>
                                          <m:sSup>
                                            <m:sSup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sSupPr>
                                            <m:e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𝑘</m:t>
                                              </m:r>
                                            </m:e>
                                            <m:sup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2</m:t>
                                              </m:r>
                                            </m:sup>
                                          </m:sSup>
                                          <m:r>
                                            <a:rPr lang="en-US" b="0" i="1" smtClean="0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−</m:t>
                                          </m:r>
                                          <m:f>
                                            <m:fPr>
                                              <m:ctrlP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4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b="0" i="1" smtClean="0"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</a:rPr>
                                                <m:t>𝑔</m:t>
                                              </m:r>
                                            </m:den>
                                          </m:f>
                                        </m:e>
                                      </m:rad>
                                    </m:e>
                                  </m:d>
                                </m:den>
                              </m:f>
                            </m:e>
                          </m:nary>
                        </m:e>
                      </m:d>
                      <m:d>
                        <m:dPr>
                          <m:begChr m:val="["/>
                          <m:endChr m:val="]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h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D99F1EED-83CE-CD09-8F07-683D613CEA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4634" y="463167"/>
                <a:ext cx="8846524" cy="83029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Google Shape;99;p16">
            <a:extLst>
              <a:ext uri="{FF2B5EF4-FFF2-40B4-BE49-F238E27FC236}">
                <a16:creationId xmlns:a16="http://schemas.microsoft.com/office/drawing/2014/main" id="{2FE185B9-2C81-96ED-AC76-EB69769A1108}"/>
              </a:ext>
            </a:extLst>
          </p:cNvPr>
          <p:cNvSpPr txBox="1"/>
          <p:nvPr/>
        </p:nvSpPr>
        <p:spPr>
          <a:xfrm>
            <a:off x="3689782" y="4247734"/>
            <a:ext cx="4420548" cy="830966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Christian Tanguy, Phys. Rev. B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60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10660 (1999).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Jose Menendez, Phys. Rev. B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101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195204 (2020).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Carola Emminger, J. Appl. Phys.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131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165701 (2022).</a:t>
            </a:r>
            <a:endParaRPr dirty="0">
              <a:solidFill>
                <a:schemeClr val="bg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46C97F5-7E6D-A1AC-461D-BD6BFC3CE372}"/>
              </a:ext>
            </a:extLst>
          </p:cNvPr>
          <p:cNvSpPr txBox="1"/>
          <p:nvPr/>
        </p:nvSpPr>
        <p:spPr>
          <a:xfrm>
            <a:off x="174634" y="4007458"/>
            <a:ext cx="3153020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/>
              <a:t>This theory needs to be used for </a:t>
            </a:r>
            <a:r>
              <a:rPr lang="en-US" sz="1800" dirty="0" err="1"/>
              <a:t>InSb</a:t>
            </a:r>
            <a:r>
              <a:rPr lang="en-US" sz="1800" dirty="0"/>
              <a:t>, </a:t>
            </a:r>
            <a:r>
              <a:rPr lang="en-US" sz="1800" dirty="0">
                <a:latin typeface="Symbol" panose="05050102010706020507" pitchFamily="18" charset="2"/>
              </a:rPr>
              <a:t>a</a:t>
            </a:r>
            <a:r>
              <a:rPr lang="en-US" sz="1800" dirty="0"/>
              <a:t>-tin, Ge-Sn alloys.</a:t>
            </a:r>
          </a:p>
        </p:txBody>
      </p:sp>
    </p:spTree>
    <p:extLst>
      <p:ext uri="{BB962C8B-B14F-4D97-AF65-F5344CB8AC3E}">
        <p14:creationId xmlns:p14="http://schemas.microsoft.com/office/powerpoint/2010/main" val="388544765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Germanium-Tin Alloys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5866E24-AF95-D8CF-6F6E-D83860D97C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/>
          <a:stretch/>
        </p:blipFill>
        <p:spPr>
          <a:xfrm>
            <a:off x="720113" y="445769"/>
            <a:ext cx="7482178" cy="467636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B315D76-E468-F2B7-EAA7-B6B25284E002}"/>
              </a:ext>
            </a:extLst>
          </p:cNvPr>
          <p:cNvSpPr/>
          <p:nvPr/>
        </p:nvSpPr>
        <p:spPr>
          <a:xfrm>
            <a:off x="6037941" y="1153883"/>
            <a:ext cx="413657" cy="1640115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546211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Germanium-Tin Alloys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7" name="Google Shape;99;p16">
            <a:extLst>
              <a:ext uri="{FF2B5EF4-FFF2-40B4-BE49-F238E27FC236}">
                <a16:creationId xmlns:a16="http://schemas.microsoft.com/office/drawing/2014/main" id="{E318497C-78E4-BF42-A7B0-B09A70111A8C}"/>
              </a:ext>
            </a:extLst>
          </p:cNvPr>
          <p:cNvSpPr txBox="1"/>
          <p:nvPr/>
        </p:nvSpPr>
        <p:spPr>
          <a:xfrm>
            <a:off x="4050409" y="4570915"/>
            <a:ext cx="3509304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M.P. </a:t>
            </a:r>
            <a:r>
              <a:rPr lang="en-US" dirty="0" err="1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Polak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J. Phys. D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50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195103 (2017).</a:t>
            </a:r>
            <a:endParaRPr dirty="0">
              <a:solidFill>
                <a:schemeClr val="bg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106BD-0654-0942-03B9-634B4FE00C8D}"/>
              </a:ext>
            </a:extLst>
          </p:cNvPr>
          <p:cNvSpPr txBox="1"/>
          <p:nvPr/>
        </p:nvSpPr>
        <p:spPr>
          <a:xfrm>
            <a:off x="4083706" y="3995620"/>
            <a:ext cx="493745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DFT calculation (GGA, WIEN2k, 54-atom supercell)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ECC180EB-B81A-32AD-E1F0-38EB4CD714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401071"/>
            <a:ext cx="3892177" cy="465574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FCCF35-09F4-445A-1496-F8A07FB3D0D0}"/>
              </a:ext>
            </a:extLst>
          </p:cNvPr>
          <p:cNvSpPr txBox="1"/>
          <p:nvPr/>
        </p:nvSpPr>
        <p:spPr>
          <a:xfrm>
            <a:off x="31261" y="380581"/>
            <a:ext cx="1463710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indirect (Ge)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CB0E803-CB42-EC4D-11BA-0988C6F5F89B}"/>
              </a:ext>
            </a:extLst>
          </p:cNvPr>
          <p:cNvSpPr txBox="1"/>
          <p:nvPr/>
        </p:nvSpPr>
        <p:spPr>
          <a:xfrm>
            <a:off x="1845547" y="410392"/>
            <a:ext cx="1572567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direct (GaAs)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F27F727-932F-C659-05DF-F8C94802ACCE}"/>
              </a:ext>
            </a:extLst>
          </p:cNvPr>
          <p:cNvSpPr txBox="1"/>
          <p:nvPr/>
        </p:nvSpPr>
        <p:spPr>
          <a:xfrm>
            <a:off x="31260" y="2815955"/>
            <a:ext cx="1543540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inverted (Sn)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1D2AF41-27A9-7B2F-2CE0-9B675EC46B25}"/>
              </a:ext>
            </a:extLst>
          </p:cNvPr>
          <p:cNvSpPr txBox="1"/>
          <p:nvPr/>
        </p:nvSpPr>
        <p:spPr>
          <a:xfrm>
            <a:off x="2014019" y="2815955"/>
            <a:ext cx="1404095" cy="369332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inverse SO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D1555FA-1B70-008E-8B10-4FCC30FDCD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4014" y="524942"/>
            <a:ext cx="4295954" cy="329546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B4F27D2-A72D-9924-2F6A-17898C5163EB}"/>
              </a:ext>
            </a:extLst>
          </p:cNvPr>
          <p:cNvSpPr txBox="1"/>
          <p:nvPr/>
        </p:nvSpPr>
        <p:spPr>
          <a:xfrm>
            <a:off x="1072028" y="4749040"/>
            <a:ext cx="1915909" cy="30777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topological insulators</a:t>
            </a:r>
          </a:p>
        </p:txBody>
      </p:sp>
    </p:spTree>
    <p:extLst>
      <p:ext uri="{BB962C8B-B14F-4D97-AF65-F5344CB8AC3E}">
        <p14:creationId xmlns:p14="http://schemas.microsoft.com/office/powerpoint/2010/main" val="385739216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Germanium-Tin Alloys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6" name="Picture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1FA6C3E6-10E4-40D6-932E-2C3BDF213C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61" y="405220"/>
            <a:ext cx="5250180" cy="3977640"/>
          </a:xfrm>
          <a:prstGeom prst="rect">
            <a:avLst/>
          </a:prstGeom>
        </p:spPr>
      </p:pic>
      <p:sp>
        <p:nvSpPr>
          <p:cNvPr id="7" name="Google Shape;99;p16">
            <a:extLst>
              <a:ext uri="{FF2B5EF4-FFF2-40B4-BE49-F238E27FC236}">
                <a16:creationId xmlns:a16="http://schemas.microsoft.com/office/drawing/2014/main" id="{E318497C-78E4-BF42-A7B0-B09A70111A8C}"/>
              </a:ext>
            </a:extLst>
          </p:cNvPr>
          <p:cNvSpPr txBox="1"/>
          <p:nvPr/>
        </p:nvSpPr>
        <p:spPr>
          <a:xfrm>
            <a:off x="5603433" y="4263138"/>
            <a:ext cx="3509304" cy="400079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M.P. </a:t>
            </a:r>
            <a:r>
              <a:rPr lang="en-US" dirty="0" err="1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Polak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J. Phys. D </a:t>
            </a:r>
            <a:r>
              <a:rPr lang="en-US" b="1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50</a:t>
            </a:r>
            <a:r>
              <a:rPr lang="en-US" dirty="0">
                <a:solidFill>
                  <a:schemeClr val="bg2"/>
                </a:solidFill>
                <a:latin typeface="+mn-lt"/>
                <a:ea typeface="Calibri"/>
                <a:cs typeface="Times New Roman"/>
                <a:sym typeface="Times New Roman"/>
              </a:rPr>
              <a:t>, 195103 (2017).</a:t>
            </a:r>
            <a:endParaRPr dirty="0">
              <a:solidFill>
                <a:schemeClr val="bg2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84D13E-D1F9-199D-A7BA-5AC5A46340D0}"/>
              </a:ext>
            </a:extLst>
          </p:cNvPr>
          <p:cNvSpPr txBox="1"/>
          <p:nvPr/>
        </p:nvSpPr>
        <p:spPr>
          <a:xfrm>
            <a:off x="5348514" y="776514"/>
            <a:ext cx="3672645" cy="830997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These alloys are a rich playground to explore the various topological phases available in common semiconductors.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A2106BD-0654-0942-03B9-634B4FE00C8D}"/>
              </a:ext>
            </a:extLst>
          </p:cNvPr>
          <p:cNvSpPr txBox="1"/>
          <p:nvPr/>
        </p:nvSpPr>
        <p:spPr>
          <a:xfrm>
            <a:off x="5406571" y="2046514"/>
            <a:ext cx="361458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This DFT calculation (GGA, WIEN2k, 54-atom supercell) does not agree so well with experiments.</a:t>
            </a:r>
          </a:p>
          <a:p>
            <a:endParaRPr lang="en-US" dirty="0"/>
          </a:p>
          <a:p>
            <a:r>
              <a:rPr lang="en-US" b="1" dirty="0">
                <a:solidFill>
                  <a:srgbClr val="FF0000"/>
                </a:solidFill>
              </a:rPr>
              <a:t>Synthesis of alloys over the complete range of compositions and measurements of the band gaps are needed. </a:t>
            </a:r>
          </a:p>
        </p:txBody>
      </p:sp>
    </p:spTree>
    <p:extLst>
      <p:ext uri="{BB962C8B-B14F-4D97-AF65-F5344CB8AC3E}">
        <p14:creationId xmlns:p14="http://schemas.microsoft.com/office/powerpoint/2010/main" val="161793462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B568995-B495-5D90-07B7-66309B7D9721}"/>
              </a:ext>
            </a:extLst>
          </p:cNvPr>
          <p:cNvCxnSpPr/>
          <p:nvPr/>
        </p:nvCxnSpPr>
        <p:spPr>
          <a:xfrm>
            <a:off x="0" y="0"/>
            <a:ext cx="685800" cy="0"/>
          </a:xfrm>
          <a:prstGeom prst="line">
            <a:avLst/>
          </a:prstGeom>
          <a:ln w="0" cap="flat" cmpd="sng" algn="ctr">
            <a:solidFill>
              <a:srgbClr val="FBFFFF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rotWithShape="0">
                    <a:scrgbClr r="0" g="0" b="0"/>
                  </a:outerShdw>
                </a:effectLst>
              </a14:hiddenEffects>
            </a:ext>
          </a:ex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itle 3">
            <a:extLst>
              <a:ext uri="{FF2B5EF4-FFF2-40B4-BE49-F238E27FC236}">
                <a16:creationId xmlns:a16="http://schemas.microsoft.com/office/drawing/2014/main" id="{F51F05FB-68E1-2C4E-A627-67E8635E1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9144000" cy="523568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Award-winning undergraduate research students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44E3E2C7-5D36-4583-8401-3FEC7B85A860}"/>
              </a:ext>
            </a:extLst>
          </p:cNvPr>
          <p:cNvSpPr txBox="1">
            <a:spLocks/>
          </p:cNvSpPr>
          <p:nvPr/>
        </p:nvSpPr>
        <p:spPr>
          <a:xfrm>
            <a:off x="8786997" y="4861668"/>
            <a:ext cx="357002" cy="273844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6B34050-BECC-48C9-9AC3-879728755A1B}" type="slidenum">
              <a:rPr lang="en-US" sz="1350">
                <a:solidFill>
                  <a:srgbClr val="FFFF00"/>
                </a:solidFill>
              </a:rPr>
              <a:pPr/>
              <a:t>54</a:t>
            </a:fld>
            <a:endParaRPr lang="en-US" sz="1350" dirty="0">
              <a:solidFill>
                <a:srgbClr val="FFFF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730D492-0F62-8A42-E269-D88C2A55294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4" b="9968"/>
          <a:stretch/>
        </p:blipFill>
        <p:spPr>
          <a:xfrm>
            <a:off x="85726" y="570564"/>
            <a:ext cx="2232434" cy="225632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4C772FF-0E08-1D80-178C-A6FBC4F7A0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7544" y="570564"/>
            <a:ext cx="5014913" cy="3502841"/>
          </a:xfrm>
          <a:prstGeom prst="rect">
            <a:avLst/>
          </a:prstGeom>
        </p:spPr>
      </p:pic>
      <p:pic>
        <p:nvPicPr>
          <p:cNvPr id="11" name="Picture 10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2C01B310-B62D-F2A0-62D2-6A12A07343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6" y="2873887"/>
            <a:ext cx="3002994" cy="2252246"/>
          </a:xfrm>
          <a:prstGeom prst="rect">
            <a:avLst/>
          </a:prstGeom>
        </p:spPr>
      </p:pic>
      <p:pic>
        <p:nvPicPr>
          <p:cNvPr id="13" name="Picture 12" descr="A group of people looking at a camera&#10;&#10;Description automatically generated with medium confidence">
            <a:extLst>
              <a:ext uri="{FF2B5EF4-FFF2-40B4-BE49-F238E27FC236}">
                <a16:creationId xmlns:a16="http://schemas.microsoft.com/office/drawing/2014/main" id="{B61EEB27-FB56-E98A-0935-0C3F065B91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85461" y="2693194"/>
            <a:ext cx="3577751" cy="238516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570321E-04B7-73B9-8180-A95917CB55B3}"/>
              </a:ext>
            </a:extLst>
          </p:cNvPr>
          <p:cNvSpPr txBox="1"/>
          <p:nvPr/>
        </p:nvSpPr>
        <p:spPr>
          <a:xfrm>
            <a:off x="3508634" y="4770584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280251498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Transitions in Topological Insulators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941" y="600006"/>
            <a:ext cx="6277430" cy="3603194"/>
          </a:xfrm>
        </p:spPr>
        <p:txBody>
          <a:bodyPr>
            <a:normAutofit/>
          </a:bodyPr>
          <a:lstStyle/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Bonds and Bands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Band Structure of Silicon, Germanium, and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Why is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 a Topological Insulator?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Intravalence</a:t>
            </a:r>
            <a:r>
              <a:rPr lang="en-US" sz="2200" dirty="0">
                <a:solidFill>
                  <a:schemeClr val="tx1"/>
                </a:solidFill>
              </a:rPr>
              <a:t> Band Absorption in Ge and </a:t>
            </a:r>
            <a:r>
              <a:rPr lang="en-US" sz="2200" dirty="0" err="1">
                <a:solidFill>
                  <a:schemeClr val="tx1"/>
                </a:solidFill>
              </a:rPr>
              <a:t>AlSb</a:t>
            </a:r>
            <a:endParaRPr lang="en-US" sz="2200" dirty="0">
              <a:solidFill>
                <a:schemeClr val="tx1"/>
              </a:solidFill>
            </a:endParaRP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Intravalence</a:t>
            </a:r>
            <a:r>
              <a:rPr lang="en-US" sz="2200" dirty="0">
                <a:solidFill>
                  <a:schemeClr val="tx1"/>
                </a:solidFill>
              </a:rPr>
              <a:t> Band Absorption in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Dependence on Temperature, Substrate,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and Doping with Ge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Summary</a:t>
            </a:r>
          </a:p>
          <a:p>
            <a:pPr marL="344488" indent="-344488">
              <a:buNone/>
            </a:pPr>
            <a:endParaRPr lang="en-US" sz="1800" dirty="0"/>
          </a:p>
          <a:p>
            <a:pPr marL="344488" indent="-344488"/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CD8B31D2-3215-4F4E-1BFF-0EDE663A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6802658" y="499584"/>
            <a:ext cx="2309174" cy="37907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 Box 60">
            <a:extLst>
              <a:ext uri="{FF2B5EF4-FFF2-40B4-BE49-F238E27FC236}">
                <a16:creationId xmlns:a16="http://schemas.microsoft.com/office/drawing/2014/main" id="{DCD32B0E-9ABE-E4B8-1CFA-0E853C3E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7257" y="3538693"/>
            <a:ext cx="1651191" cy="73707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FTIR-VASE;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67723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EF3F781-9650-4C5C-9948-5CB7661862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28451" y="114025"/>
            <a:ext cx="2192707" cy="2088625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Thank you!</a:t>
            </a:r>
            <a:br>
              <a:rPr lang="en-US" sz="3200" dirty="0"/>
            </a:b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 </a:t>
            </a:r>
            <a:br>
              <a:rPr lang="en-US" sz="3200" dirty="0"/>
            </a:br>
            <a:r>
              <a:rPr lang="en-US" sz="3200" dirty="0"/>
              <a:t>Questions?</a:t>
            </a:r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507132B8-0C8F-4200-9E5B-386C29175BE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56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E38B1A1-7F0B-5297-61B0-2956E12E83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16" y="43542"/>
            <a:ext cx="6490213" cy="33197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CD47CB3-745F-853D-9618-2AE43EE27A8E}"/>
              </a:ext>
            </a:extLst>
          </p:cNvPr>
          <p:cNvSpPr txBox="1"/>
          <p:nvPr/>
        </p:nvSpPr>
        <p:spPr>
          <a:xfrm>
            <a:off x="41216" y="3448890"/>
            <a:ext cx="22381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</a:rPr>
              <a:t>AVS 2022, Pittsburgh, PA</a:t>
            </a:r>
          </a:p>
        </p:txBody>
      </p:sp>
    </p:spTree>
    <p:extLst>
      <p:ext uri="{BB962C8B-B14F-4D97-AF65-F5344CB8AC3E}">
        <p14:creationId xmlns:p14="http://schemas.microsoft.com/office/powerpoint/2010/main" val="230938605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1"/>
            <a:ext cx="9081476" cy="513990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Ellipsometry Measurement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2A9736A-1F38-7E8D-0816-78150C4A8F4D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1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3DAD578-B787-1789-5D84-B11D66F3AA5C}"/>
              </a:ext>
            </a:extLst>
          </p:cNvPr>
          <p:cNvGrpSpPr/>
          <p:nvPr/>
        </p:nvGrpSpPr>
        <p:grpSpPr>
          <a:xfrm>
            <a:off x="4589139" y="631525"/>
            <a:ext cx="4432019" cy="2531427"/>
            <a:chOff x="38745" y="513990"/>
            <a:chExt cx="4432019" cy="253142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D6FDF534-28F7-932F-8491-5F503512CA3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745" y="513990"/>
              <a:ext cx="4432019" cy="2531427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759C3FE-D213-C1E2-2AEE-E9805FD8EE3A}"/>
                    </a:ext>
                  </a:extLst>
                </p:cNvPr>
                <p:cNvSpPr txBox="1"/>
                <p:nvPr/>
              </p:nvSpPr>
              <p:spPr>
                <a:xfrm>
                  <a:off x="1239700" y="2096160"/>
                  <a:ext cx="2030107" cy="492443"/>
                </a:xfrm>
                <a:prstGeom prst="rect">
                  <a:avLst/>
                </a:prstGeom>
                <a:solidFill>
                  <a:srgbClr val="FFFF00"/>
                </a:solidFill>
              </p:spPr>
              <p:txBody>
                <a:bodyPr wrap="none" lIns="91440" tIns="91440" rIns="91440" bIns="9144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tan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𝜓</m:t>
                            </m:r>
                          </m:e>
                        </m:func>
                        <m:func>
                          <m:funcPr>
                            <m:ctrlP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2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exp</m:t>
                            </m:r>
                          </m:fName>
                          <m:e>
                            <m:r>
                              <a:rPr lang="en-US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𝑖</m:t>
                            </m:r>
                            <m:r>
                              <m:rPr>
                                <m:sty m:val="p"/>
                              </m:rPr>
                              <a:rPr lang="el-GR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Δ</m:t>
                            </m:r>
                          </m:e>
                        </m:func>
                      </m:oMath>
                    </m:oMathPara>
                  </a14:m>
                  <a:endParaRPr lang="en-US" sz="2000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0759C3FE-D213-C1E2-2AEE-E9805FD8EE3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39700" y="2096160"/>
                  <a:ext cx="2030107" cy="492443"/>
                </a:xfrm>
                <a:prstGeom prst="rect">
                  <a:avLst/>
                </a:prstGeom>
                <a:blipFill>
                  <a:blip r:embed="rId3"/>
                  <a:stretch>
                    <a:fillRect b="-493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C5E32B24-55FA-4C8E-F8A0-3BF395FA783C}"/>
                </a:ext>
              </a:extLst>
            </p:cNvPr>
            <p:cNvSpPr txBox="1"/>
            <p:nvPr/>
          </p:nvSpPr>
          <p:spPr>
            <a:xfrm>
              <a:off x="1196496" y="2578849"/>
              <a:ext cx="2104308" cy="430887"/>
            </a:xfrm>
            <a:prstGeom prst="rect">
              <a:avLst/>
            </a:prstGeom>
            <a:solidFill>
              <a:srgbClr val="FFC000"/>
            </a:solidFill>
          </p:spPr>
          <p:txBody>
            <a:bodyPr wrap="square" lIns="0" tIns="91440" rIns="0" bIns="91440" rtlCol="0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D0306"/>
                  </a:solidFill>
                </a:rPr>
                <a:t>Fresnel reflection ratio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9212246-9C15-FBD9-CC60-C172AAC87EB9}"/>
              </a:ext>
            </a:extLst>
          </p:cNvPr>
          <p:cNvSpPr txBox="1"/>
          <p:nvPr/>
        </p:nvSpPr>
        <p:spPr>
          <a:xfrm>
            <a:off x="31261" y="513991"/>
            <a:ext cx="1981200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Polarization State</a:t>
            </a:r>
          </a:p>
          <a:p>
            <a:pPr algn="ctr"/>
            <a:r>
              <a:rPr lang="en-US" sz="1800" dirty="0">
                <a:solidFill>
                  <a:srgbClr val="0D0306"/>
                </a:solidFill>
              </a:rPr>
              <a:t>Jones Vector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7FCD95-9BC7-1135-7563-EDC865855F40}"/>
                  </a:ext>
                </a:extLst>
              </p:cNvPr>
              <p:cNvSpPr txBox="1"/>
              <p:nvPr/>
            </p:nvSpPr>
            <p:spPr>
              <a:xfrm>
                <a:off x="2181108" y="565415"/>
                <a:ext cx="1037015" cy="54348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𝐽</m:t>
                      </m:r>
                      <m:r>
                        <a:rPr lang="en-US" sz="18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18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1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𝐸</m:t>
                                    </m:r>
                                  </m:e>
                                  <m:sub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  <m:r>
                                      <a:rPr lang="en-US" sz="1800" b="0" i="1" smtClean="0">
                                        <a:latin typeface="Cambria Math" panose="02040503050406030204" pitchFamily="18" charset="0"/>
                                      </a:rPr>
                                      <m:t>𝑦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18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587FCD95-9BC7-1135-7563-EDC865855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81108" y="565415"/>
                <a:ext cx="1037015" cy="543482"/>
              </a:xfrm>
              <a:prstGeom prst="rect">
                <a:avLst/>
              </a:prstGeom>
              <a:blipFill>
                <a:blip r:embed="rId4"/>
                <a:stretch>
                  <a:fillRect b="-112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>
            <a:extLst>
              <a:ext uri="{FF2B5EF4-FFF2-40B4-BE49-F238E27FC236}">
                <a16:creationId xmlns:a16="http://schemas.microsoft.com/office/drawing/2014/main" id="{A66BC361-C7F2-1ADD-A0DF-1AE0FF147B2B}"/>
              </a:ext>
            </a:extLst>
          </p:cNvPr>
          <p:cNvSpPr txBox="1"/>
          <p:nvPr/>
        </p:nvSpPr>
        <p:spPr>
          <a:xfrm>
            <a:off x="31261" y="1211992"/>
            <a:ext cx="2674074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Ellipsometry Experiment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D39F0E-3204-D9CF-5272-B6E67E0FC676}"/>
                  </a:ext>
                </a:extLst>
              </p:cNvPr>
              <p:cNvSpPr txBox="1"/>
              <p:nvPr/>
            </p:nvSpPr>
            <p:spPr>
              <a:xfrm>
                <a:off x="31261" y="1612599"/>
                <a:ext cx="2856679" cy="65748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out</m:t>
                          </m:r>
                        </m:sub>
                      </m:sSub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𝑝𝑠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𝐽</m:t>
                          </m:r>
                        </m:e>
                        <m:sub>
                          <m:r>
                            <m:rPr>
                              <m:nor/>
                            </m:rPr>
                            <a:rPr lang="en-US" sz="2400" b="0" i="0" smtClean="0">
                              <a:latin typeface="Cambria Math" panose="02040503050406030204" pitchFamily="18" charset="0"/>
                            </a:rPr>
                            <m:t>in</m:t>
                          </m:r>
                        </m:sub>
                      </m:sSub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4D39F0E-3204-D9CF-5272-B6E67E0FC67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61" y="1612599"/>
                <a:ext cx="2856679" cy="657488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E269ECF4-C11A-6AB3-C9E1-064DFEA5BCC1}"/>
              </a:ext>
            </a:extLst>
          </p:cNvPr>
          <p:cNvSpPr txBox="1"/>
          <p:nvPr/>
        </p:nvSpPr>
        <p:spPr>
          <a:xfrm>
            <a:off x="31261" y="2327052"/>
            <a:ext cx="3168402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1800" dirty="0">
                <a:solidFill>
                  <a:srgbClr val="0D0306"/>
                </a:solidFill>
              </a:rPr>
              <a:t>Fresnel reflection coefficients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44090D-69F3-EC94-EFD9-7EAAEC177AD2}"/>
                  </a:ext>
                </a:extLst>
              </p:cNvPr>
              <p:cNvSpPr txBox="1"/>
              <p:nvPr/>
            </p:nvSpPr>
            <p:spPr>
              <a:xfrm>
                <a:off x="31998" y="2775496"/>
                <a:ext cx="3700437" cy="70763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𝑝𝑠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𝑝𝑠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𝜌</m:t>
                                    </m:r>
                                  </m:e>
                                  <m:sub>
                                    <m:r>
                                      <a:rPr lang="en-US" sz="2400" b="0" i="1" smtClean="0">
                                        <a:latin typeface="Cambria Math" panose="02040503050406030204" pitchFamily="18" charset="0"/>
                                      </a:rPr>
                                      <m:t>𝑠𝑝</m:t>
                                    </m:r>
                                  </m:sub>
                                </m:sSub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3344090D-69F3-EC94-EFD9-7EAAEC177A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998" y="2775496"/>
                <a:ext cx="3700437" cy="7076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AA3293EF-C45D-84C0-273C-184113A02B0B}"/>
              </a:ext>
            </a:extLst>
          </p:cNvPr>
          <p:cNvSpPr txBox="1"/>
          <p:nvPr/>
        </p:nvSpPr>
        <p:spPr>
          <a:xfrm>
            <a:off x="31998" y="3635978"/>
            <a:ext cx="323678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b="1" dirty="0">
                <a:solidFill>
                  <a:srgbClr val="FF0000"/>
                </a:solidFill>
              </a:rPr>
              <a:t>Isotropic surface: </a:t>
            </a:r>
          </a:p>
          <a:p>
            <a:r>
              <a:rPr lang="en-US" sz="1800" dirty="0"/>
              <a:t>Off-diagonal elements vanish.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3494D1-2091-36A8-BCD9-A60B15E88BB9}"/>
                  </a:ext>
                </a:extLst>
              </p:cNvPr>
              <p:cNvSpPr txBox="1"/>
              <p:nvPr/>
            </p:nvSpPr>
            <p:spPr>
              <a:xfrm>
                <a:off x="4505917" y="3635978"/>
                <a:ext cx="3189527" cy="65748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i="1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𝑝𝑝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𝑝𝑠</m:t>
                                    </m:r>
                                  </m:sub>
                                </m:sSub>
                              </m:e>
                            </m:mr>
                            <m:mr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𝑠𝑝</m:t>
                                    </m:r>
                                  </m:sub>
                                </m:sSub>
                              </m:e>
                              <m:e>
                                <m:sSub>
                                  <m:sSubPr>
                                    <m:ctrlP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𝑟</m:t>
                                    </m:r>
                                  </m:e>
                                  <m:sub>
                                    <m:r>
                                      <a:rPr lang="en-US" sz="2400" i="1">
                                        <a:latin typeface="Cambria Math" panose="02040503050406030204" pitchFamily="18" charset="0"/>
                                      </a:rPr>
                                      <m:t>𝑠𝑠</m:t>
                                    </m:r>
                                  </m:sub>
                                </m:sSub>
                              </m:e>
                            </m:mr>
                          </m:m>
                        </m:e>
                      </m:d>
                      <m:r>
                        <a:rPr lang="en-US" sz="2400" b="0" i="0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  <m: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𝑠𝑠</m:t>
                          </m:r>
                        </m:sub>
                      </m:sSub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m>
                            <m:mPr>
                              <m:mcs>
                                <m:mc>
                                  <m:mcPr>
                                    <m:count m:val="2"/>
                                    <m:mcJc m:val="center"/>
                                  </m:mcPr>
                                </m:mc>
                              </m:mcs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mPr>
                            <m:mr>
                              <m:e>
                                <m:r>
                                  <m:rPr>
                                    <m:brk m:alnAt="7"/>
                                  </m:rPr>
                                  <a:rPr lang="en-US" sz="24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𝜌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</m:mr>
                            <m:mr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e>
                              <m:e>
                                <m:r>
                                  <a:rPr lang="en-US" sz="2400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e>
                            </m:mr>
                          </m:m>
                        </m:e>
                      </m:d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63494D1-2091-36A8-BCD9-A60B15E88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05917" y="3635978"/>
                <a:ext cx="3189527" cy="65748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4" name="TextBox 23">
            <a:extLst>
              <a:ext uri="{FF2B5EF4-FFF2-40B4-BE49-F238E27FC236}">
                <a16:creationId xmlns:a16="http://schemas.microsoft.com/office/drawing/2014/main" id="{A15AACF5-B78D-F6E1-52A9-ACA444DEDB0B}"/>
              </a:ext>
            </a:extLst>
          </p:cNvPr>
          <p:cNvSpPr txBox="1"/>
          <p:nvPr/>
        </p:nvSpPr>
        <p:spPr>
          <a:xfrm>
            <a:off x="4505917" y="3188827"/>
            <a:ext cx="4593834" cy="40011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Anisotropy or depolarization (not both)</a:t>
            </a:r>
          </a:p>
        </p:txBody>
      </p:sp>
    </p:spTree>
    <p:extLst>
      <p:ext uri="{BB962C8B-B14F-4D97-AF65-F5344CB8AC3E}">
        <p14:creationId xmlns:p14="http://schemas.microsoft.com/office/powerpoint/2010/main" val="165260775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Experimental Methods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3AEECF3-F606-11A7-D3B7-C4631E4735B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2" y="473525"/>
            <a:ext cx="2874789" cy="195561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C140823-61E6-BCBE-1800-53A6E0D2F2F2}"/>
              </a:ext>
            </a:extLst>
          </p:cNvPr>
          <p:cNvSpPr txBox="1"/>
          <p:nvPr/>
        </p:nvSpPr>
        <p:spPr>
          <a:xfrm>
            <a:off x="111931" y="1980156"/>
            <a:ext cx="2646074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highlight>
                  <a:srgbClr val="FF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Spectroscopic Ellipsometer 190 to 2500 nm (0.5 to 6.5 eV)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050DED4A-35B8-1BC5-D61D-779CCDAA44CE}"/>
              </a:ext>
            </a:extLst>
          </p:cNvPr>
          <p:cNvGrpSpPr/>
          <p:nvPr/>
        </p:nvGrpSpPr>
        <p:grpSpPr>
          <a:xfrm>
            <a:off x="35473" y="2549554"/>
            <a:ext cx="2980611" cy="2587682"/>
            <a:chOff x="35473" y="2494849"/>
            <a:chExt cx="2980611" cy="2587682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5CD32BAF-A05E-7DC8-E438-07D8D2FA754A}"/>
                </a:ext>
              </a:extLst>
            </p:cNvPr>
            <p:cNvSpPr txBox="1"/>
            <p:nvPr/>
          </p:nvSpPr>
          <p:spPr>
            <a:xfrm>
              <a:off x="35473" y="2494849"/>
              <a:ext cx="2980611" cy="2539670"/>
            </a:xfrm>
            <a:prstGeom prst="rect">
              <a:avLst/>
            </a:prstGeom>
            <a:solidFill>
              <a:schemeClr val="bg1"/>
            </a:solidFill>
            <a:ln w="38100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marR="0" lvl="0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sng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Spectroscopic Ellipsometry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:</a:t>
              </a:r>
            </a:p>
            <a:p>
              <a:pPr lvl="0" indent="114300" defTabSz="914400" eaLnBrk="0" fontAlgn="base" hangingPunct="0">
                <a:spcBef>
                  <a:spcPct val="0"/>
                </a:spcBef>
                <a:spcAft>
                  <a:spcPct val="0"/>
                </a:spcAft>
                <a:buFont typeface="Arial" pitchFamily="34" charset="0"/>
                <a:buChar char="•"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Thickness (100 </a:t>
              </a:r>
              <a:r>
                <a:rPr lang="en-US" sz="1600" b="1" kern="0" dirty="0">
                  <a:solidFill>
                    <a:srgbClr val="882345"/>
                  </a:solidFill>
                  <a:latin typeface="Arial"/>
                  <a:ea typeface="ＭＳ Ｐゴシック"/>
                  <a:cs typeface="Arial" panose="020B0604020202020204" pitchFamily="34" charset="0"/>
                </a:rPr>
                <a:t>to 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10000 </a:t>
              </a:r>
              <a:r>
                <a:rPr lang="en-US" sz="1600" b="1" kern="0" dirty="0">
                  <a:solidFill>
                    <a:srgbClr val="882345"/>
                  </a:solidFill>
                  <a:latin typeface="Arial"/>
                  <a:ea typeface="ＭＳ Ｐゴシック"/>
                  <a:cs typeface="Arial" panose="020B0604020202020204" pitchFamily="34" charset="0"/>
                </a:rPr>
                <a:t>Å) </a:t>
              </a:r>
              <a:endPara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endParaRPr>
            </a:p>
            <a:p>
              <a:pPr marR="0" lvl="0" indent="114300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1" i="0" strike="noStrike" kern="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Absorption, band gap</a:t>
              </a:r>
            </a:p>
            <a:p>
              <a:pPr marR="0" lvl="0" indent="114300" defTabSz="914400" eaLnBrk="0" fontAlgn="base" latinLnBrk="0" hangingPunct="0"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Char char="•"/>
                <a:tabLst/>
                <a:defRPr/>
              </a:pPr>
              <a:r>
                <a:rPr kumimoji="0" lang="en-US" sz="1600" b="1" i="0" strike="noStrike" kern="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/>
                  <a:ea typeface="ＭＳ Ｐゴシック"/>
                  <a:cs typeface="Arial" panose="020B0604020202020204" pitchFamily="34" charset="0"/>
                </a:rPr>
                <a:t>Refractive index</a:t>
              </a:r>
            </a:p>
            <a:p>
              <a:pPr marL="0" marR="0" lvl="0" indent="0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endParaRPr>
            </a:p>
            <a:p>
              <a:pPr marL="0" marR="0" lvl="0" indent="0" defTabSz="914400" eaLnBrk="0" fontAlgn="base" latinLnBrk="0" hangingPunct="0">
                <a:lnSpc>
                  <a:spcPct val="2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B61A147F-80C3-DE00-0D3A-911C9FDCA291}"/>
                </a:ext>
              </a:extLst>
            </p:cNvPr>
            <p:cNvGrpSpPr/>
            <p:nvPr/>
          </p:nvGrpSpPr>
          <p:grpSpPr>
            <a:xfrm>
              <a:off x="162172" y="3518851"/>
              <a:ext cx="2707707" cy="1563680"/>
              <a:chOff x="162172" y="3430363"/>
              <a:chExt cx="2707707" cy="1563680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CBAB0D97-4CDE-B0B8-A26A-DA8AF082187B}"/>
                  </a:ext>
                </a:extLst>
              </p:cNvPr>
              <p:cNvSpPr txBox="1"/>
              <p:nvPr/>
            </p:nvSpPr>
            <p:spPr>
              <a:xfrm>
                <a:off x="1718424" y="3513650"/>
                <a:ext cx="616841" cy="184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detector</a:t>
                </a: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6A25A87C-C255-2D98-EBDE-D718A6BC55B0}"/>
                  </a:ext>
                </a:extLst>
              </p:cNvPr>
              <p:cNvSpPr txBox="1"/>
              <p:nvPr/>
            </p:nvSpPr>
            <p:spPr>
              <a:xfrm>
                <a:off x="730095" y="3686145"/>
                <a:ext cx="1284211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 err="1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Monochromator</a:t>
                </a: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 </a:t>
                </a:r>
                <a:endParaRPr kumimoji="0" 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20CEAB74-7A2D-23DC-08B1-FC68131E4894}"/>
                  </a:ext>
                </a:extLst>
              </p:cNvPr>
              <p:cNvSpPr txBox="1"/>
              <p:nvPr/>
            </p:nvSpPr>
            <p:spPr>
              <a:xfrm>
                <a:off x="1005469" y="3928709"/>
                <a:ext cx="799453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polarizer</a:t>
                </a:r>
              </a:p>
            </p:txBody>
          </p: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40001B9B-17BF-2037-498B-CFA61E1A474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162172" y="3455599"/>
                <a:ext cx="549948" cy="441629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509E20B7-11EA-E288-B229-944DBCFCED72}"/>
                  </a:ext>
                </a:extLst>
              </p:cNvPr>
              <p:cNvSpPr/>
              <p:nvPr/>
            </p:nvSpPr>
            <p:spPr>
              <a:xfrm>
                <a:off x="1283086" y="4641689"/>
                <a:ext cx="448365" cy="100944"/>
              </a:xfrm>
              <a:prstGeom prst="re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4C5CC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418BB4D6-8C03-0496-593D-716310122CC3}"/>
                  </a:ext>
                </a:extLst>
              </p:cNvPr>
              <p:cNvSpPr txBox="1"/>
              <p:nvPr/>
            </p:nvSpPr>
            <p:spPr>
              <a:xfrm>
                <a:off x="1062731" y="4710806"/>
                <a:ext cx="832855" cy="2832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   sample</a:t>
                </a: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32E015AC-BA38-64C4-2B1C-4FE8CB04A8C6}"/>
                  </a:ext>
                </a:extLst>
              </p:cNvPr>
              <p:cNvCxnSpPr/>
              <p:nvPr/>
            </p:nvCxnSpPr>
            <p:spPr>
              <a:xfrm flipV="1">
                <a:off x="1507268" y="3783667"/>
                <a:ext cx="896731" cy="858023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</p:cxnSp>
          <p:pic>
            <p:nvPicPr>
              <p:cNvPr id="22" name="Picture 3">
                <a:extLst>
                  <a:ext uri="{FF2B5EF4-FFF2-40B4-BE49-F238E27FC236}">
                    <a16:creationId xmlns:a16="http://schemas.microsoft.com/office/drawing/2014/main" id="{619E6A2E-25D3-C291-A5AC-92DB5E34895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403999" y="3430363"/>
                <a:ext cx="465880" cy="466865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DD8B18EF-516C-8863-86FB-3333882E09EA}"/>
                  </a:ext>
                </a:extLst>
              </p:cNvPr>
              <p:cNvSpPr/>
              <p:nvPr/>
            </p:nvSpPr>
            <p:spPr>
              <a:xfrm rot="8100000">
                <a:off x="666583" y="3884610"/>
                <a:ext cx="112091" cy="176652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cxnSp>
            <p:nvCxnSpPr>
              <p:cNvPr id="24" name="Straight Connector 23">
                <a:extLst>
                  <a:ext uri="{FF2B5EF4-FFF2-40B4-BE49-F238E27FC236}">
                    <a16:creationId xmlns:a16="http://schemas.microsoft.com/office/drawing/2014/main" id="{DAEA698C-C7AC-2494-B640-3A693A9B8FFD}"/>
                  </a:ext>
                </a:extLst>
              </p:cNvPr>
              <p:cNvCxnSpPr/>
              <p:nvPr/>
            </p:nvCxnSpPr>
            <p:spPr>
              <a:xfrm>
                <a:off x="554492" y="3834138"/>
                <a:ext cx="952777" cy="807551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</p:cxn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E4330763-E21C-ADD9-A9B9-B3B61E7190E1}"/>
                  </a:ext>
                </a:extLst>
              </p:cNvPr>
              <p:cNvSpPr/>
              <p:nvPr/>
            </p:nvSpPr>
            <p:spPr>
              <a:xfrm rot="2700000">
                <a:off x="980408" y="4125823"/>
                <a:ext cx="100944" cy="224183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837D668F-BDB2-EBFA-7D5E-48AF0E0B8B1D}"/>
                  </a:ext>
                </a:extLst>
              </p:cNvPr>
              <p:cNvCxnSpPr/>
              <p:nvPr/>
            </p:nvCxnSpPr>
            <p:spPr>
              <a:xfrm flipH="1">
                <a:off x="1002857" y="4136970"/>
                <a:ext cx="56046" cy="201888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</p:cxn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EE8AD89-5EB5-8EC0-C951-553445A15A81}"/>
                  </a:ext>
                </a:extLst>
              </p:cNvPr>
              <p:cNvSpPr/>
              <p:nvPr/>
            </p:nvSpPr>
            <p:spPr>
              <a:xfrm rot="18900000">
                <a:off x="1822319" y="4193565"/>
                <a:ext cx="112091" cy="2018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cxnSp>
            <p:nvCxnSpPr>
              <p:cNvPr id="28" name="Straight Connector 27">
                <a:extLst>
                  <a:ext uri="{FF2B5EF4-FFF2-40B4-BE49-F238E27FC236}">
                    <a16:creationId xmlns:a16="http://schemas.microsoft.com/office/drawing/2014/main" id="{9768945D-4BAB-CA0D-96F0-BF536734FA7B}"/>
                  </a:ext>
                </a:extLst>
              </p:cNvPr>
              <p:cNvCxnSpPr/>
              <p:nvPr/>
            </p:nvCxnSpPr>
            <p:spPr>
              <a:xfrm>
                <a:off x="1759474" y="4263150"/>
                <a:ext cx="224183" cy="50472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</p:cxnSp>
          <p:sp>
            <p:nvSpPr>
              <p:cNvPr id="29" name="Rectangle 28">
                <a:extLst>
                  <a:ext uri="{FF2B5EF4-FFF2-40B4-BE49-F238E27FC236}">
                    <a16:creationId xmlns:a16="http://schemas.microsoft.com/office/drawing/2014/main" id="{33036F81-66E4-F3DE-3852-B58ADEE72C60}"/>
                  </a:ext>
                </a:extLst>
              </p:cNvPr>
              <p:cNvSpPr/>
              <p:nvPr/>
            </p:nvSpPr>
            <p:spPr>
              <a:xfrm rot="18900000">
                <a:off x="2108266" y="3904434"/>
                <a:ext cx="155122" cy="201888"/>
              </a:xfrm>
              <a:prstGeom prst="rect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0" name="Flowchart: Extract 29">
                <a:extLst>
                  <a:ext uri="{FF2B5EF4-FFF2-40B4-BE49-F238E27FC236}">
                    <a16:creationId xmlns:a16="http://schemas.microsoft.com/office/drawing/2014/main" id="{627A7D37-37BC-976D-98F9-C6D577AAD1D7}"/>
                  </a:ext>
                </a:extLst>
              </p:cNvPr>
              <p:cNvSpPr/>
              <p:nvPr/>
            </p:nvSpPr>
            <p:spPr>
              <a:xfrm rot="8160000">
                <a:off x="1194596" y="4377017"/>
                <a:ext cx="148956" cy="115391"/>
              </a:xfrm>
              <a:prstGeom prst="flowChartExtra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1" name="Flowchart: Extract 30">
                <a:extLst>
                  <a:ext uri="{FF2B5EF4-FFF2-40B4-BE49-F238E27FC236}">
                    <a16:creationId xmlns:a16="http://schemas.microsoft.com/office/drawing/2014/main" id="{DE3798F6-1EF4-E91B-1207-F5BF3B8714A5}"/>
                  </a:ext>
                </a:extLst>
              </p:cNvPr>
              <p:cNvSpPr/>
              <p:nvPr/>
            </p:nvSpPr>
            <p:spPr>
              <a:xfrm rot="2280000">
                <a:off x="1642501" y="4404514"/>
                <a:ext cx="128310" cy="107486"/>
              </a:xfrm>
              <a:prstGeom prst="flowChartExtract">
                <a:avLst/>
              </a:prstGeom>
              <a:solidFill>
                <a:schemeClr val="bg1"/>
              </a:solidFill>
              <a:ln w="25400" cap="flat" cmpd="sng" algn="ctr">
                <a:solidFill>
                  <a:srgbClr val="C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400" b="0" i="0" u="none" strike="noStrike" kern="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ＭＳ Ｐゴシック"/>
                  <a:cs typeface="+mn-cs"/>
                </a:endParaRP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C77CF32-B257-4201-4C1F-FD4203BF00D4}"/>
                  </a:ext>
                </a:extLst>
              </p:cNvPr>
              <p:cNvSpPr txBox="1"/>
              <p:nvPr/>
            </p:nvSpPr>
            <p:spPr>
              <a:xfrm>
                <a:off x="2055422" y="4285983"/>
                <a:ext cx="777226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12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analyzer</a:t>
                </a:r>
              </a:p>
            </p:txBody>
          </p:sp>
          <p:cxnSp>
            <p:nvCxnSpPr>
              <p:cNvPr id="33" name="Straight Connector 32">
                <a:extLst>
                  <a:ext uri="{FF2B5EF4-FFF2-40B4-BE49-F238E27FC236}">
                    <a16:creationId xmlns:a16="http://schemas.microsoft.com/office/drawing/2014/main" id="{1BF1DFB5-DFBC-F56D-1C64-CEC93A6E3FF7}"/>
                  </a:ext>
                </a:extLst>
              </p:cNvPr>
              <p:cNvCxnSpPr/>
              <p:nvPr/>
            </p:nvCxnSpPr>
            <p:spPr bwMode="auto">
              <a:xfrm flipV="1">
                <a:off x="1506939" y="4217729"/>
                <a:ext cx="0" cy="419727"/>
              </a:xfrm>
              <a:prstGeom prst="line">
                <a:avLst/>
              </a:prstGeom>
              <a:solidFill>
                <a:schemeClr val="bg1"/>
              </a:solidFill>
              <a:ln w="38100" cap="flat" cmpd="sng" algn="ctr">
                <a:solidFill>
                  <a:srgbClr val="882345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AF507438-7753-43e0-B8FC-AC1667EBCBE1}">
                  <a14:hiddenEffects xmlns=""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cxnSp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88A851FA-296D-9E61-7466-677732961B25}"/>
                  </a:ext>
                </a:extLst>
              </p:cNvPr>
              <p:cNvSpPr txBox="1"/>
              <p:nvPr/>
            </p:nvSpPr>
            <p:spPr>
              <a:xfrm>
                <a:off x="1343387" y="4390950"/>
                <a:ext cx="98865" cy="19366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l-GR" sz="24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882345"/>
                    </a:solidFill>
                    <a:effectLst/>
                    <a:uLnTx/>
                    <a:uFillTx/>
                    <a:latin typeface="Arial"/>
                    <a:ea typeface="ＭＳ Ｐゴシック"/>
                  </a:rPr>
                  <a:t>Φ</a:t>
                </a:r>
                <a:endPara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/>
                  <a:ea typeface="ＭＳ Ｐゴシック"/>
                </a:endParaRPr>
              </a:p>
            </p:txBody>
          </p:sp>
        </p:grpSp>
      </p:grpSp>
      <p:pic>
        <p:nvPicPr>
          <p:cNvPr id="35" name="Picture 34" descr="F:\2016_Fall\Advanced Optics\PHYS 571_project\2nd report\xrr_figure.jpg">
            <a:extLst>
              <a:ext uri="{FF2B5EF4-FFF2-40B4-BE49-F238E27FC236}">
                <a16:creationId xmlns:a16="http://schemas.microsoft.com/office/drawing/2014/main" id="{5C0F7A9C-3A74-8C4E-3C91-A2CB093AA96D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2508" y="446612"/>
            <a:ext cx="2794980" cy="1983709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A59A5524-A050-2E38-8721-8BDA816C0786}"/>
              </a:ext>
            </a:extLst>
          </p:cNvPr>
          <p:cNvSpPr txBox="1"/>
          <p:nvPr/>
        </p:nvSpPr>
        <p:spPr>
          <a:xfrm>
            <a:off x="6312291" y="2158011"/>
            <a:ext cx="2719778" cy="30777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X-ray diffraction &amp; reflectance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88051208-5874-9F45-6930-7E7B76806D7F}"/>
              </a:ext>
            </a:extLst>
          </p:cNvPr>
          <p:cNvSpPr txBox="1"/>
          <p:nvPr/>
        </p:nvSpPr>
        <p:spPr>
          <a:xfrm>
            <a:off x="6160853" y="2559907"/>
            <a:ext cx="2871216" cy="2515882"/>
          </a:xfrm>
          <a:prstGeom prst="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L="0" marR="0" lvl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XRD/XRR:</a:t>
            </a:r>
          </a:p>
          <a:p>
            <a:pPr marL="117475" marR="0" lvl="0" indent="-117475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Crystal structure</a:t>
            </a:r>
          </a:p>
          <a:p>
            <a:pPr marL="117475" marR="0" lvl="0" indent="-117475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Lattice spacings</a:t>
            </a:r>
            <a:r>
              <a:rPr kumimoji="0" lang="en-US" sz="1600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 (strain)</a:t>
            </a:r>
            <a:endParaRPr kumimoji="0" lang="en-US" sz="1600" b="1" i="0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117475" marR="0" lvl="0" indent="-117475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Thickness</a:t>
            </a:r>
            <a:r>
              <a:rPr kumimoji="0" lang="en-US" sz="1600" b="0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 (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5 Å</a:t>
            </a:r>
            <a:r>
              <a:rPr kumimoji="0" lang="en-US" sz="1600" b="0" i="0" u="none" strike="noStrike" kern="0" cap="none" spc="0" normalizeH="0" baseline="3000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to 1000 Å)</a:t>
            </a:r>
          </a:p>
          <a:p>
            <a:pPr marL="117475" marR="0" lvl="0" indent="-117475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Surface, roughness 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layer</a:t>
            </a:r>
          </a:p>
          <a:p>
            <a:pPr marL="117475" marR="0" lvl="0" indent="-117475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1600" b="1" kern="0" dirty="0">
                <a:solidFill>
                  <a:srgbClr val="882345"/>
                </a:solidFill>
                <a:latin typeface="Arial"/>
                <a:ea typeface="ＭＳ Ｐゴシック"/>
                <a:cs typeface="Arial" panose="020B0604020202020204" pitchFamily="34" charset="0"/>
              </a:rPr>
              <a:t>Density</a:t>
            </a:r>
            <a:endParaRPr lang="en-US" sz="1100" b="1" kern="0" dirty="0">
              <a:solidFill>
                <a:srgbClr val="882345"/>
              </a:solidFill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114300" marR="0" lvl="0" defTabSz="914400" eaLnBrk="0" fontAlgn="base" latinLnBrk="0" hangingPunct="0">
              <a:spcBef>
                <a:spcPct val="0"/>
              </a:spcBef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500" kern="0" dirty="0">
              <a:solidFill>
                <a:srgbClr val="882345"/>
              </a:solidFill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117475" marR="0" lvl="0" defTabSz="914400" eaLnBrk="0" fontAlgn="base" latinLnBrk="0" hangingPunct="0">
              <a:spcBef>
                <a:spcPct val="0"/>
              </a:spcBef>
              <a:spcAft>
                <a:spcPts val="70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en-US" sz="400" kern="0" dirty="0">
              <a:solidFill>
                <a:srgbClr val="882345"/>
              </a:solidFill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defTabSz="91440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700" dirty="0">
              <a:solidFill>
                <a:srgbClr val="882345"/>
              </a:solidFill>
              <a:ea typeface="ＭＳ Ｐゴシック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CEFCD7D8-06C6-3615-95AE-990D0B530857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94585" y="4080241"/>
            <a:ext cx="2073362" cy="977867"/>
          </a:xfrm>
          <a:prstGeom prst="rect">
            <a:avLst/>
          </a:prstGeom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232B5048-D39F-B7B0-9E32-3A3F78F7291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4272" y="465682"/>
            <a:ext cx="2561486" cy="1920240"/>
          </a:xfrm>
          <a:prstGeom prst="rect">
            <a:avLst/>
          </a:prstGeom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A9686EBA-3642-A644-223E-43E2453C340E}"/>
              </a:ext>
            </a:extLst>
          </p:cNvPr>
          <p:cNvSpPr txBox="1"/>
          <p:nvPr/>
        </p:nvSpPr>
        <p:spPr>
          <a:xfrm>
            <a:off x="3124190" y="1941081"/>
            <a:ext cx="2940976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Infrared Ellipsometer</a:t>
            </a:r>
            <a:b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1.25 to 40 </a:t>
            </a:r>
            <a:r>
              <a:rPr lang="en-US" sz="1400" b="1" dirty="0">
                <a:latin typeface="Symbol" panose="05050102010706020507" pitchFamily="18" charset="2"/>
                <a:cs typeface="Arial" panose="020B0604020202020204" pitchFamily="34" charset="0"/>
              </a:rPr>
              <a:t>m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m (250 to 8000 cm</a:t>
            </a:r>
            <a:r>
              <a:rPr lang="en-US" sz="1400" b="1" baseline="30000" dirty="0">
                <a:latin typeface="Symbol" panose="05050102010706020507" pitchFamily="18" charset="2"/>
                <a:cs typeface="Arial" panose="020B0604020202020204" pitchFamily="34" charset="0"/>
              </a:rPr>
              <a:t>-</a:t>
            </a:r>
            <a:r>
              <a:rPr lang="en-US" sz="14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DA0CD07-7BD7-B056-F4B8-4E8131FAD244}"/>
              </a:ext>
            </a:extLst>
          </p:cNvPr>
          <p:cNvSpPr txBox="1"/>
          <p:nvPr/>
        </p:nvSpPr>
        <p:spPr>
          <a:xfrm>
            <a:off x="3099213" y="2559907"/>
            <a:ext cx="2980611" cy="251633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marR="0" lvl="0" defTabSz="914400" eaLnBrk="0" fontAlgn="base" latinLnBrk="0" hangingPunct="0">
              <a:buClrTx/>
              <a:buSzTx/>
              <a:buFontTx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FTIR </a:t>
            </a:r>
            <a:r>
              <a:rPr kumimoji="0" lang="en-US" sz="1600" b="1" i="0" u="sng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ellip</a:t>
            </a:r>
            <a:r>
              <a:rPr lang="en-US" sz="1600" b="1" u="sng" kern="0" dirty="0" err="1">
                <a:solidFill>
                  <a:srgbClr val="C00000"/>
                </a:solidFill>
                <a:latin typeface="Arial"/>
                <a:ea typeface="ＭＳ Ｐゴシック"/>
                <a:cs typeface="Arial" panose="020B0604020202020204" pitchFamily="34" charset="0"/>
              </a:rPr>
              <a:t>sometry</a:t>
            </a:r>
            <a:r>
              <a:rPr lang="en-US" sz="1600" b="1" u="sng" kern="0" dirty="0">
                <a:solidFill>
                  <a:srgbClr val="C00000"/>
                </a:solidFill>
                <a:latin typeface="Arial"/>
                <a:ea typeface="ＭＳ Ｐゴシック"/>
                <a:cs typeface="Arial" panose="020B0604020202020204" pitchFamily="34" charset="0"/>
              </a:rPr>
              <a:t>:</a:t>
            </a:r>
            <a:endParaRPr kumimoji="0" lang="en-US" sz="1600" b="1" i="0" u="sng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114300" lvl="0" indent="-114300">
              <a:buFont typeface="Arial" pitchFamily="34" charset="0"/>
              <a:buChar char="•"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Very thick films (&gt; 5000 </a:t>
            </a:r>
            <a:r>
              <a:rPr lang="en-US" sz="1600" b="1" kern="0" dirty="0">
                <a:solidFill>
                  <a:srgbClr val="882345"/>
                </a:solidFill>
                <a:latin typeface="Arial"/>
                <a:ea typeface="ＭＳ Ｐゴシック"/>
                <a:cs typeface="Arial" panose="020B0604020202020204" pitchFamily="34" charset="0"/>
              </a:rPr>
              <a:t>Å</a:t>
            </a: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)</a:t>
            </a:r>
          </a:p>
          <a:p>
            <a:pPr marL="114300" marR="0" lvl="0" indent="-114300" defTabSz="914400" eaLnBrk="0" fontAlgn="base" latinLnBrk="0" hangingPunct="0"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US" sz="1600" b="1" i="0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Arial" panose="020B0604020202020204" pitchFamily="34" charset="0"/>
              </a:rPr>
              <a:t>Phonon absorption</a:t>
            </a:r>
          </a:p>
          <a:p>
            <a:pPr marL="114300" lvl="0" indent="-114300" defTabSz="914400" eaLnBrk="0" fontAlgn="base" hangingPunct="0">
              <a:buFont typeface="Arial" pitchFamily="34" charset="0"/>
              <a:buChar char="•"/>
              <a:defRPr/>
            </a:pPr>
            <a:r>
              <a:rPr lang="en-US" sz="1600" b="1" kern="0" dirty="0">
                <a:solidFill>
                  <a:srgbClr val="882345"/>
                </a:solidFill>
                <a:latin typeface="Arial"/>
                <a:ea typeface="ＭＳ Ｐゴシック"/>
                <a:cs typeface="Arial" panose="020B0604020202020204" pitchFamily="34" charset="0"/>
              </a:rPr>
              <a:t>Optical Constants</a:t>
            </a: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br>
              <a:rPr lang="en-US" sz="1000" kern="0" dirty="0">
                <a:solidFill>
                  <a:srgbClr val="882345"/>
                </a:solidFill>
                <a:latin typeface="Arial"/>
                <a:ea typeface="ＭＳ Ｐゴシック"/>
                <a:cs typeface="Arial" panose="020B0604020202020204" pitchFamily="34" charset="0"/>
              </a:rPr>
            </a:br>
            <a:endParaRPr lang="en-US" sz="1000" kern="0" dirty="0">
              <a:solidFill>
                <a:srgbClr val="882345"/>
              </a:solidFill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  <a:p>
            <a:pPr marL="0" marR="0" lvl="0" indent="0" defTabSz="914400" eaLnBrk="0" fontAlgn="base" latinLnBrk="0" hangingPunct="0">
              <a:lnSpc>
                <a:spcPct val="2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0" cap="none" spc="0" normalizeH="0" baseline="0" noProof="0" dirty="0">
              <a:ln>
                <a:noFill/>
              </a:ln>
              <a:solidFill>
                <a:srgbClr val="882345"/>
              </a:solidFill>
              <a:effectLst/>
              <a:uLnTx/>
              <a:uFillTx/>
              <a:latin typeface="Arial"/>
              <a:ea typeface="ＭＳ Ｐゴシック"/>
              <a:cs typeface="Arial" panose="020B0604020202020204" pitchFamily="34" charset="0"/>
            </a:endParaRPr>
          </a:p>
        </p:txBody>
      </p:sp>
      <p:grpSp>
        <p:nvGrpSpPr>
          <p:cNvPr id="60" name="Group 59">
            <a:extLst>
              <a:ext uri="{FF2B5EF4-FFF2-40B4-BE49-F238E27FC236}">
                <a16:creationId xmlns:a16="http://schemas.microsoft.com/office/drawing/2014/main" id="{3678A14A-39EA-22D3-5986-860FA9EB91D8}"/>
              </a:ext>
            </a:extLst>
          </p:cNvPr>
          <p:cNvGrpSpPr/>
          <p:nvPr/>
        </p:nvGrpSpPr>
        <p:grpSpPr>
          <a:xfrm>
            <a:off x="3140472" y="3656843"/>
            <a:ext cx="2871217" cy="1432160"/>
            <a:chOff x="2846565" y="4430042"/>
            <a:chExt cx="3239380" cy="1761529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E6CF4D84-7545-A5CC-BC10-4653E9F283C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2846565" y="4445539"/>
              <a:ext cx="3239380" cy="1746032"/>
            </a:xfrm>
            <a:prstGeom prst="rect">
              <a:avLst/>
            </a:prstGeom>
          </p:spPr>
        </p:pic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E64EF917-5151-0249-4C08-EF3A2E41B11D}"/>
                </a:ext>
              </a:extLst>
            </p:cNvPr>
            <p:cNvSpPr/>
            <p:nvPr/>
          </p:nvSpPr>
          <p:spPr>
            <a:xfrm>
              <a:off x="4344040" y="4430042"/>
              <a:ext cx="475729" cy="22088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21849950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F0F0822-6D1A-4F93-ADE6-E2671E530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700" y="55362"/>
            <a:ext cx="8520600" cy="572700"/>
          </a:xfrm>
        </p:spPr>
        <p:txBody>
          <a:bodyPr/>
          <a:lstStyle/>
          <a:p>
            <a:pPr algn="ctr"/>
            <a:r>
              <a:rPr lang="en-US" dirty="0">
                <a:latin typeface="+mj-lt"/>
              </a:rPr>
              <a:t>Ellipsometry from 190 nm to 40,000 nm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4D3F35C-A53E-4E04-B071-9114ABD860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11700" y="696572"/>
            <a:ext cx="4549469" cy="1244648"/>
          </a:xfrm>
        </p:spPr>
        <p:txBody>
          <a:bodyPr>
            <a:normAutofit/>
          </a:bodyPr>
          <a:lstStyle/>
          <a:p>
            <a:pPr marL="95250" indent="0">
              <a:buNone/>
            </a:pPr>
            <a:r>
              <a:rPr lang="en-US" dirty="0"/>
              <a:t>Two different instruments are used for measurements from the mid-infrared to the deep ultraviolet spectral range.</a:t>
            </a:r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  <a:p>
            <a:pPr marL="95250" indent="0">
              <a:buNone/>
            </a:pPr>
            <a:endParaRPr lang="en-US" dirty="0"/>
          </a:p>
        </p:txBody>
      </p:sp>
      <p:pic>
        <p:nvPicPr>
          <p:cNvPr id="5" name="Imagen 4" descr="Diagrama&#10;&#10;Descripción generada automáticamente">
            <a:extLst>
              <a:ext uri="{FF2B5EF4-FFF2-40B4-BE49-F238E27FC236}">
                <a16:creationId xmlns:a16="http://schemas.microsoft.com/office/drawing/2014/main" id="{19236987-959D-46CE-A459-3ACACF39C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20" y="1901201"/>
            <a:ext cx="4255128" cy="2276494"/>
          </a:xfrm>
          <a:prstGeom prst="rect">
            <a:avLst/>
          </a:prstGeom>
        </p:spPr>
      </p:pic>
      <p:pic>
        <p:nvPicPr>
          <p:cNvPr id="22" name="Picture 57">
            <a:extLst>
              <a:ext uri="{FF2B5EF4-FFF2-40B4-BE49-F238E27FC236}">
                <a16:creationId xmlns:a16="http://schemas.microsoft.com/office/drawing/2014/main" id="{D1CB6EAB-AA1C-497B-AF38-F93C79C674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913" b="15091"/>
          <a:stretch/>
        </p:blipFill>
        <p:spPr bwMode="auto">
          <a:xfrm>
            <a:off x="5503198" y="732108"/>
            <a:ext cx="2571805" cy="168079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3" name="Picture 58">
            <a:extLst>
              <a:ext uri="{FF2B5EF4-FFF2-40B4-BE49-F238E27FC236}">
                <a16:creationId xmlns:a16="http://schemas.microsoft.com/office/drawing/2014/main" id="{E570AF29-82E5-4878-87E5-5F2C26840E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0778" y="2521773"/>
            <a:ext cx="1847029" cy="2460976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25" name="Conector recto de flecha 24">
            <a:extLst>
              <a:ext uri="{FF2B5EF4-FFF2-40B4-BE49-F238E27FC236}">
                <a16:creationId xmlns:a16="http://schemas.microsoft.com/office/drawing/2014/main" id="{3330623C-1429-4E4B-B990-5834E3703BFF}"/>
              </a:ext>
            </a:extLst>
          </p:cNvPr>
          <p:cNvCxnSpPr>
            <a:cxnSpLocks/>
          </p:cNvCxnSpPr>
          <p:nvPr/>
        </p:nvCxnSpPr>
        <p:spPr>
          <a:xfrm flipH="1">
            <a:off x="2778034" y="1304808"/>
            <a:ext cx="4322744" cy="1124883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6" name="Elipse 25">
            <a:extLst>
              <a:ext uri="{FF2B5EF4-FFF2-40B4-BE49-F238E27FC236}">
                <a16:creationId xmlns:a16="http://schemas.microsoft.com/office/drawing/2014/main" id="{4A8E43C9-779D-4333-84A1-C1E5D1A0F366}"/>
              </a:ext>
            </a:extLst>
          </p:cNvPr>
          <p:cNvSpPr/>
          <p:nvPr/>
        </p:nvSpPr>
        <p:spPr>
          <a:xfrm>
            <a:off x="7100778" y="1096716"/>
            <a:ext cx="671140" cy="33796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1" name="Conector recto de flecha 30">
            <a:extLst>
              <a:ext uri="{FF2B5EF4-FFF2-40B4-BE49-F238E27FC236}">
                <a16:creationId xmlns:a16="http://schemas.microsoft.com/office/drawing/2014/main" id="{C53F4E85-0C93-43E1-B0E7-151194B3D8F2}"/>
              </a:ext>
            </a:extLst>
          </p:cNvPr>
          <p:cNvCxnSpPr>
            <a:cxnSpLocks/>
            <a:stCxn id="32" idx="2"/>
          </p:cNvCxnSpPr>
          <p:nvPr/>
        </p:nvCxnSpPr>
        <p:spPr>
          <a:xfrm flipH="1" flipV="1">
            <a:off x="2254469" y="2601310"/>
            <a:ext cx="5978503" cy="1134848"/>
          </a:xfrm>
          <a:prstGeom prst="straightConnector1">
            <a:avLst/>
          </a:prstGeom>
          <a:ln w="28575"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2" name="Elipse 31">
            <a:extLst>
              <a:ext uri="{FF2B5EF4-FFF2-40B4-BE49-F238E27FC236}">
                <a16:creationId xmlns:a16="http://schemas.microsoft.com/office/drawing/2014/main" id="{0BC74329-2E82-4ED9-9DB9-7A174BFE09D2}"/>
              </a:ext>
            </a:extLst>
          </p:cNvPr>
          <p:cNvSpPr/>
          <p:nvPr/>
        </p:nvSpPr>
        <p:spPr>
          <a:xfrm>
            <a:off x="8232972" y="3618860"/>
            <a:ext cx="478971" cy="234596"/>
          </a:xfrm>
          <a:prstGeom prst="ellipse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 Box 61">
            <a:extLst>
              <a:ext uri="{FF2B5EF4-FFF2-40B4-BE49-F238E27FC236}">
                <a16:creationId xmlns:a16="http://schemas.microsoft.com/office/drawing/2014/main" id="{025ED8A0-7DC3-423B-AC99-1C61B8BCA2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3358" y="1987759"/>
            <a:ext cx="1608768" cy="307775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  <a:spAutoFit/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sz="1200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sz="1200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sz="1200" dirty="0">
              <a:latin typeface="Arial" panose="020B0604020202020204" pitchFamily="34" charset="0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E18EEE9-C30B-4F73-B823-7DA2ED78522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59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Google Shape;99;p16">
            <a:extLst>
              <a:ext uri="{FF2B5EF4-FFF2-40B4-BE49-F238E27FC236}">
                <a16:creationId xmlns:a16="http://schemas.microsoft.com/office/drawing/2014/main" id="{7C05B3F4-0A43-D308-A20E-DBBE73F296B7}"/>
              </a:ext>
            </a:extLst>
          </p:cNvPr>
          <p:cNvSpPr txBox="1"/>
          <p:nvPr/>
        </p:nvSpPr>
        <p:spPr>
          <a:xfrm>
            <a:off x="3556697" y="4441294"/>
            <a:ext cx="3618524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</a:t>
            </a:r>
            <a:r>
              <a:rPr lang="en-US" i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Spectroscopic Ellipsometry from 10 to 700 K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Adv. Opt. Technol. </a:t>
            </a:r>
            <a:r>
              <a:rPr lang="en-US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40" name="Text Box 62">
            <a:extLst>
              <a:ext uri="{FF2B5EF4-FFF2-40B4-BE49-F238E27FC236}">
                <a16:creationId xmlns:a16="http://schemas.microsoft.com/office/drawing/2014/main" id="{4E96A0B3-8417-45F9-BB8D-A62FCFA587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68696" y="4702052"/>
            <a:ext cx="1552462" cy="227683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b="1" dirty="0">
                <a:solidFill>
                  <a:schemeClr val="tx1"/>
                </a:solidFill>
                <a:latin typeface="Calibri" panose="020F0502020204030204" pitchFamily="34" charset="0"/>
              </a:rPr>
              <a:t>J.A. Woollam V-VASE</a:t>
            </a:r>
            <a:endParaRPr lang="en-US" altLang="en-US" sz="12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47619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/>
          </a:bodyPr>
          <a:lstStyle/>
          <a:p>
            <a:pPr algn="ctr"/>
            <a:r>
              <a:rPr lang="en-US" sz="2800" dirty="0">
                <a:latin typeface="+mj-lt"/>
              </a:rPr>
              <a:t>What is a Topological Insulator?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-2" y="672575"/>
            <a:ext cx="6168573" cy="3659939"/>
          </a:xfrm>
        </p:spPr>
        <p:txBody>
          <a:bodyPr>
            <a:normAutofit fontScale="700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/>
                </a:solidFill>
              </a:rPr>
              <a:t>Nature web site: “</a:t>
            </a:r>
            <a:r>
              <a:rPr lang="en-US" sz="2200" b="1" dirty="0">
                <a:solidFill>
                  <a:srgbClr val="FF0000"/>
                </a:solidFill>
              </a:rPr>
              <a:t>Topological insulators </a:t>
            </a:r>
            <a:r>
              <a:rPr lang="en-US" sz="2200" dirty="0">
                <a:solidFill>
                  <a:schemeClr val="tx1"/>
                </a:solidFill>
              </a:rPr>
              <a:t>are materials that are insulating in their interior but can support the flow of electrons on their surface. The underlying cause is </a:t>
            </a:r>
            <a:r>
              <a:rPr lang="en-US" sz="2200" b="1" u="sng" dirty="0">
                <a:solidFill>
                  <a:schemeClr val="tx1"/>
                </a:solidFill>
              </a:rPr>
              <a:t>time-reversal symmetry</a:t>
            </a:r>
            <a:r>
              <a:rPr lang="en-US" sz="2200" dirty="0">
                <a:solidFill>
                  <a:schemeClr val="tx1"/>
                </a:solidFill>
              </a:rPr>
              <a:t>: their physics is independent of whether time is flowing backward or forward.”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b="1" dirty="0">
                <a:solidFill>
                  <a:srgbClr val="0070C0"/>
                </a:solidFill>
              </a:rPr>
              <a:t>Parity reversal of bands (p-s-p) is a key ingredient of topological insulators.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200" dirty="0">
              <a:solidFill>
                <a:schemeClr val="tx1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/>
                </a:solidFill>
              </a:rPr>
              <a:t>A </a:t>
            </a:r>
            <a:r>
              <a:rPr lang="en-US" sz="2200" b="1" dirty="0">
                <a:solidFill>
                  <a:srgbClr val="FF0000"/>
                </a:solidFill>
              </a:rPr>
              <a:t>topological space </a:t>
            </a:r>
            <a:r>
              <a:rPr lang="en-US" sz="2200" dirty="0">
                <a:solidFill>
                  <a:schemeClr val="tx1"/>
                </a:solidFill>
              </a:rPr>
              <a:t>X is a set of points with a family (called </a:t>
            </a:r>
            <a:r>
              <a:rPr lang="en-US" sz="2200" b="1" dirty="0">
                <a:solidFill>
                  <a:srgbClr val="FF0000"/>
                </a:solidFill>
              </a:rPr>
              <a:t>topology</a:t>
            </a:r>
            <a:r>
              <a:rPr lang="en-US" sz="2200" dirty="0">
                <a:solidFill>
                  <a:schemeClr val="tx1"/>
                </a:solidFill>
              </a:rPr>
              <a:t>) of subsets (called </a:t>
            </a:r>
            <a:r>
              <a:rPr lang="en-US" sz="2200" b="1" dirty="0">
                <a:solidFill>
                  <a:srgbClr val="FF0000"/>
                </a:solidFill>
              </a:rPr>
              <a:t>open sets</a:t>
            </a:r>
            <a:r>
              <a:rPr lang="en-US" sz="2200" dirty="0">
                <a:solidFill>
                  <a:schemeClr val="tx1"/>
                </a:solidFill>
              </a:rPr>
              <a:t>) with the following properties: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</a:rPr>
              <a:t>The empty set and X itself are open.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</a:rPr>
              <a:t>Any arbitrary (finite or infinite) union of open sets is open.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</a:pPr>
            <a:r>
              <a:rPr lang="en-US" sz="2200" dirty="0">
                <a:solidFill>
                  <a:schemeClr val="tx1"/>
                </a:solidFill>
              </a:rPr>
              <a:t>The intersection of any </a:t>
            </a:r>
            <a:r>
              <a:rPr lang="en-US" sz="2200" b="1" u="sng" dirty="0">
                <a:solidFill>
                  <a:schemeClr val="tx1"/>
                </a:solidFill>
              </a:rPr>
              <a:t>finite</a:t>
            </a:r>
            <a:r>
              <a:rPr lang="en-US" sz="2200" dirty="0">
                <a:solidFill>
                  <a:schemeClr val="tx1"/>
                </a:solidFill>
              </a:rPr>
              <a:t> open sets is open.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/>
                </a:solidFill>
              </a:rPr>
              <a:t>The complement of an open set is called </a:t>
            </a:r>
            <a:r>
              <a:rPr lang="en-US" sz="2200" b="1" dirty="0">
                <a:solidFill>
                  <a:srgbClr val="FF0000"/>
                </a:solidFill>
              </a:rPr>
              <a:t>closed</a:t>
            </a:r>
            <a:r>
              <a:rPr lang="en-US" sz="2200" dirty="0">
                <a:solidFill>
                  <a:schemeClr val="tx1"/>
                </a:solidFill>
              </a:rPr>
              <a:t>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200" dirty="0">
                <a:solidFill>
                  <a:schemeClr val="tx1"/>
                </a:solidFill>
              </a:rPr>
              <a:t>Wikipedia: “The most general type of a mathematical space that allows for the definition of limits, continuity, and connectedness.”</a:t>
            </a:r>
          </a:p>
          <a:p>
            <a:pPr marL="344488" indent="-344488">
              <a:buNone/>
            </a:pPr>
            <a:endParaRPr lang="en-US" sz="1800" dirty="0"/>
          </a:p>
          <a:p>
            <a:pPr marL="344488" indent="-344488"/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6" name="Picture 5" descr="A close up of a map&#10;&#10;Description generated with high confidence">
            <a:extLst>
              <a:ext uri="{FF2B5EF4-FFF2-40B4-BE49-F238E27FC236}">
                <a16:creationId xmlns:a16="http://schemas.microsoft.com/office/drawing/2014/main" id="{2C43C0A4-5978-CC69-D397-A18381EE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705" t="20782"/>
          <a:stretch/>
        </p:blipFill>
        <p:spPr>
          <a:xfrm>
            <a:off x="6168572" y="672575"/>
            <a:ext cx="2944166" cy="334408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A4E14A-C3F4-D732-74D9-15EBF1801FD6}"/>
              </a:ext>
            </a:extLst>
          </p:cNvPr>
          <p:cNvSpPr txBox="1"/>
          <p:nvPr/>
        </p:nvSpPr>
        <p:spPr>
          <a:xfrm>
            <a:off x="6531429" y="3774478"/>
            <a:ext cx="327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60591521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FEC83-2F29-4F95-862A-7D934558C9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4918"/>
            <a:ext cx="9144000" cy="572700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latin typeface="+mj-lt"/>
              </a:rPr>
              <a:t>Temperature-dependent ellipsometry: 10-700 K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CDF7CD9-184B-4EB8-8EB5-42AF4ED14B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02" y="442704"/>
            <a:ext cx="8955656" cy="3718752"/>
          </a:xfrm>
        </p:spPr>
        <p:txBody>
          <a:bodyPr/>
          <a:lstStyle/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Using FTIR spectroscopic ellipsometry in an ultra-high vacuum (UHV) cryostat with CVD diamond windows (Janis ST-400, Diamond Materials GmbH, Freiburg).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diamond? Large transparency range and good vacuum seals, but expensive and high reflection losses.</a:t>
            </a:r>
          </a:p>
          <a:p>
            <a:endParaRPr lang="en-US" dirty="0"/>
          </a:p>
        </p:txBody>
      </p:sp>
      <p:sp>
        <p:nvSpPr>
          <p:cNvPr id="5" name="Text Box 61">
            <a:extLst>
              <a:ext uri="{FF2B5EF4-FFF2-40B4-BE49-F238E27FC236}">
                <a16:creationId xmlns:a16="http://schemas.microsoft.com/office/drawing/2014/main" id="{D474AAE1-D730-4872-B79C-325D5D6ADD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239" y="3288461"/>
            <a:ext cx="1757732" cy="288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J.A. </a:t>
            </a: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Woollam</a:t>
            </a: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 IR-VASE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pic>
        <p:nvPicPr>
          <p:cNvPr id="6" name="Picture 57">
            <a:extLst>
              <a:ext uri="{FF2B5EF4-FFF2-40B4-BE49-F238E27FC236}">
                <a16:creationId xmlns:a16="http://schemas.microsoft.com/office/drawing/2014/main" id="{054A6898-D8B0-479D-BE33-7F26AFAC5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55" b="15091"/>
          <a:stretch>
            <a:fillRect/>
          </a:stretch>
        </p:blipFill>
        <p:spPr bwMode="auto">
          <a:xfrm>
            <a:off x="65502" y="1854357"/>
            <a:ext cx="2001079" cy="1434786"/>
          </a:xfrm>
          <a:prstGeom prst="rect">
            <a:avLst/>
          </a:prstGeom>
          <a:noFill/>
          <a:ln w="25400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59">
            <a:extLst>
              <a:ext uri="{FF2B5EF4-FFF2-40B4-BE49-F238E27FC236}">
                <a16:creationId xmlns:a16="http://schemas.microsoft.com/office/drawing/2014/main" id="{CC18BB57-631E-4DA8-9A80-8ABCA3EA7C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2259036" y="2436511"/>
            <a:ext cx="1589931" cy="2610003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DF8C1B8A-D3D0-423F-99F6-88C66010E60C}"/>
              </a:ext>
            </a:extLst>
          </p:cNvPr>
          <p:cNvGrpSpPr/>
          <p:nvPr/>
        </p:nvGrpSpPr>
        <p:grpSpPr>
          <a:xfrm>
            <a:off x="4572000" y="1564293"/>
            <a:ext cx="2290354" cy="1100529"/>
            <a:chOff x="5570384" y="1714834"/>
            <a:chExt cx="2736753" cy="1464163"/>
          </a:xfrm>
        </p:grpSpPr>
        <p:pic>
          <p:nvPicPr>
            <p:cNvPr id="8" name="Imagen 7" descr="Diagrama&#10;&#10;Descripción generada automáticamente">
              <a:extLst>
                <a:ext uri="{FF2B5EF4-FFF2-40B4-BE49-F238E27FC236}">
                  <a16:creationId xmlns:a16="http://schemas.microsoft.com/office/drawing/2014/main" id="{50A87098-9EE1-4595-AFCF-9969A580BD2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570384" y="1714834"/>
              <a:ext cx="2736753" cy="1464163"/>
            </a:xfrm>
            <a:prstGeom prst="rect">
              <a:avLst/>
            </a:prstGeom>
          </p:spPr>
        </p:pic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85FB2C5F-D601-49E2-8C2C-5D7D9A1B1B95}"/>
                </a:ext>
              </a:extLst>
            </p:cNvPr>
            <p:cNvSpPr/>
            <p:nvPr/>
          </p:nvSpPr>
          <p:spPr>
            <a:xfrm>
              <a:off x="6698120" y="2002704"/>
              <a:ext cx="207563" cy="263662"/>
            </a:xfrm>
            <a:prstGeom prst="ellipse">
              <a:avLst/>
            </a:prstGeom>
            <a:noFill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CuadroTexto 9">
            <a:extLst>
              <a:ext uri="{FF2B5EF4-FFF2-40B4-BE49-F238E27FC236}">
                <a16:creationId xmlns:a16="http://schemas.microsoft.com/office/drawing/2014/main" id="{A450311E-A5FF-496F-AC00-3B24D91AC7B5}"/>
              </a:ext>
            </a:extLst>
          </p:cNvPr>
          <p:cNvSpPr txBox="1"/>
          <p:nvPr/>
        </p:nvSpPr>
        <p:spPr>
          <a:xfrm>
            <a:off x="6862354" y="1913092"/>
            <a:ext cx="20787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Energies: 30-40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meV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to 1 eV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7F4CC77-3776-4ABA-BC45-AC917F0F56DC}"/>
              </a:ext>
            </a:extLst>
          </p:cNvPr>
          <p:cNvSpPr txBox="1"/>
          <p:nvPr/>
        </p:nvSpPr>
        <p:spPr>
          <a:xfrm>
            <a:off x="3995906" y="2289384"/>
            <a:ext cx="479830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800" u="sng" dirty="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12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VIS-UV and FTIR spectra (dielectric functions) After oxide correction (25 Å)</a:t>
            </a:r>
          </a:p>
        </p:txBody>
      </p:sp>
      <p:sp>
        <p:nvSpPr>
          <p:cNvPr id="12" name="Marcador de número de diapositiva 11">
            <a:extLst>
              <a:ext uri="{FF2B5EF4-FFF2-40B4-BE49-F238E27FC236}">
                <a16:creationId xmlns:a16="http://schemas.microsoft.com/office/drawing/2014/main" id="{3D993946-28E9-44CC-8C57-DE5416F9F2CC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Box 60">
            <a:extLst>
              <a:ext uri="{FF2B5EF4-FFF2-40B4-BE49-F238E27FC236}">
                <a16:creationId xmlns:a16="http://schemas.microsoft.com/office/drawing/2014/main" id="{34508A69-FC74-4F32-A0CD-C6BD8A0983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9105" y="3741512"/>
            <a:ext cx="1589931" cy="572510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  <a:endParaRPr lang="en-US" altLang="en-US" dirty="0">
              <a:latin typeface="Arial" panose="020B060402020202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5977E45-B5F8-D8B6-65A4-D36E25E00742}"/>
              </a:ext>
            </a:extLst>
          </p:cNvPr>
          <p:cNvGrpSpPr/>
          <p:nvPr/>
        </p:nvGrpSpPr>
        <p:grpSpPr>
          <a:xfrm>
            <a:off x="3955856" y="3013621"/>
            <a:ext cx="2987007" cy="1945374"/>
            <a:chOff x="3955856" y="3013621"/>
            <a:chExt cx="2987007" cy="1945374"/>
          </a:xfrm>
        </p:grpSpPr>
        <p:pic>
          <p:nvPicPr>
            <p:cNvPr id="14" name="Picture 2">
              <a:extLst>
                <a:ext uri="{FF2B5EF4-FFF2-40B4-BE49-F238E27FC236}">
                  <a16:creationId xmlns:a16="http://schemas.microsoft.com/office/drawing/2014/main" id="{B88C3CE5-0101-4730-AFCD-5D16BE67BF4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73" t="5211" r="3670" b="4409"/>
            <a:stretch/>
          </p:blipFill>
          <p:spPr bwMode="auto">
            <a:xfrm>
              <a:off x="3955856" y="3013621"/>
              <a:ext cx="2987007" cy="19453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D037580B-D02C-66E1-7172-8D7038596B03}"/>
                </a:ext>
              </a:extLst>
            </p:cNvPr>
            <p:cNvSpPr/>
            <p:nvPr/>
          </p:nvSpPr>
          <p:spPr>
            <a:xfrm>
              <a:off x="4192592" y="3302553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82A252B9-5215-E2C1-5428-C899988B2AE5}"/>
                </a:ext>
              </a:extLst>
            </p:cNvPr>
            <p:cNvSpPr/>
            <p:nvPr/>
          </p:nvSpPr>
          <p:spPr>
            <a:xfrm>
              <a:off x="4201683" y="4383265"/>
              <a:ext cx="198017" cy="385043"/>
            </a:xfrm>
            <a:prstGeom prst="ellipse">
              <a:avLst/>
            </a:prstGeom>
            <a:noFill/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7880579-AE01-9EBF-9C4F-B469D5CEF9CE}"/>
                </a:ext>
              </a:extLst>
            </p:cNvPr>
            <p:cNvSpPr txBox="1"/>
            <p:nvPr/>
          </p:nvSpPr>
          <p:spPr>
            <a:xfrm>
              <a:off x="4182525" y="4074710"/>
              <a:ext cx="37221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B050"/>
                  </a:solidFill>
                </a:rPr>
                <a:t>E</a:t>
              </a:r>
              <a:r>
                <a:rPr lang="en-US" b="1" baseline="-25000" dirty="0">
                  <a:solidFill>
                    <a:srgbClr val="00B050"/>
                  </a:solidFill>
                </a:rPr>
                <a:t>0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C3EFA3D8-57F4-EC8B-F456-058431BEA52C}"/>
              </a:ext>
            </a:extLst>
          </p:cNvPr>
          <p:cNvSpPr txBox="1"/>
          <p:nvPr/>
        </p:nvSpPr>
        <p:spPr>
          <a:xfrm>
            <a:off x="6874817" y="3002848"/>
            <a:ext cx="228164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dirty="0"/>
              <a:t>Compare:</a:t>
            </a:r>
          </a:p>
          <a:p>
            <a:r>
              <a:rPr lang="en-US" sz="1050" dirty="0" err="1"/>
              <a:t>Aspnes</a:t>
            </a:r>
            <a:r>
              <a:rPr lang="en-US" sz="1050" dirty="0"/>
              <a:t>, PRB </a:t>
            </a:r>
            <a:r>
              <a:rPr lang="en-US" sz="1050" b="1" dirty="0"/>
              <a:t>27</a:t>
            </a:r>
            <a:r>
              <a:rPr lang="en-US" sz="1050" dirty="0"/>
              <a:t>, 985 (1983)</a:t>
            </a:r>
          </a:p>
          <a:p>
            <a:r>
              <a:rPr lang="en-US" sz="1050" dirty="0" err="1"/>
              <a:t>Logothetidis</a:t>
            </a:r>
            <a:r>
              <a:rPr lang="en-US" sz="1050" dirty="0"/>
              <a:t>, PRB </a:t>
            </a:r>
            <a:r>
              <a:rPr lang="en-US" sz="1050" b="1" dirty="0"/>
              <a:t>31</a:t>
            </a:r>
            <a:r>
              <a:rPr lang="en-US" sz="1050" dirty="0"/>
              <a:t>, 947 (1985).</a:t>
            </a:r>
          </a:p>
          <a:p>
            <a:r>
              <a:rPr lang="en-US" sz="1050" dirty="0"/>
              <a:t>Schaefer, JAP </a:t>
            </a:r>
            <a:r>
              <a:rPr lang="en-US" sz="1050" b="1" dirty="0"/>
              <a:t>127</a:t>
            </a:r>
            <a:r>
              <a:rPr lang="en-US" sz="1050" dirty="0"/>
              <a:t>, 165705 (2020).</a:t>
            </a:r>
            <a:endParaRPr lang="en-US" dirty="0"/>
          </a:p>
        </p:txBody>
      </p:sp>
      <p:sp>
        <p:nvSpPr>
          <p:cNvPr id="26" name="Google Shape;99;p16">
            <a:extLst>
              <a:ext uri="{FF2B5EF4-FFF2-40B4-BE49-F238E27FC236}">
                <a16:creationId xmlns:a16="http://schemas.microsoft.com/office/drawing/2014/main" id="{9D1231C0-43D7-C156-045F-921051BE49D7}"/>
              </a:ext>
            </a:extLst>
          </p:cNvPr>
          <p:cNvSpPr txBox="1"/>
          <p:nvPr/>
        </p:nvSpPr>
        <p:spPr>
          <a:xfrm>
            <a:off x="6969836" y="4314022"/>
            <a:ext cx="2181979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SZ, Adv. Opt. Technol. </a:t>
            </a:r>
            <a:r>
              <a:rPr lang="en-US" sz="1200" b="1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11</a:t>
            </a:r>
            <a:r>
              <a:rPr lang="en-US" sz="1200" dirty="0">
                <a:solidFill>
                  <a:schemeClr val="bg1"/>
                </a:solidFill>
                <a:latin typeface="+mn-lt"/>
                <a:ea typeface="Times New Roman"/>
                <a:cs typeface="Times New Roman"/>
                <a:sym typeface="Times New Roman"/>
              </a:rPr>
              <a:t>, 117 (2022).</a:t>
            </a:r>
            <a:endParaRPr sz="1200" dirty="0">
              <a:solidFill>
                <a:schemeClr val="bg1"/>
              </a:solidFill>
              <a:latin typeface="+mn-lt"/>
              <a:ea typeface="Calibri"/>
              <a:cs typeface="Calibri"/>
              <a:sym typeface="Calibri"/>
            </a:endParaRPr>
          </a:p>
        </p:txBody>
      </p:sp>
      <p:sp>
        <p:nvSpPr>
          <p:cNvPr id="17" name="Text Box 60">
            <a:extLst>
              <a:ext uri="{FF2B5EF4-FFF2-40B4-BE49-F238E27FC236}">
                <a16:creationId xmlns:a16="http://schemas.microsoft.com/office/drawing/2014/main" id="{9B4E34D4-E6EE-A2AB-9370-C6ED7514AF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08230" y="4182537"/>
            <a:ext cx="512534" cy="33839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algn="ctr"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err="1">
                <a:solidFill>
                  <a:srgbClr val="000000"/>
                </a:solidFill>
                <a:latin typeface="Calibri" panose="020F0502020204030204" pitchFamily="34" charset="0"/>
              </a:rPr>
              <a:t>InSb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9021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, map&#10;&#10;Description automatically generated">
            <a:extLst>
              <a:ext uri="{FF2B5EF4-FFF2-40B4-BE49-F238E27FC236}">
                <a16:creationId xmlns:a16="http://schemas.microsoft.com/office/drawing/2014/main" id="{A9551EB2-6CDA-F513-EAE8-E9A9E0C0393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7138" y="389173"/>
            <a:ext cx="3713449" cy="2997402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-1"/>
            <a:ext cx="9081476" cy="505853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Free-Electron Approximation with Effective Masses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8D2BFC-68B0-F906-8BFB-5EBF8A811821}"/>
                  </a:ext>
                </a:extLst>
              </p:cNvPr>
              <p:cNvSpPr txBox="1"/>
              <p:nvPr/>
            </p:nvSpPr>
            <p:spPr>
              <a:xfrm>
                <a:off x="60306" y="457200"/>
                <a:ext cx="3007233" cy="412228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𝑇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lang="en-US" sz="1800" b="0" i="1" kern="1200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𝑉</m:t>
                      </m:r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8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Ignore potential energy (</a:t>
                </a:r>
                <a:r>
                  <a:rPr lang="en-US" sz="1800" b="1" i="1" kern="1200" dirty="0">
                    <a:solidFill>
                      <a:srgbClr val="0070C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V</a:t>
                </a:r>
                <a:r>
                  <a:rPr lang="en-US" sz="1800" b="1" kern="1200" dirty="0">
                    <a:solidFill>
                      <a:srgbClr val="0070C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=0</a:t>
                </a:r>
                <a:r>
                  <a:rPr lang="en-US" sz="18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)</a:t>
                </a: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p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  <m:sSub>
                            <m:sSub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hh</m:t>
                          </m:r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b="1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𝒉𝒉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𝑙h</m:t>
                          </m:r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b="1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𝒍𝒉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𝑠𝑜</m:t>
                          </m:r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l-GR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Δ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−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b>
                            <m:sSub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b="1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e>
                            <m:sub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𝒔𝒐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:r>
                  <a:rPr lang="en-US" sz="1800" kern="1200" dirty="0">
                    <a:solidFill>
                      <a:srgbClr val="882345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Effective mass </a:t>
                </a:r>
                <a:r>
                  <a:rPr lang="en-US" sz="1800" b="1" i="1" kern="1200" dirty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m</a:t>
                </a:r>
                <a:r>
                  <a:rPr lang="en-US" sz="1800" b="1" kern="1200" dirty="0">
                    <a:solidFill>
                      <a:srgbClr val="FF0000"/>
                    </a:solidFill>
                    <a:latin typeface="Arial" charset="0"/>
                    <a:ea typeface="ＭＳ Ｐゴシック" pitchFamily="34" charset="-128"/>
                    <a:cs typeface="+mn-cs"/>
                  </a:rPr>
                  <a:t>*</a:t>
                </a:r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628D2BFC-68B0-F906-8BFB-5EBF8A8118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06" y="457200"/>
                <a:ext cx="3007233" cy="4122282"/>
              </a:xfrm>
              <a:prstGeom prst="rect">
                <a:avLst/>
              </a:prstGeom>
              <a:blipFill>
                <a:blip r:embed="rId3"/>
                <a:stretch>
                  <a:fillRect l="-4868" r="-3651" b="-25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829810EA-AD62-984F-8E45-DF206C566C30}"/>
              </a:ext>
            </a:extLst>
          </p:cNvPr>
          <p:cNvSpPr txBox="1"/>
          <p:nvPr/>
        </p:nvSpPr>
        <p:spPr>
          <a:xfrm>
            <a:off x="29310" y="4629184"/>
            <a:ext cx="365997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0D0306"/>
                </a:solidFill>
                <a:latin typeface="Arial" charset="0"/>
                <a:ea typeface="ＭＳ Ｐゴシック" pitchFamily="34" charset="-128"/>
                <a:cs typeface="+mn-cs"/>
              </a:rPr>
              <a:t>Free particle: Plane wave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2A7751-DDAC-DD02-93F6-8587312AC046}"/>
                  </a:ext>
                </a:extLst>
              </p:cNvPr>
              <p:cNvSpPr txBox="1"/>
              <p:nvPr/>
            </p:nvSpPr>
            <p:spPr>
              <a:xfrm>
                <a:off x="6234754" y="3430673"/>
                <a:ext cx="2786404" cy="84536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𝑚</m:t>
                                  </m:r>
                                </m:e>
                                <m:sub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𝑖𝑗</m:t>
                                  </m:r>
                                </m:sub>
                              </m:sSub>
                            </m:e>
                          </m:d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−1</m:t>
                          </m:r>
                        </m:sup>
                      </m:sSup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f>
                        <m:f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</m:e>
                            <m:sup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num>
                        <m:den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𝑖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𝜕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b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𝑗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EC2A7751-DDAC-DD02-93F6-8587312AC04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34754" y="3430673"/>
                <a:ext cx="2786404" cy="84536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165BE03-51A6-2BE2-3251-32C392E676D7}"/>
              </a:ext>
            </a:extLst>
          </p:cNvPr>
          <p:cNvSpPr txBox="1"/>
          <p:nvPr/>
        </p:nvSpPr>
        <p:spPr>
          <a:xfrm>
            <a:off x="3114156" y="3622520"/>
            <a:ext cx="31205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Effective mass tensor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EE4DCBD-A138-70E7-A027-CC5364498299}"/>
              </a:ext>
            </a:extLst>
          </p:cNvPr>
          <p:cNvSpPr txBox="1"/>
          <p:nvPr/>
        </p:nvSpPr>
        <p:spPr>
          <a:xfrm>
            <a:off x="4048232" y="4686300"/>
            <a:ext cx="406528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399C6F4-5D50-6AEC-EA8F-8E9E93FB5907}"/>
              </a:ext>
            </a:extLst>
          </p:cNvPr>
          <p:cNvSpPr txBox="1"/>
          <p:nvPr/>
        </p:nvSpPr>
        <p:spPr>
          <a:xfrm>
            <a:off x="6644640" y="549951"/>
            <a:ext cx="595035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4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Ge</a:t>
            </a:r>
          </a:p>
        </p:txBody>
      </p:sp>
    </p:spTree>
    <p:extLst>
      <p:ext uri="{BB962C8B-B14F-4D97-AF65-F5344CB8AC3E}">
        <p14:creationId xmlns:p14="http://schemas.microsoft.com/office/powerpoint/2010/main" val="211891633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32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 (Band Structure Method)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A0EA54B-45E0-0457-555E-1C900990C5E6}"/>
              </a:ext>
            </a:extLst>
          </p:cNvPr>
          <p:cNvSpPr txBox="1"/>
          <p:nvPr/>
        </p:nvSpPr>
        <p:spPr>
          <a:xfrm>
            <a:off x="12404" y="590971"/>
            <a:ext cx="8533105" cy="3970318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Schrödinger equation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Use Bloch’s theorem: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kern="1200" dirty="0">
              <a:solidFill>
                <a:srgbClr val="882345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equation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US" sz="1800" b="1" kern="1200" dirty="0">
              <a:solidFill>
                <a:srgbClr val="FF0000"/>
              </a:solidFill>
              <a:latin typeface="Arial" charset="0"/>
              <a:ea typeface="ＭＳ Ｐゴシック" pitchFamily="34" charset="-128"/>
              <a:cs typeface="+mn-cs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00B050"/>
                </a:solidFill>
                <a:latin typeface="Arial" charset="0"/>
                <a:ea typeface="ＭＳ Ｐゴシック" pitchFamily="34" charset="-128"/>
                <a:cs typeface="+mn-cs"/>
              </a:rPr>
              <a:t>Eliminate green free-electron term with substitution of variables (Kane 1957).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Then treat red term in perturbation theory.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Works very well for semiconductors with local V(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r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 potentials.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0DD025-9AFD-CE72-7DAE-A883EA069804}"/>
                  </a:ext>
                </a:extLst>
              </p:cNvPr>
              <p:cNvSpPr txBox="1"/>
              <p:nvPr/>
            </p:nvSpPr>
            <p:spPr>
              <a:xfrm>
                <a:off x="2814762" y="620701"/>
                <a:ext cx="4834336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𝐻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B20DD025-9AFD-CE72-7DAE-A883EA06980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4762" y="620701"/>
                <a:ext cx="4834336" cy="829843"/>
              </a:xfrm>
              <a:prstGeom prst="rect">
                <a:avLst/>
              </a:prstGeom>
              <a:blipFill>
                <a:blip r:embed="rId2"/>
                <a:stretch>
                  <a:fillRect b="-7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8F3042-57AF-B142-8F0F-96DF962CE4E0}"/>
                  </a:ext>
                </a:extLst>
              </p:cNvPr>
              <p:cNvSpPr txBox="1"/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Φ</m:t>
                          </m:r>
                        </m:e>
                        <m:sub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e>
                        <m:sup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𝑖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∙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sup>
                      </m:sSup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d>
                        <m:d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𝑟</m:t>
                              </m:r>
                            </m:e>
                          </m:acc>
                        </m:e>
                      </m:d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458F3042-57AF-B142-8F0F-96DF962CE4E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71027" y="1609582"/>
                <a:ext cx="2996526" cy="48481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661EE-7AC8-ECA4-FF4A-5DE0EE4A2FA7}"/>
                  </a:ext>
                </a:extLst>
              </p:cNvPr>
              <p:cNvSpPr txBox="1"/>
              <p:nvPr/>
            </p:nvSpPr>
            <p:spPr>
              <a:xfrm>
                <a:off x="2379771" y="2757366"/>
                <a:ext cx="5704318" cy="8298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lang="en-US" sz="24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4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24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r>
                                <a:rPr lang="en-US" sz="24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24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24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24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24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24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24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24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AF661EE-7AC8-ECA4-FF4A-5DE0EE4A2F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9771" y="2757366"/>
                <a:ext cx="5704318" cy="82984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741ED407-A1F3-D2D0-E492-DE72A73CC5D0}"/>
              </a:ext>
            </a:extLst>
          </p:cNvPr>
          <p:cNvSpPr txBox="1"/>
          <p:nvPr/>
        </p:nvSpPr>
        <p:spPr>
          <a:xfrm>
            <a:off x="3889152" y="4598407"/>
            <a:ext cx="4583306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Kane, J. Phys. Chem. Solids </a:t>
            </a:r>
            <a:r>
              <a:rPr lang="en-US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1</a:t>
            </a: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, 249 (1957). Kane 1966.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D7C42F-D3B8-69FE-3C5B-990F72A94223}"/>
                  </a:ext>
                </a:extLst>
              </p:cNvPr>
              <p:cNvSpPr txBox="1"/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solidFill>
                <a:srgbClr val="006265">
                  <a:lumMod val="10000"/>
                  <a:lumOff val="90000"/>
                </a:srgb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marL="0" marR="0" lvl="0" indent="0" defTabSz="91440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US" sz="2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srgbClr val="0D0306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cs typeface="+mn-cs"/>
                                </a:rPr>
                                <m:t>𝑓𝑔</m:t>
                              </m:r>
                            </m:e>
                          </m:d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𝑔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+2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𝑓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</m:t>
                          </m:r>
                        </m:sup>
                      </m:sSup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r>
                        <a:rPr kumimoji="0" lang="en-US" sz="2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srgbClr val="0D0306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cs typeface="+mn-cs"/>
                        </a:rPr>
                        <m:t>𝑓</m:t>
                      </m:r>
                      <m:sSup>
                        <m:sSupPr>
                          <m:ctrlP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𝑔</m:t>
                          </m:r>
                        </m:e>
                        <m:sup>
                          <m:r>
                            <a:rPr kumimoji="0" lang="en-US" sz="2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srgbClr val="0D0306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cs typeface="+mn-cs"/>
                            </a:rPr>
                            <m:t>′′</m:t>
                          </m:r>
                        </m:sup>
                      </m:sSup>
                    </m:oMath>
                  </m:oMathPara>
                </a14:m>
                <a:endPara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882345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ED7C42F-D3B8-69FE-3C5B-990F72A942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1835" y="2271363"/>
                <a:ext cx="3214341" cy="307777"/>
              </a:xfrm>
              <a:prstGeom prst="rect">
                <a:avLst/>
              </a:prstGeom>
              <a:blipFill>
                <a:blip r:embed="rId5"/>
                <a:stretch>
                  <a:fillRect b="-38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37386A43-5002-BFEE-1A96-4E21E7566F8F}"/>
              </a:ext>
            </a:extLst>
          </p:cNvPr>
          <p:cNvSpPr txBox="1"/>
          <p:nvPr/>
        </p:nvSpPr>
        <p:spPr>
          <a:xfrm>
            <a:off x="6335778" y="1870927"/>
            <a:ext cx="1566454" cy="400110"/>
          </a:xfrm>
          <a:prstGeom prst="rect">
            <a:avLst/>
          </a:prstGeom>
          <a:solidFill>
            <a:srgbClr val="006265">
              <a:lumMod val="10000"/>
              <a:lumOff val="90000"/>
            </a:srgbClr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0D0306"/>
                </a:solidFill>
                <a:effectLst/>
                <a:uLnTx/>
                <a:uFillTx/>
                <a:latin typeface="Arial" charset="0"/>
                <a:ea typeface="ＭＳ Ｐゴシック" pitchFamily="34" charset="-128"/>
                <a:cs typeface="+mn-cs"/>
              </a:rPr>
              <a:t>Product rule</a:t>
            </a:r>
          </a:p>
        </p:txBody>
      </p:sp>
    </p:spTree>
    <p:extLst>
      <p:ext uri="{BB962C8B-B14F-4D97-AF65-F5344CB8AC3E}">
        <p14:creationId xmlns:p14="http://schemas.microsoft.com/office/powerpoint/2010/main" val="357252895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88397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Theory: Effective Mass of Non-Degenerate Band</a:t>
            </a:r>
            <a:endParaRPr lang="en-US" sz="2800" dirty="0">
              <a:latin typeface="+mj-lt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41ED407-A1F3-D2D0-E492-DE72A73CC5D0}"/>
              </a:ext>
            </a:extLst>
          </p:cNvPr>
          <p:cNvSpPr txBox="1"/>
          <p:nvPr/>
        </p:nvSpPr>
        <p:spPr>
          <a:xfrm>
            <a:off x="4073754" y="4706128"/>
            <a:ext cx="406528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096CB6-690A-CCF4-F729-90C8BEE4CA7E}"/>
                  </a:ext>
                </a:extLst>
              </p:cNvPr>
              <p:cNvSpPr txBox="1"/>
              <p:nvPr/>
            </p:nvSpPr>
            <p:spPr>
              <a:xfrm>
                <a:off x="103367" y="687625"/>
                <a:ext cx="4157677" cy="62235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8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rgbClr val="882345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800" i="1" kern="1200" smtClean="0">
                                      <a:solidFill>
                                        <a:srgbClr val="882345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den>
                          </m:f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ℏ</m:t>
                                  </m:r>
                                </m:e>
                                <m:sup>
                                  <m:r>
                                    <a:rPr lang="en-US" sz="18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  <m:sSup>
                                <m:sSupPr>
                                  <m:ctrlPr>
                                    <a:rPr lang="en-US" sz="18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8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b="1" i="1" kern="1200" smtClean="0">
                                          <a:solidFill>
                                            <a:srgbClr val="00B05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𝒌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US" sz="1800" b="1" i="1" kern="1200" smtClean="0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r>
                                <a:rPr lang="en-US" sz="18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𝟐</m:t>
                              </m:r>
                              <m:r>
                                <a:rPr lang="en-US" sz="1800" b="1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800" b="1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𝒌</m:t>
                                  </m:r>
                                </m:e>
                              </m:acc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∙</m:t>
                              </m:r>
                              <m:acc>
                                <m:accPr>
                                  <m:chr m:val="⃗"/>
                                  <m:ctrlPr>
                                    <a:rPr lang="en-US" sz="18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1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𝒑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US" sz="1800" b="1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𝒎</m:t>
                              </m:r>
                            </m:den>
                          </m:f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+</m:t>
                          </m:r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𝑉</m:t>
                          </m:r>
                        </m:e>
                      </m:d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E2096CB6-690A-CCF4-F729-90C8BEE4CA7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" y="687625"/>
                <a:ext cx="4157677" cy="622350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>
            <a:extLst>
              <a:ext uri="{FF2B5EF4-FFF2-40B4-BE49-F238E27FC236}">
                <a16:creationId xmlns:a16="http://schemas.microsoft.com/office/drawing/2014/main" id="{2E482FAA-3B30-C343-5F9B-DE7A4393231F}"/>
              </a:ext>
            </a:extLst>
          </p:cNvPr>
          <p:cNvSpPr/>
          <p:nvPr/>
        </p:nvSpPr>
        <p:spPr>
          <a:xfrm>
            <a:off x="5421206" y="584403"/>
            <a:ext cx="34285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Solve for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=0 (at </a:t>
            </a:r>
            <a:r>
              <a:rPr lang="en-US" sz="1800" kern="1200" dirty="0">
                <a:solidFill>
                  <a:srgbClr val="882345"/>
                </a:solidFill>
                <a:latin typeface="Symbol" panose="05050102010706020507" pitchFamily="18" charset="2"/>
                <a:ea typeface="ＭＳ Ｐゴシック" pitchFamily="34" charset="-128"/>
                <a:cs typeface="+mn-cs"/>
              </a:rPr>
              <a:t>G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). Linear terms in </a:t>
            </a:r>
            <a:r>
              <a:rPr lang="en-US" sz="1800" b="1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 vanish (extremum).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Treat </a:t>
            </a:r>
            <a:r>
              <a:rPr lang="en-US" sz="1800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red term </a:t>
            </a:r>
            <a:r>
              <a:rPr lang="en-US" sz="18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in perturbation theory (up to second order).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749F06-3551-9D3A-B5E1-AB6AEF8C2D75}"/>
                  </a:ext>
                </a:extLst>
              </p:cNvPr>
              <p:cNvSpPr txBox="1"/>
              <p:nvPr/>
            </p:nvSpPr>
            <p:spPr>
              <a:xfrm>
                <a:off x="103367" y="1534121"/>
                <a:ext cx="4015586" cy="74789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𝑢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</m:sub>
                      </m:sSub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ℏ</m:t>
                          </m:r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≠</m:t>
                          </m:r>
                          <m: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  <m:r>
                                        <m:rPr>
                                          <m:sty m:val="p"/>
                                        </m:rPr>
                                        <a:rPr lang="el-GR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Γ</m:t>
                                      </m:r>
                                    </m:sub>
                                  </m:sSub>
                                </m:e>
                                <m:e>
                                  <m:acc>
                                    <m:accPr>
                                      <m:chr m:val="⃗"/>
                                      <m:ctrlP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𝑘</m:t>
                                      </m:r>
                                    </m:e>
                                  </m:acc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∙</m:t>
                                  </m:r>
                                  <m:acc>
                                    <m:accPr>
                                      <m:chr m:val="⃗"/>
                                      <m:ctrlP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𝑝</m:t>
                                      </m:r>
                                    </m:e>
                                  </m:acc>
                                </m:e>
                                <m:e>
                                  <m:sSub>
                                    <m:sSubPr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𝑢</m:t>
                                      </m:r>
                                    </m:e>
                                    <m:sub>
                                      <m:sSup>
                                        <m:sSupPr>
                                          <m:ctrlPr>
                                            <a:rPr lang="en-US" sz="18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8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𝑛</m:t>
                                          </m:r>
                                        </m:e>
                                        <m:sup>
                                          <m:r>
                                            <a:rPr lang="en-US" sz="18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p>
                                      <m:r>
                                        <m:rPr>
                                          <m:sty m:val="p"/>
                                        </m:rPr>
                                        <a:rPr lang="el-GR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Γ</m:t>
                                      </m:r>
                                    </m:sub>
                                  </m:sSub>
                                </m:e>
                              </m:d>
                            </m:num>
                            <m:den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</m:den>
                          </m:f>
                          <m:sSub>
                            <m:sSub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𝑢</m:t>
                              </m:r>
                            </m:e>
                            <m:sub>
                              <m:sSup>
                                <m:sSupPr>
                                  <m:ctrlP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</m:e>
                                <m:sup>
                                  <m:r>
                                    <a:rPr lang="en-US" sz="18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′</m:t>
                                  </m:r>
                                </m:sup>
                              </m:sSup>
                              <m:r>
                                <m:rPr>
                                  <m:sty m:val="p"/>
                                </m:rPr>
                                <a:rPr lang="el-GR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1C749F06-3551-9D3A-B5E1-AB6AEF8C2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" y="1534121"/>
                <a:ext cx="4015586" cy="747897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7D86F0-A744-733D-A06E-5B839CF8EAAF}"/>
                  </a:ext>
                </a:extLst>
              </p:cNvPr>
              <p:cNvSpPr txBox="1"/>
              <p:nvPr/>
            </p:nvSpPr>
            <p:spPr>
              <a:xfrm>
                <a:off x="103367" y="2367921"/>
                <a:ext cx="6172074" cy="80259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acc>
                            <m:accPr>
                              <m:chr m:val="⃗"/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acc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</m:acc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r>
                        <m:rPr>
                          <m:nor/>
                        </m:rPr>
                        <a:rPr lang="en-US" sz="1800" kern="1200" dirty="0">
                          <a:solidFill>
                            <a:srgbClr val="882345"/>
                          </a:solidFill>
                          <a:latin typeface="Arial" charset="0"/>
                          <a:ea typeface="ＭＳ Ｐゴシック" pitchFamily="34" charset="-128"/>
                          <a:cs typeface="+mn-cs"/>
                        </a:rPr>
                        <m:t> </m:t>
                      </m:r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r>
                            <a:rPr lang="en-US" sz="18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≠</m:t>
                          </m:r>
                          <m: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8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18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  <m:r>
                                            <a:rPr lang="en-US" sz="18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18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8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18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  <m:r>
                            <m:rPr>
                              <m:sty m:val="p"/>
                            </m:rPr>
                            <a:rPr lang="el-GR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Γ</m:t>
                          </m:r>
                        </m:sub>
                      </m:sSub>
                      <m:r>
                        <a:rPr lang="en-US" sz="18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ℏ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18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17D86F0-A744-733D-A06E-5B839CF8EAA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" y="2367921"/>
                <a:ext cx="6172074" cy="80259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647A3-724F-92E4-8A09-D8D474754EE9}"/>
                  </a:ext>
                </a:extLst>
              </p:cNvPr>
              <p:cNvSpPr txBox="1"/>
              <p:nvPr/>
            </p:nvSpPr>
            <p:spPr>
              <a:xfrm>
                <a:off x="103367" y="3240184"/>
                <a:ext cx="3937039" cy="802592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18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18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18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8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≠</m:t>
                          </m:r>
                          <m:r>
                            <a:rPr lang="en-US" sz="18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18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18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  <m:r>
                                            <a:rPr lang="en-US" sz="18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18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18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18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18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  <m:r>
                                <a:rPr lang="en-US" sz="18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18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18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18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18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15647A3-724F-92E4-8A09-D8D474754EE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67" y="3240184"/>
                <a:ext cx="3937039" cy="80259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extBox 16">
            <a:extLst>
              <a:ext uri="{FF2B5EF4-FFF2-40B4-BE49-F238E27FC236}">
                <a16:creationId xmlns:a16="http://schemas.microsoft.com/office/drawing/2014/main" id="{DF1811F0-32BF-E7E1-2CFA-93C35F9CAB5F}"/>
              </a:ext>
            </a:extLst>
          </p:cNvPr>
          <p:cNvSpPr txBox="1"/>
          <p:nvPr/>
        </p:nvSpPr>
        <p:spPr>
          <a:xfrm>
            <a:off x="4093614" y="3375455"/>
            <a:ext cx="4993784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Effective mass comes from band-band interactions.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16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The same </a:t>
            </a:r>
            <a:r>
              <a:rPr lang="en-US" sz="16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k·p</a:t>
            </a:r>
            <a:r>
              <a:rPr lang="en-US" sz="16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momentum matrix element determines the strength of </a:t>
            </a:r>
            <a:r>
              <a:rPr lang="en-US" sz="1600" b="1" kern="1200" dirty="0" err="1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interband</a:t>
            </a:r>
            <a:r>
              <a:rPr lang="en-US" sz="1600" b="1" kern="1200" dirty="0">
                <a:solidFill>
                  <a:srgbClr val="FF0000"/>
                </a:solidFill>
                <a:latin typeface="Arial" charset="0"/>
                <a:ea typeface="ＭＳ Ｐゴシック" pitchFamily="34" charset="-128"/>
                <a:cs typeface="+mn-cs"/>
              </a:rPr>
              <a:t> transitions.</a:t>
            </a:r>
          </a:p>
        </p:txBody>
      </p:sp>
    </p:spTree>
    <p:extLst>
      <p:ext uri="{BB962C8B-B14F-4D97-AF65-F5344CB8AC3E}">
        <p14:creationId xmlns:p14="http://schemas.microsoft.com/office/powerpoint/2010/main" val="1946035923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485030"/>
          </a:xfrm>
        </p:spPr>
        <p:txBody>
          <a:bodyPr>
            <a:normAutofit/>
          </a:bodyPr>
          <a:lstStyle/>
          <a:p>
            <a:pPr algn="ctr"/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k</a:t>
            </a:r>
            <a:r>
              <a:rPr kumimoji="0" lang="en-US" sz="2800" b="0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·</a:t>
            </a:r>
            <a:r>
              <a:rPr kumimoji="0" lang="en-US" sz="2800" b="1" i="0" u="none" strike="noStrike" kern="0" cap="none" spc="0" normalizeH="0" baseline="0" noProof="0" dirty="0" err="1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p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Arial"/>
                <a:ea typeface="ＭＳ Ｐゴシック"/>
                <a:cs typeface="+mj-cs"/>
              </a:rPr>
              <a:t> Theory: Application to Electron Band at </a:t>
            </a:r>
            <a:r>
              <a: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882345"/>
                </a:solidFill>
                <a:effectLst/>
                <a:uLnTx/>
                <a:uFillTx/>
                <a:latin typeface="Symbol" panose="05050102010706020507" pitchFamily="18" charset="2"/>
                <a:ea typeface="ＭＳ Ｐゴシック"/>
                <a:cs typeface="+mj-cs"/>
              </a:rPr>
              <a:t>G</a:t>
            </a:r>
            <a:endParaRPr lang="en-US" sz="2800" dirty="0">
              <a:latin typeface="Symbol" panose="05050102010706020507" pitchFamily="18" charset="2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472458" y="3470526"/>
            <a:ext cx="548700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64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41F4F3A-F4A7-A4F1-2AE0-5E549E009574}"/>
              </a:ext>
            </a:extLst>
          </p:cNvPr>
          <p:cNvSpPr txBox="1"/>
          <p:nvPr/>
        </p:nvSpPr>
        <p:spPr>
          <a:xfrm>
            <a:off x="4009377" y="3470526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2059460-CEFF-B1D7-21E0-1B5BF0C1AEB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571" t="21820" r="46522" b="47739"/>
          <a:stretch/>
        </p:blipFill>
        <p:spPr>
          <a:xfrm>
            <a:off x="6954754" y="484311"/>
            <a:ext cx="2133600" cy="2149753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3D47AAC-1CD5-727B-9E9F-143374F0CB34}"/>
              </a:ext>
            </a:extLst>
          </p:cNvPr>
          <p:cNvCxnSpPr>
            <a:cxnSpLocks/>
            <a:stCxn id="9" idx="3"/>
          </p:cNvCxnSpPr>
          <p:nvPr/>
        </p:nvCxnSpPr>
        <p:spPr bwMode="auto">
          <a:xfrm flipV="1">
            <a:off x="5917517" y="888990"/>
            <a:ext cx="1978128" cy="1254280"/>
          </a:xfrm>
          <a:prstGeom prst="straightConnector1">
            <a:avLst/>
          </a:prstGeom>
          <a:solidFill>
            <a:srgbClr val="006265"/>
          </a:solidFill>
          <a:ln w="31750" cap="flat" cmpd="sng" algn="ctr">
            <a:solidFill>
              <a:srgbClr val="006265">
                <a:lumMod val="75000"/>
                <a:lumOff val="25000"/>
              </a:srgbClr>
            </a:solidFill>
            <a:prstDash val="solid"/>
            <a:round/>
            <a:headEnd type="none" w="med" len="med"/>
            <a:tailEnd type="arrow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04F0D0-BB61-FB43-31C9-4C2F11D4B483}"/>
                  </a:ext>
                </a:extLst>
              </p:cNvPr>
              <p:cNvSpPr txBox="1"/>
              <p:nvPr/>
            </p:nvSpPr>
            <p:spPr>
              <a:xfrm>
                <a:off x="-6220" y="1742134"/>
                <a:ext cx="5923737" cy="8022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𝑒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b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000" i="1" kern="1200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</m:ctrlPr>
                                </m:dPr>
                                <m:e>
                                  <m:d>
                                    <m:dPr>
                                      <m:begChr m:val="⟨"/>
                                      <m:endChr m:val="⟩"/>
                                      <m:ctrlP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sSub>
                                        <m:sSub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1</m:t>
                                          </m:r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𝑐</m:t>
                                          </m:r>
                                        </m:sub>
                                      </m:sSub>
                                    </m:e>
                                    <m:e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𝑘</m:t>
                                          </m:r>
                                        </m:e>
                                      </m:acc>
                                      <m:r>
                                        <a:rPr lang="en-US" sz="2000" i="1" kern="1200" smtClean="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  <m:t>∙</m:t>
                                      </m:r>
                                      <m:acc>
                                        <m:accPr>
                                          <m:chr m:val="⃗"/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𝑝</m:t>
                                          </m:r>
                                        </m:e>
                                      </m:acc>
                                    </m:e>
                                    <m:e>
                                      <m:sSubSup>
                                        <m:sSubSupPr>
                                          <m:ctrlP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sSubSupPr>
                                        <m:e>
                                          <m:r>
                                            <m:rPr>
                                              <m:sty m:val="p"/>
                                            </m:rPr>
                                            <a:rPr lang="el-GR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Γ</m:t>
                                          </m:r>
                                        </m:e>
                                        <m:sub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25</m:t>
                                          </m:r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𝑣</m:t>
                                          </m:r>
                                        </m:sub>
                                        <m:sup>
                                          <m:r>
                                            <a:rPr lang="en-US" sz="2000" i="1" kern="1200" smtClean="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cs typeface="+mn-cs"/>
                                            </a:rPr>
                                            <m:t>′</m:t>
                                          </m:r>
                                        </m:sup>
                                      </m:sSubSup>
                                    </m:e>
                                  </m:d>
                                </m:e>
                              </m:d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i="1" kern="120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≅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𝑃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sSubSup>
                            <m:sSub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bSup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4C04F0D0-BB61-FB43-31C9-4C2F11D4B4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6220" y="1742134"/>
                <a:ext cx="5923737" cy="802271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8CE83C-75CD-300B-133C-DB10AD1264E5}"/>
                  </a:ext>
                </a:extLst>
              </p:cNvPr>
              <p:cNvSpPr txBox="1"/>
              <p:nvPr/>
            </p:nvSpPr>
            <p:spPr>
              <a:xfrm>
                <a:off x="12404" y="446391"/>
                <a:ext cx="4374916" cy="89178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∗</m:t>
                              </m:r>
                            </m:sup>
                          </m:sSup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1</m:t>
                          </m:r>
                        </m:num>
                        <m:den>
                          <m:r>
                            <a:rPr lang="en-US" sz="2000" i="1" kern="1200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den>
                      </m:f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+</m:t>
                      </m:r>
                      <m:f>
                        <m:fPr>
                          <m:ctrlP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fPr>
                        <m:num>
                          <m:r>
                            <a:rPr lang="en-US" sz="2000" i="1" kern="1200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2</m:t>
                          </m:r>
                        </m:num>
                        <m:den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  <m:sSup>
                            <m:sSupPr>
                              <m:ctrlP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2000" i="1" kern="1200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nary>
                        <m:naryPr>
                          <m:chr m:val="∑"/>
                          <m:supHide m:val="on"/>
                          <m:ctrlPr>
                            <a:rPr lang="en-US" sz="20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naryPr>
                        <m:sub>
                          <m:sSup>
                            <m:sSup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pPr>
                            <m:e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′</m:t>
                              </m:r>
                            </m:sup>
                          </m:sSup>
                          <m:r>
                            <m:rPr>
                              <m:brk m:alnAt="7"/>
                            </m:rPr>
                            <a:rPr lang="en-US" sz="20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≠</m:t>
                          </m:r>
                          <m:r>
                            <a:rPr lang="en-US" sz="2000" i="1" kern="12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𝑛</m:t>
                          </m:r>
                        </m:sub>
                        <m:sup/>
                        <m:e>
                          <m:f>
                            <m:fPr>
                              <m:ctrlP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</m:ctrlPr>
                            </m:fPr>
                            <m:num>
                              <m:sSup>
                                <m:sSupPr>
                                  <m:ctrlP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begChr m:val="|"/>
                                      <m:endChr m:val="|"/>
                                      <m:ctrlPr>
                                        <a:rPr lang="en-US" sz="20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dPr>
                                    <m:e>
                                      <m:d>
                                        <m:dPr>
                                          <m:begChr m:val="⟨"/>
                                          <m:endChr m:val="⟩"/>
                                          <m:ctrlPr>
                                            <a:rPr lang="en-US" sz="20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</m:ctrlPr>
                                        </m:dPr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𝑛</m:t>
                                              </m:r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20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  <m:e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𝑘</m:t>
                                              </m:r>
                                            </m:e>
                                          </m:acc>
                                          <m:r>
                                            <a:rPr lang="en-US" sz="2000" i="1" kern="1200">
                                              <a:solidFill>
                                                <a:srgbClr val="FF0000"/>
                                              </a:solidFill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  <a:cs typeface="+mn-cs"/>
                                            </a:rPr>
                                            <m:t>∙</m:t>
                                          </m:r>
                                          <m:acc>
                                            <m:accPr>
                                              <m:chr m:val="⃗"/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accPr>
                                            <m:e>
                                              <m: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𝑝</m:t>
                                              </m:r>
                                            </m:e>
                                          </m:acc>
                                        </m:e>
                                        <m:e>
                                          <m:sSub>
                                            <m:sSubPr>
                                              <m:ctrlP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</m:ctrlPr>
                                            </m:sSubPr>
                                            <m:e>
                                              <m:r>
                                                <a:rPr lang="en-US" sz="2000" i="1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cs typeface="+mn-cs"/>
                                                </a:rPr>
                                                <m:t>𝑢</m:t>
                                              </m:r>
                                            </m:e>
                                            <m:sub>
                                              <m:sSup>
                                                <m:sSupPr>
                                                  <m:ctrlPr>
                                                    <a:rPr lang="en-US" sz="20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𝑛</m:t>
                                                  </m:r>
                                                </m:e>
                                                <m:sup>
                                                  <m:r>
                                                    <a:rPr lang="en-US" sz="2000" i="1" kern="1200">
                                                      <a:solidFill>
                                                        <a:srgbClr val="FF0000"/>
                                                      </a:solidFill>
                                                      <a:latin typeface="Cambria Math" panose="02040503050406030204" pitchFamily="18" charset="0"/>
                                                      <a:cs typeface="+mn-cs"/>
                                                    </a:rPr>
                                                    <m:t>′</m:t>
                                                  </m:r>
                                                </m:sup>
                                              </m:sSup>
                                              <m:r>
                                                <m:rPr>
                                                  <m:sty m:val="p"/>
                                                </m:rPr>
                                                <a:rPr lang="el-GR" sz="2000" kern="1200">
                                                  <a:solidFill>
                                                    <a:srgbClr val="FF0000"/>
                                                  </a:solidFill>
                                                  <a:latin typeface="Cambria Math" panose="02040503050406030204" pitchFamily="18" charset="0"/>
                                                  <a:ea typeface="Cambria Math" panose="02040503050406030204" pitchFamily="18" charset="0"/>
                                                  <a:cs typeface="+mn-cs"/>
                                                </a:rPr>
                                                <m:t>Γ</m:t>
                                              </m:r>
                                            </m:sub>
                                          </m:sSub>
                                        </m:e>
                                      </m:d>
                                    </m:e>
                                  </m:d>
                                </m:e>
                                <m:sup>
                                  <m: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2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𝑛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l-GR" sz="20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  <m:r>
                                <a:rPr lang="en-US" sz="2000" i="1" kern="120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lang="en-US" sz="2000" i="1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cs typeface="+mn-cs"/>
                                    </a:rPr>
                                    <m:t>𝐸</m:t>
                                  </m:r>
                                </m:e>
                                <m:sub>
                                  <m:sSup>
                                    <m:sSupPr>
                                      <m:ctrlPr>
                                        <a:rPr lang="en-US" sz="20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20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𝑛</m:t>
                                      </m:r>
                                    </m:e>
                                    <m:sup>
                                      <m:r>
                                        <a:rPr lang="en-US" sz="2000" i="1" kern="1200">
                                          <a:solidFill>
                                            <a:srgbClr val="FF0000"/>
                                          </a:solidFill>
                                          <a:latin typeface="Cambria Math" panose="02040503050406030204" pitchFamily="18" charset="0"/>
                                          <a:cs typeface="+mn-cs"/>
                                        </a:rPr>
                                        <m:t>′</m:t>
                                      </m:r>
                                    </m:sup>
                                  </m:sSup>
                                  <m:r>
                                    <m:rPr>
                                      <m:sty m:val="p"/>
                                    </m:rPr>
                                    <a:rPr lang="el-GR" sz="2000" kern="120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  <a:cs typeface="+mn-cs"/>
                                    </a:rPr>
                                    <m:t>Γ</m:t>
                                  </m:r>
                                </m:sub>
                              </m:sSub>
                            </m:den>
                          </m:f>
                        </m:e>
                      </m:nary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D48CE83C-75CD-300B-133C-DB10AD1264E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04" y="446391"/>
                <a:ext cx="4374916" cy="891783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D4F7CE88-F11B-9020-4C6B-A232E77C61EB}"/>
              </a:ext>
            </a:extLst>
          </p:cNvPr>
          <p:cNvSpPr txBox="1"/>
          <p:nvPr/>
        </p:nvSpPr>
        <p:spPr>
          <a:xfrm>
            <a:off x="12404" y="1328628"/>
            <a:ext cx="32447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Keep only the largest term: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38612A7-A481-DF66-8DDD-07B4916ED82E}"/>
              </a:ext>
            </a:extLst>
          </p:cNvPr>
          <p:cNvSpPr txBox="1"/>
          <p:nvPr/>
        </p:nvSpPr>
        <p:spPr>
          <a:xfrm>
            <a:off x="42556" y="2763749"/>
            <a:ext cx="32864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Momentum matrix element: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696CD3-80A7-30F8-6E4B-5AD4BFC73583}"/>
                  </a:ext>
                </a:extLst>
              </p:cNvPr>
              <p:cNvSpPr txBox="1"/>
              <p:nvPr/>
            </p:nvSpPr>
            <p:spPr>
              <a:xfrm>
                <a:off x="3960722" y="2799891"/>
                <a:ext cx="4294765" cy="307777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𝑖𝑃</m:t>
                      </m:r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𝑋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𝑥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𝑌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𝑌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US" sz="20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cs typeface="+mn-cs"/>
                        </a:rPr>
                        <m:t>=</m:t>
                      </m:r>
                      <m:d>
                        <m:dPr>
                          <m:begChr m:val="⟨"/>
                          <m:endChr m:val="⟩"/>
                          <m:ctrlPr>
                            <a:rPr lang="en-US" sz="2000" i="1" kern="120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dPr>
                        <m:e>
                          <m:r>
                            <a:rPr lang="en-US" sz="20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𝑍</m:t>
                          </m:r>
                        </m:e>
                        <m:e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𝑝</m:t>
                              </m:r>
                            </m:e>
                            <m:sub>
                              <m:r>
                                <a:rPr lang="en-US" sz="2000" i="1" kern="1200" smtClean="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𝑧</m:t>
                              </m:r>
                            </m:sub>
                          </m:sSub>
                        </m:e>
                        <m:e>
                          <m:sSub>
                            <m:sSubPr>
                              <m:ctrlP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+mn-cs"/>
                                </a:rPr>
                                <m:t>Γ</m:t>
                              </m:r>
                            </m:e>
                            <m:sub>
                              <m:r>
                                <a:rPr lang="en-US" sz="2000" i="1" kern="1200">
                                  <a:solidFill>
                                    <a:srgbClr val="882345"/>
                                  </a:solidFill>
                                  <a:latin typeface="Cambria Math" panose="02040503050406030204" pitchFamily="18" charset="0"/>
                                  <a:cs typeface="+mn-cs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20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F696CD3-80A7-30F8-6E4B-5AD4BFC7358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0722" y="2799891"/>
                <a:ext cx="4294765" cy="307777"/>
              </a:xfrm>
              <a:prstGeom prst="rect">
                <a:avLst/>
              </a:prstGeom>
              <a:blipFill>
                <a:blip r:embed="rId5"/>
                <a:stretch>
                  <a:fillRect l="-852" b="-274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579CD6-7415-3A27-5354-B9B5E8FAE2E4}"/>
                  </a:ext>
                </a:extLst>
              </p:cNvPr>
              <p:cNvSpPr txBox="1"/>
              <p:nvPr/>
            </p:nvSpPr>
            <p:spPr>
              <a:xfrm>
                <a:off x="180231" y="4583018"/>
                <a:ext cx="1785425" cy="553998"/>
              </a:xfrm>
              <a:prstGeom prst="rect">
                <a:avLst/>
              </a:prstGeom>
              <a:solidFill>
                <a:srgbClr val="FFFF00"/>
              </a:solidFill>
            </p:spPr>
            <p:txBody>
              <a:bodyPr wrap="none" lIns="0" tIns="0" rIns="0" bIns="0" rtlCol="0">
                <a:spAutoFit/>
              </a:bodyPr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buClrTx/>
                  <a:buFontTx/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</m:ctrlPr>
                        </m:sSubSupPr>
                        <m:e>
                          <m: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𝑚</m:t>
                          </m:r>
                        </m:e>
                        <m:sub>
                          <m: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𝑒</m:t>
                          </m:r>
                        </m:sub>
                        <m:sup>
                          <m: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cs typeface="+mn-cs"/>
                            </a:rPr>
                            <m:t>∗</m:t>
                          </m:r>
                        </m:sup>
                      </m:sSubSup>
                      <m:r>
                        <a:rPr lang="en-US" sz="3600" i="1" kern="1200" smtClean="0">
                          <a:solidFill>
                            <a:srgbClr val="882345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+mn-cs"/>
                        </a:rPr>
                        <m:t>∝</m:t>
                      </m:r>
                      <m:sSub>
                        <m:sSubPr>
                          <m:ctrlP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</m:ctrlPr>
                        </m:sSubPr>
                        <m:e>
                          <m: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lang="en-US" sz="3600" i="1" kern="1200" smtClean="0">
                              <a:solidFill>
                                <a:srgbClr val="882345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+mn-cs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  <a:endParaRPr lang="en-US" sz="3600" kern="1200" dirty="0">
                  <a:solidFill>
                    <a:srgbClr val="882345"/>
                  </a:solidFill>
                  <a:latin typeface="Arial" charset="0"/>
                  <a:ea typeface="ＭＳ Ｐゴシック" pitchFamily="34" charset="-128"/>
                  <a:cs typeface="+mn-cs"/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9579CD6-7415-3A27-5354-B9B5E8FAE2E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231" y="4583018"/>
                <a:ext cx="1785425" cy="553998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TextBox 15">
            <a:extLst>
              <a:ext uri="{FF2B5EF4-FFF2-40B4-BE49-F238E27FC236}">
                <a16:creationId xmlns:a16="http://schemas.microsoft.com/office/drawing/2014/main" id="{77E53E16-069F-F879-2D5B-4EBF68C02B29}"/>
              </a:ext>
            </a:extLst>
          </p:cNvPr>
          <p:cNvSpPr txBox="1"/>
          <p:nvPr/>
        </p:nvSpPr>
        <p:spPr>
          <a:xfrm>
            <a:off x="4721480" y="795925"/>
            <a:ext cx="1406154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P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=2P</a:t>
            </a:r>
            <a:r>
              <a:rPr lang="en-US" sz="2000" kern="1200" baseline="30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2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/m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0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E</a:t>
            </a:r>
            <a:r>
              <a:rPr lang="en-US" sz="2000" kern="1200" baseline="-250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P</a:t>
            </a:r>
            <a:r>
              <a:rPr lang="en-US" sz="2000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≈20 eV</a:t>
            </a:r>
          </a:p>
        </p:txBody>
      </p:sp>
      <p:sp>
        <p:nvSpPr>
          <p:cNvPr id="17" name="Marcador de número de diapositiva 3">
            <a:extLst>
              <a:ext uri="{FF2B5EF4-FFF2-40B4-BE49-F238E27FC236}">
                <a16:creationId xmlns:a16="http://schemas.microsoft.com/office/drawing/2014/main" id="{941F333B-F702-088A-4730-FC1BCBFC0C8E}"/>
              </a:ext>
            </a:extLst>
          </p:cNvPr>
          <p:cNvSpPr txBox="1">
            <a:spLocks/>
          </p:cNvSpPr>
          <p:nvPr/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en-US" smtClean="0">
                <a:solidFill>
                  <a:schemeClr val="bg1"/>
                </a:solidFill>
              </a:rPr>
              <a:pPr/>
              <a:t>64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E0B64C1-54D6-E37D-A7DE-04D64B857CDF}"/>
              </a:ext>
            </a:extLst>
          </p:cNvPr>
          <p:cNvSpPr txBox="1"/>
          <p:nvPr/>
        </p:nvSpPr>
        <p:spPr>
          <a:xfrm>
            <a:off x="4009377" y="4663217"/>
            <a:ext cx="379623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2023, AFRL Lectures Series 3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605966E-8324-9DA2-5859-50C8F91506F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90"/>
          <a:stretch/>
        </p:blipFill>
        <p:spPr>
          <a:xfrm>
            <a:off x="180232" y="3139185"/>
            <a:ext cx="8783537" cy="146263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EBF042A5-3CA9-4AD6-84AB-BB7DFCB51AD5}"/>
              </a:ext>
            </a:extLst>
          </p:cNvPr>
          <p:cNvSpPr txBox="1"/>
          <p:nvPr/>
        </p:nvSpPr>
        <p:spPr>
          <a:xfrm>
            <a:off x="4073754" y="4697109"/>
            <a:ext cx="4065280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kern="1200" dirty="0">
                <a:solidFill>
                  <a:srgbClr val="882345"/>
                </a:solidFill>
                <a:latin typeface="Arial" charset="0"/>
                <a:ea typeface="ＭＳ Ｐゴシック" pitchFamily="34" charset="-128"/>
                <a:cs typeface="+mn-cs"/>
              </a:rPr>
              <a:t>Yu &amp; Cardona, Fundamentals of Semiconductors</a:t>
            </a:r>
          </a:p>
        </p:txBody>
      </p:sp>
    </p:spTree>
    <p:extLst>
      <p:ext uri="{BB962C8B-B14F-4D97-AF65-F5344CB8AC3E}">
        <p14:creationId xmlns:p14="http://schemas.microsoft.com/office/powerpoint/2010/main" val="35260104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E03802-0BF2-49D7-A165-2C728DFB0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61" y="0"/>
            <a:ext cx="9081476" cy="524942"/>
          </a:xfrm>
        </p:spPr>
        <p:txBody>
          <a:bodyPr>
            <a:normAutofit fontScale="90000"/>
          </a:bodyPr>
          <a:lstStyle/>
          <a:p>
            <a:pPr algn="ctr"/>
            <a:r>
              <a:rPr lang="en-US" sz="2800" dirty="0" err="1">
                <a:latin typeface="+mj-lt"/>
              </a:rPr>
              <a:t>Intravalence</a:t>
            </a:r>
            <a:r>
              <a:rPr lang="en-US" sz="2800" dirty="0">
                <a:latin typeface="+mj-lt"/>
              </a:rPr>
              <a:t> Band Transitions in Gapless Semiconductors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0EA46D-C9D4-47F7-B5A7-E9174ACD53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5941" y="600006"/>
            <a:ext cx="6277430" cy="3603194"/>
          </a:xfrm>
        </p:spPr>
        <p:txBody>
          <a:bodyPr>
            <a:normAutofit/>
          </a:bodyPr>
          <a:lstStyle/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Bonds and Bands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Band Structure of Silicon, Germanium, and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Why is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 a Topological Insulator?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Intravalence</a:t>
            </a:r>
            <a:r>
              <a:rPr lang="en-US" sz="2200" dirty="0">
                <a:solidFill>
                  <a:schemeClr val="tx1"/>
                </a:solidFill>
              </a:rPr>
              <a:t> Band Absorption in Ge and </a:t>
            </a:r>
            <a:r>
              <a:rPr lang="en-US" sz="2200" dirty="0" err="1">
                <a:solidFill>
                  <a:schemeClr val="tx1"/>
                </a:solidFill>
              </a:rPr>
              <a:t>AlSb</a:t>
            </a:r>
            <a:endParaRPr lang="en-US" sz="2200" dirty="0">
              <a:solidFill>
                <a:schemeClr val="tx1"/>
              </a:solidFill>
            </a:endParaRP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 err="1">
                <a:solidFill>
                  <a:schemeClr val="tx1"/>
                </a:solidFill>
              </a:rPr>
              <a:t>Intravalence</a:t>
            </a:r>
            <a:r>
              <a:rPr lang="en-US" sz="2200" dirty="0">
                <a:solidFill>
                  <a:schemeClr val="tx1"/>
                </a:solidFill>
              </a:rPr>
              <a:t> Band Absorption in </a:t>
            </a:r>
            <a:r>
              <a:rPr lang="en-US" sz="2200" dirty="0">
                <a:solidFill>
                  <a:schemeClr val="tx1"/>
                </a:solidFill>
                <a:latin typeface="Symbol" panose="05050102010706020507" pitchFamily="18" charset="2"/>
              </a:rPr>
              <a:t>a</a:t>
            </a:r>
            <a:r>
              <a:rPr lang="en-US" sz="2200" dirty="0">
                <a:solidFill>
                  <a:schemeClr val="tx1"/>
                </a:solidFill>
              </a:rPr>
              <a:t>-Tin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Dependence on Temperature, Substrate, </a:t>
            </a:r>
            <a:br>
              <a:rPr lang="en-US" sz="2200" dirty="0">
                <a:solidFill>
                  <a:schemeClr val="tx1"/>
                </a:solidFill>
              </a:rPr>
            </a:br>
            <a:r>
              <a:rPr lang="en-US" sz="2200" dirty="0">
                <a:solidFill>
                  <a:schemeClr val="tx1"/>
                </a:solidFill>
              </a:rPr>
              <a:t>and Doping with Ge</a:t>
            </a:r>
          </a:p>
          <a:p>
            <a:pPr marL="341313" indent="-341313">
              <a:lnSpc>
                <a:spcPct val="110000"/>
              </a:lnSpc>
              <a:spcBef>
                <a:spcPts val="600"/>
              </a:spcBef>
              <a:buFont typeface="+mj-lt"/>
              <a:buAutoNum type="arabicPeriod"/>
            </a:pPr>
            <a:r>
              <a:rPr lang="en-US" sz="2200" dirty="0">
                <a:solidFill>
                  <a:schemeClr val="tx1"/>
                </a:solidFill>
              </a:rPr>
              <a:t>Summary</a:t>
            </a:r>
          </a:p>
          <a:p>
            <a:pPr marL="344488" indent="-344488">
              <a:buNone/>
            </a:pPr>
            <a:endParaRPr lang="en-US" sz="1800" dirty="0"/>
          </a:p>
          <a:p>
            <a:pPr marL="344488" indent="-344488"/>
            <a:endParaRPr lang="en-US" sz="1800" dirty="0"/>
          </a:p>
          <a:p>
            <a:endParaRPr lang="en-U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1391267-51C7-4C48-B14F-378370BCCC0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F3CA2F-E4B8-5EE9-9044-70C4452CA729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pic>
        <p:nvPicPr>
          <p:cNvPr id="8" name="Picture 59">
            <a:extLst>
              <a:ext uri="{FF2B5EF4-FFF2-40B4-BE49-F238E27FC236}">
                <a16:creationId xmlns:a16="http://schemas.microsoft.com/office/drawing/2014/main" id="{CD8B31D2-3215-4F4E-1BFF-0EDE663AA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40" r="22368"/>
          <a:stretch>
            <a:fillRect/>
          </a:stretch>
        </p:blipFill>
        <p:spPr bwMode="auto">
          <a:xfrm>
            <a:off x="6802658" y="499584"/>
            <a:ext cx="2309174" cy="3790700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" name="Text Box 60">
            <a:extLst>
              <a:ext uri="{FF2B5EF4-FFF2-40B4-BE49-F238E27FC236}">
                <a16:creationId xmlns:a16="http://schemas.microsoft.com/office/drawing/2014/main" id="{DCD32B0E-9ABE-E4B8-1CFA-0E853C3EF4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94514" y="3270181"/>
            <a:ext cx="1651191" cy="100480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txBody>
          <a:bodyPr vert="horz" wrap="square" lIns="60959" tIns="60959" rIns="60959" bIns="60959" numCol="1" anchor="t" anchorCtr="0" compatLnSpc="1">
            <a:prstTxWarp prst="textNoShape">
              <a:avLst/>
            </a:prstTxWarp>
          </a:bodyPr>
          <a:lstStyle/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Woollam FTIR-VASE;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solidFill>
                  <a:srgbClr val="000000"/>
                </a:solidFill>
                <a:latin typeface="Calibri" panose="020F0502020204030204" pitchFamily="34" charset="0"/>
              </a:rPr>
              <a:t>cryostat with CVD diamond windows</a:t>
            </a:r>
          </a:p>
          <a:p>
            <a:pPr defTabSz="1523939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>
                <a:latin typeface="Calibri" panose="020F0502020204030204" pitchFamily="34" charset="0"/>
              </a:rPr>
              <a:t>10-800 K</a:t>
            </a:r>
            <a:endParaRPr lang="en-US" alt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03319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9A232073-D711-D6F5-4AD3-4DEB325A6DDB}"/>
              </a:ext>
            </a:extLst>
          </p:cNvPr>
          <p:cNvSpPr txBox="1"/>
          <p:nvPr/>
        </p:nvSpPr>
        <p:spPr>
          <a:xfrm>
            <a:off x="4009377" y="4663217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7299702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Bohr Model for the Hydrogen Atom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8</a:t>
            </a:fld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1C3D5650-4827-41DD-1B0E-D38A76D0500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37" y="556647"/>
            <a:ext cx="2651502" cy="256864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8593AB-5606-5D81-4E2C-FD541FCB6D4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0984" y="556647"/>
            <a:ext cx="3055312" cy="266146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86D3378-4277-B847-4BC8-3678219F5DAF}"/>
              </a:ext>
            </a:extLst>
          </p:cNvPr>
          <p:cNvSpPr txBox="1"/>
          <p:nvPr/>
        </p:nvSpPr>
        <p:spPr>
          <a:xfrm>
            <a:off x="42715" y="3168570"/>
            <a:ext cx="3057247" cy="193899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b="1" u="sng" dirty="0"/>
              <a:t>Quantum Numbers:</a:t>
            </a:r>
          </a:p>
          <a:p>
            <a:r>
              <a:rPr lang="en-US" sz="2400" dirty="0"/>
              <a:t>n	1,2,3,…</a:t>
            </a:r>
          </a:p>
          <a:p>
            <a:r>
              <a:rPr lang="en-US" sz="2400" dirty="0"/>
              <a:t>l	0,…,n-1</a:t>
            </a:r>
          </a:p>
          <a:p>
            <a:r>
              <a:rPr lang="en-US" sz="2400" dirty="0"/>
              <a:t>m	</a:t>
            </a:r>
            <a:r>
              <a:rPr lang="en-US" sz="2400" dirty="0">
                <a:latin typeface="SymbolPS" panose="05050102010607020607" pitchFamily="18" charset="2"/>
              </a:rPr>
              <a:t>-</a:t>
            </a:r>
            <a:r>
              <a:rPr lang="en-US" sz="2400" dirty="0"/>
              <a:t>l,…,l</a:t>
            </a:r>
          </a:p>
          <a:p>
            <a:r>
              <a:rPr lang="en-US" sz="2400" dirty="0"/>
              <a:t>s	+/</a:t>
            </a:r>
            <a:r>
              <a:rPr lang="en-US" sz="2400" dirty="0">
                <a:latin typeface="SymbolPS" panose="05050102010607020607" pitchFamily="18" charset="2"/>
              </a:rPr>
              <a:t>-</a:t>
            </a:r>
            <a:r>
              <a:rPr lang="en-US" sz="2400" dirty="0"/>
              <a:t> 1/2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F44592-041A-D057-DB21-91BD7D2DA115}"/>
              </a:ext>
            </a:extLst>
          </p:cNvPr>
          <p:cNvSpPr txBox="1"/>
          <p:nvPr/>
        </p:nvSpPr>
        <p:spPr>
          <a:xfrm>
            <a:off x="3157784" y="3168570"/>
            <a:ext cx="4312399" cy="193899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u="sng" dirty="0">
                <a:solidFill>
                  <a:srgbClr val="FF0000"/>
                </a:solidFill>
              </a:rPr>
              <a:t>Relativistic corrections:</a:t>
            </a:r>
          </a:p>
          <a:p>
            <a:r>
              <a:rPr lang="en-US" sz="2000" dirty="0">
                <a:solidFill>
                  <a:srgbClr val="00B050"/>
                </a:solidFill>
              </a:rPr>
              <a:t>s electrons (l=0) close to the core</a:t>
            </a:r>
            <a:br>
              <a:rPr lang="en-US" sz="2000" dirty="0">
                <a:solidFill>
                  <a:srgbClr val="00B050"/>
                </a:solidFill>
              </a:rPr>
            </a:br>
            <a:r>
              <a:rPr lang="en-US" sz="2000" dirty="0">
                <a:solidFill>
                  <a:srgbClr val="00B050"/>
                </a:solidFill>
              </a:rPr>
              <a:t>(Darwin shift)</a:t>
            </a:r>
          </a:p>
          <a:p>
            <a:r>
              <a:rPr lang="en-US" sz="2000" b="1" dirty="0">
                <a:solidFill>
                  <a:srgbClr val="FF0000"/>
                </a:solidFill>
              </a:rPr>
              <a:t>J</a:t>
            </a:r>
            <a:r>
              <a:rPr lang="en-US" sz="2000" dirty="0">
                <a:solidFill>
                  <a:srgbClr val="FF0000"/>
                </a:solidFill>
              </a:rPr>
              <a:t>=</a:t>
            </a:r>
            <a:r>
              <a:rPr lang="en-US" sz="2000" b="1" dirty="0">
                <a:solidFill>
                  <a:srgbClr val="FF0000"/>
                </a:solidFill>
              </a:rPr>
              <a:t>L</a:t>
            </a:r>
            <a:r>
              <a:rPr lang="en-US" sz="2000" dirty="0">
                <a:solidFill>
                  <a:srgbClr val="FF0000"/>
                </a:solidFill>
              </a:rPr>
              <a:t>+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  <a:r>
              <a:rPr lang="en-US" sz="2000" dirty="0">
                <a:solidFill>
                  <a:srgbClr val="FF0000"/>
                </a:solidFill>
              </a:rPr>
              <a:t> total angular momentum</a:t>
            </a:r>
          </a:p>
          <a:p>
            <a:r>
              <a:rPr lang="en-US" sz="2000" dirty="0">
                <a:solidFill>
                  <a:srgbClr val="FF0000"/>
                </a:solidFill>
              </a:rPr>
              <a:t>Spin-orbit coupling </a:t>
            </a:r>
            <a:r>
              <a:rPr lang="en-US" sz="2000" b="1" dirty="0">
                <a:solidFill>
                  <a:srgbClr val="FF0000"/>
                </a:solidFill>
              </a:rPr>
              <a:t>L</a:t>
            </a:r>
            <a:r>
              <a:rPr lang="en-US" sz="2000" dirty="0">
                <a:solidFill>
                  <a:srgbClr val="FF0000"/>
                </a:solidFill>
              </a:rPr>
              <a:t>·</a:t>
            </a:r>
            <a:r>
              <a:rPr lang="en-US" sz="2000" b="1" dirty="0">
                <a:solidFill>
                  <a:srgbClr val="FF0000"/>
                </a:solidFill>
              </a:rPr>
              <a:t>S</a:t>
            </a:r>
          </a:p>
          <a:p>
            <a:r>
              <a:rPr lang="en-US" sz="2000" dirty="0">
                <a:solidFill>
                  <a:srgbClr val="FF0000"/>
                </a:solidFill>
              </a:rPr>
              <a:t>L=1, S=1/2		J=1/2 or 3/2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670155D-08B6-E293-4151-4453B42C509C}"/>
              </a:ext>
            </a:extLst>
          </p:cNvPr>
          <p:cNvSpPr txBox="1"/>
          <p:nvPr/>
        </p:nvSpPr>
        <p:spPr>
          <a:xfrm>
            <a:off x="5383616" y="594176"/>
            <a:ext cx="1707519" cy="830997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E(n)=</a:t>
            </a:r>
            <a:r>
              <a:rPr lang="en-US" sz="2400" dirty="0">
                <a:latin typeface="Symbol" panose="05050102010706020507" pitchFamily="18" charset="2"/>
              </a:rPr>
              <a:t>-</a:t>
            </a:r>
            <a:r>
              <a:rPr lang="en-US" sz="2400" dirty="0"/>
              <a:t>R/n</a:t>
            </a:r>
            <a:r>
              <a:rPr lang="en-US" sz="2400" baseline="30000" dirty="0"/>
              <a:t>2</a:t>
            </a:r>
          </a:p>
          <a:p>
            <a:r>
              <a:rPr lang="en-US" sz="2400" dirty="0"/>
              <a:t>R=13.6 eV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73959B0-8293-F443-9843-9D9154F023D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3532" b="3354"/>
          <a:stretch/>
        </p:blipFill>
        <p:spPr>
          <a:xfrm>
            <a:off x="7640664" y="-2808"/>
            <a:ext cx="1481378" cy="518035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3EC16BB-8276-823E-BF2D-3249011F144B}"/>
              </a:ext>
            </a:extLst>
          </p:cNvPr>
          <p:cNvSpPr/>
          <p:nvPr/>
        </p:nvSpPr>
        <p:spPr>
          <a:xfrm>
            <a:off x="7539287" y="37170"/>
            <a:ext cx="1567543" cy="3048000"/>
          </a:xfrm>
          <a:prstGeom prst="rect">
            <a:avLst/>
          </a:prstGeom>
          <a:noFill/>
          <a:ln w="50800">
            <a:solidFill>
              <a:srgbClr val="92D05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AD50CB-3D18-4ABB-9CB3-8AF038970AF6}"/>
              </a:ext>
            </a:extLst>
          </p:cNvPr>
          <p:cNvSpPr/>
          <p:nvPr/>
        </p:nvSpPr>
        <p:spPr>
          <a:xfrm>
            <a:off x="7551352" y="3125148"/>
            <a:ext cx="1567543" cy="1981182"/>
          </a:xfrm>
          <a:prstGeom prst="rect">
            <a:avLst/>
          </a:prstGeom>
          <a:noFill/>
          <a:ln w="508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5218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9F0DAFA-0A38-E8A4-5404-6489D8D5F9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3" r="28469"/>
          <a:stretch/>
        </p:blipFill>
        <p:spPr>
          <a:xfrm>
            <a:off x="393767" y="390678"/>
            <a:ext cx="2679217" cy="20177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F19BD4A-1ACD-4B3D-A568-68C159010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480448"/>
          </a:xfrm>
        </p:spPr>
        <p:txBody>
          <a:bodyPr lIns="0" tIns="0" rIns="0" bIns="0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sz="2800" dirty="0">
                <a:latin typeface="+mj-lt"/>
              </a:rPr>
              <a:t>Bonding and Anti-Bonding Orbitals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8FC212C-278C-4F73-A0C2-51EAFB4E3F5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8725547" y="4663217"/>
            <a:ext cx="418454" cy="393600"/>
          </a:xfrm>
        </p:spPr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mtClean="0">
                <a:solidFill>
                  <a:schemeClr val="bg1"/>
                </a:solidFill>
              </a:rPr>
              <a:t>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A1F2F22-CF72-ECC0-3D15-3E911F79453B}"/>
              </a:ext>
            </a:extLst>
          </p:cNvPr>
          <p:cNvSpPr txBox="1"/>
          <p:nvPr/>
        </p:nvSpPr>
        <p:spPr>
          <a:xfrm>
            <a:off x="252394" y="2394864"/>
            <a:ext cx="136127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j-lt"/>
              </a:rPr>
              <a:t>s</a:t>
            </a:r>
            <a:r>
              <a:rPr lang="en-US" sz="1800" dirty="0">
                <a:latin typeface="Symbol" panose="05050102010706020507" pitchFamily="18" charset="2"/>
              </a:rPr>
              <a:t>: Y</a:t>
            </a:r>
            <a:r>
              <a:rPr lang="en-US" sz="1800" dirty="0"/>
              <a:t>=</a:t>
            </a:r>
            <a:r>
              <a:rPr lang="en-US" sz="1800" dirty="0">
                <a:latin typeface="Symbol" panose="05050102010706020507" pitchFamily="18" charset="2"/>
              </a:rPr>
              <a:t>y</a:t>
            </a:r>
            <a:r>
              <a:rPr lang="en-US" sz="1800" baseline="-25000" dirty="0"/>
              <a:t>1</a:t>
            </a:r>
            <a:r>
              <a:rPr lang="en-US" sz="1800" dirty="0"/>
              <a:t>+</a:t>
            </a:r>
            <a:r>
              <a:rPr lang="en-US" sz="1800" dirty="0">
                <a:latin typeface="Symbol" panose="05050102010706020507" pitchFamily="18" charset="2"/>
              </a:rPr>
              <a:t>y</a:t>
            </a:r>
            <a:r>
              <a:rPr lang="en-US" sz="1800" baseline="-25000" dirty="0"/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2ADE080-D033-EEEC-18F2-98DD6807027D}"/>
              </a:ext>
            </a:extLst>
          </p:cNvPr>
          <p:cNvSpPr txBox="1"/>
          <p:nvPr/>
        </p:nvSpPr>
        <p:spPr>
          <a:xfrm>
            <a:off x="1733375" y="2395616"/>
            <a:ext cx="143020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1800" dirty="0">
                <a:latin typeface="+mn-lt"/>
              </a:rPr>
              <a:t>s</a:t>
            </a:r>
            <a:r>
              <a:rPr lang="en-US" sz="1800" baseline="30000" dirty="0">
                <a:latin typeface="Symbol" panose="05050102010706020507" pitchFamily="18" charset="2"/>
              </a:rPr>
              <a:t>*</a:t>
            </a:r>
            <a:r>
              <a:rPr lang="en-US" sz="1800" dirty="0">
                <a:latin typeface="Symbol" panose="05050102010706020507" pitchFamily="18" charset="2"/>
              </a:rPr>
              <a:t>: Y</a:t>
            </a:r>
            <a:r>
              <a:rPr lang="en-US" sz="1800" dirty="0"/>
              <a:t>=</a:t>
            </a:r>
            <a:r>
              <a:rPr lang="en-US" sz="1800" dirty="0">
                <a:latin typeface="Symbol" panose="05050102010706020507" pitchFamily="18" charset="2"/>
              </a:rPr>
              <a:t>y</a:t>
            </a:r>
            <a:r>
              <a:rPr lang="en-US" sz="1800" baseline="-25000" dirty="0"/>
              <a:t>1</a:t>
            </a:r>
            <a:r>
              <a:rPr lang="en-US" sz="1800" dirty="0">
                <a:latin typeface="Symbol" panose="05050102010706020507" pitchFamily="18" charset="2"/>
              </a:rPr>
              <a:t>-y</a:t>
            </a:r>
            <a:r>
              <a:rPr lang="en-US" sz="1800" baseline="-25000" dirty="0"/>
              <a:t>2</a:t>
            </a:r>
          </a:p>
        </p:txBody>
      </p:sp>
      <p:pic>
        <p:nvPicPr>
          <p:cNvPr id="8" name="Picture 7" descr="A close up of text on a white surface&#10;&#10;Description automatically generated">
            <a:extLst>
              <a:ext uri="{FF2B5EF4-FFF2-40B4-BE49-F238E27FC236}">
                <a16:creationId xmlns:a16="http://schemas.microsoft.com/office/drawing/2014/main" id="{545E4B32-D2C0-A1B6-AF76-DD71DC70CE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451" y="508904"/>
            <a:ext cx="2590799" cy="2091482"/>
          </a:xfrm>
          <a:prstGeom prst="rect">
            <a:avLst/>
          </a:prstGeom>
        </p:spPr>
      </p:pic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111C668B-FD7A-EB89-5B3F-BD92AE1751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" r="4354" b="48578"/>
          <a:stretch/>
        </p:blipFill>
        <p:spPr>
          <a:xfrm>
            <a:off x="327344" y="2792303"/>
            <a:ext cx="6355830" cy="152762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D479DC2-9375-4887-862A-C49BB58AA578}"/>
              </a:ext>
            </a:extLst>
          </p:cNvPr>
          <p:cNvSpPr txBox="1"/>
          <p:nvPr/>
        </p:nvSpPr>
        <p:spPr>
          <a:xfrm>
            <a:off x="6758065" y="3325281"/>
            <a:ext cx="1346844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baseline="-25000" dirty="0"/>
              <a:t>x</a:t>
            </a:r>
            <a:r>
              <a:rPr lang="en-US" sz="2400" dirty="0"/>
              <a:t>, </a:t>
            </a:r>
            <a:r>
              <a:rPr lang="en-US" sz="2400" dirty="0" err="1"/>
              <a:t>p</a:t>
            </a:r>
            <a:r>
              <a:rPr lang="en-US" sz="2400" baseline="-25000" dirty="0" err="1"/>
              <a:t>y</a:t>
            </a:r>
            <a:r>
              <a:rPr lang="en-US" sz="2400" dirty="0"/>
              <a:t>, </a:t>
            </a:r>
            <a:r>
              <a:rPr lang="en-US" sz="2400" dirty="0" err="1"/>
              <a:t>p</a:t>
            </a:r>
            <a:r>
              <a:rPr lang="en-US" sz="2400" baseline="-25000" dirty="0" err="1"/>
              <a:t>z</a:t>
            </a:r>
            <a:endParaRPr lang="en-US" sz="2400" baseline="-25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54F2FD-7AB1-8153-38FE-E3743E295EDF}"/>
              </a:ext>
            </a:extLst>
          </p:cNvPr>
          <p:cNvSpPr txBox="1"/>
          <p:nvPr/>
        </p:nvSpPr>
        <p:spPr>
          <a:xfrm>
            <a:off x="3238525" y="2878465"/>
            <a:ext cx="4267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p*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E8B17-87A5-3E68-9185-01AFE17A39CC}"/>
              </a:ext>
            </a:extLst>
          </p:cNvPr>
          <p:cNvSpPr txBox="1"/>
          <p:nvPr/>
        </p:nvSpPr>
        <p:spPr>
          <a:xfrm>
            <a:off x="3309057" y="3661569"/>
            <a:ext cx="32733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0E6ED59-A677-4CA5-C01E-A1AC73885F96}"/>
              </a:ext>
            </a:extLst>
          </p:cNvPr>
          <p:cNvSpPr txBox="1"/>
          <p:nvPr/>
        </p:nvSpPr>
        <p:spPr>
          <a:xfrm>
            <a:off x="100904" y="4369766"/>
            <a:ext cx="4471096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/>
              <a:t>C electronic configuration: 1s</a:t>
            </a:r>
            <a:r>
              <a:rPr lang="en-US" sz="2000" baseline="30000" dirty="0"/>
              <a:t>2</a:t>
            </a:r>
            <a:r>
              <a:rPr lang="en-US" sz="2000" dirty="0"/>
              <a:t> 2s</a:t>
            </a:r>
            <a:r>
              <a:rPr lang="en-US" sz="2000" baseline="30000" dirty="0"/>
              <a:t>2</a:t>
            </a:r>
            <a:r>
              <a:rPr lang="en-US" sz="2000" dirty="0"/>
              <a:t> 2p</a:t>
            </a:r>
            <a:r>
              <a:rPr lang="en-US" sz="2000" baseline="30000" dirty="0"/>
              <a:t>2</a:t>
            </a:r>
          </a:p>
          <a:p>
            <a:r>
              <a:rPr lang="en-US" sz="2000" dirty="0"/>
              <a:t>L shell forms </a:t>
            </a:r>
            <a:r>
              <a:rPr lang="en-US" sz="2000" dirty="0">
                <a:solidFill>
                  <a:srgbClr val="FF0000"/>
                </a:solidFill>
              </a:rPr>
              <a:t>sp</a:t>
            </a:r>
            <a:r>
              <a:rPr lang="en-US" sz="2000" baseline="30000" dirty="0">
                <a:solidFill>
                  <a:srgbClr val="FF0000"/>
                </a:solidFill>
              </a:rPr>
              <a:t>3</a:t>
            </a:r>
            <a:r>
              <a:rPr lang="en-US" sz="2000" dirty="0">
                <a:solidFill>
                  <a:srgbClr val="FF0000"/>
                </a:solidFill>
              </a:rPr>
              <a:t> hybrid</a:t>
            </a:r>
            <a:r>
              <a:rPr lang="en-US" sz="2000" dirty="0"/>
              <a:t>: 1s</a:t>
            </a:r>
            <a:r>
              <a:rPr lang="en-US" sz="2000" baseline="30000" dirty="0"/>
              <a:t>2</a:t>
            </a:r>
            <a:r>
              <a:rPr lang="en-US" sz="2000" dirty="0"/>
              <a:t> 2s</a:t>
            </a:r>
            <a:r>
              <a:rPr lang="en-US" sz="2000" baseline="30000" dirty="0"/>
              <a:t>1</a:t>
            </a:r>
            <a:r>
              <a:rPr lang="en-US" sz="2000" dirty="0"/>
              <a:t> 2p</a:t>
            </a:r>
            <a:r>
              <a:rPr lang="en-US" sz="2000" baseline="30000" dirty="0"/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B94249F-ADAF-C120-D5BB-DF9749CBEF13}"/>
              </a:ext>
            </a:extLst>
          </p:cNvPr>
          <p:cNvSpPr txBox="1"/>
          <p:nvPr/>
        </p:nvSpPr>
        <p:spPr>
          <a:xfrm>
            <a:off x="6946960" y="1818219"/>
            <a:ext cx="2103461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Valence Band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BE55327-2110-8C55-5FD3-A0F62B062C3F}"/>
              </a:ext>
            </a:extLst>
          </p:cNvPr>
          <p:cNvSpPr txBox="1"/>
          <p:nvPr/>
        </p:nvSpPr>
        <p:spPr>
          <a:xfrm>
            <a:off x="6531061" y="534806"/>
            <a:ext cx="2549096" cy="461665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Conduction Band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0019B5-3C49-E3C4-74CC-1BAECF463F0F}"/>
              </a:ext>
            </a:extLst>
          </p:cNvPr>
          <p:cNvSpPr txBox="1"/>
          <p:nvPr/>
        </p:nvSpPr>
        <p:spPr>
          <a:xfrm>
            <a:off x="5468062" y="4660499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Stefan Zollner, 2023</a:t>
            </a:r>
          </a:p>
        </p:txBody>
      </p:sp>
    </p:spTree>
    <p:extLst>
      <p:ext uri="{BB962C8B-B14F-4D97-AF65-F5344CB8AC3E}">
        <p14:creationId xmlns:p14="http://schemas.microsoft.com/office/powerpoint/2010/main" val="2150204464"/>
      </p:ext>
    </p:extLst>
  </p:cSld>
  <p:clrMapOvr>
    <a:masterClrMapping/>
  </p:clrMapOvr>
</p:sld>
</file>

<file path=ppt/theme/theme1.xml><?xml version="1.0" encoding="utf-8"?>
<a:theme xmlns:a="http://schemas.openxmlformats.org/drawingml/2006/main" name="NMSU_2019">
  <a:themeElements>
    <a:clrScheme name="NMSU_2019">
      <a:dk1>
        <a:srgbClr val="000000"/>
      </a:dk1>
      <a:lt1>
        <a:srgbClr val="FEFFFF"/>
      </a:lt1>
      <a:dk2>
        <a:srgbClr val="8C0B41"/>
      </a:dk2>
      <a:lt2>
        <a:srgbClr val="E7E6E6"/>
      </a:lt2>
      <a:accent1>
        <a:srgbClr val="A7BABE"/>
      </a:accent1>
      <a:accent2>
        <a:srgbClr val="CFC7BD"/>
      </a:accent2>
      <a:accent3>
        <a:srgbClr val="A5A5A5"/>
      </a:accent3>
      <a:accent4>
        <a:srgbClr val="FEFFFF"/>
      </a:accent4>
      <a:accent5>
        <a:srgbClr val="5B9BD5"/>
      </a:accent5>
      <a:accent6>
        <a:srgbClr val="8C0B41"/>
      </a:accent6>
      <a:hlink>
        <a:srgbClr val="50B9F2"/>
      </a:hlink>
      <a:folHlink>
        <a:srgbClr val="6D6E7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28575</TotalTime>
  <Words>4582</Words>
  <Application>Microsoft Office PowerPoint</Application>
  <PresentationFormat>On-screen Show (16:9)</PresentationFormat>
  <Paragraphs>891</Paragraphs>
  <Slides>64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64</vt:i4>
      </vt:variant>
    </vt:vector>
  </HeadingPairs>
  <TitlesOfParts>
    <vt:vector size="72" baseType="lpstr">
      <vt:lpstr>Arial</vt:lpstr>
      <vt:lpstr>Calibri</vt:lpstr>
      <vt:lpstr>Cambria Math</vt:lpstr>
      <vt:lpstr>Symbol</vt:lpstr>
      <vt:lpstr>SymbolPS</vt:lpstr>
      <vt:lpstr>Tahoma</vt:lpstr>
      <vt:lpstr>Times New Roman</vt:lpstr>
      <vt:lpstr>NMSU_2019</vt:lpstr>
      <vt:lpstr>Intravalence Band Transitions in Gapless Topological Insulators</vt:lpstr>
      <vt:lpstr>PowerPoint Presentation</vt:lpstr>
      <vt:lpstr>Where is Las Cruces, NM ???</vt:lpstr>
      <vt:lpstr>New Mexico State University, Las Cruces</vt:lpstr>
      <vt:lpstr>Announcement: Special Issue on SiGeSn Alloys</vt:lpstr>
      <vt:lpstr>What is a Topological Insulator?</vt:lpstr>
      <vt:lpstr>Intravalence Band Transitions in Gapless Semiconductors</vt:lpstr>
      <vt:lpstr>Bohr Model for the Hydrogen Atom</vt:lpstr>
      <vt:lpstr>Bonding and Anti-Bonding Orbitals</vt:lpstr>
      <vt:lpstr>Bonds and Bands</vt:lpstr>
      <vt:lpstr>Periodic Table of the Elements</vt:lpstr>
      <vt:lpstr>A simple band structure for Germanium</vt:lpstr>
      <vt:lpstr>Band structure of Germanium</vt:lpstr>
      <vt:lpstr>Examples of Band Structures: Si and Ge</vt:lpstr>
      <vt:lpstr>Dirac Points in Silicon and Germanium</vt:lpstr>
      <vt:lpstr>Topological Differences Between Ge and GaAs</vt:lpstr>
      <vt:lpstr>Atomic Radius</vt:lpstr>
      <vt:lpstr>Relativistic Effects: Darwin Shift: C, Si, Ge, Sn</vt:lpstr>
      <vt:lpstr>Band Inversion: Topological Insulators</vt:lpstr>
      <vt:lpstr>Optical Interband Transitions in a-Tin </vt:lpstr>
      <vt:lpstr>Topological Features of a-Tin under Strain</vt:lpstr>
      <vt:lpstr>Interband Transitions in Ge</vt:lpstr>
      <vt:lpstr>Fermi’s Golden Rule: Tauc Plot</vt:lpstr>
      <vt:lpstr>Bohr model for free excitons</vt:lpstr>
      <vt:lpstr>Sommerfeld enhancement</vt:lpstr>
      <vt:lpstr>Ge: Elliott-Tanguy Exciton Absorption</vt:lpstr>
      <vt:lpstr>Calculation of Absorption Spectrum from k.p Theory</vt:lpstr>
      <vt:lpstr>Elliott-Tanguy Theory Applied to Ge</vt:lpstr>
      <vt:lpstr>Elliott-Tanguy Theory Applied to Ge</vt:lpstr>
      <vt:lpstr>Interband Transitions</vt:lpstr>
      <vt:lpstr>Intravalence Band Transitions</vt:lpstr>
      <vt:lpstr>Carrier Concentration versus Temperature in a-Sn</vt:lpstr>
      <vt:lpstr>Intravalence Band Transitions in a-Sn</vt:lpstr>
      <vt:lpstr>PowerPoint Presentation</vt:lpstr>
      <vt:lpstr>Dependence on Temperature: No shift ???</vt:lpstr>
      <vt:lpstr>Doping with Germanium: Sn1-xGex alloys</vt:lpstr>
      <vt:lpstr>Dependence on Substrate (InSb or CdTe)</vt:lpstr>
      <vt:lpstr>Condensation of excitons at high density</vt:lpstr>
      <vt:lpstr>Excitons in doped or excited semiconductors</vt:lpstr>
      <vt:lpstr>Tanguy: Dielectric function of screened excitons</vt:lpstr>
      <vt:lpstr>Tanguy: Dielectric function of screened excitons</vt:lpstr>
      <vt:lpstr>Excitons in laser-excited GaAs</vt:lpstr>
      <vt:lpstr>Excitons in doped or excited semiconductors</vt:lpstr>
      <vt:lpstr>Thermal ionization of excitons in Germanium</vt:lpstr>
      <vt:lpstr>Dielectric function of InSb from 80 to 800 K</vt:lpstr>
      <vt:lpstr>Temperature Dependence of InSb</vt:lpstr>
      <vt:lpstr>Burstein-Moss Shift</vt:lpstr>
      <vt:lpstr>Fermi Level versus Temperature in Intrinsic InSb</vt:lpstr>
      <vt:lpstr>Carrier concentration and mobility from 80 to 800 K</vt:lpstr>
      <vt:lpstr>Required improvements: Screened Excitons</vt:lpstr>
      <vt:lpstr>Germanium-Tin Alloys</vt:lpstr>
      <vt:lpstr>Germanium-Tin Alloys</vt:lpstr>
      <vt:lpstr>Germanium-Tin Alloys</vt:lpstr>
      <vt:lpstr>Award-winning undergraduate research students</vt:lpstr>
      <vt:lpstr>Intravalence Band Transitions in Topological Insulators</vt:lpstr>
      <vt:lpstr>Thank you!     Questions?</vt:lpstr>
      <vt:lpstr>Ellipsometry Measurement</vt:lpstr>
      <vt:lpstr>Experimental Methods</vt:lpstr>
      <vt:lpstr>Ellipsometry from 190 nm to 40,000 nm</vt:lpstr>
      <vt:lpstr>Temperature-dependent ellipsometry: 10-700 K</vt:lpstr>
      <vt:lpstr>Free-Electron Approximation with Effective Masses</vt:lpstr>
      <vt:lpstr>k·p Theory (Band Structure Method)</vt:lpstr>
      <vt:lpstr>k·p Theory: Effective Mass of Non-Degenerate Band</vt:lpstr>
      <vt:lpstr>k·p Theory: Application to Electron Band at G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Temperature Dependence of the Dielectric Function of InSb</dc:title>
  <dc:creator>Stefan Zollner</dc:creator>
  <cp:lastModifiedBy>Stefan Zollner</cp:lastModifiedBy>
  <cp:revision>567</cp:revision>
  <cp:lastPrinted>2023-03-05T00:09:42Z</cp:lastPrinted>
  <dcterms:modified xsi:type="dcterms:W3CDTF">2023-08-13T21:21:33Z</dcterms:modified>
</cp:coreProperties>
</file>