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5"/>
  </p:notesMasterIdLst>
  <p:sldIdLst>
    <p:sldId id="256" r:id="rId2"/>
    <p:sldId id="305" r:id="rId3"/>
    <p:sldId id="626" r:id="rId4"/>
    <p:sldId id="336" r:id="rId5"/>
    <p:sldId id="337" r:id="rId6"/>
    <p:sldId id="335" r:id="rId7"/>
    <p:sldId id="338" r:id="rId8"/>
    <p:sldId id="339" r:id="rId9"/>
    <p:sldId id="340" r:id="rId10"/>
    <p:sldId id="341" r:id="rId11"/>
    <p:sldId id="344" r:id="rId12"/>
    <p:sldId id="622" r:id="rId13"/>
    <p:sldId id="623" r:id="rId14"/>
    <p:sldId id="624" r:id="rId15"/>
    <p:sldId id="625" r:id="rId16"/>
    <p:sldId id="629" r:id="rId17"/>
    <p:sldId id="630" r:id="rId18"/>
    <p:sldId id="631" r:id="rId19"/>
    <p:sldId id="628" r:id="rId20"/>
    <p:sldId id="632" r:id="rId21"/>
    <p:sldId id="345" r:id="rId22"/>
    <p:sldId id="627" r:id="rId23"/>
    <p:sldId id="285" r:id="rId24"/>
    <p:sldId id="635" r:id="rId25"/>
    <p:sldId id="642" r:id="rId26"/>
    <p:sldId id="343" r:id="rId27"/>
    <p:sldId id="636" r:id="rId28"/>
    <p:sldId id="638" r:id="rId29"/>
    <p:sldId id="639" r:id="rId30"/>
    <p:sldId id="637" r:id="rId31"/>
    <p:sldId id="640" r:id="rId32"/>
    <p:sldId id="322" r:id="rId33"/>
    <p:sldId id="328" r:id="rId34"/>
    <p:sldId id="342" r:id="rId35"/>
    <p:sldId id="308" r:id="rId36"/>
    <p:sldId id="306" r:id="rId37"/>
    <p:sldId id="312" r:id="rId38"/>
    <p:sldId id="325" r:id="rId39"/>
    <p:sldId id="334" r:id="rId40"/>
    <p:sldId id="317" r:id="rId41"/>
    <p:sldId id="320" r:id="rId42"/>
    <p:sldId id="641" r:id="rId43"/>
    <p:sldId id="326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92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2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29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92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60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22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5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9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12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51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731575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70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6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9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0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5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Tahoma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femto.nmsu.edu/" TargetMode="External"/><Relationship Id="rId5" Type="http://schemas.openxmlformats.org/officeDocument/2006/relationships/hyperlink" Target="mailto:zollner@nmsu.edu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gif"/><Relationship Id="rId5" Type="http://schemas.openxmlformats.org/officeDocument/2006/relationships/image" Target="../media/image23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0.png"/><Relationship Id="rId21" Type="http://schemas.openxmlformats.org/officeDocument/2006/relationships/image" Target="../media/image73.jpg"/><Relationship Id="rId17" Type="http://schemas.openxmlformats.org/officeDocument/2006/relationships/image" Target="../media/image150.png"/><Relationship Id="rId2" Type="http://schemas.openxmlformats.org/officeDocument/2006/relationships/image" Target="../media/image72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14.xml"/><Relationship Id="rId19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71.pn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5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1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1003698"/>
            <a:ext cx="9144000" cy="1099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latin typeface="+mn-lt"/>
                <a:ea typeface="Times New Roman"/>
                <a:cs typeface="Times New Roman"/>
                <a:sym typeface="Times New Roman"/>
              </a:rPr>
              <a:t>Spectroscopic Ellipsometry Studies of Optical Constants in Highly Excited Semiconductors</a:t>
            </a:r>
            <a:endParaRPr sz="32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3427012" y="2226987"/>
            <a:ext cx="5716988" cy="13912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3000" b="1" u="sng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  <a:endParaRPr lang="en-US" sz="3000" b="1" u="sng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700" b="1" u="sng" dirty="0">
                <a:latin typeface="+mn-lt"/>
                <a:cs typeface="Times New Roman"/>
                <a:sym typeface="Times New Roman"/>
              </a:rPr>
              <a:t>With</a:t>
            </a:r>
            <a:r>
              <a:rPr lang="en-US" sz="1700" b="1" dirty="0">
                <a:latin typeface="+mn-lt"/>
                <a:cs typeface="Times New Roman"/>
                <a:sym typeface="Times New Roman"/>
              </a:rPr>
              <a:t>: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 Carola Emminger, Jose Menendez, Carlos A. Armenta, </a:t>
            </a:r>
            <a:br>
              <a:rPr lang="en-US" sz="1700" dirty="0">
                <a:latin typeface="+mn-lt"/>
                <a:cs typeface="Times New Roman"/>
                <a:sym typeface="Times New Roman"/>
              </a:rPr>
            </a:br>
            <a:r>
              <a:rPr lang="en-US" sz="1700" dirty="0">
                <a:latin typeface="+mn-lt"/>
                <a:cs typeface="Times New Roman"/>
                <a:sym typeface="Times New Roman"/>
              </a:rPr>
              <a:t>Melissa Rivero Arias, Jaden R. Love, Cesy M. Zamarripa, Sonam Yadav,</a:t>
            </a:r>
            <a:br>
              <a:rPr lang="en-US" sz="1700" dirty="0">
                <a:latin typeface="+mn-lt"/>
                <a:cs typeface="Times New Roman"/>
                <a:sym typeface="Times New Roman"/>
              </a:rPr>
            </a:br>
            <a:r>
              <a:rPr lang="en-US" sz="1700" dirty="0">
                <a:latin typeface="+mn-lt"/>
                <a:cs typeface="Times New Roman"/>
                <a:sym typeface="Times New Roman"/>
              </a:rPr>
              <a:t>Shirly Espinoza, Mateusz </a:t>
            </a:r>
            <a:r>
              <a:rPr lang="en-US" sz="1700" dirty="0" err="1">
                <a:latin typeface="+mn-lt"/>
                <a:cs typeface="Times New Roman"/>
                <a:sym typeface="Times New Roman"/>
              </a:rPr>
              <a:t>Rebarz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, Martin </a:t>
            </a:r>
            <a:r>
              <a:rPr lang="en-US" sz="1700" dirty="0" err="1">
                <a:latin typeface="+mn-lt"/>
                <a:cs typeface="Times New Roman"/>
                <a:sym typeface="Times New Roman"/>
              </a:rPr>
              <a:t>Zahradnik</a:t>
            </a:r>
            <a:r>
              <a:rPr lang="en-US" sz="1700" dirty="0">
                <a:latin typeface="+mn-lt"/>
                <a:cs typeface="Times New Roman"/>
                <a:sym typeface="Times New Roman"/>
              </a:rPr>
              <a:t>, Jakob Andreasson</a:t>
            </a:r>
          </a:p>
        </p:txBody>
      </p:sp>
      <p:sp>
        <p:nvSpPr>
          <p:cNvPr id="99" name="Google Shape;99;p16"/>
          <p:cNvSpPr txBox="1"/>
          <p:nvPr/>
        </p:nvSpPr>
        <p:spPr>
          <a:xfrm>
            <a:off x="4048366" y="4417602"/>
            <a:ext cx="505655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College of Arts and Sciences, Department of Physics</a:t>
            </a:r>
            <a:endParaRPr sz="1600" dirty="0">
              <a:solidFill>
                <a:schemeClr val="bg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University, Las Cruces, NM, USA</a:t>
            </a:r>
            <a:endParaRPr sz="16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F49386-8717-4871-99F5-D74B40C54066}"/>
              </a:ext>
            </a:extLst>
          </p:cNvPr>
          <p:cNvSpPr txBox="1"/>
          <p:nvPr/>
        </p:nvSpPr>
        <p:spPr>
          <a:xfrm>
            <a:off x="93861" y="68941"/>
            <a:ext cx="582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DPG SKM Spring Meeting, DS 17.3, SCH A 316</a:t>
            </a:r>
          </a:p>
          <a:p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30 March 2023, </a:t>
            </a:r>
            <a:r>
              <a:rPr lang="es-MX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Dresden</a:t>
            </a:r>
            <a:r>
              <a:rPr lang="es-MX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s-MX" sz="2000" b="1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Germany</a:t>
            </a:r>
            <a:endParaRPr lang="en-US" sz="2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7819174" y="48820"/>
            <a:ext cx="549199" cy="54744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74" y="582555"/>
            <a:ext cx="1324826" cy="40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</a:t>
            </a:r>
          </a:p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W911NF-2210130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27FAE-823E-4EA8-9698-08683633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95" y="71379"/>
            <a:ext cx="547444" cy="547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3957027" y="3741735"/>
            <a:ext cx="476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Ask me about MS/Ph.D. student positions at NMSU.</a:t>
            </a:r>
            <a:r>
              <a:rPr lang="en-US" dirty="0"/>
              <a:t>.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44DD37A-AD1B-372C-380D-A844408DD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4"/>
          <a:stretch/>
        </p:blipFill>
        <p:spPr>
          <a:xfrm>
            <a:off x="93861" y="1991831"/>
            <a:ext cx="3442242" cy="1764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A02D3-BBB5-5861-5A30-32C49CCC53CB}"/>
              </a:ext>
            </a:extLst>
          </p:cNvPr>
          <p:cNvSpPr txBox="1"/>
          <p:nvPr/>
        </p:nvSpPr>
        <p:spPr>
          <a:xfrm>
            <a:off x="0" y="3710147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AVS 2022, Pittsburgh, PA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A938F-4555-3FC2-0502-761D86F1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Elliott-Tanguy Exciton Absorption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FAACEC-67EC-5B92-7175-FE4DBB74D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6378A0-4E71-F7D6-5245-1F644C85A627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baseline="-25000" dirty="0" err="1"/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91B-2610-EDA2-E1F4-A299BC25B30B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990B7-6415-3606-B052-CFDDA8C69318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F546C-8447-7CE1-78C5-87E1ED238FB2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20D97-C96E-37ED-D3CA-A52F8B10301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80EE3DD7-644D-0C0C-AAC2-05FE24477E0D}"/>
              </a:ext>
            </a:extLst>
          </p:cNvPr>
          <p:cNvSpPr txBox="1"/>
          <p:nvPr/>
        </p:nvSpPr>
        <p:spPr>
          <a:xfrm>
            <a:off x="3746818" y="4322140"/>
            <a:ext cx="514251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74094-A2E5-F7F7-C41F-0B99739E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2" name="Picture 11" descr="exciton generation">
            <a:extLst>
              <a:ext uri="{FF2B5EF4-FFF2-40B4-BE49-F238E27FC236}">
                <a16:creationId xmlns:a16="http://schemas.microsoft.com/office/drawing/2014/main" id="{FB709B22-F8DE-E7C2-29D5-78415CED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D6E585-F038-6B29-4BDE-C86FC0EA47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CB4361-8C72-9012-C88D-013D5F0C365E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039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k.p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37F35-4468-2316-59D5-D8A36846733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764" r="5183" b="3622"/>
          <a:stretch/>
        </p:blipFill>
        <p:spPr>
          <a:xfrm>
            <a:off x="998220" y="1087393"/>
            <a:ext cx="7442037" cy="3285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68D54-7FA2-A2B8-AE1C-075B087DE380}"/>
              </a:ext>
            </a:extLst>
          </p:cNvPr>
          <p:cNvSpPr txBox="1"/>
          <p:nvPr/>
        </p:nvSpPr>
        <p:spPr>
          <a:xfrm>
            <a:off x="114301" y="464146"/>
            <a:ext cx="597150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for other III/V compounds.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How can we calculate the absorption for high carrier densities?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E62064-061A-0DA0-7ED2-F2F13957292A}"/>
              </a:ext>
            </a:extLst>
          </p:cNvPr>
          <p:cNvSpPr/>
          <p:nvPr/>
        </p:nvSpPr>
        <p:spPr>
          <a:xfrm>
            <a:off x="3368040" y="2407920"/>
            <a:ext cx="1203960" cy="170688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FA2A4-EF50-7274-76EB-3D6F08040BF5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</p:spTree>
    <p:extLst>
      <p:ext uri="{BB962C8B-B14F-4D97-AF65-F5344CB8AC3E}">
        <p14:creationId xmlns:p14="http://schemas.microsoft.com/office/powerpoint/2010/main" val="348588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057900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7D8C12-DD58-8DE7-8DAE-A595BAA65F60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35D01C-AF74-4473-A44D-0916F44957FB}"/>
                </a:ext>
              </a:extLst>
            </p:cNvPr>
            <p:cNvSpPr txBox="1"/>
            <p:nvPr/>
          </p:nvSpPr>
          <p:spPr>
            <a:xfrm rot="16200000">
              <a:off x="5616295" y="2649849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38845F-C7D7-471A-BD9B-90B80C7F45B1}"/>
                </a:ext>
              </a:extLst>
            </p:cNvPr>
            <p:cNvSpPr txBox="1"/>
            <p:nvPr/>
          </p:nvSpPr>
          <p:spPr>
            <a:xfrm rot="16200000">
              <a:off x="5616296" y="818020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A60EB2-5C52-4806-9A94-13AA8F7ED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6" t="1987" r="7691" b="7112"/>
            <a:stretch/>
          </p:blipFill>
          <p:spPr>
            <a:xfrm>
              <a:off x="6137329" y="24881"/>
              <a:ext cx="2936929" cy="41348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A923F5-A7FF-497E-AF3D-19F5FCF09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0" t="95020" r="24116" b="-475"/>
            <a:stretch/>
          </p:blipFill>
          <p:spPr>
            <a:xfrm>
              <a:off x="6309453" y="4095313"/>
              <a:ext cx="2178365" cy="21343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4867"/>
            <a:ext cx="5795599" cy="3794832"/>
          </a:xfrm>
        </p:spPr>
        <p:txBody>
          <a:bodyPr>
            <a:normAutofit/>
          </a:bodyPr>
          <a:lstStyle/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 dirty="0"/>
              <a:t>Fixed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Electron</a:t>
            </a:r>
            <a:r>
              <a:rPr lang="de-DE" sz="2000" dirty="0">
                <a:solidFill>
                  <a:srgbClr val="003BF6"/>
                </a:solidFill>
              </a:rPr>
              <a:t> and hole </a:t>
            </a:r>
            <a:r>
              <a:rPr lang="de-DE" sz="2000" dirty="0" err="1">
                <a:solidFill>
                  <a:srgbClr val="003BF6"/>
                </a:solidFill>
              </a:rPr>
              <a:t>masses</a:t>
            </a:r>
            <a:r>
              <a:rPr lang="de-DE" sz="2000" dirty="0">
                <a:solidFill>
                  <a:srgbClr val="003BF6"/>
                </a:solidFill>
              </a:rPr>
              <a:t> (</a:t>
            </a:r>
            <a:r>
              <a:rPr lang="de-DE" sz="2000" dirty="0" err="1">
                <a:solidFill>
                  <a:srgbClr val="003BF6"/>
                </a:solidFill>
              </a:rPr>
              <a:t>temperature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dependent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Excitonic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binding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energy</a:t>
            </a:r>
            <a:r>
              <a:rPr lang="de-DE" sz="2000" dirty="0">
                <a:solidFill>
                  <a:srgbClr val="003BF6"/>
                </a:solidFill>
              </a:rPr>
              <a:t> R</a:t>
            </a:r>
            <a:endParaRPr lang="de-DE" sz="2000" baseline="-25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Amplitude A (</a:t>
            </a:r>
            <a:r>
              <a:rPr lang="de-DE" sz="2000" dirty="0" err="1">
                <a:solidFill>
                  <a:srgbClr val="003BF6"/>
                </a:solidFill>
              </a:rPr>
              <a:t>derived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matrix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element</a:t>
            </a:r>
            <a:r>
              <a:rPr lang="de-DE" sz="2000" dirty="0">
                <a:solidFill>
                  <a:srgbClr val="003BF6"/>
                </a:solidFill>
              </a:rPr>
              <a:t> P)</a:t>
            </a:r>
            <a:endParaRPr lang="de-DE" sz="2000" baseline="-25000" dirty="0">
              <a:solidFill>
                <a:srgbClr val="003BF6"/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 dirty="0" err="1"/>
              <a:t>Adjustable</a:t>
            </a:r>
            <a:r>
              <a:rPr lang="de-DE" sz="2000" b="1" u="sng" dirty="0"/>
              <a:t> </a:t>
            </a:r>
            <a:r>
              <a:rPr lang="de-DE" sz="2000" b="1" u="sng" dirty="0" err="1"/>
              <a:t>parameters</a:t>
            </a:r>
            <a:r>
              <a:rPr lang="de-DE" sz="2000" b="1" u="sng" dirty="0"/>
              <a:t>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 err="1">
                <a:solidFill>
                  <a:srgbClr val="003BF6"/>
                </a:solidFill>
              </a:rPr>
              <a:t>Broadening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el-GR" sz="2000" dirty="0">
                <a:solidFill>
                  <a:srgbClr val="003BF6"/>
                </a:solidFill>
              </a:rPr>
              <a:t>Γ</a:t>
            </a:r>
            <a:r>
              <a:rPr lang="en-US" sz="2000" dirty="0">
                <a:solidFill>
                  <a:srgbClr val="003BF6"/>
                </a:solidFill>
              </a:rPr>
              <a:t>: 2.3 </a:t>
            </a:r>
            <a:r>
              <a:rPr lang="en-US" sz="2000" dirty="0" err="1">
                <a:solidFill>
                  <a:srgbClr val="003BF6"/>
                </a:solidFill>
              </a:rPr>
              <a:t>meV</a:t>
            </a:r>
            <a:endParaRPr lang="de-DE" sz="2000" dirty="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Band </a:t>
            </a:r>
            <a:r>
              <a:rPr lang="de-DE" sz="2000" dirty="0" err="1">
                <a:solidFill>
                  <a:srgbClr val="003BF6"/>
                </a:solidFill>
              </a:rPr>
              <a:t>gap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dirty="0">
                <a:solidFill>
                  <a:srgbClr val="003BF6"/>
                </a:solidFill>
              </a:rPr>
              <a:t>Linear </a:t>
            </a:r>
            <a:r>
              <a:rPr lang="de-DE" sz="2000" dirty="0" err="1">
                <a:solidFill>
                  <a:srgbClr val="003BF6"/>
                </a:solidFill>
              </a:rPr>
              <a:t>background</a:t>
            </a:r>
            <a:r>
              <a:rPr lang="de-DE" sz="2000" dirty="0">
                <a:solidFill>
                  <a:srgbClr val="003BF6"/>
                </a:solidFill>
              </a:rPr>
              <a:t> A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and B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br>
              <a:rPr lang="de-DE" sz="2000" dirty="0">
                <a:solidFill>
                  <a:srgbClr val="003BF6"/>
                </a:solidFill>
              </a:rPr>
            </a:br>
            <a:r>
              <a:rPr lang="de-DE" sz="2000" dirty="0">
                <a:solidFill>
                  <a:srgbClr val="003BF6"/>
                </a:solidFill>
              </a:rPr>
              <a:t>(</a:t>
            </a:r>
            <a:r>
              <a:rPr lang="de-DE" sz="2000" dirty="0" err="1">
                <a:solidFill>
                  <a:srgbClr val="003BF6"/>
                </a:solidFill>
              </a:rPr>
              <a:t>contribution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from</a:t>
            </a:r>
            <a:r>
              <a:rPr lang="de-DE" sz="2000" dirty="0">
                <a:solidFill>
                  <a:srgbClr val="003BF6"/>
                </a:solidFill>
              </a:rPr>
              <a:t> E</a:t>
            </a:r>
            <a:r>
              <a:rPr lang="de-DE" sz="2000" baseline="-25000" dirty="0">
                <a:solidFill>
                  <a:srgbClr val="003BF6"/>
                </a:solidFill>
              </a:rPr>
              <a:t>1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to</a:t>
            </a:r>
            <a:r>
              <a:rPr lang="de-DE" sz="2000" dirty="0">
                <a:solidFill>
                  <a:srgbClr val="003BF6"/>
                </a:solidFill>
              </a:rPr>
              <a:t> real </a:t>
            </a:r>
            <a:r>
              <a:rPr lang="de-DE" sz="2000" dirty="0" err="1">
                <a:solidFill>
                  <a:srgbClr val="003BF6"/>
                </a:solidFill>
              </a:rPr>
              <a:t>part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 err="1">
                <a:solidFill>
                  <a:srgbClr val="003BF6"/>
                </a:solidFill>
              </a:rPr>
              <a:t>of</a:t>
            </a:r>
            <a:r>
              <a:rPr lang="de-DE" sz="2000" dirty="0">
                <a:solidFill>
                  <a:srgbClr val="003BF6"/>
                </a:solidFill>
              </a:rPr>
              <a:t> </a:t>
            </a:r>
            <a:r>
              <a:rPr lang="de-DE" sz="2000" dirty="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 dirty="0">
                <a:solidFill>
                  <a:srgbClr val="003BF6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BE04C-773C-A96C-3A92-268AE58B2AF8}"/>
              </a:ext>
            </a:extLst>
          </p:cNvPr>
          <p:cNvSpPr txBox="1"/>
          <p:nvPr/>
        </p:nvSpPr>
        <p:spPr>
          <a:xfrm>
            <a:off x="8241595" y="90783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0CA8CEE-AF8F-9CB2-44A3-9F6DFEAE287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FEC65-1261-36D5-F534-5E9760A89020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</p:spTree>
    <p:extLst>
      <p:ext uri="{BB962C8B-B14F-4D97-AF65-F5344CB8AC3E}">
        <p14:creationId xmlns:p14="http://schemas.microsoft.com/office/powerpoint/2010/main" val="81214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Potential </a:t>
            </a:r>
            <a:r>
              <a:rPr lang="de-DE" sz="20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problems</a:t>
            </a:r>
            <a:r>
              <a:rPr lang="de-DE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Matrix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element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k-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dependent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Nonparabolicity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Resonant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indirect</a:t>
            </a: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absorption</a:t>
            </a:r>
            <a:endParaRPr lang="de-DE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76B51-CEC6-696B-62F5-697B5BCF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DEAF-15A6-160D-D5F7-61B17AFF3433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8E185-BF28-01FA-FE50-6AD5CB9CF365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EF2FD9-BD12-8ABB-AD2D-C3305CA876C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4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theory: Problems for Ge at high 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C67171-B0CF-4609-8179-75A2AF3D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97144"/>
            <a:ext cx="2502976" cy="397337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>
                <a:solidFill>
                  <a:schemeClr val="tx1"/>
                </a:solidFill>
              </a:rPr>
              <a:t>Model also </a:t>
            </a:r>
            <a:r>
              <a:rPr lang="de-DE" sz="2000" dirty="0" err="1">
                <a:solidFill>
                  <a:schemeClr val="tx1"/>
                </a:solidFill>
              </a:rPr>
              <a:t>describes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second</a:t>
            </a:r>
            <a:r>
              <a:rPr lang="de-DE" sz="2000" dirty="0">
                <a:solidFill>
                  <a:schemeClr val="tx1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u="sng" dirty="0">
                <a:solidFill>
                  <a:srgbClr val="FF0000"/>
                </a:solidFill>
              </a:rPr>
              <a:t>Potential </a:t>
            </a:r>
            <a:r>
              <a:rPr lang="de-DE" sz="2000" b="1" u="sng" dirty="0" err="1">
                <a:solidFill>
                  <a:srgbClr val="FF0000"/>
                </a:solidFill>
              </a:rPr>
              <a:t>problems</a:t>
            </a:r>
            <a:r>
              <a:rPr lang="de-DE" sz="2000" b="1" u="sng" dirty="0">
                <a:solidFill>
                  <a:srgbClr val="FF0000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Matrix </a:t>
            </a:r>
            <a:r>
              <a:rPr lang="de-DE" sz="2000" dirty="0" err="1">
                <a:solidFill>
                  <a:srgbClr val="FF0000"/>
                </a:solidFill>
              </a:rPr>
              <a:t>element</a:t>
            </a:r>
            <a:r>
              <a:rPr lang="de-DE" sz="2000" dirty="0">
                <a:solidFill>
                  <a:srgbClr val="FF0000"/>
                </a:solidFill>
              </a:rPr>
              <a:t> k-</a:t>
            </a:r>
            <a:r>
              <a:rPr lang="de-DE" sz="2000" dirty="0" err="1">
                <a:solidFill>
                  <a:srgbClr val="FF0000"/>
                </a:solidFill>
              </a:rPr>
              <a:t>dependent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rgbClr val="FF0000"/>
                </a:solidFill>
              </a:rPr>
              <a:t>Nonparabolicity</a:t>
            </a:r>
            <a:endParaRPr lang="de-DE" sz="2000" dirty="0">
              <a:solidFill>
                <a:srgbClr val="FF0000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Resonant </a:t>
            </a:r>
            <a:r>
              <a:rPr lang="de-DE" sz="2000" dirty="0" err="1">
                <a:solidFill>
                  <a:srgbClr val="FF0000"/>
                </a:solidFill>
              </a:rPr>
              <a:t>indirect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absorption</a:t>
            </a:r>
            <a:endParaRPr lang="de-DE" sz="2000" dirty="0">
              <a:solidFill>
                <a:srgbClr val="FF0000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??? at high T.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rgbClr val="FF0000"/>
                </a:solidFill>
              </a:rPr>
              <a:t>Measurement </a:t>
            </a:r>
            <a:r>
              <a:rPr lang="de-DE" sz="2000" dirty="0" err="1">
                <a:solidFill>
                  <a:srgbClr val="FF0000"/>
                </a:solidFill>
              </a:rPr>
              <a:t>error</a:t>
            </a:r>
            <a:r>
              <a:rPr lang="de-DE" sz="2000" dirty="0">
                <a:solidFill>
                  <a:srgbClr val="FF0000"/>
                </a:solidFill>
              </a:rPr>
              <a:t> ??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3E95-7E46-F7C9-96E2-15F7A14AAFF0}"/>
              </a:ext>
            </a:extLst>
          </p:cNvPr>
          <p:cNvSpPr txBox="1"/>
          <p:nvPr/>
        </p:nvSpPr>
        <p:spPr>
          <a:xfrm>
            <a:off x="4355541" y="4663217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Carola Emminger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JAP </a:t>
            </a:r>
            <a:r>
              <a:rPr lang="en-US" b="1" dirty="0">
                <a:solidFill>
                  <a:schemeClr val="bg1"/>
                </a:solidFill>
              </a:rPr>
              <a:t>131</a:t>
            </a:r>
            <a:r>
              <a:rPr lang="en-US" dirty="0">
                <a:solidFill>
                  <a:schemeClr val="bg1"/>
                </a:solidFill>
              </a:rPr>
              <a:t>, 165701 (2022).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FDC1725-9B72-5949-E40D-A1FBBE9D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27" y="397145"/>
            <a:ext cx="6646928" cy="3888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8E46-9E22-634B-8076-9D679AE57747}"/>
              </a:ext>
            </a:extLst>
          </p:cNvPr>
          <p:cNvSpPr txBox="1"/>
          <p:nvPr/>
        </p:nvSpPr>
        <p:spPr>
          <a:xfrm>
            <a:off x="6467039" y="59331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B56C-ED22-05E1-5D19-C084CF8CAA7C}"/>
              </a:ext>
            </a:extLst>
          </p:cNvPr>
          <p:cNvSpPr txBox="1"/>
          <p:nvPr/>
        </p:nvSpPr>
        <p:spPr>
          <a:xfrm>
            <a:off x="5065450" y="1682753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3D7CC64-D43C-ED20-282F-D1F256F8234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Optical Absorption at High Carrier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25D0D-E643-B388-A306-17ED6EB2EE27}"/>
              </a:ext>
            </a:extLst>
          </p:cNvPr>
          <p:cNvSpPr txBox="1"/>
          <p:nvPr/>
        </p:nvSpPr>
        <p:spPr>
          <a:xfrm>
            <a:off x="6437337" y="3068324"/>
            <a:ext cx="258862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Intense femtosecond </a:t>
            </a:r>
            <a:r>
              <a:rPr lang="en-US" b="1" dirty="0"/>
              <a:t>laser excitation</a:t>
            </a:r>
            <a:r>
              <a:rPr lang="en-US" dirty="0"/>
              <a:t> (ELI Beamlines)</a:t>
            </a:r>
            <a:br>
              <a:rPr lang="en-US" dirty="0"/>
            </a:br>
            <a:r>
              <a:rPr lang="en-US" dirty="0"/>
              <a:t>(electrons pile at L-point)</a:t>
            </a:r>
          </a:p>
        </p:txBody>
      </p:sp>
      <p:pic>
        <p:nvPicPr>
          <p:cNvPr id="9" name="Picture 8" descr="Diagram, histogram&#10;&#10;Description automatically generated">
            <a:extLst>
              <a:ext uri="{FF2B5EF4-FFF2-40B4-BE49-F238E27FC236}">
                <a16:creationId xmlns:a16="http://schemas.microsoft.com/office/drawing/2014/main" id="{D01BC606-E585-D4DD-1532-502672F5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26" y="495944"/>
            <a:ext cx="3058668" cy="2522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56A8D-599A-6F72-652E-5D2DBAA16B52}"/>
              </a:ext>
            </a:extLst>
          </p:cNvPr>
          <p:cNvGrpSpPr/>
          <p:nvPr/>
        </p:nvGrpSpPr>
        <p:grpSpPr>
          <a:xfrm>
            <a:off x="3148813" y="495944"/>
            <a:ext cx="2905031" cy="3794897"/>
            <a:chOff x="0" y="495944"/>
            <a:chExt cx="2905031" cy="37948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C48AC5-1F13-126C-40BD-41F6F41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95944"/>
              <a:ext cx="2850788" cy="23867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819CBD-FDB7-4D8E-3505-9E9D79C116A3}"/>
                </a:ext>
              </a:extLst>
            </p:cNvPr>
            <p:cNvSpPr txBox="1"/>
            <p:nvPr/>
          </p:nvSpPr>
          <p:spPr>
            <a:xfrm>
              <a:off x="76069" y="3176046"/>
              <a:ext cx="275909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n-doping </a:t>
              </a:r>
              <a:r>
                <a:rPr lang="en-US" dirty="0"/>
                <a:t>of Ge with P</a:t>
              </a:r>
            </a:p>
            <a:p>
              <a:pPr algn="ctr"/>
              <a:r>
                <a:rPr lang="en-US" dirty="0"/>
                <a:t>(free electrons pile up at L-point)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0B6C0F-2418-F119-4A14-02261C55E872}"/>
                </a:ext>
              </a:extLst>
            </p:cNvPr>
            <p:cNvSpPr txBox="1"/>
            <p:nvPr/>
          </p:nvSpPr>
          <p:spPr>
            <a:xfrm>
              <a:off x="4878" y="3983064"/>
              <a:ext cx="2900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Xu et al., PRL </a:t>
              </a:r>
              <a:r>
                <a:rPr lang="en-US" b="1" dirty="0"/>
                <a:t>118</a:t>
              </a:r>
              <a:r>
                <a:rPr lang="en-US" dirty="0"/>
                <a:t>, 267402 (2017)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CD512-2072-E2DE-EF42-1AC282A9ACE2}"/>
              </a:ext>
            </a:extLst>
          </p:cNvPr>
          <p:cNvSpPr txBox="1"/>
          <p:nvPr/>
        </p:nvSpPr>
        <p:spPr>
          <a:xfrm>
            <a:off x="348116" y="3068631"/>
            <a:ext cx="265008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High temperature</a:t>
            </a:r>
          </a:p>
          <a:p>
            <a:r>
              <a:rPr lang="en-US" dirty="0"/>
              <a:t>(thermal excitation of e-h pairs)</a:t>
            </a:r>
          </a:p>
          <a:p>
            <a:r>
              <a:rPr lang="en-US" dirty="0"/>
              <a:t>constant m and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endParaRPr lang="en-US" baseline="-25000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D889182-076A-37BB-22BF-E6FEA3FB1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" y="588532"/>
            <a:ext cx="3103436" cy="2169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BEC8B3-CB86-AAA3-3DAD-87E9C0AD77D5}"/>
              </a:ext>
            </a:extLst>
          </p:cNvPr>
          <p:cNvSpPr txBox="1"/>
          <p:nvPr/>
        </p:nvSpPr>
        <p:spPr>
          <a:xfrm>
            <a:off x="2266580" y="1891980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348A8-3E8B-6933-BE6E-5D07E32EF298}"/>
              </a:ext>
            </a:extLst>
          </p:cNvPr>
          <p:cNvSpPr txBox="1"/>
          <p:nvPr/>
        </p:nvSpPr>
        <p:spPr>
          <a:xfrm>
            <a:off x="296665" y="3983064"/>
            <a:ext cx="2970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Rivero, JVSTB </a:t>
            </a:r>
            <a:r>
              <a:rPr lang="en-US" b="1" dirty="0"/>
              <a:t>41</a:t>
            </a:r>
            <a:r>
              <a:rPr lang="en-US" dirty="0"/>
              <a:t>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4102CC-BD96-6064-6901-D6E15E4E50FF}"/>
              </a:ext>
            </a:extLst>
          </p:cNvPr>
          <p:cNvSpPr txBox="1"/>
          <p:nvPr/>
        </p:nvSpPr>
        <p:spPr>
          <a:xfrm>
            <a:off x="6122736" y="398306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Espinoza, APL </a:t>
            </a:r>
            <a:r>
              <a:rPr lang="en-US" b="1" dirty="0"/>
              <a:t>115</a:t>
            </a:r>
            <a:r>
              <a:rPr lang="en-US" dirty="0"/>
              <a:t>, 052105 (2019)</a:t>
            </a:r>
          </a:p>
        </p:txBody>
      </p:sp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5510D2F-8788-D188-2EFD-E1CA787DB29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0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(1) Dielectric function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9F3B-7BAB-1FAF-ED06-0D6A5D7308A2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394FA212-356A-97C3-AA99-D40906E0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60">
            <a:extLst>
              <a:ext uri="{FF2B5EF4-FFF2-40B4-BE49-F238E27FC236}">
                <a16:creationId xmlns:a16="http://schemas.microsoft.com/office/drawing/2014/main" id="{FCDDDE27-238B-BBF7-CF7B-7EDDCFB6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B8CAB6-1B8C-80AD-59AC-C947AFD46C97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3" name="docs-internal-guid-ae63a074-7fff-16a2-320c-c06006a66dd7">
              <a:extLst>
                <a:ext uri="{FF2B5EF4-FFF2-40B4-BE49-F238E27FC236}">
                  <a16:creationId xmlns:a16="http://schemas.microsoft.com/office/drawing/2014/main" id="{DDDFC93F-246E-BF90-1859-00EF7EB2A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2ACA2E-3ED9-F23C-6DDA-3107A9629DDA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011E9F-1717-D263-75CF-18CE973D2507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15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3952440" y="4392823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</a:t>
            </a:r>
            <a:endParaRPr lang="da-DK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ADAD44-BFF3-E2CA-D8AF-B0E4D126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71"/>
            <a:ext cx="9132063" cy="44459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Band gap analysis for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ACE38035-977D-A786-97E4-04DFB73E7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8" y="458168"/>
            <a:ext cx="8520600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band gap of </a:t>
            </a:r>
            <a:r>
              <a:rPr lang="en-US" sz="2200" dirty="0" err="1"/>
              <a:t>InSb</a:t>
            </a:r>
            <a:r>
              <a:rPr lang="en-US" dirty="0"/>
              <a:t> change with temperature?</a:t>
            </a:r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6785ACCD-85B6-8090-C468-EABF52041FF7}"/>
              </a:ext>
            </a:extLst>
          </p:cNvPr>
          <p:cNvSpPr txBox="1"/>
          <p:nvPr/>
        </p:nvSpPr>
        <p:spPr>
          <a:xfrm>
            <a:off x="4885527" y="977833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5" name="Picture 14" descr="Diagram, histogram&#10;&#10;Description automatically generated">
            <a:extLst>
              <a:ext uri="{FF2B5EF4-FFF2-40B4-BE49-F238E27FC236}">
                <a16:creationId xmlns:a16="http://schemas.microsoft.com/office/drawing/2014/main" id="{6525D181-3273-AB10-288F-93DAA7BA0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8" y="927420"/>
            <a:ext cx="4778447" cy="3080872"/>
          </a:xfrm>
          <a:prstGeom prst="rect">
            <a:avLst/>
          </a:prstGeom>
        </p:spPr>
      </p:pic>
      <p:pic>
        <p:nvPicPr>
          <p:cNvPr id="16" name="Imagen 10">
            <a:extLst>
              <a:ext uri="{FF2B5EF4-FFF2-40B4-BE49-F238E27FC236}">
                <a16:creationId xmlns:a16="http://schemas.microsoft.com/office/drawing/2014/main" id="{557EB743-0687-ADE7-0704-77E10C37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17" name="Imagen 14">
            <a:extLst>
              <a:ext uri="{FF2B5EF4-FFF2-40B4-BE49-F238E27FC236}">
                <a16:creationId xmlns:a16="http://schemas.microsoft.com/office/drawing/2014/main" id="{C374F011-64A4-49EA-D797-B2095679F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9D6A4A0-5259-5E63-8459-0B32126BA721}"/>
              </a:ext>
            </a:extLst>
          </p:cNvPr>
          <p:cNvCxnSpPr>
            <a:cxnSpLocks/>
          </p:cNvCxnSpPr>
          <p:nvPr/>
        </p:nvCxnSpPr>
        <p:spPr>
          <a:xfrm flipH="1">
            <a:off x="6827185" y="3343416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885026-6FF6-4F23-89DF-856B5549FB81}"/>
              </a:ext>
            </a:extLst>
          </p:cNvPr>
          <p:cNvSpPr txBox="1"/>
          <p:nvPr/>
        </p:nvSpPr>
        <p:spPr>
          <a:xfrm>
            <a:off x="7096124" y="1409788"/>
            <a:ext cx="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vary </a:t>
            </a:r>
            <a:br>
              <a:rPr lang="en-US" sz="1200" dirty="0"/>
            </a:br>
            <a:r>
              <a:rPr lang="en-US" sz="1200" dirty="0"/>
              <a:t>“shape parameters”.</a:t>
            </a:r>
          </a:p>
          <a:p>
            <a:endParaRPr lang="en-US" sz="1200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F0C1B-94B8-54E0-4933-4D797BEBF39A}"/>
              </a:ext>
            </a:extLst>
          </p:cNvPr>
          <p:cNvSpPr txBox="1"/>
          <p:nvPr/>
        </p:nvSpPr>
        <p:spPr>
          <a:xfrm>
            <a:off x="2125569" y="3968669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62902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Band gap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6051370-E990-7ADF-4374-7EF4364D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7" name="Conector recto de flecha 7">
            <a:extLst>
              <a:ext uri="{FF2B5EF4-FFF2-40B4-BE49-F238E27FC236}">
                <a16:creationId xmlns:a16="http://schemas.microsoft.com/office/drawing/2014/main" id="{580E25C3-D4FD-6FBE-CCC4-241DB0B82493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CuadroTexto 9">
            <a:extLst>
              <a:ext uri="{FF2B5EF4-FFF2-40B4-BE49-F238E27FC236}">
                <a16:creationId xmlns:a16="http://schemas.microsoft.com/office/drawing/2014/main" id="{5465A403-32FC-3F1D-1F33-D79451E836D9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CDE8ECE-75AF-4ACA-93F5-9B29B82787D4}"/>
                  </a:ext>
                </a:extLst>
              </p:cNvPr>
              <p:cNvSpPr txBox="1"/>
              <p:nvPr/>
            </p:nvSpPr>
            <p:spPr>
              <a:xfrm>
                <a:off x="4054166" y="2789748"/>
                <a:ext cx="2542019" cy="4496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num>
                              <m:den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den>
                            </m:f>
                          </m:sup>
                        </m:s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1600" dirty="0"/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CDE8ECE-75AF-4ACA-93F5-9B29B8278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66" y="2789748"/>
                <a:ext cx="2542019" cy="449610"/>
              </a:xfrm>
              <a:prstGeom prst="rect">
                <a:avLst/>
              </a:prstGeom>
              <a:blipFill>
                <a:blip r:embed="rId4"/>
                <a:stretch>
                  <a:fillRect l="-2638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E771A47-1F25-AE7C-FB36-E685864343CF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6F47E491-5A71-99CC-423D-E5FFCECD26C4}"/>
              </a:ext>
            </a:extLst>
          </p:cNvPr>
          <p:cNvSpPr txBox="1"/>
          <p:nvPr/>
        </p:nvSpPr>
        <p:spPr>
          <a:xfrm>
            <a:off x="4514180" y="4355455"/>
            <a:ext cx="375254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6" descr="Tabla&#10;&#10;Descripción generada automáticamente">
            <a:extLst>
              <a:ext uri="{FF2B5EF4-FFF2-40B4-BE49-F238E27FC236}">
                <a16:creationId xmlns:a16="http://schemas.microsoft.com/office/drawing/2014/main" id="{A38B2C6F-B797-9D2B-96C6-DBC8FEA4A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6EC17-0EDD-4787-DDE0-6B41C9A2303B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37818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Thermal excitations of electron-hole pairs in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455312" y="3166909"/>
            <a:ext cx="3018195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the conduction band edge above 450 K.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(Calculated for constant m and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g</a:t>
            </a:r>
            <a:r>
              <a:rPr lang="en-US" baseline="30000" dirty="0">
                <a:solidFill>
                  <a:schemeClr val="tx1"/>
                </a:solidFill>
              </a:rPr>
              <a:t>)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5151348" y="4552240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Rivero Arias, JVSTB </a:t>
            </a:r>
            <a:r>
              <a:rPr lang="it-IT" b="1" dirty="0">
                <a:solidFill>
                  <a:schemeClr val="bg1"/>
                </a:solidFill>
              </a:rPr>
              <a:t>41</a:t>
            </a:r>
            <a:r>
              <a:rPr lang="it-IT" dirty="0">
                <a:solidFill>
                  <a:schemeClr val="bg1"/>
                </a:solidFill>
              </a:rPr>
              <a:t>, 022203 (2023) 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C537293-5570-1AF6-255E-AD4C5F37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" y="503021"/>
            <a:ext cx="3559317" cy="248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0EA78-EB63-4457-310D-A23A9BC90823}"/>
              </a:ext>
            </a:extLst>
          </p:cNvPr>
          <p:cNvSpPr txBox="1"/>
          <p:nvPr/>
        </p:nvSpPr>
        <p:spPr>
          <a:xfrm>
            <a:off x="2033346" y="1895479"/>
            <a:ext cx="1358064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InSb</a:t>
            </a:r>
            <a:endParaRPr lang="en-US" sz="1600" b="1" dirty="0"/>
          </a:p>
          <a:p>
            <a:pPr algn="ctr"/>
            <a:r>
              <a:rPr lang="en-US" dirty="0"/>
              <a:t>(simple model</a:t>
            </a:r>
            <a:r>
              <a:rPr lang="en-US" b="1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C81ADD-C87F-E23D-52D4-4ED38DDA7295}"/>
              </a:ext>
            </a:extLst>
          </p:cNvPr>
          <p:cNvGrpSpPr/>
          <p:nvPr/>
        </p:nvGrpSpPr>
        <p:grpSpPr>
          <a:xfrm>
            <a:off x="3804835" y="409033"/>
            <a:ext cx="5005952" cy="3841138"/>
            <a:chOff x="3804835" y="409033"/>
            <a:chExt cx="5005952" cy="3841138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54256458-1B00-2C4E-B1CC-BC197A836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4835" y="409033"/>
              <a:ext cx="5005952" cy="38411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5EB9B4-F661-8251-9506-E7025DE06667}"/>
                </a:ext>
              </a:extLst>
            </p:cNvPr>
            <p:cNvSpPr txBox="1"/>
            <p:nvPr/>
          </p:nvSpPr>
          <p:spPr>
            <a:xfrm>
              <a:off x="6558367" y="1533508"/>
              <a:ext cx="2048959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n=4</a:t>
              </a:r>
              <a:r>
                <a:rPr lang="en-US" sz="1100" dirty="0">
                  <a:latin typeface="+mj-lt"/>
                  <a:ea typeface="Calibri" panose="020F0502020204030204" pitchFamily="34" charset="0"/>
                </a:rPr>
                <a:t>x</a:t>
              </a:r>
              <a:r>
                <a:rPr lang="en-US" dirty="0"/>
                <a:t>10</a:t>
              </a:r>
              <a:r>
                <a:rPr lang="en-US" baseline="30000" dirty="0"/>
                <a:t>17</a:t>
              </a:r>
              <a:r>
                <a:rPr lang="en-US" dirty="0"/>
                <a:t> cm</a:t>
              </a:r>
              <a:r>
                <a:rPr lang="en-US" baseline="30000" dirty="0">
                  <a:latin typeface="Symbol" panose="05050102010706020507" pitchFamily="18" charset="2"/>
                </a:rPr>
                <a:t>-</a:t>
              </a:r>
              <a:r>
                <a:rPr lang="en-US" baseline="30000" dirty="0"/>
                <a:t>3</a:t>
              </a:r>
              <a:r>
                <a:rPr lang="en-US" dirty="0"/>
                <a:t> at 800 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F378CA-20B5-470E-DCB7-DFF5B3E5021C}"/>
                </a:ext>
              </a:extLst>
            </p:cNvPr>
            <p:cNvSpPr txBox="1"/>
            <p:nvPr/>
          </p:nvSpPr>
          <p:spPr>
            <a:xfrm>
              <a:off x="4433540" y="2965760"/>
              <a:ext cx="2930610" cy="73866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Thermal Burstein-Moss shift</a:t>
              </a:r>
            </a:p>
            <a:p>
              <a:r>
                <a:rPr lang="en-US" dirty="0"/>
                <a:t>Drude response of free carriers</a:t>
              </a:r>
            </a:p>
            <a:p>
              <a:r>
                <a:rPr lang="en-US" dirty="0"/>
                <a:t>Reduction of absorption coefficient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B9ACD-815F-67AD-F6B9-3A29DFDEFCE8}"/>
                </a:ext>
              </a:extLst>
            </p:cNvPr>
            <p:cNvSpPr txBox="1"/>
            <p:nvPr/>
          </p:nvSpPr>
          <p:spPr>
            <a:xfrm>
              <a:off x="6558366" y="1967112"/>
              <a:ext cx="2048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Calculated for constant mass and band gap.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30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Problem Statement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5678"/>
            <a:ext cx="9143999" cy="339291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</a:rPr>
              <a:t>(1) </a:t>
            </a:r>
            <a:r>
              <a:rPr lang="en-US" sz="2200" dirty="0"/>
              <a:t>Achieve a </a:t>
            </a:r>
            <a:r>
              <a:rPr lang="en-US" sz="2200" b="1" u="sng" dirty="0">
                <a:solidFill>
                  <a:srgbClr val="FF0000"/>
                </a:solidFill>
              </a:rPr>
              <a:t>quantitative</a:t>
            </a:r>
            <a:r>
              <a:rPr lang="en-US" sz="2200" dirty="0"/>
              <a:t> understanding of </a:t>
            </a:r>
            <a:r>
              <a:rPr lang="en-US" sz="2200" b="1" dirty="0"/>
              <a:t>absorption</a:t>
            </a:r>
            <a:r>
              <a:rPr lang="en-US" sz="2200" dirty="0"/>
              <a:t> and </a:t>
            </a:r>
            <a:r>
              <a:rPr lang="en-US" sz="2200" b="1" dirty="0"/>
              <a:t>emission</a:t>
            </a:r>
            <a:r>
              <a:rPr lang="en-US" sz="2200" dirty="0"/>
              <a:t> processes.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Our </a:t>
            </a:r>
            <a:r>
              <a:rPr lang="en-US" sz="2200" b="1" u="sng" dirty="0"/>
              <a:t>qualitative</a:t>
            </a:r>
            <a:r>
              <a:rPr lang="en-US" sz="2200" dirty="0"/>
              <a:t> understanding of such processes is 50-100 years old,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But </a:t>
            </a:r>
            <a:r>
              <a:rPr lang="en-US" sz="2200" b="1" u="sng" dirty="0"/>
              <a:t>insufficient</a:t>
            </a:r>
            <a:r>
              <a:rPr lang="en-US" sz="2200" dirty="0"/>
              <a:t> for modeling of detectors and emitters.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FF0000"/>
                </a:solidFill>
              </a:rPr>
              <a:t>(2) </a:t>
            </a:r>
            <a:r>
              <a:rPr lang="en-US" sz="2200" dirty="0"/>
              <a:t>How are optical processes affected by </a:t>
            </a:r>
            <a:r>
              <a:rPr lang="en-US" sz="2200" b="1" u="sng" dirty="0">
                <a:solidFill>
                  <a:srgbClr val="FF0000"/>
                </a:solidFill>
              </a:rPr>
              <a:t>high carrier concentrations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(screening)?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High carrier densities can be achieved with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In situ doping </a:t>
            </a:r>
            <a:r>
              <a:rPr lang="en-US" sz="1900" dirty="0">
                <a:solidFill>
                  <a:schemeClr val="tx1"/>
                </a:solidFill>
              </a:rPr>
              <a:t>or</a:t>
            </a:r>
            <a:endParaRPr lang="en-US" sz="19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ultrafast lasers </a:t>
            </a:r>
            <a:r>
              <a:rPr lang="en-US" sz="1900" dirty="0"/>
              <a:t>or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>
                <a:solidFill>
                  <a:srgbClr val="FF0000"/>
                </a:solidFill>
              </a:rPr>
              <a:t>high temperatures</a:t>
            </a:r>
            <a:r>
              <a:rPr lang="en-US" sz="1900" b="1" dirty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b="1" u="sng" dirty="0"/>
              <a:t>Goal:</a:t>
            </a:r>
            <a:r>
              <a:rPr lang="en-US" sz="2200" dirty="0"/>
              <a:t> CMOS-integrated mid-infrared camera (thermal imaging with a phone).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Future: How are optical processes affected by an electric field (pin diode or thin layer)?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Carrier concentration and mobility from 80 to 800 K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BCA7F-4029-F6F4-3466-DE3267CFDA07}"/>
              </a:ext>
            </a:extLst>
          </p:cNvPr>
          <p:cNvSpPr txBox="1"/>
          <p:nvPr/>
        </p:nvSpPr>
        <p:spPr>
          <a:xfrm>
            <a:off x="203200" y="367899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 model the </a:t>
            </a:r>
            <a:r>
              <a:rPr lang="en-US" sz="1800" b="1" dirty="0">
                <a:solidFill>
                  <a:srgbClr val="FF0000"/>
                </a:solidFill>
              </a:rPr>
              <a:t>Drude response</a:t>
            </a:r>
            <a:r>
              <a:rPr lang="en-US" sz="1800" dirty="0"/>
              <a:t>, we make some really simple 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Parabolic bands (ignore non-parabolicity)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Effective mass constant m</a:t>
            </a:r>
            <a:r>
              <a:rPr lang="en-US" sz="1800" baseline="-25000" dirty="0"/>
              <a:t>e</a:t>
            </a:r>
            <a:r>
              <a:rPr lang="en-US" sz="1800" dirty="0"/>
              <a:t>=0.014 (independent of temperature)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BA3786F-585C-AAEF-4DFF-584BB13EF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1291229"/>
            <a:ext cx="3964604" cy="3233710"/>
          </a:xfrm>
          <a:prstGeom prst="rect">
            <a:avLst/>
          </a:prstGeom>
        </p:spPr>
      </p:pic>
      <p:sp>
        <p:nvSpPr>
          <p:cNvPr id="12" name="Google Shape;99;p16">
            <a:extLst>
              <a:ext uri="{FF2B5EF4-FFF2-40B4-BE49-F238E27FC236}">
                <a16:creationId xmlns:a16="http://schemas.microsoft.com/office/drawing/2014/main" id="{195C7BCE-E776-97E5-29AD-4922C75D9029}"/>
              </a:ext>
            </a:extLst>
          </p:cNvPr>
          <p:cNvSpPr txBox="1"/>
          <p:nvPr/>
        </p:nvSpPr>
        <p:spPr>
          <a:xfrm>
            <a:off x="4124321" y="4355455"/>
            <a:ext cx="501967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42C61-A615-171E-C352-886B89DE1A1C}"/>
              </a:ext>
            </a:extLst>
          </p:cNvPr>
          <p:cNvSpPr txBox="1"/>
          <p:nvPr/>
        </p:nvSpPr>
        <p:spPr>
          <a:xfrm>
            <a:off x="2050500" y="2571750"/>
            <a:ext cx="1854995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Carrier concentration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InSb</a:t>
            </a:r>
            <a:endParaRPr lang="en-US" dirty="0"/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1E832298-E094-72CB-B057-F5EFAFE77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428" y="1326907"/>
            <a:ext cx="3038159" cy="23524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E58CA5-E8C6-1FEA-552B-8F5E13D3281B}"/>
              </a:ext>
            </a:extLst>
          </p:cNvPr>
          <p:cNvSpPr txBox="1"/>
          <p:nvPr/>
        </p:nvSpPr>
        <p:spPr>
          <a:xfrm>
            <a:off x="4561858" y="3755779"/>
            <a:ext cx="41446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Reasonable agreement with Hall measurements.</a:t>
            </a:r>
          </a:p>
          <a:p>
            <a:r>
              <a:rPr lang="en-US" dirty="0"/>
              <a:t>Large errors below 400 K (depolarization).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C7CB0C-2A36-E038-CDB0-B2984657C2D0}"/>
              </a:ext>
            </a:extLst>
          </p:cNvPr>
          <p:cNvSpPr txBox="1"/>
          <p:nvPr/>
        </p:nvSpPr>
        <p:spPr>
          <a:xfrm>
            <a:off x="7074791" y="1762001"/>
            <a:ext cx="1946367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Drude mobility of </a:t>
            </a:r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54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-US" sz="1500">
                <a:solidFill>
                  <a:schemeClr val="bg1"/>
                </a:solidFill>
              </a:rPr>
              <a:pPr algn="l"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30A89E5-B74B-FE3C-8924-05B6D282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+mj-lt"/>
              </a:rPr>
              <a:t>Required model improvements: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115AD-D53C-5D15-8357-B9E4A2C6AEAD}"/>
              </a:ext>
            </a:extLst>
          </p:cNvPr>
          <p:cNvSpPr txBox="1"/>
          <p:nvPr/>
        </p:nvSpPr>
        <p:spPr>
          <a:xfrm>
            <a:off x="0" y="1524049"/>
            <a:ext cx="8603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Kramers-Kronig</a:t>
            </a:r>
            <a:r>
              <a:rPr lang="en-US" sz="1800" dirty="0"/>
              <a:t> transform following Tanguy (includes broadening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FF0000"/>
                </a:solidFill>
              </a:rPr>
              <a:t>E</a:t>
            </a:r>
            <a:r>
              <a:rPr lang="en-US" sz="1800" b="1" baseline="-25000" dirty="0">
                <a:solidFill>
                  <a:srgbClr val="FF0000"/>
                </a:solidFill>
              </a:rPr>
              <a:t>0</a:t>
            </a:r>
            <a:r>
              <a:rPr lang="en-US" sz="1800" b="1" dirty="0">
                <a:solidFill>
                  <a:srgbClr val="FF0000"/>
                </a:solidFill>
              </a:rPr>
              <a:t> and broadening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/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784DC5-7A24-2F05-E17D-A2E85B3A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693757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BD16C78-894E-B519-4164-8C2187C15C13}"/>
              </a:ext>
            </a:extLst>
          </p:cNvPr>
          <p:cNvSpPr txBox="1"/>
          <p:nvPr/>
        </p:nvSpPr>
        <p:spPr>
          <a:xfrm>
            <a:off x="4126527" y="4311982"/>
            <a:ext cx="514251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2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(2) Highly doped Ge (n-type, with phosphorus)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48AC5-1F13-126C-40BD-41F6F417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44"/>
            <a:ext cx="2850788" cy="2386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19CBD-FDB7-4D8E-3505-9E9D79C116A3}"/>
              </a:ext>
            </a:extLst>
          </p:cNvPr>
          <p:cNvSpPr txBox="1"/>
          <p:nvPr/>
        </p:nvSpPr>
        <p:spPr>
          <a:xfrm>
            <a:off x="30784" y="2978579"/>
            <a:ext cx="2820003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Electrons pile up at the L-point.</a:t>
            </a:r>
          </a:p>
          <a:p>
            <a:pPr algn="ctr"/>
            <a:r>
              <a:rPr lang="en-US" dirty="0"/>
              <a:t>Transitions in red region blocked.</a:t>
            </a:r>
          </a:p>
          <a:p>
            <a:pPr algn="ctr"/>
            <a:endParaRPr lang="en-US" dirty="0"/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Phase filling singularity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B6C0F-2418-F119-4A14-02261C55E872}"/>
              </a:ext>
            </a:extLst>
          </p:cNvPr>
          <p:cNvSpPr txBox="1"/>
          <p:nvPr/>
        </p:nvSpPr>
        <p:spPr>
          <a:xfrm>
            <a:off x="6150989" y="4541347"/>
            <a:ext cx="2321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Xu et al., PRL </a:t>
            </a:r>
            <a:r>
              <a:rPr lang="en-US" sz="1100" b="1" dirty="0">
                <a:solidFill>
                  <a:schemeClr val="bg1"/>
                </a:solidFill>
              </a:rPr>
              <a:t>118</a:t>
            </a:r>
            <a:r>
              <a:rPr lang="en-US" sz="1100" dirty="0">
                <a:solidFill>
                  <a:schemeClr val="bg1"/>
                </a:solidFill>
              </a:rPr>
              <a:t>, 267402 (2017)</a:t>
            </a:r>
          </a:p>
          <a:p>
            <a:r>
              <a:rPr lang="en-US" sz="1100" dirty="0">
                <a:solidFill>
                  <a:schemeClr val="bg1"/>
                </a:solidFill>
              </a:rPr>
              <a:t>Xu et al., JAP </a:t>
            </a:r>
            <a:r>
              <a:rPr lang="en-US" sz="1100" b="1" dirty="0">
                <a:solidFill>
                  <a:schemeClr val="bg1"/>
                </a:solidFill>
              </a:rPr>
              <a:t>125</a:t>
            </a:r>
            <a:r>
              <a:rPr lang="en-US" sz="1100" dirty="0">
                <a:solidFill>
                  <a:schemeClr val="bg1"/>
                </a:solidFill>
              </a:rPr>
              <a:t>, 085704 (2019)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0129426-4814-9B42-C7CC-96B7CF736EB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1A8C63-FCF8-9D68-823A-0ABC813E2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44" y="415277"/>
            <a:ext cx="3110486" cy="4705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020310-84D5-BADE-5BA8-C53A2EC9D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431" y="415276"/>
            <a:ext cx="3064680" cy="39008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11E889-28DD-D921-0977-5640AFBE04CD}"/>
              </a:ext>
            </a:extLst>
          </p:cNvPr>
          <p:cNvSpPr/>
          <p:nvPr/>
        </p:nvSpPr>
        <p:spPr>
          <a:xfrm>
            <a:off x="8624807" y="1945037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F50910-EF3B-174A-52A2-7E8209520ED8}"/>
              </a:ext>
            </a:extLst>
          </p:cNvPr>
          <p:cNvSpPr/>
          <p:nvPr/>
        </p:nvSpPr>
        <p:spPr>
          <a:xfrm>
            <a:off x="7086998" y="1872711"/>
            <a:ext cx="224725" cy="3177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698CC-069C-3682-1C06-27284D98D060}"/>
              </a:ext>
            </a:extLst>
          </p:cNvPr>
          <p:cNvSpPr txBox="1"/>
          <p:nvPr/>
        </p:nvSpPr>
        <p:spPr>
          <a:xfrm>
            <a:off x="7311723" y="4302788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36054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(3) Set-up: Femtosecond pump-probe ellipsometry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62403-C902-385C-693D-4472131C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73819"/>
            <a:ext cx="4791238" cy="31958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2F1D9-FB39-F2C1-FDF1-12CD15D4C2C7}"/>
              </a:ext>
            </a:extLst>
          </p:cNvPr>
          <p:cNvSpPr txBox="1">
            <a:spLocks/>
          </p:cNvSpPr>
          <p:nvPr/>
        </p:nvSpPr>
        <p:spPr>
          <a:xfrm>
            <a:off x="5527010" y="672514"/>
            <a:ext cx="3555207" cy="362594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Ch: Chopper (500 Hz, 250 Hz)</a:t>
            </a:r>
          </a:p>
          <a:p>
            <a:r>
              <a:rPr lang="en-US" sz="1400" dirty="0"/>
              <a:t>A: Analyzer</a:t>
            </a:r>
          </a:p>
          <a:p>
            <a:r>
              <a:rPr lang="en-US" sz="1400" dirty="0"/>
              <a:t>P: Polarizer</a:t>
            </a:r>
          </a:p>
          <a:p>
            <a:r>
              <a:rPr lang="en-US" sz="14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aseline="-25000" dirty="0"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/>
              <a:t>: Rotating compensator</a:t>
            </a:r>
          </a:p>
          <a:p>
            <a:r>
              <a:rPr lang="en-US" sz="1400" dirty="0"/>
              <a:t>L: Lens</a:t>
            </a:r>
          </a:p>
          <a:p>
            <a:r>
              <a:rPr lang="en-US" sz="1400" dirty="0"/>
              <a:t>S: Sample</a:t>
            </a:r>
          </a:p>
          <a:p>
            <a:r>
              <a:rPr lang="en-US" sz="1400" dirty="0"/>
              <a:t>DL: Delay Line (~6.67 ns pump-probe delay and 3 fs resolution)</a:t>
            </a:r>
          </a:p>
          <a:p>
            <a:r>
              <a:rPr lang="en-US" sz="1400" dirty="0"/>
              <a:t>BS: Beam splitter</a:t>
            </a:r>
          </a:p>
          <a:p>
            <a:r>
              <a:rPr lang="en-US" sz="1400" dirty="0"/>
              <a:t>SHG/THG: 2</a:t>
            </a:r>
            <a:r>
              <a:rPr lang="en-US" sz="1400" baseline="30000" dirty="0"/>
              <a:t>nd</a:t>
            </a:r>
            <a:r>
              <a:rPr lang="en-US" sz="1400" dirty="0"/>
              <a:t>/3</a:t>
            </a:r>
            <a:r>
              <a:rPr lang="en-US" sz="1400" baseline="30000" dirty="0"/>
              <a:t>rd</a:t>
            </a:r>
            <a:r>
              <a:rPr lang="en-US" sz="1400" dirty="0"/>
              <a:t> harmonic generation</a:t>
            </a:r>
          </a:p>
          <a:p>
            <a:r>
              <a:rPr lang="en-US" sz="1400" dirty="0"/>
              <a:t>SCG: Super-continuum generation</a:t>
            </a:r>
          </a:p>
          <a:p>
            <a:r>
              <a:rPr lang="en-US" sz="1400" dirty="0"/>
              <a:t>CCD: Charge-coupled device detector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7DDFC-74C1-132F-72D9-55A90A883174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73986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2809B-8CEC-FA43-EFD3-57E4AA74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69"/>
            <a:ext cx="9144000" cy="46529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Set-up: Femtosecond pump-probe ellipsometry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2B4CDB77-7082-CE06-A893-58BD790EAD28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z="1500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A1DADFF-7268-4B13-5433-1BA6EB6AC5A1}"/>
              </a:ext>
            </a:extLst>
          </p:cNvPr>
          <p:cNvSpPr txBox="1">
            <a:spLocks/>
          </p:cNvSpPr>
          <p:nvPr/>
        </p:nvSpPr>
        <p:spPr>
          <a:xfrm>
            <a:off x="5753498" y="702675"/>
            <a:ext cx="3267660" cy="331306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u="sng" dirty="0"/>
              <a:t>Rotating compensator ellipsometer:</a:t>
            </a:r>
          </a:p>
          <a:p>
            <a:endParaRPr lang="en-US" dirty="0"/>
          </a:p>
          <a:p>
            <a:r>
              <a:rPr lang="en-US" dirty="0"/>
              <a:t>Compensator was rotated in steps of 10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/>
              <a:t> for a total of 55-65 angles.</a:t>
            </a:r>
          </a:p>
          <a:p>
            <a:endParaRPr lang="en-US" dirty="0"/>
          </a:p>
          <a:p>
            <a:r>
              <a:rPr lang="en-US" dirty="0"/>
              <a:t>Probe beam of 350-750 nm at </a:t>
            </a:r>
            <a:r>
              <a:rPr lang="en-US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US" baseline="300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/>
              <a:t>incidence angle.</a:t>
            </a:r>
          </a:p>
          <a:p>
            <a:endParaRPr lang="en-US" dirty="0"/>
          </a:p>
          <a:p>
            <a:r>
              <a:rPr lang="en-US" dirty="0"/>
              <a:t>P-polarized pump beam: 35 fs pulses of 800 nm wavelength at 1 kHz repetition rate.</a:t>
            </a:r>
          </a:p>
          <a:p>
            <a:endParaRPr lang="en-US" dirty="0"/>
          </a:p>
          <a:p>
            <a:r>
              <a:rPr lang="en-US" dirty="0"/>
              <a:t>Delay time from -10 to 50 ps.</a:t>
            </a:r>
          </a:p>
          <a:p>
            <a:endParaRPr lang="en-US" dirty="0"/>
          </a:p>
          <a:p>
            <a:r>
              <a:rPr lang="en-US" dirty="0"/>
              <a:t>Time resolution of about 500 fs.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FA12E-F9A1-38B8-0495-E93D56A24667}"/>
              </a:ext>
            </a:extLst>
          </p:cNvPr>
          <p:cNvGrpSpPr/>
          <p:nvPr/>
        </p:nvGrpSpPr>
        <p:grpSpPr>
          <a:xfrm>
            <a:off x="105448" y="849727"/>
            <a:ext cx="5640754" cy="3070104"/>
            <a:chOff x="838200" y="1882775"/>
            <a:chExt cx="6232706" cy="3516313"/>
          </a:xfrm>
        </p:grpSpPr>
        <p:pic>
          <p:nvPicPr>
            <p:cNvPr id="8" name="Content Placeholder 4" descr="A picture containing miller&#10;&#10;Description automatically generated">
              <a:extLst>
                <a:ext uri="{FF2B5EF4-FFF2-40B4-BE49-F238E27FC236}">
                  <a16:creationId xmlns:a16="http://schemas.microsoft.com/office/drawing/2014/main" id="{F80989A2-5503-B0FD-C4B8-4F328D44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882775"/>
              <a:ext cx="6232706" cy="351631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E1B6E5-29A6-E05F-6683-515BDA1ABC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4375" y="4038600"/>
              <a:ext cx="847725" cy="5524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5B5638-4688-694C-32F7-E5377BC87DDE}"/>
                </a:ext>
              </a:extLst>
            </p:cNvPr>
            <p:cNvSpPr txBox="1"/>
            <p:nvPr/>
          </p:nvSpPr>
          <p:spPr>
            <a:xfrm>
              <a:off x="5249953" y="4477897"/>
              <a:ext cx="971550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Sample Stage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8DD546-FBF8-B5E2-583B-FEB4E8253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8979" y="3316524"/>
              <a:ext cx="397952" cy="3244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49D765-9C56-A7B5-8F17-3E498503BE96}"/>
                </a:ext>
              </a:extLst>
            </p:cNvPr>
            <p:cNvSpPr txBox="1"/>
            <p:nvPr/>
          </p:nvSpPr>
          <p:spPr>
            <a:xfrm>
              <a:off x="5390030" y="3602421"/>
              <a:ext cx="150914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Compensator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8C1E4A-3AF9-CFCE-CDC7-C84F841FCE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5679" y="2830749"/>
              <a:ext cx="484096" cy="2275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3D5449-9C79-F40B-63A6-6A0775B52AC1}"/>
                </a:ext>
              </a:extLst>
            </p:cNvPr>
            <p:cNvSpPr txBox="1"/>
            <p:nvPr/>
          </p:nvSpPr>
          <p:spPr>
            <a:xfrm>
              <a:off x="5762625" y="3013736"/>
              <a:ext cx="1000963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Analyzer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817509F-DE52-6354-B916-64DD4491D7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6829" y="4039354"/>
              <a:ext cx="0" cy="42061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29E8B-5595-53E2-CA64-D1E047E66375}"/>
                </a:ext>
              </a:extLst>
            </p:cNvPr>
            <p:cNvSpPr txBox="1"/>
            <p:nvPr/>
          </p:nvSpPr>
          <p:spPr>
            <a:xfrm>
              <a:off x="2582745" y="4459967"/>
              <a:ext cx="1048168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Polarizer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052EDE-7156-903F-977D-51E80D73C69B}"/>
                </a:ext>
              </a:extLst>
            </p:cNvPr>
            <p:cNvCxnSpPr>
              <a:cxnSpLocks/>
            </p:cNvCxnSpPr>
            <p:nvPr/>
          </p:nvCxnSpPr>
          <p:spPr>
            <a:xfrm>
              <a:off x="2979292" y="2724150"/>
              <a:ext cx="830708" cy="3341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9BB2D-99D8-E024-21F8-D89D490DEF79}"/>
                </a:ext>
              </a:extLst>
            </p:cNvPr>
            <p:cNvSpPr txBox="1"/>
            <p:nvPr/>
          </p:nvSpPr>
          <p:spPr>
            <a:xfrm>
              <a:off x="2247900" y="2402423"/>
              <a:ext cx="731392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Pump Beam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EDCF03-FC2C-56A7-7FA4-FC18C90CBAEB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</p:spTree>
    <p:extLst>
      <p:ext uri="{BB962C8B-B14F-4D97-AF65-F5344CB8AC3E}">
        <p14:creationId xmlns:p14="http://schemas.microsoft.com/office/powerpoint/2010/main" val="2763856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539199A-D836-0B4A-DC61-107FD841FA71}"/>
              </a:ext>
            </a:extLst>
          </p:cNvPr>
          <p:cNvGrpSpPr/>
          <p:nvPr/>
        </p:nvGrpSpPr>
        <p:grpSpPr>
          <a:xfrm>
            <a:off x="9427" y="1460799"/>
            <a:ext cx="9143330" cy="3682701"/>
            <a:chOff x="-8757" y="1540766"/>
            <a:chExt cx="9143330" cy="3682701"/>
          </a:xfrm>
        </p:grpSpPr>
        <p:pic>
          <p:nvPicPr>
            <p:cNvPr id="22" name="Picture 21" descr="A picture containing text, grass, outdoor&#10;&#10;Description automatically generated">
              <a:extLst>
                <a:ext uri="{FF2B5EF4-FFF2-40B4-BE49-F238E27FC236}">
                  <a16:creationId xmlns:a16="http://schemas.microsoft.com/office/drawing/2014/main" id="{E960E05B-9B1D-2AD7-8953-6D202595C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57" y="1540766"/>
              <a:ext cx="9143330" cy="3682701"/>
            </a:xfrm>
            <a:prstGeom prst="rect">
              <a:avLst/>
            </a:prstGeom>
          </p:spPr>
        </p:pic>
        <p:sp>
          <p:nvSpPr>
            <p:cNvPr id="6" name="Marcador de número de diapositiva 4">
              <a:extLst>
                <a:ext uri="{FF2B5EF4-FFF2-40B4-BE49-F238E27FC236}">
                  <a16:creationId xmlns:a16="http://schemas.microsoft.com/office/drawing/2014/main" id="{2B4CDB77-7082-CE06-A893-58BD790EAD28}"/>
                </a:ext>
              </a:extLst>
            </p:cNvPr>
            <p:cNvSpPr txBox="1">
              <a:spLocks/>
            </p:cNvSpPr>
            <p:nvPr/>
          </p:nvSpPr>
          <p:spPr>
            <a:xfrm>
              <a:off x="8472458" y="4663217"/>
              <a:ext cx="548700" cy="393600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00000000-1234-1234-1234-123412341234}" type="slidenum">
                <a:rPr lang="en-US" sz="1500" smtClean="0">
                  <a:solidFill>
                    <a:schemeClr val="bg1"/>
                  </a:solidFill>
                </a:rPr>
                <a:pPr/>
                <a:t>25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ACF0B11C-66C9-B051-D859-88A365B5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74" y="4596862"/>
              <a:ext cx="1462699" cy="626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99480B79-EBA2-9C26-630E-3F86753181AD}"/>
                </a:ext>
              </a:extLst>
            </p:cNvPr>
            <p:cNvSpPr txBox="1">
              <a:spLocks/>
            </p:cNvSpPr>
            <p:nvPr/>
          </p:nvSpPr>
          <p:spPr>
            <a:xfrm>
              <a:off x="177717" y="1675029"/>
              <a:ext cx="2226118" cy="147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 fontScale="925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2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175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Semiconductors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Metal oxides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Bulk and thin films</a:t>
              </a:r>
            </a:p>
            <a:p>
              <a:pPr marL="0" indent="0">
                <a:buFont typeface="Arial"/>
                <a:buNone/>
              </a:pPr>
              <a:r>
                <a:rPr lang="en-US" dirty="0">
                  <a:solidFill>
                    <a:schemeClr val="bg1"/>
                  </a:solidFill>
                </a:rPr>
                <a:t>Etc. </a:t>
              </a:r>
            </a:p>
            <a:p>
              <a:pPr marL="0" indent="0">
                <a:buFont typeface="Arial"/>
                <a:buNone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 descr="A picture containing text, monitor, screen, dark&#10;&#10;Description automatically generated">
            <a:extLst>
              <a:ext uri="{FF2B5EF4-FFF2-40B4-BE49-F238E27FC236}">
                <a16:creationId xmlns:a16="http://schemas.microsoft.com/office/drawing/2014/main" id="{A83316C8-8D75-3DAE-1446-F0D696C0B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01" t="6525" r="29283" b="10209"/>
          <a:stretch/>
        </p:blipFill>
        <p:spPr>
          <a:xfrm>
            <a:off x="7230257" y="1460799"/>
            <a:ext cx="1904316" cy="1921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C0CB97-0646-3532-04EF-FC44261A56C5}"/>
              </a:ext>
            </a:extLst>
          </p:cNvPr>
          <p:cNvSpPr txBox="1"/>
          <p:nvPr/>
        </p:nvSpPr>
        <p:spPr>
          <a:xfrm>
            <a:off x="-8756" y="-2289"/>
            <a:ext cx="914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ELI Beamlines: ELI ERIC. </a:t>
            </a:r>
            <a:r>
              <a:rPr lang="en-US" sz="2800" dirty="0" err="1">
                <a:solidFill>
                  <a:schemeClr val="bg2"/>
                </a:solidFill>
              </a:rPr>
              <a:t>Dolní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Břežany</a:t>
            </a:r>
            <a:r>
              <a:rPr lang="en-US" sz="2800" dirty="0">
                <a:solidFill>
                  <a:schemeClr val="bg2"/>
                </a:solidFill>
              </a:rPr>
              <a:t> (near Prague)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921B6-D77E-0F50-8389-FE2763336E88}"/>
              </a:ext>
            </a:extLst>
          </p:cNvPr>
          <p:cNvSpPr txBox="1"/>
          <p:nvPr/>
        </p:nvSpPr>
        <p:spPr>
          <a:xfrm>
            <a:off x="88677" y="562670"/>
            <a:ext cx="843852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Second user call due </a:t>
            </a:r>
            <a:r>
              <a:rPr lang="en-US" sz="2400" b="1" dirty="0">
                <a:solidFill>
                  <a:srgbClr val="FF0000"/>
                </a:solidFill>
              </a:rPr>
              <a:t>April 25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2023</a:t>
            </a:r>
            <a:r>
              <a:rPr lang="en-US" sz="2400" dirty="0">
                <a:solidFill>
                  <a:schemeClr val="tx1"/>
                </a:solidFill>
              </a:rPr>
              <a:t>: https://up.eli-laser.eu/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Contact Shirly Espinoza: shirly.espinoza@eli-beams.eu</a:t>
            </a:r>
          </a:p>
        </p:txBody>
      </p:sp>
    </p:spTree>
    <p:extLst>
      <p:ext uri="{BB962C8B-B14F-4D97-AF65-F5344CB8AC3E}">
        <p14:creationId xmlns:p14="http://schemas.microsoft.com/office/powerpoint/2010/main" val="1313068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8FB319-8629-2093-D1E5-3AD52868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" y="533400"/>
            <a:ext cx="4458633" cy="3676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38688" y="603935"/>
            <a:ext cx="4008120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 9 </a:t>
            </a:r>
            <a:r>
              <a:rPr lang="en-US" dirty="0" err="1"/>
              <a:t>mW</a:t>
            </a:r>
            <a:r>
              <a:rPr lang="en-US" dirty="0"/>
              <a:t> power.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Heavy, light, split-off bands.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diffusion (for 1.55 eV pump).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Ignore Auger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Thermalization: Fermi-Dirac distribution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Intervalley scattering: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G®</a:t>
            </a:r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®</a:t>
            </a:r>
            <a:r>
              <a:rPr lang="en-US" b="1" dirty="0">
                <a:solidFill>
                  <a:srgbClr val="FF0000"/>
                </a:solidFill>
              </a:rPr>
              <a:t>L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accumulate at L.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Holes remain near </a:t>
            </a:r>
            <a:r>
              <a:rPr lang="en-US" dirty="0">
                <a:latin typeface="Symbol" panose="05050102010706020507" pitchFamily="18" charset="2"/>
              </a:rPr>
              <a:t>G.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Electrons at L block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transitions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Fermi-level singularity</a:t>
            </a:r>
            <a:r>
              <a:rPr lang="en-US" dirty="0"/>
              <a:t>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Bandgap renormalization: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redshift expected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Lattice heating (25 K): redshift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Exciton screening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9362DB-94AD-7D41-4386-6EB8FAAC3F3E}"/>
              </a:ext>
            </a:extLst>
          </p:cNvPr>
          <p:cNvSpPr/>
          <p:nvPr/>
        </p:nvSpPr>
        <p:spPr>
          <a:xfrm>
            <a:off x="670560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5A0CC8-D70A-0FA2-6048-3F8F67432474}"/>
              </a:ext>
            </a:extLst>
          </p:cNvPr>
          <p:cNvSpPr/>
          <p:nvPr/>
        </p:nvSpPr>
        <p:spPr>
          <a:xfrm>
            <a:off x="818674" y="161163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DF535F-EE23-5473-D5ED-AB7CEF6023A8}"/>
              </a:ext>
            </a:extLst>
          </p:cNvPr>
          <p:cNvSpPr/>
          <p:nvPr/>
        </p:nvSpPr>
        <p:spPr>
          <a:xfrm>
            <a:off x="966788" y="159258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4E83E9-4689-AA45-FEE7-E05C9DC12604}"/>
              </a:ext>
            </a:extLst>
          </p:cNvPr>
          <p:cNvSpPr/>
          <p:nvPr/>
        </p:nvSpPr>
        <p:spPr>
          <a:xfrm>
            <a:off x="670560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5E0936-1CCC-CAD3-4795-E1E24405C58A}"/>
              </a:ext>
            </a:extLst>
          </p:cNvPr>
          <p:cNvSpPr/>
          <p:nvPr/>
        </p:nvSpPr>
        <p:spPr>
          <a:xfrm>
            <a:off x="780574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832349-FACC-B589-EB3D-3EA26B9EB9D4}"/>
              </a:ext>
            </a:extLst>
          </p:cNvPr>
          <p:cNvSpPr/>
          <p:nvPr/>
        </p:nvSpPr>
        <p:spPr>
          <a:xfrm>
            <a:off x="966788" y="148590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ADE6DD-6D2F-6BE7-A4A8-410B89432F85}"/>
              </a:ext>
            </a:extLst>
          </p:cNvPr>
          <p:cNvSpPr/>
          <p:nvPr/>
        </p:nvSpPr>
        <p:spPr>
          <a:xfrm>
            <a:off x="881063" y="1510665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4CB418-9A82-FDBB-69DF-7EDEBBC50760}"/>
              </a:ext>
            </a:extLst>
          </p:cNvPr>
          <p:cNvSpPr/>
          <p:nvPr/>
        </p:nvSpPr>
        <p:spPr>
          <a:xfrm>
            <a:off x="1084422" y="1501140"/>
            <a:ext cx="8382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7BE3EC-BA2A-AEEE-30E0-6DA733F1D230}"/>
              </a:ext>
            </a:extLst>
          </p:cNvPr>
          <p:cNvCxnSpPr>
            <a:cxnSpLocks/>
          </p:cNvCxnSpPr>
          <p:nvPr/>
        </p:nvCxnSpPr>
        <p:spPr>
          <a:xfrm>
            <a:off x="659130" y="1504950"/>
            <a:ext cx="624840" cy="0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D66696-A50D-AD44-4E37-E3AD991310CE}"/>
              </a:ext>
            </a:extLst>
          </p:cNvPr>
          <p:cNvSpPr txBox="1"/>
          <p:nvPr/>
        </p:nvSpPr>
        <p:spPr>
          <a:xfrm>
            <a:off x="801285" y="1193363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D47FB7-305F-F774-B45B-B220D6C8AF4F}"/>
              </a:ext>
            </a:extLst>
          </p:cNvPr>
          <p:cNvSpPr txBox="1"/>
          <p:nvPr/>
        </p:nvSpPr>
        <p:spPr>
          <a:xfrm>
            <a:off x="5419888" y="4639937"/>
            <a:ext cx="27606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Espinoza et al., APL </a:t>
            </a:r>
            <a:r>
              <a:rPr lang="en-US" sz="1100" b="1" dirty="0">
                <a:solidFill>
                  <a:schemeClr val="bg1"/>
                </a:solidFill>
              </a:rPr>
              <a:t>115</a:t>
            </a:r>
            <a:r>
              <a:rPr lang="en-US" sz="1100" dirty="0">
                <a:solidFill>
                  <a:schemeClr val="bg1"/>
                </a:solidFill>
              </a:rPr>
              <a:t>, 052105 (2019).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83BEF0-C110-4842-69D9-F980646DC5AA}"/>
              </a:ext>
            </a:extLst>
          </p:cNvPr>
          <p:cNvSpPr/>
          <p:nvPr/>
        </p:nvSpPr>
        <p:spPr>
          <a:xfrm>
            <a:off x="2279801" y="2259975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44B38D-9916-2D04-60F5-7240AAF25D1D}"/>
              </a:ext>
            </a:extLst>
          </p:cNvPr>
          <p:cNvSpPr/>
          <p:nvPr/>
        </p:nvSpPr>
        <p:spPr>
          <a:xfrm>
            <a:off x="2445545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628406-30E8-FAB7-0219-54327F5E2EBD}"/>
              </a:ext>
            </a:extLst>
          </p:cNvPr>
          <p:cNvSpPr/>
          <p:nvPr/>
        </p:nvSpPr>
        <p:spPr>
          <a:xfrm>
            <a:off x="2611289" y="2237682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DA36BC-BABD-9AF7-3804-CAC8F9476A30}"/>
              </a:ext>
            </a:extLst>
          </p:cNvPr>
          <p:cNvSpPr/>
          <p:nvPr/>
        </p:nvSpPr>
        <p:spPr>
          <a:xfrm>
            <a:off x="2309427" y="2368173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9733F2-0618-5B90-2E61-E333AA5796C2}"/>
              </a:ext>
            </a:extLst>
          </p:cNvPr>
          <p:cNvSpPr/>
          <p:nvPr/>
        </p:nvSpPr>
        <p:spPr>
          <a:xfrm>
            <a:off x="2600037" y="2337530"/>
            <a:ext cx="8382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39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783292" y="603935"/>
            <a:ext cx="4360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recover: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Band filling, excitonic screening followed by diffusion, Auger, and radiative recombination.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Detailed modeling is required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(Tanguy 2-D excitonic line shapes, including Fermi level singularity.)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3" name="Content Placeholder 20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1FE89F-AA74-9A28-EEB4-5155C3B1A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1910" r="8744" b="840"/>
          <a:stretch/>
        </p:blipFill>
        <p:spPr>
          <a:xfrm>
            <a:off x="211292" y="500720"/>
            <a:ext cx="4360708" cy="3787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5CEAC0-DDD8-C250-76FF-A911C7FE123C}"/>
              </a:ext>
            </a:extLst>
          </p:cNvPr>
          <p:cNvCxnSpPr/>
          <p:nvPr/>
        </p:nvCxnSpPr>
        <p:spPr>
          <a:xfrm flipH="1">
            <a:off x="3634353" y="1363851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7CB665-7E77-FA91-D9B2-A0C881C2E282}"/>
              </a:ext>
            </a:extLst>
          </p:cNvPr>
          <p:cNvCxnSpPr/>
          <p:nvPr/>
        </p:nvCxnSpPr>
        <p:spPr>
          <a:xfrm flipH="1">
            <a:off x="1175289" y="1965702"/>
            <a:ext cx="402955" cy="71292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294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Ultrafast processes in photoexcited Germanium</a:t>
            </a:r>
          </a:p>
          <a:p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00D6-CC4A-0768-401A-7EABAB1E6ECB}"/>
              </a:ext>
            </a:extLst>
          </p:cNvPr>
          <p:cNvSpPr txBox="1"/>
          <p:nvPr/>
        </p:nvSpPr>
        <p:spPr>
          <a:xfrm>
            <a:off x="4924588" y="603935"/>
            <a:ext cx="42194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1.55 eV pump beam creates N=4x10</a:t>
            </a:r>
            <a:r>
              <a:rPr lang="en-US" baseline="30000" dirty="0"/>
              <a:t>21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electron-hole pairs near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baseline="-25000" dirty="0"/>
              <a:t>1</a:t>
            </a:r>
            <a:r>
              <a:rPr lang="en-US" dirty="0"/>
              <a:t> peaks decrease within the first two picoseconds and then recover.</a:t>
            </a:r>
            <a:br>
              <a:rPr lang="en-US" dirty="0"/>
            </a:br>
            <a:r>
              <a:rPr lang="en-US" dirty="0"/>
              <a:t>(Band filling, excitonic screening followed by diffusion, Auger, and radiative recombination)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/>
              <a:t>Maybe a Fermi level singularity near 2.6 eV.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It looks like there is a redshift, but we need a line shape analysis with derivatives.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24588" y="4663217"/>
            <a:ext cx="3036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FE8E4D7-0905-171D-15C0-54BF1B43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r="52811"/>
          <a:stretch/>
        </p:blipFill>
        <p:spPr>
          <a:xfrm>
            <a:off x="116716" y="356091"/>
            <a:ext cx="2695064" cy="2411360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24A6B299-8634-1BDB-CB11-2D79E61A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0" r="9130"/>
          <a:stretch/>
        </p:blipFill>
        <p:spPr>
          <a:xfrm>
            <a:off x="1741506" y="2306965"/>
            <a:ext cx="3073382" cy="2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Derivative analysis: critical point parameters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4951483" y="4401607"/>
            <a:ext cx="30364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  <a:p>
            <a:r>
              <a:rPr lang="en-US" sz="1100" dirty="0">
                <a:solidFill>
                  <a:schemeClr val="bg1"/>
                </a:solidFill>
              </a:rPr>
              <a:t>Le, JVST B </a:t>
            </a:r>
            <a:r>
              <a:rPr lang="en-US" sz="1100" b="1" dirty="0">
                <a:solidFill>
                  <a:schemeClr val="bg1"/>
                </a:solidFill>
              </a:rPr>
              <a:t>37</a:t>
            </a:r>
            <a:r>
              <a:rPr lang="en-US" sz="1100" dirty="0">
                <a:solidFill>
                  <a:schemeClr val="bg1"/>
                </a:solidFill>
              </a:rPr>
              <a:t>, 052903 (2019); </a:t>
            </a:r>
          </a:p>
        </p:txBody>
      </p:sp>
      <p:pic>
        <p:nvPicPr>
          <p:cNvPr id="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F5DC8C8D-3B38-4722-2824-E17CA46D9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75"/>
            <a:ext cx="5139790" cy="336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6F38004-F5FD-E31B-C670-EBE177957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63" y="787260"/>
            <a:ext cx="3860195" cy="2894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E359C-2476-0A3D-E787-AAF6BA16344F}"/>
              </a:ext>
            </a:extLst>
          </p:cNvPr>
          <p:cNvSpPr txBox="1"/>
          <p:nvPr/>
        </p:nvSpPr>
        <p:spPr>
          <a:xfrm>
            <a:off x="5109588" y="3784138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 Gauss filter</a:t>
            </a:r>
          </a:p>
          <a:p>
            <a:r>
              <a:rPr lang="en-US" dirty="0"/>
              <a:t>Filter width determined from Fourier coefficients</a:t>
            </a:r>
          </a:p>
        </p:txBody>
      </p:sp>
    </p:spTree>
    <p:extLst>
      <p:ext uri="{BB962C8B-B14F-4D97-AF65-F5344CB8AC3E}">
        <p14:creationId xmlns:p14="http://schemas.microsoft.com/office/powerpoint/2010/main" val="391705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60CC38BA-8C88-70B5-D97C-AA0673E187A3}"/>
              </a:ext>
            </a:extLst>
          </p:cNvPr>
          <p:cNvSpPr txBox="1">
            <a:spLocks/>
          </p:cNvSpPr>
          <p:nvPr/>
        </p:nvSpPr>
        <p:spPr>
          <a:xfrm>
            <a:off x="8564037" y="4817105"/>
            <a:ext cx="548700" cy="3077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F93F6D-08C8-89F5-F6EE-ADBCCED4572D}"/>
              </a:ext>
            </a:extLst>
          </p:cNvPr>
          <p:cNvGrpSpPr/>
          <p:nvPr/>
        </p:nvGrpSpPr>
        <p:grpSpPr>
          <a:xfrm>
            <a:off x="31263" y="542441"/>
            <a:ext cx="7260956" cy="4329839"/>
            <a:chOff x="0" y="29002"/>
            <a:chExt cx="8097844" cy="5099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26E69-FAF2-C9F5-248B-136A9DF4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673"/>
            <a:stretch/>
          </p:blipFill>
          <p:spPr>
            <a:xfrm>
              <a:off x="0" y="29002"/>
              <a:ext cx="8097844" cy="50990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B280CA-3223-3C71-2496-9B8CBE9C6E04}"/>
                </a:ext>
              </a:extLst>
            </p:cNvPr>
            <p:cNvCxnSpPr/>
            <p:nvPr/>
          </p:nvCxnSpPr>
          <p:spPr>
            <a:xfrm>
              <a:off x="6563532" y="4417017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1FEC26-BBA8-8669-4383-912E8D1B2D38}"/>
                </a:ext>
              </a:extLst>
            </p:cNvPr>
            <p:cNvCxnSpPr/>
            <p:nvPr/>
          </p:nvCxnSpPr>
          <p:spPr>
            <a:xfrm>
              <a:off x="1268277" y="4685654"/>
              <a:ext cx="106163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CD0309-1A5E-C757-25C8-F792AD48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706" y="49040"/>
            <a:ext cx="4293031" cy="27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Coherent acoustic phonon oscillations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467805" y="4703648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"/>
          <a:stretch/>
        </p:blipFill>
        <p:spPr>
          <a:xfrm>
            <a:off x="903048" y="442711"/>
            <a:ext cx="4794366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5" name="Content Placeholder 9" descr="Line chart&#10;&#10;Description automatically generated">
            <a:extLst>
              <a:ext uri="{FF2B5EF4-FFF2-40B4-BE49-F238E27FC236}">
                <a16:creationId xmlns:a16="http://schemas.microsoft.com/office/drawing/2014/main" id="{7F71FDAC-5461-57C1-3C55-B2C40595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47" y="610738"/>
            <a:ext cx="3245211" cy="165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E3C6844A-6B99-2698-C358-E3893EE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09" y="2536529"/>
            <a:ext cx="2629782" cy="255614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/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=9−11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CB2AD-025D-3C12-A27C-0E5A6B356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130" y="3313119"/>
                <a:ext cx="1954306" cy="501484"/>
              </a:xfrm>
              <a:prstGeom prst="rect">
                <a:avLst/>
              </a:prstGeom>
              <a:blipFill>
                <a:blip r:embed="rId6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4AFA02E-1A80-89AF-7324-9270BE2C5EFA}"/>
              </a:ext>
            </a:extLst>
          </p:cNvPr>
          <p:cNvSpPr txBox="1"/>
          <p:nvPr/>
        </p:nvSpPr>
        <p:spPr>
          <a:xfrm>
            <a:off x="2353009" y="2952427"/>
            <a:ext cx="85151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blueshift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013B3-5143-FE98-E383-049A65385731}"/>
              </a:ext>
            </a:extLst>
          </p:cNvPr>
          <p:cNvSpPr txBox="1"/>
          <p:nvPr/>
        </p:nvSpPr>
        <p:spPr>
          <a:xfrm>
            <a:off x="4437206" y="2571750"/>
            <a:ext cx="254108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redshift</a:t>
            </a:r>
          </a:p>
          <a:p>
            <a:r>
              <a:rPr lang="en-US" dirty="0"/>
              <a:t>Fermi singularity or strain ???</a:t>
            </a:r>
          </a:p>
        </p:txBody>
      </p:sp>
    </p:spTree>
    <p:extLst>
      <p:ext uri="{BB962C8B-B14F-4D97-AF65-F5344CB8AC3E}">
        <p14:creationId xmlns:p14="http://schemas.microsoft.com/office/powerpoint/2010/main" val="391519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7041-ECAF-4CE4-F5D2-068E07574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93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100D8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Critical point parameters for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 and E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  <a:r>
              <a:rPr lang="en-US" sz="2800" b="1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+</a:t>
            </a:r>
            <a:r>
              <a:rPr lang="en-US" sz="2800" b="1" dirty="0">
                <a:solidFill>
                  <a:schemeClr val="dk2"/>
                </a:solidFill>
                <a:latin typeface="Symbol" panose="05050102010706020507" pitchFamily="18" charset="2"/>
                <a:ea typeface="Tahoma"/>
                <a:cs typeface="Tahoma"/>
                <a:sym typeface="Tahoma"/>
              </a:rPr>
              <a:t>D</a:t>
            </a:r>
            <a:r>
              <a:rPr lang="en-US" sz="2800" b="1" baseline="-25000" dirty="0">
                <a:solidFill>
                  <a:schemeClr val="dk2"/>
                </a:solidFill>
                <a:latin typeface="+mn-lt"/>
                <a:ea typeface="Tahoma"/>
                <a:cs typeface="Tahoma"/>
                <a:sym typeface="Tahoma"/>
              </a:rPr>
              <a:t>1</a:t>
            </a:r>
          </a:p>
          <a:p>
            <a:endParaRPr lang="en-US" sz="2400" kern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1AD56-7B4A-13C9-9603-29CB26D9378F}"/>
              </a:ext>
            </a:extLst>
          </p:cNvPr>
          <p:cNvSpPr txBox="1"/>
          <p:nvPr/>
        </p:nvSpPr>
        <p:spPr>
          <a:xfrm>
            <a:off x="3739389" y="4503716"/>
            <a:ext cx="3036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Carlos Armenta, February 2023, unpublished.</a:t>
            </a:r>
          </a:p>
          <a:p>
            <a:r>
              <a:rPr lang="en-US" sz="1100" dirty="0">
                <a:solidFill>
                  <a:schemeClr val="bg1"/>
                </a:solidFill>
              </a:rPr>
              <a:t>Emminger </a:t>
            </a:r>
            <a:r>
              <a:rPr lang="en-US" sz="1100" i="1" dirty="0" err="1">
                <a:solidFill>
                  <a:schemeClr val="bg1"/>
                </a:solidFill>
              </a:rPr>
              <a:t>el</a:t>
            </a:r>
            <a:r>
              <a:rPr lang="en-US" sz="1100" i="1" dirty="0">
                <a:solidFill>
                  <a:schemeClr val="bg1"/>
                </a:solidFill>
              </a:rPr>
              <a:t> al.</a:t>
            </a:r>
            <a:r>
              <a:rPr lang="en-US" sz="1100" dirty="0">
                <a:solidFill>
                  <a:schemeClr val="bg1"/>
                </a:solidFill>
              </a:rPr>
              <a:t>, PSS RRL </a:t>
            </a:r>
            <a:r>
              <a:rPr lang="en-US" sz="1100" b="1" dirty="0">
                <a:solidFill>
                  <a:schemeClr val="bg1"/>
                </a:solidFill>
              </a:rPr>
              <a:t>2022</a:t>
            </a:r>
            <a:r>
              <a:rPr lang="en-US" sz="1100" dirty="0">
                <a:solidFill>
                  <a:schemeClr val="bg1"/>
                </a:solidFill>
              </a:rPr>
              <a:t>, 2200058. </a:t>
            </a:r>
          </a:p>
        </p:txBody>
      </p:sp>
      <p:pic>
        <p:nvPicPr>
          <p:cNvPr id="3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69639E4-6FAF-9E8D-82F8-2535D5F7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9"/>
          <a:stretch/>
        </p:blipFill>
        <p:spPr>
          <a:xfrm>
            <a:off x="903048" y="404611"/>
            <a:ext cx="2477878" cy="3884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AF3308-89CC-7E3A-069A-4578A31E1B87}"/>
              </a:ext>
            </a:extLst>
          </p:cNvPr>
          <p:cNvCxnSpPr>
            <a:cxnSpLocks/>
          </p:cNvCxnSpPr>
          <p:nvPr/>
        </p:nvCxnSpPr>
        <p:spPr>
          <a:xfrm flipH="1">
            <a:off x="1004104" y="1373985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AC495-8893-F7B7-E0F9-879F3A181043}"/>
              </a:ext>
            </a:extLst>
          </p:cNvPr>
          <p:cNvCxnSpPr>
            <a:cxnSpLocks/>
          </p:cNvCxnSpPr>
          <p:nvPr/>
        </p:nvCxnSpPr>
        <p:spPr>
          <a:xfrm flipH="1">
            <a:off x="998700" y="3465433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53CD2-4DA7-217D-67B0-5E0AB9957B97}"/>
              </a:ext>
            </a:extLst>
          </p:cNvPr>
          <p:cNvCxnSpPr>
            <a:cxnSpLocks/>
          </p:cNvCxnSpPr>
          <p:nvPr/>
        </p:nvCxnSpPr>
        <p:spPr>
          <a:xfrm flipV="1">
            <a:off x="1121917" y="1373985"/>
            <a:ext cx="0" cy="20914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21097-C568-4FCF-6C3E-BD4A333E59F8}"/>
              </a:ext>
            </a:extLst>
          </p:cNvPr>
          <p:cNvSpPr txBox="1"/>
          <p:nvPr/>
        </p:nvSpPr>
        <p:spPr>
          <a:xfrm>
            <a:off x="0" y="2482934"/>
            <a:ext cx="120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~19.5 </a:t>
            </a:r>
            <a:r>
              <a:rPr lang="en-US" dirty="0" err="1"/>
              <a:t>meV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3B0CAE-FEF5-67AF-5C2A-9084AB87B55F}"/>
              </a:ext>
            </a:extLst>
          </p:cNvPr>
          <p:cNvCxnSpPr>
            <a:cxnSpLocks/>
          </p:cNvCxnSpPr>
          <p:nvPr/>
        </p:nvCxnSpPr>
        <p:spPr>
          <a:xfrm>
            <a:off x="1121917" y="1373987"/>
            <a:ext cx="1083016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2CC7B7-F95A-DAF4-D017-B7984355320B}"/>
              </a:ext>
            </a:extLst>
          </p:cNvPr>
          <p:cNvCxnSpPr>
            <a:cxnSpLocks/>
          </p:cNvCxnSpPr>
          <p:nvPr/>
        </p:nvCxnSpPr>
        <p:spPr>
          <a:xfrm>
            <a:off x="1121917" y="3465432"/>
            <a:ext cx="894948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B49EB-E45D-A34F-3214-2C613814D6EA}"/>
              </a:ext>
            </a:extLst>
          </p:cNvPr>
          <p:cNvCxnSpPr>
            <a:cxnSpLocks/>
          </p:cNvCxnSpPr>
          <p:nvPr/>
        </p:nvCxnSpPr>
        <p:spPr>
          <a:xfrm flipH="1">
            <a:off x="785235" y="1374567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36C8D-19CC-3EC7-4CC9-BE63FD85D4DE}"/>
              </a:ext>
            </a:extLst>
          </p:cNvPr>
          <p:cNvCxnSpPr>
            <a:cxnSpLocks/>
          </p:cNvCxnSpPr>
          <p:nvPr/>
        </p:nvCxnSpPr>
        <p:spPr>
          <a:xfrm flipH="1">
            <a:off x="755512" y="1928751"/>
            <a:ext cx="2356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A4211-E5F5-D912-CBAB-0E89F58E3763}"/>
              </a:ext>
            </a:extLst>
          </p:cNvPr>
          <p:cNvCxnSpPr>
            <a:cxnSpLocks/>
          </p:cNvCxnSpPr>
          <p:nvPr/>
        </p:nvCxnSpPr>
        <p:spPr>
          <a:xfrm flipV="1">
            <a:off x="878729" y="1373985"/>
            <a:ext cx="0" cy="5547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EB180-5F9E-D837-5A94-CF2389C18CE4}"/>
              </a:ext>
            </a:extLst>
          </p:cNvPr>
          <p:cNvCxnSpPr>
            <a:cxnSpLocks/>
          </p:cNvCxnSpPr>
          <p:nvPr/>
        </p:nvCxnSpPr>
        <p:spPr>
          <a:xfrm>
            <a:off x="991138" y="1932284"/>
            <a:ext cx="136187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35995-F462-B2D5-62B0-A0AB64D0D6E6}"/>
              </a:ext>
            </a:extLst>
          </p:cNvPr>
          <p:cNvSpPr txBox="1"/>
          <p:nvPr/>
        </p:nvSpPr>
        <p:spPr>
          <a:xfrm>
            <a:off x="62147" y="1328202"/>
            <a:ext cx="77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~5 </a:t>
            </a:r>
            <a:r>
              <a:rPr lang="en-US" dirty="0" err="1"/>
              <a:t>meV</a:t>
            </a:r>
            <a:endParaRPr lang="en-US" dirty="0"/>
          </a:p>
        </p:txBody>
      </p:sp>
      <p:pic>
        <p:nvPicPr>
          <p:cNvPr id="18" name="Content Placeholder 17" descr="Chart&#10;&#10;Description automatically generated">
            <a:extLst>
              <a:ext uri="{FF2B5EF4-FFF2-40B4-BE49-F238E27FC236}">
                <a16:creationId xmlns:a16="http://schemas.microsoft.com/office/drawing/2014/main" id="{3D13F31F-8218-577F-A359-24B4012D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0"/>
          <a:stretch/>
        </p:blipFill>
        <p:spPr>
          <a:xfrm>
            <a:off x="3403990" y="601550"/>
            <a:ext cx="1853604" cy="3198916"/>
          </a:xfrm>
          <a:prstGeom prst="rect">
            <a:avLst/>
          </a:prstGeom>
        </p:spPr>
      </p:pic>
      <p:pic>
        <p:nvPicPr>
          <p:cNvPr id="20" name="Content Placeholder 12" descr="Chart, scatter chart&#10;&#10;Description automatically generated">
            <a:extLst>
              <a:ext uri="{FF2B5EF4-FFF2-40B4-BE49-F238E27FC236}">
                <a16:creationId xmlns:a16="http://schemas.microsoft.com/office/drawing/2014/main" id="{2769321E-EAEF-5493-3EA2-964603C42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51641"/>
          <a:stretch/>
        </p:blipFill>
        <p:spPr>
          <a:xfrm>
            <a:off x="5249620" y="601550"/>
            <a:ext cx="1853561" cy="3198916"/>
          </a:xfrm>
          <a:prstGeom prst="rect">
            <a:avLst/>
          </a:prstGeom>
        </p:spPr>
      </p:pic>
      <p:pic>
        <p:nvPicPr>
          <p:cNvPr id="22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C7C8A56E-0419-1818-6F54-AD62F7D6E8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51608"/>
          <a:stretch/>
        </p:blipFill>
        <p:spPr>
          <a:xfrm>
            <a:off x="7197508" y="601550"/>
            <a:ext cx="1823650" cy="31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BD70DA-8EE4-9478-412F-8F1F3FE8FBD9}"/>
              </a:ext>
            </a:extLst>
          </p:cNvPr>
          <p:cNvSpPr txBox="1"/>
          <p:nvPr/>
        </p:nvSpPr>
        <p:spPr>
          <a:xfrm>
            <a:off x="3648075" y="3981553"/>
            <a:ext cx="430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red shift: phase angle changes. </a:t>
            </a:r>
            <a:r>
              <a:rPr lang="en-US" b="1" dirty="0">
                <a:solidFill>
                  <a:srgbClr val="FF0000"/>
                </a:solidFill>
              </a:rPr>
              <a:t>Where is BGR?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37DE8-AC25-B81B-7EFA-1B59AAD63AF9}"/>
              </a:ext>
            </a:extLst>
          </p:cNvPr>
          <p:cNvSpPr txBox="1"/>
          <p:nvPr/>
        </p:nvSpPr>
        <p:spPr>
          <a:xfrm>
            <a:off x="4099755" y="1974533"/>
            <a:ext cx="94448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Phase shift</a:t>
            </a:r>
          </a:p>
        </p:txBody>
      </p:sp>
    </p:spTree>
    <p:extLst>
      <p:ext uri="{BB962C8B-B14F-4D97-AF65-F5344CB8AC3E}">
        <p14:creationId xmlns:p14="http://schemas.microsoft.com/office/powerpoint/2010/main" val="2881051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 modeling of low-density optical processes is possible with basic physics and matrix elements from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Photoluminescence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gap absorption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gap absorption in Ge at low T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work is needed at high temperatures and for materials other than Ge.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carrier excitations: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electron doping density in Ge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excitation of electron-hole pairs in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Femtosecond laser generation of electron-hole pairs in Ge (ELI Beamlines)</a:t>
            </a:r>
          </a:p>
          <a:p>
            <a:pPr marL="684213" lvl="1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data and qualitative explanations exist</a:t>
            </a:r>
          </a:p>
          <a:p>
            <a:pPr marL="227013" indent="-227013" defTabSz="152393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more experiments and more detailed theory and simulations.</a:t>
            </a:r>
            <a:endParaRPr lang="en-US" alt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20886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Thank you!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Questions?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" y="0"/>
            <a:ext cx="9112739" cy="56605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Practical Tip: Oxide or Surface Correction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AB0F6-F2C6-AB0B-64FB-0D788656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9542" r="10792" b="5915"/>
          <a:stretch/>
        </p:blipFill>
        <p:spPr bwMode="auto">
          <a:xfrm>
            <a:off x="902029" y="568605"/>
            <a:ext cx="3775621" cy="29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7EA4B-C0B4-838D-9961-0852175D21C5}"/>
              </a:ext>
            </a:extLst>
          </p:cNvPr>
          <p:cNvSpPr txBox="1"/>
          <p:nvPr/>
        </p:nvSpPr>
        <p:spPr>
          <a:xfrm>
            <a:off x="195385" y="3490561"/>
            <a:ext cx="8602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Below the band gap</a:t>
            </a:r>
            <a:r>
              <a:rPr lang="en-US" sz="1600" dirty="0"/>
              <a:t>,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baseline="-25000" dirty="0"/>
              <a:t>2</a:t>
            </a:r>
            <a:r>
              <a:rPr lang="en-US" sz="1600" dirty="0"/>
              <a:t> must be </a:t>
            </a:r>
            <a:r>
              <a:rPr lang="en-US" sz="1600" b="1" dirty="0">
                <a:solidFill>
                  <a:srgbClr val="FF0000"/>
                </a:solidFill>
              </a:rPr>
              <a:t>exactly</a:t>
            </a:r>
            <a:r>
              <a:rPr lang="en-US" sz="1600" dirty="0"/>
              <a:t> zero for a bulk insulator (not positive, not negative).</a:t>
            </a:r>
          </a:p>
          <a:p>
            <a:r>
              <a:rPr lang="en-US" sz="1600" dirty="0"/>
              <a:t>This method requires a compensator to measure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 exactly near 0 or 180 degrees.</a:t>
            </a:r>
          </a:p>
          <a:p>
            <a:r>
              <a:rPr lang="en-US" sz="1600" dirty="0"/>
              <a:t>(Also change JAW software settings to allow negative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baseline="-25000" dirty="0"/>
              <a:t>2</a:t>
            </a:r>
            <a:r>
              <a:rPr lang="en-US" sz="1600" dirty="0"/>
              <a:t> values.)</a:t>
            </a:r>
          </a:p>
        </p:txBody>
      </p:sp>
      <p:sp>
        <p:nvSpPr>
          <p:cNvPr id="13" name="Google Shape;99;p16">
            <a:extLst>
              <a:ext uri="{FF2B5EF4-FFF2-40B4-BE49-F238E27FC236}">
                <a16:creationId xmlns:a16="http://schemas.microsoft.com/office/drawing/2014/main" id="{BDC412C3-50A6-0BFB-E9A0-5C3CDF597C21}"/>
              </a:ext>
            </a:extLst>
          </p:cNvPr>
          <p:cNvSpPr txBox="1"/>
          <p:nvPr/>
        </p:nvSpPr>
        <p:spPr>
          <a:xfrm>
            <a:off x="3610705" y="4337424"/>
            <a:ext cx="467360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G.E. Jellison and B.C. Sales,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Determination of the optical functions of transparent glasses by using spectroscopic ellipsometry, 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Appl. Opt.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30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4310 (1991). 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B53E04-053D-7334-6133-80AA82BE8A46}"/>
              </a:ext>
            </a:extLst>
          </p:cNvPr>
          <p:cNvSpPr txBox="1"/>
          <p:nvPr/>
        </p:nvSpPr>
        <p:spPr>
          <a:xfrm>
            <a:off x="4990888" y="1342306"/>
            <a:ext cx="403027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Optical constants for anodic oxide of </a:t>
            </a:r>
            <a:r>
              <a:rPr lang="en-US" sz="1600" dirty="0" err="1"/>
              <a:t>InSb</a:t>
            </a:r>
            <a:r>
              <a:rPr lang="en-US" sz="1600" dirty="0"/>
              <a:t>:</a:t>
            </a:r>
          </a:p>
          <a:p>
            <a:r>
              <a:rPr lang="en-US" sz="2400" dirty="0">
                <a:latin typeface="Symbol" panose="05050102010706020507" pitchFamily="18" charset="2"/>
              </a:rPr>
              <a:t>	e</a:t>
            </a:r>
            <a:r>
              <a:rPr lang="en-US" sz="2400" baseline="-25000" dirty="0"/>
              <a:t>∞</a:t>
            </a:r>
            <a:r>
              <a:rPr lang="en-US" sz="2400" dirty="0">
                <a:sym typeface="Symbol" panose="05050102010706020507" pitchFamily="18" charset="2"/>
              </a:rPr>
              <a:t></a:t>
            </a:r>
            <a:r>
              <a:rPr lang="en-US" sz="2400" dirty="0"/>
              <a:t>3.8</a:t>
            </a:r>
          </a:p>
          <a:p>
            <a:endParaRPr lang="en-US" sz="1600" dirty="0"/>
          </a:p>
          <a:p>
            <a:r>
              <a:rPr lang="en-US" sz="1600" dirty="0" err="1"/>
              <a:t>Mattausch</a:t>
            </a:r>
            <a:r>
              <a:rPr lang="en-US" sz="1600" dirty="0"/>
              <a:t>, PRB </a:t>
            </a:r>
            <a:r>
              <a:rPr lang="en-US" sz="1600" b="1" dirty="0"/>
              <a:t>23</a:t>
            </a:r>
            <a:r>
              <a:rPr lang="en-US" sz="1600" dirty="0"/>
              <a:t>, 1896 (1981).</a:t>
            </a:r>
          </a:p>
          <a:p>
            <a:r>
              <a:rPr lang="en-US" sz="1600" dirty="0"/>
              <a:t>Zollner, APL </a:t>
            </a:r>
            <a:r>
              <a:rPr lang="en-US" sz="1600" b="1" dirty="0"/>
              <a:t>63</a:t>
            </a:r>
            <a:r>
              <a:rPr lang="en-US" sz="1600" dirty="0"/>
              <a:t>, 2523 (1993).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7CBA6-C255-E87F-F6FC-5AC5CEB83FC5}"/>
              </a:ext>
            </a:extLst>
          </p:cNvPr>
          <p:cNvSpPr txBox="1"/>
          <p:nvPr/>
        </p:nvSpPr>
        <p:spPr>
          <a:xfrm>
            <a:off x="4844987" y="739037"/>
            <a:ext cx="422904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Jellison-Sales Method for Transparent Glasses:</a:t>
            </a:r>
            <a:br>
              <a:rPr lang="en-US" b="1" dirty="0">
                <a:highlight>
                  <a:srgbClr val="FFFF00"/>
                </a:highlight>
              </a:rPr>
            </a:br>
            <a:r>
              <a:rPr lang="en-US" b="1" dirty="0">
                <a:highlight>
                  <a:srgbClr val="FFFF00"/>
                </a:highlight>
              </a:rPr>
              <a:t>How thick is the surface region?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A95BD-F7C7-249F-49E2-FCB12DA52462}"/>
              </a:ext>
            </a:extLst>
          </p:cNvPr>
          <p:cNvSpPr txBox="1"/>
          <p:nvPr/>
        </p:nvSpPr>
        <p:spPr>
          <a:xfrm>
            <a:off x="322212" y="678105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89872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016F541-AD97-FEEC-74DD-34304CBB1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" r="4780" b="7109"/>
          <a:stretch/>
        </p:blipFill>
        <p:spPr>
          <a:xfrm>
            <a:off x="5190555" y="1183714"/>
            <a:ext cx="3830603" cy="30913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27F20D-76A3-4AAC-BD23-BCEC6AF3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6573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Direct band gap of </a:t>
            </a:r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from 80 to 700 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941CDB-44D3-4F6C-AE73-5D44157E5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80" y="768376"/>
            <a:ext cx="5756458" cy="746663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the dielectric function of bulk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80 to 700 K near the direct band gap (E</a:t>
            </a:r>
            <a:r>
              <a:rPr lang="en-US" alt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Imagen 4" descr="Imagen que contiene tabla, iluminado, vidrio, grande&#10;&#10;Descripción generada automáticamente">
            <a:extLst>
              <a:ext uri="{FF2B5EF4-FFF2-40B4-BE49-F238E27FC236}">
                <a16:creationId xmlns:a16="http://schemas.microsoft.com/office/drawing/2014/main" id="{2CF25F06-D653-401D-BB52-A9A3B444B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08" y="1617785"/>
            <a:ext cx="2263318" cy="21610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F5654D-9228-416C-9F0E-8BA2DFD793D9}"/>
              </a:ext>
            </a:extLst>
          </p:cNvPr>
          <p:cNvSpPr txBox="1"/>
          <p:nvPr/>
        </p:nvSpPr>
        <p:spPr>
          <a:xfrm>
            <a:off x="15765" y="3788298"/>
            <a:ext cx="402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Bulk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Commercial (MTI),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(100) orientation, undoped, n-type, rough back side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7CC3249-AB23-4D5B-A69D-71F947B15911}"/>
              </a:ext>
            </a:extLst>
          </p:cNvPr>
          <p:cNvSpPr/>
          <p:nvPr/>
        </p:nvSpPr>
        <p:spPr>
          <a:xfrm>
            <a:off x="8083185" y="1234832"/>
            <a:ext cx="1023938" cy="26457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4C335A8-2565-494A-852B-7B2770536CB3}"/>
              </a:ext>
            </a:extLst>
          </p:cNvPr>
          <p:cNvSpPr/>
          <p:nvPr/>
        </p:nvSpPr>
        <p:spPr>
          <a:xfrm>
            <a:off x="6385169" y="2313354"/>
            <a:ext cx="720687" cy="9420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033741-921C-4A71-A48E-7FB2815CBC31}"/>
              </a:ext>
            </a:extLst>
          </p:cNvPr>
          <p:cNvSpPr txBox="1"/>
          <p:nvPr/>
        </p:nvSpPr>
        <p:spPr>
          <a:xfrm>
            <a:off x="5116330" y="4572482"/>
            <a:ext cx="327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Direct Bandgap at 300 K: </a:t>
            </a:r>
            <a:r>
              <a:rPr lang="en-US" sz="1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0.17 eV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84DBD0-D301-4F93-B509-7D112EA80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75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F0822-6D1A-4F93-ADE6-E2671E53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5362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Ellipsometry from 190 nm to 40,000 nm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D3F35C-A53E-4E04-B071-9114ABD8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96572"/>
            <a:ext cx="4549469" cy="1244648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dirty="0"/>
              <a:t>Two different instruments are used for measurements from the mid-infrared to the deep ultraviolet spectral range.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9236987-959D-46CE-A459-3ACACF39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0" y="1901201"/>
            <a:ext cx="4255128" cy="2276494"/>
          </a:xfrm>
          <a:prstGeom prst="rect">
            <a:avLst/>
          </a:prstGeom>
        </p:spPr>
      </p:pic>
      <p:pic>
        <p:nvPicPr>
          <p:cNvPr id="22" name="Picture 57">
            <a:extLst>
              <a:ext uri="{FF2B5EF4-FFF2-40B4-BE49-F238E27FC236}">
                <a16:creationId xmlns:a16="http://schemas.microsoft.com/office/drawing/2014/main" id="{D1CB6EAB-AA1C-497B-AF38-F93C79C6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3" b="15091"/>
          <a:stretch/>
        </p:blipFill>
        <p:spPr bwMode="auto">
          <a:xfrm>
            <a:off x="5503198" y="732108"/>
            <a:ext cx="2571805" cy="168079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Picture 58">
            <a:extLst>
              <a:ext uri="{FF2B5EF4-FFF2-40B4-BE49-F238E27FC236}">
                <a16:creationId xmlns:a16="http://schemas.microsoft.com/office/drawing/2014/main" id="{E570AF29-82E5-4878-87E5-5F2C2684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78" y="2521773"/>
            <a:ext cx="1847029" cy="2460976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330623C-1429-4E4B-B990-5834E3703BFF}"/>
              </a:ext>
            </a:extLst>
          </p:cNvPr>
          <p:cNvCxnSpPr>
            <a:cxnSpLocks/>
          </p:cNvCxnSpPr>
          <p:nvPr/>
        </p:nvCxnSpPr>
        <p:spPr>
          <a:xfrm flipH="1">
            <a:off x="2778034" y="1304808"/>
            <a:ext cx="4322744" cy="112488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4A8E43C9-779D-4333-84A1-C1E5D1A0F366}"/>
              </a:ext>
            </a:extLst>
          </p:cNvPr>
          <p:cNvSpPr/>
          <p:nvPr/>
        </p:nvSpPr>
        <p:spPr>
          <a:xfrm>
            <a:off x="7100778" y="1096716"/>
            <a:ext cx="671140" cy="3379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53F4E85-0C93-43E1-B0E7-151194B3D8F2}"/>
              </a:ext>
            </a:extLst>
          </p:cNvPr>
          <p:cNvCxnSpPr>
            <a:cxnSpLocks/>
            <a:stCxn id="32" idx="2"/>
          </p:cNvCxnSpPr>
          <p:nvPr/>
        </p:nvCxnSpPr>
        <p:spPr>
          <a:xfrm flipH="1" flipV="1">
            <a:off x="2254469" y="2601310"/>
            <a:ext cx="5978503" cy="113484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0BC74329-2E82-4ED9-9DB9-7A174BFE09D2}"/>
              </a:ext>
            </a:extLst>
          </p:cNvPr>
          <p:cNvSpPr/>
          <p:nvPr/>
        </p:nvSpPr>
        <p:spPr>
          <a:xfrm>
            <a:off x="8232972" y="3618860"/>
            <a:ext cx="478971" cy="2345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61">
            <a:extLst>
              <a:ext uri="{FF2B5EF4-FFF2-40B4-BE49-F238E27FC236}">
                <a16:creationId xmlns:a16="http://schemas.microsoft.com/office/drawing/2014/main" id="{025ED8A0-7DC3-423B-AC99-1C61B8BCA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358" y="1987759"/>
            <a:ext cx="1608768" cy="307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18EEE9-C30B-4F73-B823-7DA2ED7852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oogle Shape;99;p16">
            <a:extLst>
              <a:ext uri="{FF2B5EF4-FFF2-40B4-BE49-F238E27FC236}">
                <a16:creationId xmlns:a16="http://schemas.microsoft.com/office/drawing/2014/main" id="{7C05B3F4-0A43-D308-A20E-DBBE73F296B7}"/>
              </a:ext>
            </a:extLst>
          </p:cNvPr>
          <p:cNvSpPr txBox="1"/>
          <p:nvPr/>
        </p:nvSpPr>
        <p:spPr>
          <a:xfrm>
            <a:off x="3556697" y="4441294"/>
            <a:ext cx="36185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Spectroscopic Ellipsometry from 10 to 700 K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Adv. Opt. Technol.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Text Box 62">
            <a:extLst>
              <a:ext uri="{FF2B5EF4-FFF2-40B4-BE49-F238E27FC236}">
                <a16:creationId xmlns:a16="http://schemas.microsoft.com/office/drawing/2014/main" id="{4E96A0B3-8417-45F9-BB8D-A62FCFA5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96" y="4702052"/>
            <a:ext cx="1552462" cy="2276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J.A. Woollam V-VASE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76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FEC83-2F29-4F95-862A-7D934558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18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Temperature-dependent ellipsometry: 80-700 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F7CD9-184B-4EB8-8EB5-42AF4ED14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2" y="442704"/>
            <a:ext cx="8955656" cy="3718752"/>
          </a:xfrm>
        </p:spPr>
        <p:txBody>
          <a:bodyPr/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FTIR spectroscopic ellipsometry in an ultra-high vacuum (UHV) cryostat with CVD diamond windows (Janis ST-400, Diamond Materials GmbH, Freiburg).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diamond? Large transparency range and good vacuum seals, but expensive and high reflection losses.</a:t>
            </a:r>
          </a:p>
          <a:p>
            <a:endParaRPr lang="en-US" dirty="0"/>
          </a:p>
        </p:txBody>
      </p:sp>
      <p:sp>
        <p:nvSpPr>
          <p:cNvPr id="5" name="Text Box 61">
            <a:extLst>
              <a:ext uri="{FF2B5EF4-FFF2-40B4-BE49-F238E27FC236}">
                <a16:creationId xmlns:a16="http://schemas.microsoft.com/office/drawing/2014/main" id="{D474AAE1-D730-4872-B79C-325D5D6A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9" y="3288461"/>
            <a:ext cx="175773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" name="Picture 57">
            <a:extLst>
              <a:ext uri="{FF2B5EF4-FFF2-40B4-BE49-F238E27FC236}">
                <a16:creationId xmlns:a16="http://schemas.microsoft.com/office/drawing/2014/main" id="{054A6898-D8B0-479D-BE33-7F26AFAC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b="15091"/>
          <a:stretch>
            <a:fillRect/>
          </a:stretch>
        </p:blipFill>
        <p:spPr bwMode="auto">
          <a:xfrm>
            <a:off x="65502" y="1854357"/>
            <a:ext cx="2001079" cy="143478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59">
            <a:extLst>
              <a:ext uri="{FF2B5EF4-FFF2-40B4-BE49-F238E27FC236}">
                <a16:creationId xmlns:a16="http://schemas.microsoft.com/office/drawing/2014/main" id="{CC18BB57-631E-4DA8-9A80-8ABCA3EA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2259036" y="2436511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DF8C1B8A-D3D0-423F-99F6-88C66010E60C}"/>
              </a:ext>
            </a:extLst>
          </p:cNvPr>
          <p:cNvGrpSpPr/>
          <p:nvPr/>
        </p:nvGrpSpPr>
        <p:grpSpPr>
          <a:xfrm>
            <a:off x="4572000" y="1564293"/>
            <a:ext cx="2290354" cy="1100529"/>
            <a:chOff x="5570384" y="1714834"/>
            <a:chExt cx="2736753" cy="1464163"/>
          </a:xfrm>
        </p:grpSpPr>
        <p:pic>
          <p:nvPicPr>
            <p:cNvPr id="8" name="Imagen 7" descr="Diagrama&#10;&#10;Descripción generada automáticamente">
              <a:extLst>
                <a:ext uri="{FF2B5EF4-FFF2-40B4-BE49-F238E27FC236}">
                  <a16:creationId xmlns:a16="http://schemas.microsoft.com/office/drawing/2014/main" id="{50A87098-9EE1-4595-AFCF-9969A580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0384" y="1714834"/>
              <a:ext cx="2736753" cy="1464163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5FB2C5F-D601-49E2-8C2C-5D7D9A1B1B95}"/>
                </a:ext>
              </a:extLst>
            </p:cNvPr>
            <p:cNvSpPr/>
            <p:nvPr/>
          </p:nvSpPr>
          <p:spPr>
            <a:xfrm>
              <a:off x="6698120" y="2002704"/>
              <a:ext cx="207563" cy="26366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50311E-A5FF-496F-AC00-3B24D91AC7B5}"/>
              </a:ext>
            </a:extLst>
          </p:cNvPr>
          <p:cNvSpPr txBox="1"/>
          <p:nvPr/>
        </p:nvSpPr>
        <p:spPr>
          <a:xfrm>
            <a:off x="6862354" y="1913092"/>
            <a:ext cx="207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Energies: 30-40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to 1 eV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F4CC77-3776-4ABA-BC45-AC917F0F56DC}"/>
              </a:ext>
            </a:extLst>
          </p:cNvPr>
          <p:cNvSpPr txBox="1"/>
          <p:nvPr/>
        </p:nvSpPr>
        <p:spPr>
          <a:xfrm>
            <a:off x="3995906" y="2289384"/>
            <a:ext cx="4798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VIS-UV and FTIR spectra (dielectric functions) After oxide correction (25 Å)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D993946-28E9-44CC-8C57-DE5416F9F2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60">
            <a:extLst>
              <a:ext uri="{FF2B5EF4-FFF2-40B4-BE49-F238E27FC236}">
                <a16:creationId xmlns:a16="http://schemas.microsoft.com/office/drawing/2014/main" id="{34508A69-FC74-4F32-A0CD-C6BD8A0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2" y="3741512"/>
            <a:ext cx="1147250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77E45-B5F8-D8B6-65A4-D36E25E00742}"/>
              </a:ext>
            </a:extLst>
          </p:cNvPr>
          <p:cNvGrpSpPr/>
          <p:nvPr/>
        </p:nvGrpSpPr>
        <p:grpSpPr>
          <a:xfrm>
            <a:off x="3955856" y="3013621"/>
            <a:ext cx="2987007" cy="1945374"/>
            <a:chOff x="3955856" y="3013621"/>
            <a:chExt cx="2987007" cy="194537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88C3CE5-0101-4730-AFCD-5D16BE67B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" t="5211" r="3670" b="4409"/>
            <a:stretch/>
          </p:blipFill>
          <p:spPr bwMode="auto">
            <a:xfrm>
              <a:off x="3955856" y="3013621"/>
              <a:ext cx="2987007" cy="194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37580B-D02C-66E1-7172-8D7038596B03}"/>
                </a:ext>
              </a:extLst>
            </p:cNvPr>
            <p:cNvSpPr/>
            <p:nvPr/>
          </p:nvSpPr>
          <p:spPr>
            <a:xfrm>
              <a:off x="4192592" y="3302553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A252B9-5215-E2C1-5428-C899988B2AE5}"/>
                </a:ext>
              </a:extLst>
            </p:cNvPr>
            <p:cNvSpPr/>
            <p:nvPr/>
          </p:nvSpPr>
          <p:spPr>
            <a:xfrm>
              <a:off x="4201683" y="4383265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880579-AE01-9EBF-9C4F-B469D5CEF9CE}"/>
                </a:ext>
              </a:extLst>
            </p:cNvPr>
            <p:cNvSpPr txBox="1"/>
            <p:nvPr/>
          </p:nvSpPr>
          <p:spPr>
            <a:xfrm>
              <a:off x="4182525" y="4074710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E</a:t>
              </a:r>
              <a:r>
                <a:rPr lang="en-US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3EFA3D8-57F4-EC8B-F456-058431BEA52C}"/>
              </a:ext>
            </a:extLst>
          </p:cNvPr>
          <p:cNvSpPr txBox="1"/>
          <p:nvPr/>
        </p:nvSpPr>
        <p:spPr>
          <a:xfrm>
            <a:off x="6874817" y="3002848"/>
            <a:ext cx="228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Compare:</a:t>
            </a:r>
          </a:p>
          <a:p>
            <a:r>
              <a:rPr lang="en-US" sz="1050" dirty="0" err="1"/>
              <a:t>Aspnes</a:t>
            </a:r>
            <a:r>
              <a:rPr lang="en-US" sz="1050" dirty="0"/>
              <a:t>, PRB </a:t>
            </a:r>
            <a:r>
              <a:rPr lang="en-US" sz="1050" b="1" dirty="0"/>
              <a:t>27</a:t>
            </a:r>
            <a:r>
              <a:rPr lang="en-US" sz="1050" dirty="0"/>
              <a:t>, 985 (1983)</a:t>
            </a:r>
          </a:p>
          <a:p>
            <a:r>
              <a:rPr lang="en-US" sz="1050" dirty="0" err="1"/>
              <a:t>Logothetidis</a:t>
            </a:r>
            <a:r>
              <a:rPr lang="en-US" sz="1050" dirty="0"/>
              <a:t>, PRB </a:t>
            </a:r>
            <a:r>
              <a:rPr lang="en-US" sz="1050" b="1" dirty="0"/>
              <a:t>31</a:t>
            </a:r>
            <a:r>
              <a:rPr lang="en-US" sz="1050" dirty="0"/>
              <a:t>, 947 (1985).</a:t>
            </a:r>
          </a:p>
          <a:p>
            <a:r>
              <a:rPr lang="en-US" sz="1050" dirty="0"/>
              <a:t>Schaefer, JAP </a:t>
            </a:r>
            <a:r>
              <a:rPr lang="en-US" sz="1050" b="1" dirty="0"/>
              <a:t>127</a:t>
            </a:r>
            <a:r>
              <a:rPr lang="en-US" sz="1050" dirty="0"/>
              <a:t>, 165705 (2020).</a:t>
            </a:r>
            <a:endParaRPr lang="en-US" dirty="0"/>
          </a:p>
        </p:txBody>
      </p:sp>
      <p:sp>
        <p:nvSpPr>
          <p:cNvPr id="26" name="Google Shape;99;p16">
            <a:extLst>
              <a:ext uri="{FF2B5EF4-FFF2-40B4-BE49-F238E27FC236}">
                <a16:creationId xmlns:a16="http://schemas.microsoft.com/office/drawing/2014/main" id="{9D1231C0-43D7-C156-045F-921051BE49D7}"/>
              </a:ext>
            </a:extLst>
          </p:cNvPr>
          <p:cNvSpPr txBox="1"/>
          <p:nvPr/>
        </p:nvSpPr>
        <p:spPr>
          <a:xfrm>
            <a:off x="6969836" y="4314022"/>
            <a:ext cx="21819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Adv. Opt. Technol.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sz="1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762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5956"/>
            <a:ext cx="8520600" cy="572700"/>
          </a:xfrm>
        </p:spPr>
        <p:txBody>
          <a:bodyPr/>
          <a:lstStyle/>
          <a:p>
            <a:pPr algn="ctr"/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(100) sample preparation (cleaning)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1EC130-93E1-4338-B6AB-1BF0DBEC3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587" y="668655"/>
            <a:ext cx="3845630" cy="3739769"/>
          </a:xfrm>
        </p:spPr>
        <p:txBody>
          <a:bodyPr>
            <a:normAutofit/>
          </a:bodyPr>
          <a:lstStyle/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(100) sample was cleaned using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isopropanol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ultrasonic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cleaner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15 min on each </a:t>
            </a: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remove organic layers before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temperature dependent ellipsometry measurements.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Also: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Anneal sample at 450 K in UHV overnight 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(degas)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used: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BrM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HCl-methanol</a:t>
            </a:r>
          </a:p>
          <a:p>
            <a:pPr marL="95250" indent="0" defTabSz="1523939" eaLnBrk="0" fontAlgn="base" hangingPunct="0">
              <a:spcBef>
                <a:spcPct val="0"/>
              </a:spcBef>
              <a:spcAft>
                <a:spcPct val="0"/>
              </a:spcAft>
              <a:buSzPts val="1000"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Aspnes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Studna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1983)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4AFEB322-B761-4794-A97B-4D97C200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30" y="1047539"/>
            <a:ext cx="2147777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1D5D18F-4A23-41B4-B4FC-06B2F4299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436" r="5305" b="5430"/>
          <a:stretch/>
        </p:blipFill>
        <p:spPr bwMode="auto">
          <a:xfrm>
            <a:off x="3855914" y="2763066"/>
            <a:ext cx="2824695" cy="21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5C05F9F-3CF9-47EB-8B8E-F254E7004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659572"/>
              </p:ext>
            </p:extLst>
          </p:nvPr>
        </p:nvGraphicFramePr>
        <p:xfrm>
          <a:off x="6466284" y="1152475"/>
          <a:ext cx="2578129" cy="1100237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118730">
                  <a:extLst>
                    <a:ext uri="{9D8B030D-6E8A-4147-A177-3AD203B41FA5}">
                      <a16:colId xmlns:a16="http://schemas.microsoft.com/office/drawing/2014/main" val="3016093280"/>
                    </a:ext>
                  </a:extLst>
                </a:gridCol>
                <a:gridCol w="1459399">
                  <a:extLst>
                    <a:ext uri="{9D8B030D-6E8A-4147-A177-3AD203B41FA5}">
                      <a16:colId xmlns:a16="http://schemas.microsoft.com/office/drawing/2014/main" val="1393772602"/>
                    </a:ext>
                  </a:extLst>
                </a:gridCol>
              </a:tblGrid>
              <a:tr h="4965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 marL="0" marR="0" lvl="0" indent="0" algn="l" defTabSz="2159996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Oxide Thickness (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Å</a:t>
                      </a: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406048060"/>
                  </a:ext>
                </a:extLst>
              </a:tr>
              <a:tr h="3018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Before Clean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28.2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3361257274"/>
                  </a:ext>
                </a:extLst>
              </a:tr>
              <a:tr h="30182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After Clean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chemeClr val="tx1"/>
                          </a:solidFill>
                          <a:effectLst/>
                        </a:rPr>
                        <a:t>22.5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97" marR="114297" marT="0" marB="0"/>
                </a:tc>
                <a:extLst>
                  <a:ext uri="{0D108BD9-81ED-4DB2-BD59-A6C34878D82A}">
                    <a16:rowId xmlns:a16="http://schemas.microsoft.com/office/drawing/2014/main" val="3428384139"/>
                  </a:ext>
                </a:extLst>
              </a:tr>
            </a:tbl>
          </a:graphicData>
        </a:graphic>
      </p:graphicFrame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" name="Grupo 14">
            <a:extLst>
              <a:ext uri="{FF2B5EF4-FFF2-40B4-BE49-F238E27FC236}">
                <a16:creationId xmlns:a16="http://schemas.microsoft.com/office/drawing/2014/main" id="{EBF49681-501F-71DF-B7A8-A8ECA8E518B8}"/>
              </a:ext>
            </a:extLst>
          </p:cNvPr>
          <p:cNvGrpSpPr/>
          <p:nvPr/>
        </p:nvGrpSpPr>
        <p:grpSpPr>
          <a:xfrm>
            <a:off x="6785193" y="2345951"/>
            <a:ext cx="1886572" cy="1895041"/>
            <a:chOff x="3959137" y="12301957"/>
            <a:chExt cx="2714001" cy="969880"/>
          </a:xfrm>
        </p:grpSpPr>
        <p:sp>
          <p:nvSpPr>
            <p:cNvPr id="9" name="Diagrama de flujo: proceso 15">
              <a:extLst>
                <a:ext uri="{FF2B5EF4-FFF2-40B4-BE49-F238E27FC236}">
                  <a16:creationId xmlns:a16="http://schemas.microsoft.com/office/drawing/2014/main" id="{43B9FD96-426D-2753-2C31-B2D6F969B97F}"/>
                </a:ext>
              </a:extLst>
            </p:cNvPr>
            <p:cNvSpPr/>
            <p:nvPr/>
          </p:nvSpPr>
          <p:spPr>
            <a:xfrm>
              <a:off x="4497024" y="12301957"/>
              <a:ext cx="2176114" cy="969880"/>
            </a:xfrm>
            <a:prstGeom prst="flowChartProcess">
              <a:avLst/>
            </a:prstGeom>
            <a:ln w="34925">
              <a:solidFill>
                <a:srgbClr val="FFFFFF"/>
              </a:solidFill>
            </a:ln>
            <a:effectLst>
              <a:outerShdw sx="1000" sy="1000" algn="ctr">
                <a:srgbClr val="000000">
                  <a:alpha val="0"/>
                </a:srgbClr>
              </a:outerShdw>
              <a:softEdge rad="0"/>
            </a:effectLst>
            <a:scene3d>
              <a:camera prst="perspectiveFront" fov="2700000">
                <a:rot lat="19300344" lon="18874812" rev="2788568"/>
              </a:camera>
              <a:lightRig rig="soft" dir="t"/>
            </a:scene3d>
            <a:sp3d prstMaterial="matte">
              <a:bevelT w="260350" h="190500"/>
              <a:bevelB w="63500" h="6350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/>
            </a:p>
          </p:txBody>
        </p:sp>
        <p:sp>
          <p:nvSpPr>
            <p:cNvPr id="10" name="CuadroTexto 16">
              <a:extLst>
                <a:ext uri="{FF2B5EF4-FFF2-40B4-BE49-F238E27FC236}">
                  <a16:creationId xmlns:a16="http://schemas.microsoft.com/office/drawing/2014/main" id="{D7E11C60-8F1D-B1E6-A20B-699F5E8849A2}"/>
                </a:ext>
              </a:extLst>
            </p:cNvPr>
            <p:cNvSpPr txBox="1"/>
            <p:nvPr/>
          </p:nvSpPr>
          <p:spPr>
            <a:xfrm rot="2834764">
              <a:off x="5308697" y="12471944"/>
              <a:ext cx="552760" cy="6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Oxide and organic layers</a:t>
              </a:r>
            </a:p>
          </p:txBody>
        </p:sp>
        <p:sp>
          <p:nvSpPr>
            <p:cNvPr id="11" name="CuadroTexto 17">
              <a:extLst>
                <a:ext uri="{FF2B5EF4-FFF2-40B4-BE49-F238E27FC236}">
                  <a16:creationId xmlns:a16="http://schemas.microsoft.com/office/drawing/2014/main" id="{2486833B-B09E-743B-DEF0-FBE3CED91CF8}"/>
                </a:ext>
              </a:extLst>
            </p:cNvPr>
            <p:cNvSpPr txBox="1"/>
            <p:nvPr/>
          </p:nvSpPr>
          <p:spPr>
            <a:xfrm rot="2582296">
              <a:off x="3959137" y="12995305"/>
              <a:ext cx="1523862" cy="20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601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498A7-9291-44D8-B717-2200AC6B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5956"/>
            <a:ext cx="8520600" cy="572700"/>
          </a:xfrm>
        </p:spPr>
        <p:txBody>
          <a:bodyPr/>
          <a:lstStyle/>
          <a:p>
            <a:pPr algn="ctr"/>
            <a:r>
              <a:rPr lang="en-US" dirty="0" err="1">
                <a:latin typeface="+mj-lt"/>
              </a:rPr>
              <a:t>InSb</a:t>
            </a:r>
            <a:r>
              <a:rPr lang="en-US" dirty="0">
                <a:latin typeface="+mj-lt"/>
              </a:rPr>
              <a:t> (100): Initial attempt was promising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CB63A7-FD7E-4DCB-A975-147DFE72BF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A8DA4-21A9-3046-9772-8B38CA4B2C2E}"/>
              </a:ext>
            </a:extLst>
          </p:cNvPr>
          <p:cNvSpPr txBox="1"/>
          <p:nvPr/>
        </p:nvSpPr>
        <p:spPr>
          <a:xfrm>
            <a:off x="5433300" y="668656"/>
            <a:ext cx="3710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experimental issues: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InSb</a:t>
            </a:r>
            <a:r>
              <a:rPr lang="en-US" dirty="0"/>
              <a:t> sample cracks, melts, reacts with the Cu sample holder.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Adhesive (carbon nanoparticles, silver paint) expands, evaporates, redeposits on the windows.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larger than sample: Depolarization from sample holder reflections.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Black-body radiation, heat shield.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Cryostat leaks, thermocouple breaks.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Initial result: </a:t>
            </a:r>
            <a:r>
              <a:rPr lang="en-US" b="1" dirty="0">
                <a:solidFill>
                  <a:srgbClr val="FF0000"/>
                </a:solidFill>
              </a:rPr>
              <a:t>Clear redshift with increasing temperature (up to 450 K).</a:t>
            </a:r>
          </a:p>
          <a:p>
            <a:r>
              <a:rPr lang="en-US" dirty="0"/>
              <a:t>Strange things happen above 450 K.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8859F-6F1C-4FEC-BA8B-306E55C30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3" t="4720" r="12012" b="6531"/>
          <a:stretch/>
        </p:blipFill>
        <p:spPr>
          <a:xfrm>
            <a:off x="65079" y="668656"/>
            <a:ext cx="5368221" cy="35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7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55E767-661C-E747-558D-0FA83D0D6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17" y="664687"/>
            <a:ext cx="3659027" cy="358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4DDB7-4E1A-775D-B5CC-CE8CD810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06" y="582926"/>
            <a:ext cx="3420151" cy="28172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1: Photoluminescence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4009377" y="4663217"/>
            <a:ext cx="4463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Menendez, </a:t>
            </a:r>
            <a:r>
              <a:rPr lang="en-US" dirty="0" err="1">
                <a:solidFill>
                  <a:schemeClr val="bg1"/>
                </a:solidFill>
              </a:rPr>
              <a:t>Poweleit</a:t>
            </a:r>
            <a:r>
              <a:rPr lang="en-US" dirty="0">
                <a:solidFill>
                  <a:schemeClr val="bg1"/>
                </a:solidFill>
              </a:rPr>
              <a:t>, Tilton, PRB </a:t>
            </a:r>
            <a:r>
              <a:rPr lang="en-US" b="1" dirty="0">
                <a:solidFill>
                  <a:schemeClr val="bg1"/>
                </a:solidFill>
              </a:rPr>
              <a:t>101</a:t>
            </a:r>
            <a:r>
              <a:rPr lang="en-US" dirty="0">
                <a:solidFill>
                  <a:schemeClr val="bg1"/>
                </a:solidFill>
              </a:rPr>
              <a:t>, 195204 (2020).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C0C68-8789-EFBA-C811-630EAAACF749}"/>
              </a:ext>
            </a:extLst>
          </p:cNvPr>
          <p:cNvSpPr txBox="1"/>
          <p:nvPr/>
        </p:nvSpPr>
        <p:spPr>
          <a:xfrm>
            <a:off x="31261" y="582926"/>
            <a:ext cx="108074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Qualitative: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0C769-BB57-15D7-4D4F-FC41E27AE2D2}"/>
              </a:ext>
            </a:extLst>
          </p:cNvPr>
          <p:cNvSpPr txBox="1"/>
          <p:nvPr/>
        </p:nvSpPr>
        <p:spPr>
          <a:xfrm>
            <a:off x="4634754" y="582926"/>
            <a:ext cx="118974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Quantitative: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B2727-9DEC-100D-5B07-D79529BA4E57}"/>
              </a:ext>
            </a:extLst>
          </p:cNvPr>
          <p:cNvSpPr txBox="1"/>
          <p:nvPr/>
        </p:nvSpPr>
        <p:spPr>
          <a:xfrm>
            <a:off x="0" y="3670943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Roosbroeck</a:t>
            </a:r>
            <a:r>
              <a:rPr lang="en-US" dirty="0"/>
              <a:t>-Shockley equation (PR </a:t>
            </a:r>
            <a:r>
              <a:rPr lang="en-US" b="1" dirty="0"/>
              <a:t>94</a:t>
            </a:r>
            <a:r>
              <a:rPr lang="en-US" dirty="0"/>
              <a:t>, 1558, 1954).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Complete failure above 200 K and at RT.</a:t>
            </a:r>
          </a:p>
        </p:txBody>
      </p:sp>
    </p:spTree>
    <p:extLst>
      <p:ext uri="{BB962C8B-B14F-4D97-AF65-F5344CB8AC3E}">
        <p14:creationId xmlns:p14="http://schemas.microsoft.com/office/powerpoint/2010/main" val="3467067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92F8F-2153-4CC5-8CA9-D6EA1336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77"/>
            <a:ext cx="9143999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Data and oxide corrections (4 years later)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51EA8-D6F2-3270-C46F-CB7CDEB3DF78}"/>
              </a:ext>
            </a:extLst>
          </p:cNvPr>
          <p:cNvGrpSpPr/>
          <p:nvPr/>
        </p:nvGrpSpPr>
        <p:grpSpPr>
          <a:xfrm>
            <a:off x="2005505" y="605277"/>
            <a:ext cx="7015653" cy="3144700"/>
            <a:chOff x="756748" y="1093023"/>
            <a:chExt cx="7015653" cy="314470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DF4CD20-B58C-4B33-A65B-79687AA8333E}"/>
                </a:ext>
              </a:extLst>
            </p:cNvPr>
            <p:cNvGrpSpPr/>
            <p:nvPr/>
          </p:nvGrpSpPr>
          <p:grpSpPr>
            <a:xfrm>
              <a:off x="756748" y="1093023"/>
              <a:ext cx="7015653" cy="3144700"/>
              <a:chOff x="7614928" y="4544317"/>
              <a:chExt cx="5446554" cy="2872421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2AB108D6-3A60-4F9C-8F2D-F51A0E001FE3}"/>
                  </a:ext>
                </a:extLst>
              </p:cNvPr>
              <p:cNvGrpSpPr/>
              <p:nvPr/>
            </p:nvGrpSpPr>
            <p:grpSpPr>
              <a:xfrm>
                <a:off x="7614928" y="4544317"/>
                <a:ext cx="5446554" cy="2872421"/>
                <a:chOff x="6894454" y="4731861"/>
                <a:chExt cx="6146090" cy="3120624"/>
              </a:xfrm>
            </p:grpSpPr>
            <p:pic>
              <p:nvPicPr>
                <p:cNvPr id="26" name="docs-internal-guid-9b02c380-7fff-009d-42d2-6754120c3c65">
                  <a:extLst>
                    <a:ext uri="{FF2B5EF4-FFF2-40B4-BE49-F238E27FC236}">
                      <a16:creationId xmlns:a16="http://schemas.microsoft.com/office/drawing/2014/main" id="{C5197131-6D75-4772-A46E-378271232C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49" r="55143" b="5367"/>
                <a:stretch/>
              </p:blipFill>
              <p:spPr bwMode="auto">
                <a:xfrm>
                  <a:off x="6894454" y="4731861"/>
                  <a:ext cx="2851497" cy="3115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docs-internal-guid-9b02c380-7fff-009d-42d2-6754120c3c65">
                  <a:extLst>
                    <a:ext uri="{FF2B5EF4-FFF2-40B4-BE49-F238E27FC236}">
                      <a16:creationId xmlns:a16="http://schemas.microsoft.com/office/drawing/2014/main" id="{2D8E7491-3AFF-4713-A2A6-525026F793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334" r="2014" b="5367"/>
                <a:stretch/>
              </p:blipFill>
              <p:spPr bwMode="auto">
                <a:xfrm>
                  <a:off x="9715497" y="4736530"/>
                  <a:ext cx="3325047" cy="31159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8C338A8D-48B8-488B-A7FD-865E7AA1A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7095" y="5007839"/>
                <a:ext cx="1064100" cy="508652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86A8DDFD-FAAC-45FF-BE6A-01FD8FBED9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1344" y="5670886"/>
                <a:ext cx="1124394" cy="1158539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1F950642-4B3E-4F3D-ADCF-A43A258DCD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75169" y="5456788"/>
                <a:ext cx="526256" cy="1372063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uadroTexto 22">
                    <a:extLst>
                      <a:ext uri="{FF2B5EF4-FFF2-40B4-BE49-F238E27FC236}">
                        <a16:creationId xmlns:a16="http://schemas.microsoft.com/office/drawing/2014/main" id="{1D8DC9D5-C579-4A64-B010-35D76223EF6F}"/>
                      </a:ext>
                    </a:extLst>
                  </p:cNvPr>
                  <p:cNvSpPr txBox="1"/>
                  <p:nvPr/>
                </p:nvSpPr>
                <p:spPr>
                  <a:xfrm>
                    <a:off x="8898427" y="5375756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48" name="CuadroTexto 47">
                    <a:extLst>
                      <a:ext uri="{FF2B5EF4-FFF2-40B4-BE49-F238E27FC236}">
                        <a16:creationId xmlns:a16="http://schemas.microsoft.com/office/drawing/2014/main" id="{B8DC1C22-16BF-4749-A9DB-DF77D68615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8427" y="5375756"/>
                    <a:ext cx="633362" cy="21698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A1D6553-2535-4A20-997A-77F86C638F66}"/>
                      </a:ext>
                    </a:extLst>
                  </p:cNvPr>
                  <p:cNvSpPr txBox="1"/>
                  <p:nvPr/>
                </p:nvSpPr>
                <p:spPr>
                  <a:xfrm>
                    <a:off x="10688539" y="5869885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24" name="CuadroTexto 23">
                    <a:extLst>
                      <a:ext uri="{FF2B5EF4-FFF2-40B4-BE49-F238E27FC236}">
                        <a16:creationId xmlns:a16="http://schemas.microsoft.com/office/drawing/2014/main" id="{3A1D6553-2535-4A20-997A-77F86C638F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88539" y="5869885"/>
                    <a:ext cx="633362" cy="21698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487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uadroTexto 24">
                    <a:extLst>
                      <a:ext uri="{FF2B5EF4-FFF2-40B4-BE49-F238E27FC236}">
                        <a16:creationId xmlns:a16="http://schemas.microsoft.com/office/drawing/2014/main" id="{9C6FC3D0-68FF-467F-9D72-43F50FFE60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79533" y="5772304"/>
                    <a:ext cx="633362" cy="2169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75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5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5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5000" dirty="0"/>
                  </a:p>
                </p:txBody>
              </p:sp>
            </mc:Choice>
            <mc:Fallback xmlns="">
              <p:sp>
                <p:nvSpPr>
                  <p:cNvPr id="50" name="CuadroTexto 49">
                    <a:extLst>
                      <a:ext uri="{FF2B5EF4-FFF2-40B4-BE49-F238E27FC236}">
                        <a16:creationId xmlns:a16="http://schemas.microsoft.com/office/drawing/2014/main" id="{D9956F94-F006-40DB-A901-650FCB0A93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79533" y="5772304"/>
                    <a:ext cx="633362" cy="21698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92D8D35-45D5-4A12-B7F0-458F285FF152}"/>
                </a:ext>
              </a:extLst>
            </p:cNvPr>
            <p:cNvSpPr txBox="1"/>
            <p:nvPr/>
          </p:nvSpPr>
          <p:spPr>
            <a:xfrm>
              <a:off x="1165329" y="1127247"/>
              <a:ext cx="5501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InSb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pseudo-dielectric Functions (“raw” data) from 80 to 800 K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0118E3-DEEF-4A68-845D-EF8BD305EC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81902B1-E796-4DAF-A53D-82B91FB20069}"/>
                  </a:ext>
                </a:extLst>
              </p:cNvPr>
              <p:cNvSpPr txBox="1"/>
              <p:nvPr/>
            </p:nvSpPr>
            <p:spPr>
              <a:xfrm>
                <a:off x="6229744" y="2334085"/>
                <a:ext cx="12801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Bandgap</a:t>
                </a:r>
                <a:endParaRPr lang="en-US" sz="105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81902B1-E796-4DAF-A53D-82B91FB2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744" y="2334085"/>
                <a:ext cx="1280108" cy="338554"/>
              </a:xfrm>
              <a:prstGeom prst="rect">
                <a:avLst/>
              </a:prstGeom>
              <a:blipFill>
                <a:blip r:embed="rId2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E215BD3-0B90-F8F6-38E3-690C5C1ACC85}"/>
              </a:ext>
            </a:extLst>
          </p:cNvPr>
          <p:cNvSpPr txBox="1"/>
          <p:nvPr/>
        </p:nvSpPr>
        <p:spPr>
          <a:xfrm>
            <a:off x="0" y="3368587"/>
            <a:ext cx="7616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reduced with increasing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Drude response at high temperatures (thermally excited carriers)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Depolarization artifacts at long wavelengths (below 300 K)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66F2227-C950-F51E-7490-E2926E482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740" y="765738"/>
            <a:ext cx="1789035" cy="2395237"/>
          </a:xfrm>
          <a:prstGeom prst="rect">
            <a:avLst/>
          </a:prstGeom>
        </p:spPr>
      </p:pic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F1BCF41A-5A15-7F8E-0521-AB00D8DD42CB}"/>
              </a:ext>
            </a:extLst>
          </p:cNvPr>
          <p:cNvSpPr txBox="1"/>
          <p:nvPr/>
        </p:nvSpPr>
        <p:spPr>
          <a:xfrm>
            <a:off x="4563244" y="4441220"/>
            <a:ext cx="36185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Spectroscopic Ellipsometry from 10 to 700 K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Adv. Opt. Technol.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45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5D7EE-806C-4C9D-8ABF-2E4961AB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6436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Band gap analysis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8AF412-C604-45A1-BF3B-F13918FB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53480"/>
            <a:ext cx="8520600" cy="647750"/>
          </a:xfrm>
        </p:spPr>
        <p:txBody>
          <a:bodyPr/>
          <a:lstStyle/>
          <a:p>
            <a:r>
              <a:rPr lang="en-US" dirty="0"/>
              <a:t>How does the band gap of </a:t>
            </a:r>
            <a:r>
              <a:rPr lang="en-US" dirty="0" err="1"/>
              <a:t>InSb</a:t>
            </a:r>
            <a:r>
              <a:rPr lang="en-US" dirty="0"/>
              <a:t> change with temperature?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FD17CBBA-A100-4679-996D-EF0C196A2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7344" r="11160" b="5793"/>
          <a:stretch/>
        </p:blipFill>
        <p:spPr bwMode="auto">
          <a:xfrm>
            <a:off x="599818" y="2077604"/>
            <a:ext cx="2585373" cy="21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58A3872-FEE7-4701-BA7A-2DBEC14DD1AE}"/>
                  </a:ext>
                </a:extLst>
              </p:cNvPr>
              <p:cNvSpPr txBox="1"/>
              <p:nvPr/>
            </p:nvSpPr>
            <p:spPr>
              <a:xfrm>
                <a:off x="982774" y="1628770"/>
                <a:ext cx="1750422" cy="3758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>
                          <a:latin typeface="Cambria Math" panose="02040503050406030204" pitchFamily="18" charset="0"/>
                        </a:rPr>
                        <m:t>α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58A3872-FEE7-4701-BA7A-2DBEC14DD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74" y="1628770"/>
                <a:ext cx="1750422" cy="3758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EB26CDDE-7486-4986-8248-032C7EC696C5}"/>
              </a:ext>
            </a:extLst>
          </p:cNvPr>
          <p:cNvSpPr txBox="1"/>
          <p:nvPr/>
        </p:nvSpPr>
        <p:spPr>
          <a:xfrm>
            <a:off x="913610" y="1148315"/>
            <a:ext cx="138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Tauc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Plot: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0992C1-92D2-4537-BC4F-A813F906C549}"/>
              </a:ext>
            </a:extLst>
          </p:cNvPr>
          <p:cNvSpPr txBox="1"/>
          <p:nvPr/>
        </p:nvSpPr>
        <p:spPr>
          <a:xfrm>
            <a:off x="4557331" y="1134232"/>
            <a:ext cx="36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Model: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B37F48A-6776-404B-B6F3-679B4329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1"/>
          <a:stretch/>
        </p:blipFill>
        <p:spPr>
          <a:xfrm>
            <a:off x="3621078" y="1941479"/>
            <a:ext cx="3615693" cy="20677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5CB82B-5429-48B6-A9F9-0428AA0FB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8"/>
          <a:stretch/>
        </p:blipFill>
        <p:spPr>
          <a:xfrm>
            <a:off x="7437485" y="1870941"/>
            <a:ext cx="1339191" cy="11097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85DF7E-6BA1-4280-919A-CF05FE12ACA7}"/>
              </a:ext>
            </a:extLst>
          </p:cNvPr>
          <p:cNvSpPr txBox="1"/>
          <p:nvPr/>
        </p:nvSpPr>
        <p:spPr>
          <a:xfrm>
            <a:off x="3016442" y="4079122"/>
            <a:ext cx="189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*manual extrapolation*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B90F8B8-16B7-4868-9D6A-05203CDBD14B}"/>
              </a:ext>
            </a:extLst>
          </p:cNvPr>
          <p:cNvSpPr txBox="1"/>
          <p:nvPr/>
        </p:nvSpPr>
        <p:spPr>
          <a:xfrm>
            <a:off x="5812320" y="4012632"/>
            <a:ext cx="189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*Based on oscillator model*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4F6073D-6CDE-4C95-9143-44F9E1A3E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486" y="2966597"/>
            <a:ext cx="1285526" cy="1109771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9DE8FE3-5E4C-46F5-8B8A-CF26F2C89972}"/>
              </a:ext>
            </a:extLst>
          </p:cNvPr>
          <p:cNvCxnSpPr>
            <a:cxnSpLocks/>
          </p:cNvCxnSpPr>
          <p:nvPr/>
        </p:nvCxnSpPr>
        <p:spPr>
          <a:xfrm flipH="1" flipV="1">
            <a:off x="2137678" y="3703758"/>
            <a:ext cx="878764" cy="416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EB96499-71BF-4AA8-A4AC-1067957513D0}"/>
              </a:ext>
            </a:extLst>
          </p:cNvPr>
          <p:cNvCxnSpPr>
            <a:cxnSpLocks/>
          </p:cNvCxnSpPr>
          <p:nvPr/>
        </p:nvCxnSpPr>
        <p:spPr>
          <a:xfrm flipH="1">
            <a:off x="8701189" y="3317494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7FD9FA0-EB3F-4C0E-948C-C2654CAD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187" y="1468080"/>
            <a:ext cx="422006" cy="416379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9C31B190-8C79-4672-AC4F-B2BF07708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026" y="1299856"/>
            <a:ext cx="371988" cy="46988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B4FA69A-7738-4D8B-BC61-BE2A90967024}"/>
              </a:ext>
            </a:extLst>
          </p:cNvPr>
          <p:cNvSpPr txBox="1"/>
          <p:nvPr/>
        </p:nvSpPr>
        <p:spPr>
          <a:xfrm>
            <a:off x="3001084" y="1522066"/>
            <a:ext cx="2216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latin typeface="Calibri" panose="020F0502020204030204" pitchFamily="34" charset="0"/>
                <a:cs typeface="Calibri" panose="020F0502020204030204" pitchFamily="34" charset="0"/>
              </a:rPr>
              <a:t>Need linear region, not possible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2FE916-1325-4656-A5F7-8B406E87A6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Google Shape;99;p16">
            <a:extLst>
              <a:ext uri="{FF2B5EF4-FFF2-40B4-BE49-F238E27FC236}">
                <a16:creationId xmlns:a16="http://schemas.microsoft.com/office/drawing/2014/main" id="{621F9055-4D23-9AD7-C8A4-E6F8FC8FC864}"/>
              </a:ext>
            </a:extLst>
          </p:cNvPr>
          <p:cNvSpPr txBox="1"/>
          <p:nvPr/>
        </p:nvSpPr>
        <p:spPr>
          <a:xfrm>
            <a:off x="3925102" y="4322603"/>
            <a:ext cx="521108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</a:t>
            </a:r>
            <a:r>
              <a:rPr lang="en-US" dirty="0" err="1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Johs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et al., J. Appl. Phys.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784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05" y="566323"/>
            <a:ext cx="9021158" cy="3513309"/>
          </a:xfrm>
        </p:spPr>
        <p:txBody>
          <a:bodyPr>
            <a:noAutofit/>
          </a:bodyPr>
          <a:lstStyle/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Dielectric function of </a:t>
            </a: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measured from 80 to 700 K (with oxide correction of 25±5 Å)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is difficult to determine from a Tauc plot.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Parametric semiconductor model shows great results for the band gap.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shrinks with increasing temperature, but only up to 500 K.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gap stays constant near 550 K and then increases again to 700 K. 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Drude tail due to thermal excitation of electron-hole pairs. 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 concentration and mobility is reasonable (compared to Hall measurements).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modeling requires Tanguy-Elliott theory of absorption by screened excitons, non-parabolicity, degenerate Fermi-Dirac statistics, </a:t>
            </a: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k.p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 (in progress).</a:t>
            </a:r>
          </a:p>
          <a:p>
            <a:pPr marL="227013" indent="-227013" defTabSz="15239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</a:t>
            </a:r>
            <a:r>
              <a:rPr lang="en-US" altLang="en-US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would behave as a topological insulator above melting point. Not possible.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DC0C2-BA0F-77E5-E80B-F90CFFC432B1}"/>
              </a:ext>
            </a:extLst>
          </p:cNvPr>
          <p:cNvSpPr txBox="1"/>
          <p:nvPr/>
        </p:nvSpPr>
        <p:spPr>
          <a:xfrm>
            <a:off x="5067945" y="4663217"/>
            <a:ext cx="35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M. Rivero Arias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, JVST B (submitted).</a:t>
            </a:r>
          </a:p>
        </p:txBody>
      </p:sp>
    </p:spTree>
    <p:extLst>
      <p:ext uri="{BB962C8B-B14F-4D97-AF65-F5344CB8AC3E}">
        <p14:creationId xmlns:p14="http://schemas.microsoft.com/office/powerpoint/2010/main" val="1120817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5998F-FDA4-4160-94D5-44D1B5AC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/>
          <a:lstStyle/>
          <a:p>
            <a:pPr algn="ctr"/>
            <a:r>
              <a:rPr lang="es-MX" dirty="0" err="1">
                <a:latin typeface="+mj-lt"/>
              </a:rPr>
              <a:t>Sad</a:t>
            </a:r>
            <a:r>
              <a:rPr lang="es-MX" dirty="0">
                <a:latin typeface="+mj-lt"/>
              </a:rPr>
              <a:t> </a:t>
            </a:r>
            <a:r>
              <a:rPr lang="es-MX" dirty="0" err="1">
                <a:latin typeface="+mj-lt"/>
              </a:rPr>
              <a:t>ending</a:t>
            </a:r>
            <a:endParaRPr lang="en-US" dirty="0">
              <a:latin typeface="+mj-lt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1F25C6-0B24-4959-93E9-F27E3C9AB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57205"/>
            <a:ext cx="8520600" cy="1095425"/>
          </a:xfrm>
        </p:spPr>
        <p:txBody>
          <a:bodyPr>
            <a:normAutofit/>
          </a:bodyPr>
          <a:lstStyle/>
          <a:p>
            <a:r>
              <a:rPr lang="en-US" sz="2000" dirty="0"/>
              <a:t>Unfortunately, the </a:t>
            </a:r>
            <a:r>
              <a:rPr lang="en-US" sz="2000" dirty="0" err="1"/>
              <a:t>InSb</a:t>
            </a:r>
            <a:r>
              <a:rPr lang="en-US" sz="2000" dirty="0"/>
              <a:t> sample melted at 750 K, but melting point is 800 K…</a:t>
            </a:r>
          </a:p>
          <a:p>
            <a:r>
              <a:rPr lang="en-US" sz="2000" dirty="0"/>
              <a:t>Cannot become a topological insulator because it melts.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A9493F-657B-FBCD-9422-2CB8973D4DAA}"/>
              </a:ext>
            </a:extLst>
          </p:cNvPr>
          <p:cNvGrpSpPr/>
          <p:nvPr/>
        </p:nvGrpSpPr>
        <p:grpSpPr>
          <a:xfrm>
            <a:off x="1445848" y="1647825"/>
            <a:ext cx="3890136" cy="2539040"/>
            <a:chOff x="2438401" y="1647825"/>
            <a:chExt cx="3890136" cy="2539040"/>
          </a:xfrm>
        </p:grpSpPr>
        <p:pic>
          <p:nvPicPr>
            <p:cNvPr id="5" name="Imagen 4" descr="Imagen que contiene interior, tabla, comida, café&#10;&#10;Descripción generada automáticamente">
              <a:extLst>
                <a:ext uri="{FF2B5EF4-FFF2-40B4-BE49-F238E27FC236}">
                  <a16:creationId xmlns:a16="http://schemas.microsoft.com/office/drawing/2014/main" id="{48635785-5EAF-4E45-8086-5EF1D86E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6523" y="1904180"/>
              <a:ext cx="1712014" cy="2282685"/>
            </a:xfrm>
            <a:prstGeom prst="rect">
              <a:avLst/>
            </a:prstGeom>
          </p:spPr>
        </p:pic>
        <p:pic>
          <p:nvPicPr>
            <p:cNvPr id="7" name="Imagen 6" descr="Imagen que contiene interior, tabla, pieza, pequeño&#10;&#10;Descripción generada automáticamente">
              <a:extLst>
                <a:ext uri="{FF2B5EF4-FFF2-40B4-BE49-F238E27FC236}">
                  <a16:creationId xmlns:a16="http://schemas.microsoft.com/office/drawing/2014/main" id="{587069F6-723A-4D78-AB8D-D1460FF9B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1" y="1904180"/>
              <a:ext cx="1712014" cy="228268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EE2732C-AB26-414D-BC05-25F44B353E08}"/>
                </a:ext>
              </a:extLst>
            </p:cNvPr>
            <p:cNvSpPr txBox="1"/>
            <p:nvPr/>
          </p:nvSpPr>
          <p:spPr>
            <a:xfrm>
              <a:off x="2686050" y="1647825"/>
              <a:ext cx="96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Before</a:t>
              </a:r>
              <a:endParaRPr lang="en-US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5929D85-2A45-482A-A4D2-0CD0DDBDB42F}"/>
                </a:ext>
              </a:extLst>
            </p:cNvPr>
            <p:cNvSpPr txBox="1"/>
            <p:nvPr/>
          </p:nvSpPr>
          <p:spPr>
            <a:xfrm>
              <a:off x="5153025" y="1647825"/>
              <a:ext cx="96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After</a:t>
              </a:r>
              <a:endParaRPr lang="en-US" b="1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5EEC492-B25D-4CC8-A42A-70BB128E6B9E}"/>
              </a:ext>
            </a:extLst>
          </p:cNvPr>
          <p:cNvSpPr txBox="1"/>
          <p:nvPr/>
        </p:nvSpPr>
        <p:spPr>
          <a:xfrm>
            <a:off x="6125107" y="1924824"/>
            <a:ext cx="2964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Future work: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Repeat experiment at high temperatures (below 750 K).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Increasing and decreasing temperature scans.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6E85FF-9613-4EE7-9856-7A00FDB16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8A89E-B3E7-8DD8-4A64-3E81C96E3083}"/>
              </a:ext>
            </a:extLst>
          </p:cNvPr>
          <p:cNvSpPr txBox="1"/>
          <p:nvPr/>
        </p:nvSpPr>
        <p:spPr>
          <a:xfrm>
            <a:off x="5067945" y="4663217"/>
            <a:ext cx="35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M. Rivero Arias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, JVST B (submitted).</a:t>
            </a:r>
          </a:p>
        </p:txBody>
      </p:sp>
    </p:spTree>
    <p:extLst>
      <p:ext uri="{BB962C8B-B14F-4D97-AF65-F5344CB8AC3E}">
        <p14:creationId xmlns:p14="http://schemas.microsoft.com/office/powerpoint/2010/main" val="287178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 2: Indirect Absorption in Germanium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64037" y="4817105"/>
            <a:ext cx="548700" cy="30777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ED52-C2E1-ECAF-BCBA-3B962632300D}"/>
              </a:ext>
            </a:extLst>
          </p:cNvPr>
          <p:cNvSpPr txBox="1"/>
          <p:nvPr/>
        </p:nvSpPr>
        <p:spPr>
          <a:xfrm>
            <a:off x="3700183" y="4360733"/>
            <a:ext cx="521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1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Menendez, Lockwood, </a:t>
            </a:r>
            <a:r>
              <a:rPr lang="en-US" dirty="0" err="1">
                <a:solidFill>
                  <a:schemeClr val="bg1"/>
                </a:solidFill>
              </a:rPr>
              <a:t>Zwinkels</a:t>
            </a:r>
            <a:r>
              <a:rPr lang="en-US" dirty="0">
                <a:solidFill>
                  <a:schemeClr val="bg1"/>
                </a:solidFill>
              </a:rPr>
              <a:t>, Noel, PRB </a:t>
            </a:r>
            <a:r>
              <a:rPr lang="en-US" b="1" dirty="0">
                <a:solidFill>
                  <a:schemeClr val="bg1"/>
                </a:solidFill>
              </a:rPr>
              <a:t>98</a:t>
            </a:r>
            <a:r>
              <a:rPr lang="en-US" dirty="0">
                <a:solidFill>
                  <a:schemeClr val="bg1"/>
                </a:solidFill>
              </a:rPr>
              <a:t>, 165207 (2018).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AC46E-7F46-5D74-9467-BC48356B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672576"/>
            <a:ext cx="2777601" cy="359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64E36-8E95-B8CD-8138-E0C59AA1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89" y="782767"/>
            <a:ext cx="5811493" cy="33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Constants of Highly Excited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017725"/>
            <a:ext cx="9081476" cy="287433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Einstein coefficients, Fermi’s Golden Rule, Elliott-Tanguy excitons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Direct gap absorption in </a:t>
            </a:r>
            <a:r>
              <a:rPr lang="en-US" sz="2200" b="1" dirty="0">
                <a:solidFill>
                  <a:srgbClr val="FF0000"/>
                </a:solidFill>
              </a:rPr>
              <a:t>germanium</a:t>
            </a:r>
            <a:r>
              <a:rPr lang="en-US" sz="2200" dirty="0"/>
              <a:t> from 10 to 800 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Optical constants of highly excited semiconductors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Direct gap absorption in </a:t>
            </a:r>
            <a:r>
              <a:rPr lang="en-US" sz="1900" b="1" dirty="0" err="1">
                <a:solidFill>
                  <a:srgbClr val="FF0000"/>
                </a:solidFill>
              </a:rPr>
              <a:t>InSb</a:t>
            </a:r>
            <a:r>
              <a:rPr lang="en-US" sz="1900" dirty="0"/>
              <a:t> from 10 to 800 K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dirty="0"/>
              <a:t>Optical constants of </a:t>
            </a:r>
            <a:r>
              <a:rPr lang="en-US" sz="1900" b="1" dirty="0">
                <a:solidFill>
                  <a:srgbClr val="FF0000"/>
                </a:solidFill>
              </a:rPr>
              <a:t>highly excited germanium </a:t>
            </a:r>
            <a:br>
              <a:rPr lang="en-US" sz="1900" b="1" dirty="0">
                <a:solidFill>
                  <a:srgbClr val="FF0000"/>
                </a:solidFill>
              </a:rPr>
            </a:br>
            <a:r>
              <a:rPr lang="en-US" sz="1900" dirty="0"/>
              <a:t>(femtosecond ellipsometry at ELI Beamlines in Prague)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/>
              <a:t>Conclusion and Outlook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2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6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485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Einstein Coefficients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D7D03-0A55-EA3E-00D5-9AEC24111A3B}"/>
              </a:ext>
            </a:extLst>
          </p:cNvPr>
          <p:cNvSpPr txBox="1"/>
          <p:nvPr/>
        </p:nvSpPr>
        <p:spPr>
          <a:xfrm>
            <a:off x="3843926" y="4377941"/>
            <a:ext cx="4376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Albert Einstein, </a:t>
            </a:r>
            <a:r>
              <a:rPr lang="en-US" i="1" dirty="0" err="1">
                <a:solidFill>
                  <a:schemeClr val="bg1"/>
                </a:solidFill>
              </a:rPr>
              <a:t>Strahlungs</a:t>
            </a:r>
            <a:r>
              <a:rPr lang="en-US" i="1" dirty="0">
                <a:solidFill>
                  <a:schemeClr val="bg1"/>
                </a:solidFill>
              </a:rPr>
              <a:t>-Emission und Absorption </a:t>
            </a:r>
            <a:r>
              <a:rPr lang="en-US" i="1" dirty="0" err="1">
                <a:solidFill>
                  <a:schemeClr val="bg1"/>
                </a:solidFill>
              </a:rPr>
              <a:t>nach</a:t>
            </a:r>
            <a:r>
              <a:rPr lang="en-US" i="1" dirty="0">
                <a:solidFill>
                  <a:schemeClr val="bg1"/>
                </a:solidFill>
              </a:rPr>
              <a:t> der </a:t>
            </a:r>
            <a:r>
              <a:rPr lang="en-US" i="1" dirty="0" err="1">
                <a:solidFill>
                  <a:schemeClr val="bg1"/>
                </a:solidFill>
              </a:rPr>
              <a:t>Quantentheorie</a:t>
            </a:r>
            <a:r>
              <a:rPr lang="en-US" dirty="0">
                <a:solidFill>
                  <a:schemeClr val="bg1"/>
                </a:solidFill>
              </a:rPr>
              <a:t>, DPG </a:t>
            </a:r>
            <a:r>
              <a:rPr lang="en-US" dirty="0" err="1">
                <a:solidFill>
                  <a:schemeClr val="bg1"/>
                </a:solidFill>
              </a:rPr>
              <a:t>Verh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318 (1916); Phys. Z. </a:t>
            </a:r>
            <a:r>
              <a:rPr lang="en-US" b="1" dirty="0">
                <a:solidFill>
                  <a:schemeClr val="bg1"/>
                </a:solidFill>
              </a:rPr>
              <a:t>18</a:t>
            </a:r>
            <a:r>
              <a:rPr lang="en-US" dirty="0">
                <a:solidFill>
                  <a:schemeClr val="bg1"/>
                </a:solidFill>
              </a:rPr>
              <a:t>, 121 (1917).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8DD07-2CB4-FFA3-851F-C7C9C51B0940}"/>
              </a:ext>
            </a:extLst>
          </p:cNvPr>
          <p:cNvGrpSpPr/>
          <p:nvPr/>
        </p:nvGrpSpPr>
        <p:grpSpPr>
          <a:xfrm>
            <a:off x="31261" y="540025"/>
            <a:ext cx="5652363" cy="2200624"/>
            <a:chOff x="31261" y="540025"/>
            <a:chExt cx="5652363" cy="2200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96C1D2-B2A2-18C3-61C0-090525D6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61" y="540025"/>
              <a:ext cx="5652363" cy="22006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73226-5085-3858-4F39-8C368FD049C7}"/>
                </a:ext>
              </a:extLst>
            </p:cNvPr>
            <p:cNvSpPr txBox="1"/>
            <p:nvPr/>
          </p:nvSpPr>
          <p:spPr>
            <a:xfrm>
              <a:off x="3441807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ADC42-290D-78EA-C016-443D13D8CFA2}"/>
                </a:ext>
              </a:extLst>
            </p:cNvPr>
            <p:cNvSpPr txBox="1"/>
            <p:nvPr/>
          </p:nvSpPr>
          <p:spPr>
            <a:xfrm>
              <a:off x="1960379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DA880A-05CF-0B00-963F-54F46A55FA51}"/>
                </a:ext>
              </a:extLst>
            </p:cNvPr>
            <p:cNvSpPr txBox="1"/>
            <p:nvPr/>
          </p:nvSpPr>
          <p:spPr>
            <a:xfrm>
              <a:off x="4923235" y="1037647"/>
              <a:ext cx="43954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B4DDBD1-C0D9-9B48-1727-37E0E15E5F26}"/>
              </a:ext>
            </a:extLst>
          </p:cNvPr>
          <p:cNvSpPr txBox="1"/>
          <p:nvPr/>
        </p:nvSpPr>
        <p:spPr>
          <a:xfrm>
            <a:off x="1" y="2723131"/>
            <a:ext cx="4061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equilibrium: N</a:t>
            </a:r>
            <a:r>
              <a:rPr lang="en-US" sz="2000" baseline="-25000" dirty="0"/>
              <a:t>1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constant. </a:t>
            </a:r>
            <a:br>
              <a:rPr lang="en-US" sz="2000" dirty="0"/>
            </a:br>
            <a:r>
              <a:rPr lang="en-US" sz="2000" dirty="0"/>
              <a:t>Absorption and emission balance.</a:t>
            </a:r>
          </a:p>
          <a:p>
            <a:r>
              <a:rPr lang="en-US" sz="2000" dirty="0"/>
              <a:t>Black-body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/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40ABCC-C073-F8C3-8620-F59FC65E2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774671"/>
                <a:ext cx="4956678" cy="369332"/>
              </a:xfrm>
              <a:prstGeom prst="rect">
                <a:avLst/>
              </a:prstGeom>
              <a:blipFill>
                <a:blip r:embed="rId3"/>
                <a:stretch>
                  <a:fillRect l="-738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FEA1901-72D5-5DED-C95D-F71121A4B1FC}"/>
              </a:ext>
            </a:extLst>
          </p:cNvPr>
          <p:cNvSpPr txBox="1"/>
          <p:nvPr/>
        </p:nvSpPr>
        <p:spPr>
          <a:xfrm>
            <a:off x="5720580" y="699761"/>
            <a:ext cx="330250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One coefficient is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/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1B738F-6CAE-B838-10AD-873401170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950" y="1200499"/>
                <a:ext cx="237776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/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8F6BD1-31C3-2CCD-6BC1-1A4224ED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060" y="1816294"/>
                <a:ext cx="2559547" cy="864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/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4009D0A-BE1C-FB13-9AD4-E08F939E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923" y="3338684"/>
                <a:ext cx="82251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FECA53D-593A-4FAF-E349-4180455705D4}"/>
              </a:ext>
            </a:extLst>
          </p:cNvPr>
          <p:cNvSpPr txBox="1"/>
          <p:nvPr/>
        </p:nvSpPr>
        <p:spPr>
          <a:xfrm>
            <a:off x="5766369" y="2913529"/>
            <a:ext cx="321092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Fermi’s Golden Rule to calculate B</a:t>
            </a:r>
            <a:r>
              <a:rPr lang="en-US" sz="2000" baseline="-25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4453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0011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Tauc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CFE1D-16AF-0A50-C886-397E7621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686" y="1883849"/>
            <a:ext cx="4296472" cy="3158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5EE01AE-A37F-5083-E4D5-F5BF87E5437D}"/>
              </a:ext>
            </a:extLst>
          </p:cNvPr>
          <p:cNvSpPr txBox="1"/>
          <p:nvPr/>
        </p:nvSpPr>
        <p:spPr>
          <a:xfrm>
            <a:off x="3251403" y="4808828"/>
            <a:ext cx="139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Fox, Chapter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B12BB-CC50-B168-B9C1-1116E174799F}"/>
              </a:ext>
            </a:extLst>
          </p:cNvPr>
          <p:cNvSpPr txBox="1"/>
          <p:nvPr/>
        </p:nvSpPr>
        <p:spPr>
          <a:xfrm>
            <a:off x="5161681" y="850238"/>
            <a:ext cx="31085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constant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593B3-CCDA-CE4E-565D-134B1C03C432}"/>
              </a:ext>
            </a:extLst>
          </p:cNvPr>
          <p:cNvSpPr txBox="1"/>
          <p:nvPr/>
        </p:nvSpPr>
        <p:spPr>
          <a:xfrm>
            <a:off x="7256701" y="1310349"/>
            <a:ext cx="12362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Joint DOS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2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F73D671-BAB1-969C-035A-964D2CD3D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Tauc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C159F7-9076-18B6-E592-4BF857DF0A79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C483B-AF13-C085-A241-672F9654B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1780D3-0848-933C-2CE2-73B070B2F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5586535-34AB-749B-D321-8AC39487AB9B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baseline="-25000" dirty="0">
                <a:solidFill>
                  <a:srgbClr val="FF0000"/>
                </a:solidFill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=2</a:t>
            </a:r>
            <a:r>
              <a:rPr lang="en-US" sz="1800" i="1" dirty="0">
                <a:solidFill>
                  <a:srgbClr val="FF0000"/>
                </a:solidFill>
              </a:rPr>
              <a:t>P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en-US" sz="1800" i="1" dirty="0">
                <a:solidFill>
                  <a:srgbClr val="FF0000"/>
                </a:solidFill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5EE29-4E39-2D70-CF58-29EF2F542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1E5BB4-618D-6354-DBF6-4EB1ECEF680A}"/>
              </a:ext>
            </a:extLst>
          </p:cNvPr>
          <p:cNvSpPr txBox="1"/>
          <p:nvPr/>
        </p:nvSpPr>
        <p:spPr>
          <a:xfrm>
            <a:off x="4816453" y="2307813"/>
            <a:ext cx="2264078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Tauc plot is wishful thinking.</a:t>
            </a:r>
          </a:p>
          <a:p>
            <a:endParaRPr lang="en-US" sz="1100" dirty="0"/>
          </a:p>
          <a:p>
            <a:r>
              <a:rPr lang="en-US" sz="2000" dirty="0"/>
              <a:t>No linear region:</a:t>
            </a:r>
          </a:p>
          <a:p>
            <a:r>
              <a:rPr lang="en-US" sz="1600" dirty="0"/>
              <a:t>Broadening.</a:t>
            </a:r>
          </a:p>
          <a:p>
            <a:r>
              <a:rPr lang="en-US" sz="1600" dirty="0"/>
              <a:t>1/E</a:t>
            </a:r>
            <a:r>
              <a:rPr lang="en-US" sz="1600" baseline="30000" dirty="0"/>
              <a:t>2</a:t>
            </a:r>
            <a:r>
              <a:rPr lang="en-US" sz="1600" dirty="0"/>
              <a:t> denominator.</a:t>
            </a:r>
          </a:p>
          <a:p>
            <a:r>
              <a:rPr lang="en-US" sz="1600" dirty="0"/>
              <a:t>excitons</a:t>
            </a:r>
          </a:p>
        </p:txBody>
      </p:sp>
      <p:pic>
        <p:nvPicPr>
          <p:cNvPr id="10" name="Picture 9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6C1FCCBD-1F6B-A7F0-0F20-806ADCBF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ABAAB-406D-A6EC-CDBA-F368CD818348}"/>
              </a:ext>
            </a:extLst>
          </p:cNvPr>
          <p:cNvSpPr txBox="1"/>
          <p:nvPr/>
        </p:nvSpPr>
        <p:spPr>
          <a:xfrm>
            <a:off x="7080531" y="2263973"/>
            <a:ext cx="18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</p:spTree>
    <p:extLst>
      <p:ext uri="{BB962C8B-B14F-4D97-AF65-F5344CB8AC3E}">
        <p14:creationId xmlns:p14="http://schemas.microsoft.com/office/powerpoint/2010/main" val="3936944352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26261</TotalTime>
  <Words>3262</Words>
  <Application>Microsoft Office PowerPoint</Application>
  <PresentationFormat>On-screen Show (16:9)</PresentationFormat>
  <Paragraphs>478</Paragraphs>
  <Slides>43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(Body)</vt:lpstr>
      <vt:lpstr>Cambria Math</vt:lpstr>
      <vt:lpstr>Symbol</vt:lpstr>
      <vt:lpstr>Tahoma</vt:lpstr>
      <vt:lpstr>Times New Roman</vt:lpstr>
      <vt:lpstr>NMSU_2019</vt:lpstr>
      <vt:lpstr>Spectroscopic Ellipsometry Studies of Optical Constants in Highly Excited Semiconductors</vt:lpstr>
      <vt:lpstr>Problem Statement</vt:lpstr>
      <vt:lpstr>PowerPoint Presentation</vt:lpstr>
      <vt:lpstr>Example 1: Photoluminescence in Germanium</vt:lpstr>
      <vt:lpstr>Example 2: Indirect Absorption in Germanium</vt:lpstr>
      <vt:lpstr>Optical Constants of Highly Excited Semiconductors</vt:lpstr>
      <vt:lpstr>Einstein Coefficients</vt:lpstr>
      <vt:lpstr>Fermi’s Golden Rule: Tauc Plot</vt:lpstr>
      <vt:lpstr>Fermi’s Golden Rule: Tauc Plot</vt:lpstr>
      <vt:lpstr>Elliott-Tanguy Exciton Absorption</vt:lpstr>
      <vt:lpstr>Calculation of Absorption Spectrum from k.p Theory</vt:lpstr>
      <vt:lpstr>Elliott-Tanguy theory applied to Ge</vt:lpstr>
      <vt:lpstr>Elliott-Tanguy theory applied to Ge</vt:lpstr>
      <vt:lpstr>Elliott-Tanguy theory: Problems for Ge at high T</vt:lpstr>
      <vt:lpstr>Optical Absorption at High Carrier Densities</vt:lpstr>
      <vt:lpstr>(1) Dielectric function of InSb from 80 to 800 K</vt:lpstr>
      <vt:lpstr>Band gap analysis for InSb</vt:lpstr>
      <vt:lpstr>Band gap of InSb from 80 to 800 K</vt:lpstr>
      <vt:lpstr>Thermal excitations of electron-hole pairs in InSb</vt:lpstr>
      <vt:lpstr>Carrier concentration and mobility from 80 to 800 K</vt:lpstr>
      <vt:lpstr>Required model improvements: Screened Excitons</vt:lpstr>
      <vt:lpstr>(2) Highly doped Ge (n-type, with phosphorus)</vt:lpstr>
      <vt:lpstr>(3) Set-up: Femtosecond pump-probe ellipsometry</vt:lpstr>
      <vt:lpstr>Set-up: Femtosecond pump-probe ellipsometry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Thank you!     Questions?</vt:lpstr>
      <vt:lpstr>Practical Tip: Oxide or Surface Correction</vt:lpstr>
      <vt:lpstr>Direct band gap of InSb from 80 to 700 K</vt:lpstr>
      <vt:lpstr>Ellipsometry from 190 nm to 40,000 nm</vt:lpstr>
      <vt:lpstr>Temperature-dependent ellipsometry: 80-700 K</vt:lpstr>
      <vt:lpstr>InSb (100) sample preparation (cleaning)</vt:lpstr>
      <vt:lpstr>InSb (100): Initial attempt was promising</vt:lpstr>
      <vt:lpstr>Data and oxide corrections (4 years later)</vt:lpstr>
      <vt:lpstr>Band gap analysis</vt:lpstr>
      <vt:lpstr>Conclusions </vt:lpstr>
      <vt:lpstr>Sad 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cp:lastModifiedBy>Stefan Zollner</cp:lastModifiedBy>
  <cp:revision>338</cp:revision>
  <dcterms:modified xsi:type="dcterms:W3CDTF">2023-03-30T08:12:23Z</dcterms:modified>
</cp:coreProperties>
</file>