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5"/>
  </p:notesMasterIdLst>
  <p:sldIdLst>
    <p:sldId id="256" r:id="rId2"/>
    <p:sldId id="649" r:id="rId3"/>
    <p:sldId id="650" r:id="rId4"/>
    <p:sldId id="867" r:id="rId5"/>
    <p:sldId id="866" r:id="rId6"/>
    <p:sldId id="305" r:id="rId7"/>
    <p:sldId id="626" r:id="rId8"/>
    <p:sldId id="336" r:id="rId9"/>
    <p:sldId id="337" r:id="rId10"/>
    <p:sldId id="335" r:id="rId11"/>
    <p:sldId id="338" r:id="rId12"/>
    <p:sldId id="339" r:id="rId13"/>
    <p:sldId id="340" r:id="rId14"/>
    <p:sldId id="341" r:id="rId15"/>
    <p:sldId id="344" r:id="rId16"/>
    <p:sldId id="622" r:id="rId17"/>
    <p:sldId id="623" r:id="rId18"/>
    <p:sldId id="624" r:id="rId19"/>
    <p:sldId id="643" r:id="rId20"/>
    <p:sldId id="625" r:id="rId21"/>
    <p:sldId id="629" r:id="rId22"/>
    <p:sldId id="630" r:id="rId23"/>
    <p:sldId id="631" r:id="rId24"/>
    <p:sldId id="644" r:id="rId25"/>
    <p:sldId id="645" r:id="rId26"/>
    <p:sldId id="628" r:id="rId27"/>
    <p:sldId id="345" r:id="rId28"/>
    <p:sldId id="646" r:id="rId29"/>
    <p:sldId id="647" r:id="rId30"/>
    <p:sldId id="648" r:id="rId31"/>
    <p:sldId id="627" r:id="rId32"/>
    <p:sldId id="285" r:id="rId33"/>
    <p:sldId id="635" r:id="rId34"/>
    <p:sldId id="642" r:id="rId35"/>
    <p:sldId id="343" r:id="rId36"/>
    <p:sldId id="636" r:id="rId37"/>
    <p:sldId id="638" r:id="rId38"/>
    <p:sldId id="639" r:id="rId39"/>
    <p:sldId id="637" r:id="rId40"/>
    <p:sldId id="640" r:id="rId41"/>
    <p:sldId id="651" r:id="rId42"/>
    <p:sldId id="322" r:id="rId43"/>
    <p:sldId id="328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9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0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29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29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92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4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60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22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38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5226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1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07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1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3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53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9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Tahoma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://femto.nmsu.edu/" TargetMode="External"/><Relationship Id="rId4" Type="http://schemas.openxmlformats.org/officeDocument/2006/relationships/hyperlink" Target="mailto:zollner@nmsu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0.png"/><Relationship Id="rId5" Type="http://schemas.openxmlformats.org/officeDocument/2006/relationships/image" Target="../media/image151.png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0.png"/><Relationship Id="rId5" Type="http://schemas.openxmlformats.org/officeDocument/2006/relationships/image" Target="../media/image31.png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gif"/><Relationship Id="rId5" Type="http://schemas.openxmlformats.org/officeDocument/2006/relationships/image" Target="../media/image35.emf"/><Relationship Id="rId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0.png"/><Relationship Id="rId7" Type="http://schemas.openxmlformats.org/officeDocument/2006/relationships/image" Target="../media/image48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4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0" y="841924"/>
            <a:ext cx="9144000" cy="91484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  <a:t>Excitonic absorption in semiconductors </a:t>
            </a:r>
            <a:b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  <a:t>with low and high carrier densities</a:t>
            </a: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678498" y="1880313"/>
            <a:ext cx="5465502" cy="1764483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sz="3000" b="1" u="sng" dirty="0">
                <a:latin typeface="+mn-lt"/>
                <a:ea typeface="Times New Roman"/>
                <a:cs typeface="Times New Roman"/>
                <a:sym typeface="Times New Roman"/>
              </a:rPr>
              <a:t>Stefan Zollner</a:t>
            </a:r>
            <a:endParaRPr lang="en-US" sz="3000" b="1" u="sng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900" b="1" u="sng" dirty="0">
                <a:latin typeface="+mn-lt"/>
                <a:cs typeface="Times New Roman"/>
                <a:sym typeface="Times New Roman"/>
              </a:rPr>
              <a:t>With</a:t>
            </a:r>
            <a:r>
              <a:rPr lang="en-US" sz="1900" b="1" dirty="0">
                <a:latin typeface="+mn-lt"/>
                <a:cs typeface="Times New Roman"/>
                <a:sym typeface="Times New Roman"/>
              </a:rPr>
              <a:t>:</a:t>
            </a:r>
            <a:r>
              <a:rPr lang="en-US" sz="1900" dirty="0">
                <a:latin typeface="+mn-lt"/>
                <a:cs typeface="Times New Roman"/>
                <a:sym typeface="Times New Roman"/>
              </a:rPr>
              <a:t> </a:t>
            </a:r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700" b="1" dirty="0">
                <a:latin typeface="+mn-lt"/>
                <a:cs typeface="Times New Roman"/>
                <a:sym typeface="Times New Roman"/>
              </a:rPr>
              <a:t>Carola Emminger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 (Uni Leipzig and HU Berlin, Germany)</a:t>
            </a:r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700" b="1" dirty="0">
                <a:latin typeface="+mn-lt"/>
                <a:cs typeface="Times New Roman"/>
                <a:sym typeface="Times New Roman"/>
              </a:rPr>
              <a:t>Jose Menendez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 (Arizona State University, Tempe, AZ)</a:t>
            </a:r>
          </a:p>
        </p:txBody>
      </p:sp>
      <p:sp>
        <p:nvSpPr>
          <p:cNvPr id="99" name="Google Shape;99;p16"/>
          <p:cNvSpPr txBox="1"/>
          <p:nvPr/>
        </p:nvSpPr>
        <p:spPr>
          <a:xfrm>
            <a:off x="4048366" y="4417602"/>
            <a:ext cx="505655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College of Arts and Sciences, Department of Physics</a:t>
            </a:r>
            <a:endParaRPr sz="1600" dirty="0">
              <a:solidFill>
                <a:schemeClr val="bg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University, Las Cruces, NM, USA</a:t>
            </a:r>
            <a:endParaRPr sz="16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F49386-8717-4871-99F5-D74B40C54066}"/>
              </a:ext>
            </a:extLst>
          </p:cNvPr>
          <p:cNvSpPr txBox="1"/>
          <p:nvPr/>
        </p:nvSpPr>
        <p:spPr>
          <a:xfrm>
            <a:off x="93861" y="68941"/>
            <a:ext cx="58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2023 </a:t>
            </a:r>
            <a:r>
              <a:rPr lang="es-MX" sz="20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Fall</a:t>
            </a:r>
            <a:r>
              <a:rPr lang="es-MX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MRS</a:t>
            </a:r>
            <a:endParaRPr lang="en-US" sz="20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8168055" y="48820"/>
            <a:ext cx="936866" cy="93387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222" y="33322"/>
            <a:ext cx="1324826" cy="40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AFOSR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Gernot </a:t>
            </a:r>
            <a:r>
              <a:rPr lang="en-US" altLang="en-US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Pomrenke</a:t>
            </a:r>
            <a:endParaRPr lang="en-US" altLang="en-US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EB618-FFEF-5F40-18B0-5429686F84AD}"/>
              </a:ext>
            </a:extLst>
          </p:cNvPr>
          <p:cNvSpPr txBox="1"/>
          <p:nvPr/>
        </p:nvSpPr>
        <p:spPr>
          <a:xfrm>
            <a:off x="3957027" y="3741735"/>
            <a:ext cx="4766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6010B-DAD0-9B6E-5B9C-337650E27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1" y="1880313"/>
            <a:ext cx="3712729" cy="2457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constants of highly excited semiconductors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09948"/>
            <a:ext cx="9081476" cy="328305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Einstein coefficients, Fermi’s Golden Rule, Elliott-Tanguy excitons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Direct gap absorption in </a:t>
            </a:r>
            <a:r>
              <a:rPr lang="en-US" sz="2200" b="1" dirty="0">
                <a:solidFill>
                  <a:srgbClr val="FF0000"/>
                </a:solidFill>
              </a:rPr>
              <a:t>germanium</a:t>
            </a:r>
            <a:r>
              <a:rPr lang="en-US" sz="2200" dirty="0"/>
              <a:t> from 10 to 800 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Optical constants of </a:t>
            </a:r>
            <a:r>
              <a:rPr lang="en-US" sz="2200" b="1" u="sng" dirty="0">
                <a:solidFill>
                  <a:srgbClr val="0070C0"/>
                </a:solidFill>
              </a:rPr>
              <a:t>highly excited semiconductors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Direct gap absorption in </a:t>
            </a:r>
            <a:r>
              <a:rPr lang="en-US" sz="1900" b="1" dirty="0" err="1">
                <a:solidFill>
                  <a:srgbClr val="FF0000"/>
                </a:solidFill>
              </a:rPr>
              <a:t>InSb</a:t>
            </a:r>
            <a:r>
              <a:rPr lang="en-US" sz="1900" dirty="0"/>
              <a:t> from 10 to 800 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 err="1"/>
              <a:t>Intravalence</a:t>
            </a:r>
            <a:r>
              <a:rPr lang="en-US" sz="1900" dirty="0"/>
              <a:t> band absorption in topological insulators (</a:t>
            </a:r>
            <a:r>
              <a:rPr lang="en-US" sz="1900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1900" b="1" dirty="0">
                <a:solidFill>
                  <a:srgbClr val="FF0000"/>
                </a:solidFill>
              </a:rPr>
              <a:t>-tin</a:t>
            </a:r>
            <a:r>
              <a:rPr lang="en-US" sz="1900" dirty="0"/>
              <a:t>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Optical constants of </a:t>
            </a:r>
            <a:r>
              <a:rPr lang="en-US" sz="1900" b="1" dirty="0">
                <a:solidFill>
                  <a:srgbClr val="FF0000"/>
                </a:solidFill>
              </a:rPr>
              <a:t>highly excited germanium </a:t>
            </a:r>
            <a:br>
              <a:rPr lang="en-US" sz="1900" b="1" dirty="0">
                <a:solidFill>
                  <a:srgbClr val="FF0000"/>
                </a:solidFill>
              </a:rPr>
            </a:br>
            <a:r>
              <a:rPr lang="en-US" sz="1900" dirty="0"/>
              <a:t>(femtosecond ellipsometry at ELI Beamlines in Prague)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Conclusion and Outlook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4BB17-D6DA-FF58-2EDE-442E78CD8C5A}"/>
              </a:ext>
            </a:extLst>
          </p:cNvPr>
          <p:cNvSpPr txBox="1"/>
          <p:nvPr/>
        </p:nvSpPr>
        <p:spPr>
          <a:xfrm>
            <a:off x="4677508" y="4765431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Fall 2023 MRS Meeting</a:t>
            </a:r>
          </a:p>
        </p:txBody>
      </p:sp>
    </p:spTree>
    <p:extLst>
      <p:ext uri="{BB962C8B-B14F-4D97-AF65-F5344CB8AC3E}">
        <p14:creationId xmlns:p14="http://schemas.microsoft.com/office/powerpoint/2010/main" val="3045769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1485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Einstein coefficients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7D03-0A55-EA3E-00D5-9AEC24111A3B}"/>
              </a:ext>
            </a:extLst>
          </p:cNvPr>
          <p:cNvSpPr txBox="1"/>
          <p:nvPr/>
        </p:nvSpPr>
        <p:spPr>
          <a:xfrm>
            <a:off x="3843926" y="4377941"/>
            <a:ext cx="437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Albert Einstein, </a:t>
            </a:r>
            <a:r>
              <a:rPr lang="en-US" i="1" dirty="0" err="1">
                <a:solidFill>
                  <a:schemeClr val="bg1"/>
                </a:solidFill>
              </a:rPr>
              <a:t>Strahlungs</a:t>
            </a:r>
            <a:r>
              <a:rPr lang="en-US" i="1" dirty="0">
                <a:solidFill>
                  <a:schemeClr val="bg1"/>
                </a:solidFill>
              </a:rPr>
              <a:t>-Emission und Absorption </a:t>
            </a:r>
            <a:r>
              <a:rPr lang="en-US" i="1" dirty="0" err="1">
                <a:solidFill>
                  <a:schemeClr val="bg1"/>
                </a:solidFill>
              </a:rPr>
              <a:t>nach</a:t>
            </a:r>
            <a:r>
              <a:rPr lang="en-US" i="1" dirty="0">
                <a:solidFill>
                  <a:schemeClr val="bg1"/>
                </a:solidFill>
              </a:rPr>
              <a:t> der </a:t>
            </a:r>
            <a:r>
              <a:rPr lang="en-US" i="1" dirty="0" err="1">
                <a:solidFill>
                  <a:schemeClr val="bg1"/>
                </a:solidFill>
              </a:rPr>
              <a:t>Quantentheorie</a:t>
            </a:r>
            <a:r>
              <a:rPr lang="en-US" dirty="0">
                <a:solidFill>
                  <a:schemeClr val="bg1"/>
                </a:solidFill>
              </a:rPr>
              <a:t>, DPG </a:t>
            </a:r>
            <a:r>
              <a:rPr lang="en-US" dirty="0" err="1">
                <a:solidFill>
                  <a:schemeClr val="bg1"/>
                </a:solidFill>
              </a:rPr>
              <a:t>Verh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318 (1916); Phys. Z.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121 (1917).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8DD07-2CB4-FFA3-851F-C7C9C51B0940}"/>
              </a:ext>
            </a:extLst>
          </p:cNvPr>
          <p:cNvGrpSpPr/>
          <p:nvPr/>
        </p:nvGrpSpPr>
        <p:grpSpPr>
          <a:xfrm>
            <a:off x="31261" y="540025"/>
            <a:ext cx="5652363" cy="2200624"/>
            <a:chOff x="31261" y="540025"/>
            <a:chExt cx="5652363" cy="2200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96C1D2-B2A2-18C3-61C0-090525D6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1" y="540025"/>
              <a:ext cx="5652363" cy="22006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73226-5085-3858-4F39-8C368FD049C7}"/>
                </a:ext>
              </a:extLst>
            </p:cNvPr>
            <p:cNvSpPr txBox="1"/>
            <p:nvPr/>
          </p:nvSpPr>
          <p:spPr>
            <a:xfrm>
              <a:off x="3441807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ADC42-290D-78EA-C016-443D13D8CFA2}"/>
                </a:ext>
              </a:extLst>
            </p:cNvPr>
            <p:cNvSpPr txBox="1"/>
            <p:nvPr/>
          </p:nvSpPr>
          <p:spPr>
            <a:xfrm>
              <a:off x="1960379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DA880A-05CF-0B00-963F-54F46A55FA51}"/>
                </a:ext>
              </a:extLst>
            </p:cNvPr>
            <p:cNvSpPr txBox="1"/>
            <p:nvPr/>
          </p:nvSpPr>
          <p:spPr>
            <a:xfrm>
              <a:off x="4923235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21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4DDBD1-C0D9-9B48-1727-37E0E15E5F26}"/>
              </a:ext>
            </a:extLst>
          </p:cNvPr>
          <p:cNvSpPr txBox="1"/>
          <p:nvPr/>
        </p:nvSpPr>
        <p:spPr>
          <a:xfrm>
            <a:off x="1" y="2723131"/>
            <a:ext cx="406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equilibrium: N</a:t>
            </a:r>
            <a:r>
              <a:rPr lang="en-US" sz="2000" baseline="-25000" dirty="0"/>
              <a:t>1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 constant. </a:t>
            </a:r>
            <a:br>
              <a:rPr lang="en-US" sz="2000" dirty="0"/>
            </a:br>
            <a:r>
              <a:rPr lang="en-US" sz="2000" dirty="0"/>
              <a:t>Absorption and emission balance.</a:t>
            </a:r>
          </a:p>
          <a:p>
            <a:r>
              <a:rPr lang="en-US" sz="2000" dirty="0"/>
              <a:t>Black-body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/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blipFill>
                <a:blip r:embed="rId3"/>
                <a:stretch>
                  <a:fillRect l="-738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FEA1901-72D5-5DED-C95D-F71121A4B1FC}"/>
              </a:ext>
            </a:extLst>
          </p:cNvPr>
          <p:cNvSpPr txBox="1"/>
          <p:nvPr/>
        </p:nvSpPr>
        <p:spPr>
          <a:xfrm>
            <a:off x="5720580" y="699761"/>
            <a:ext cx="330250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One coefficient is sufficient: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/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/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/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FECA53D-593A-4FAF-E349-4180455705D4}"/>
              </a:ext>
            </a:extLst>
          </p:cNvPr>
          <p:cNvSpPr txBox="1"/>
          <p:nvPr/>
        </p:nvSpPr>
        <p:spPr>
          <a:xfrm>
            <a:off x="5766369" y="2913529"/>
            <a:ext cx="321092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Fermi’s Golden Rule to calculate B</a:t>
            </a:r>
            <a:r>
              <a:rPr lang="en-US" sz="2000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44532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0011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CFE1D-16AF-0A50-C886-397E7621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86" y="1883849"/>
            <a:ext cx="4296472" cy="3158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5EE01AE-A37F-5083-E4D5-F5BF87E5437D}"/>
              </a:ext>
            </a:extLst>
          </p:cNvPr>
          <p:cNvSpPr txBox="1"/>
          <p:nvPr/>
        </p:nvSpPr>
        <p:spPr>
          <a:xfrm>
            <a:off x="3251403" y="4808828"/>
            <a:ext cx="139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Fox, Chapter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B12BB-CC50-B168-B9C1-1116E174799F}"/>
              </a:ext>
            </a:extLst>
          </p:cNvPr>
          <p:cNvSpPr txBox="1"/>
          <p:nvPr/>
        </p:nvSpPr>
        <p:spPr>
          <a:xfrm>
            <a:off x="5161681" y="850238"/>
            <a:ext cx="31085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constant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593B3-CCDA-CE4E-565D-134B1C03C432}"/>
              </a:ext>
            </a:extLst>
          </p:cNvPr>
          <p:cNvSpPr txBox="1"/>
          <p:nvPr/>
        </p:nvSpPr>
        <p:spPr>
          <a:xfrm>
            <a:off x="7256701" y="1258732"/>
            <a:ext cx="181331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Joint DOS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parabolic bands</a:t>
            </a:r>
          </a:p>
        </p:txBody>
      </p:sp>
    </p:spTree>
    <p:extLst>
      <p:ext uri="{BB962C8B-B14F-4D97-AF65-F5344CB8AC3E}">
        <p14:creationId xmlns:p14="http://schemas.microsoft.com/office/powerpoint/2010/main" val="156082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F73D671-BAB1-969C-035A-964D2CD3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0" y="2123823"/>
            <a:ext cx="4940559" cy="2993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049270" cy="50666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1E5BB4-618D-6354-DBF6-4EB1ECEF680A}"/>
              </a:ext>
            </a:extLst>
          </p:cNvPr>
          <p:cNvSpPr txBox="1"/>
          <p:nvPr/>
        </p:nvSpPr>
        <p:spPr>
          <a:xfrm>
            <a:off x="4746712" y="2300064"/>
            <a:ext cx="2421130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The Tauc plot is wishful thinking.</a:t>
            </a:r>
          </a:p>
          <a:p>
            <a:endParaRPr lang="en-US" sz="1200" dirty="0"/>
          </a:p>
          <a:p>
            <a:r>
              <a:rPr lang="en-US" sz="1200" b="1" u="sng" dirty="0"/>
              <a:t>No linear region:</a:t>
            </a:r>
          </a:p>
          <a:p>
            <a:r>
              <a:rPr lang="en-US" sz="1200" dirty="0"/>
              <a:t>Conduction band nonparabolicity</a:t>
            </a:r>
          </a:p>
          <a:p>
            <a:r>
              <a:rPr lang="en-US" sz="1200" dirty="0"/>
              <a:t>Broadening</a:t>
            </a:r>
          </a:p>
          <a:p>
            <a:r>
              <a:rPr lang="en-US" sz="1200" dirty="0"/>
              <a:t>1/E</a:t>
            </a:r>
            <a:r>
              <a:rPr lang="en-US" sz="1200" baseline="30000" dirty="0"/>
              <a:t>2</a:t>
            </a:r>
            <a:r>
              <a:rPr lang="en-US" sz="1200" dirty="0"/>
              <a:t> denominator.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excitons</a:t>
            </a:r>
          </a:p>
        </p:txBody>
      </p:sp>
      <p:pic>
        <p:nvPicPr>
          <p:cNvPr id="10" name="Picture 9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6C1FCCBD-1F6B-A7F0-0F20-806ADCBF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01" y="127543"/>
            <a:ext cx="1778020" cy="199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ABAAB-406D-A6EC-CDBA-F368CD818348}"/>
              </a:ext>
            </a:extLst>
          </p:cNvPr>
          <p:cNvSpPr txBox="1"/>
          <p:nvPr/>
        </p:nvSpPr>
        <p:spPr>
          <a:xfrm>
            <a:off x="7196766" y="2263973"/>
            <a:ext cx="180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Melissa Rivero Arias</a:t>
            </a:r>
          </a:p>
        </p:txBody>
      </p:sp>
    </p:spTree>
    <p:extLst>
      <p:ext uri="{BB962C8B-B14F-4D97-AF65-F5344CB8AC3E}">
        <p14:creationId xmlns:p14="http://schemas.microsoft.com/office/powerpoint/2010/main" val="3936944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A938F-4555-3FC2-0502-761D86F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8" y="2428357"/>
            <a:ext cx="2223447" cy="18550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Elliott-Tanguy exciton absorption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43235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/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ℏ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6378A0-4E71-F7D6-5245-1F644C85A627}"/>
              </a:ext>
            </a:extLst>
          </p:cNvPr>
          <p:cNvSpPr txBox="1"/>
          <p:nvPr/>
        </p:nvSpPr>
        <p:spPr>
          <a:xfrm>
            <a:off x="3588122" y="447745"/>
            <a:ext cx="40527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Excitonic binding energy: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=</a:t>
            </a:r>
            <a:r>
              <a:rPr lang="en-US" sz="1800" dirty="0" err="1"/>
              <a:t>R</a:t>
            </a:r>
            <a:r>
              <a:rPr lang="en-US" sz="1800" baseline="-25000" dirty="0" err="1"/>
              <a:t>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baseline="-25000" dirty="0" err="1"/>
              <a:t>h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baseline="-25000" dirty="0"/>
              <a:t>s</a:t>
            </a:r>
            <a:r>
              <a:rPr lang="en-US" sz="1800" baseline="30000" dirty="0"/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491B-2610-EDA2-E1F4-A299BC25B30B}"/>
              </a:ext>
            </a:extLst>
          </p:cNvPr>
          <p:cNvSpPr txBox="1"/>
          <p:nvPr/>
        </p:nvSpPr>
        <p:spPr>
          <a:xfrm>
            <a:off x="2440983" y="3432875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´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990B7-6415-3606-B052-CFDDA8C69318}"/>
              </a:ext>
            </a:extLst>
          </p:cNvPr>
          <p:cNvSpPr txBox="1"/>
          <p:nvPr/>
        </p:nvSpPr>
        <p:spPr>
          <a:xfrm>
            <a:off x="3613896" y="2069372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bound excitons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546C-8447-7CE1-78C5-87E1ED238FB2}"/>
              </a:ext>
            </a:extLst>
          </p:cNvPr>
          <p:cNvSpPr txBox="1"/>
          <p:nvPr/>
        </p:nvSpPr>
        <p:spPr>
          <a:xfrm>
            <a:off x="5489422" y="2069717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 continuum enhancement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20D97-C96E-37ED-D3CA-A52F8B10301A}"/>
              </a:ext>
            </a:extLst>
          </p:cNvPr>
          <p:cNvSpPr txBox="1"/>
          <p:nvPr/>
        </p:nvSpPr>
        <p:spPr>
          <a:xfrm>
            <a:off x="2432789" y="2902016"/>
            <a:ext cx="2692975" cy="95410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Tanguy’s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Lorentzian broadening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Kramers-Kronig</a:t>
            </a:r>
            <a:r>
              <a:rPr lang="en-US" dirty="0"/>
              <a:t> transform to get the real part.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80EE3DD7-644D-0C0C-AAC2-05FE24477E0D}"/>
              </a:ext>
            </a:extLst>
          </p:cNvPr>
          <p:cNvSpPr txBox="1"/>
          <p:nvPr/>
        </p:nvSpPr>
        <p:spPr>
          <a:xfrm>
            <a:off x="3746818" y="4322140"/>
            <a:ext cx="514251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Lett.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75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4090 (1995) + (E)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74094-A2E5-F7F7-C41F-0B99739E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5" y="1971320"/>
            <a:ext cx="2355298" cy="3072821"/>
          </a:xfrm>
          <a:prstGeom prst="rect">
            <a:avLst/>
          </a:prstGeom>
        </p:spPr>
      </p:pic>
      <p:pic>
        <p:nvPicPr>
          <p:cNvPr id="12" name="Picture 11" descr="exciton generation">
            <a:extLst>
              <a:ext uri="{FF2B5EF4-FFF2-40B4-BE49-F238E27FC236}">
                <a16:creationId xmlns:a16="http://schemas.microsoft.com/office/drawing/2014/main" id="{FB709B22-F8DE-E7C2-29D5-78415CED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5092810" y="3004938"/>
            <a:ext cx="1736373" cy="124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D6E585-F038-6B29-4BDE-C86FC0EA47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482083" y="2438704"/>
            <a:ext cx="2887361" cy="73176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CB4361-8C72-9012-C88D-013D5F0C365E}"/>
              </a:ext>
            </a:extLst>
          </p:cNvPr>
          <p:cNvCxnSpPr/>
          <p:nvPr/>
        </p:nvCxnSpPr>
        <p:spPr>
          <a:xfrm>
            <a:off x="8144359" y="2428357"/>
            <a:ext cx="0" cy="9347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3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6"/>
            <a:ext cx="9144000" cy="4596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Calculation of absorption spectrum from </a:t>
            </a:r>
            <a:r>
              <a:rPr lang="en-US" sz="2800" dirty="0" err="1">
                <a:latin typeface="+mn-lt"/>
              </a:rPr>
              <a:t>k·p</a:t>
            </a:r>
            <a:r>
              <a:rPr lang="en-US" sz="2800" dirty="0">
                <a:latin typeface="+mn-lt"/>
              </a:rPr>
              <a:t> theory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37F35-4468-2316-59D5-D8A36846733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764" r="5183" b="3622"/>
          <a:stretch/>
        </p:blipFill>
        <p:spPr>
          <a:xfrm>
            <a:off x="998220" y="1087393"/>
            <a:ext cx="7442037" cy="328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68D54-7FA2-A2B8-AE1C-075B087DE380}"/>
              </a:ext>
            </a:extLst>
          </p:cNvPr>
          <p:cNvSpPr txBox="1"/>
          <p:nvPr/>
        </p:nvSpPr>
        <p:spPr>
          <a:xfrm>
            <a:off x="114301" y="464146"/>
            <a:ext cx="4398961" cy="7848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Can we calculate the absorption spectrum?</a:t>
            </a:r>
          </a:p>
          <a:p>
            <a:r>
              <a:rPr lang="en-US" sz="1500" dirty="0"/>
              <a:t>Yes, we can for Ge in the low carrier density limit.</a:t>
            </a:r>
          </a:p>
          <a:p>
            <a:r>
              <a:rPr lang="en-US" sz="1500" dirty="0"/>
              <a:t>It does not work for other III/V compounds.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FA2A4-EF50-7274-76EB-3D6F08040BF5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</p:spTree>
    <p:extLst>
      <p:ext uri="{BB962C8B-B14F-4D97-AF65-F5344CB8AC3E}">
        <p14:creationId xmlns:p14="http://schemas.microsoft.com/office/powerpoint/2010/main" val="348588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057900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64867"/>
            <a:ext cx="6309453" cy="3794832"/>
          </a:xfrm>
        </p:spPr>
        <p:txBody>
          <a:bodyPr>
            <a:normAutofit fontScale="92500" lnSpcReduction="10000"/>
          </a:bodyPr>
          <a:lstStyle/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accent2">
                    <a:lumMod val="75000"/>
                  </a:schemeClr>
                </a:solidFill>
              </a:rPr>
              <a:t>Fixed </a:t>
            </a:r>
            <a:r>
              <a:rPr lang="de-DE" sz="2000" b="1" u="sng" dirty="0" err="1">
                <a:solidFill>
                  <a:schemeClr val="accent2">
                    <a:lumMod val="75000"/>
                  </a:schemeClr>
                </a:solidFill>
              </a:rPr>
              <a:t>parameters</a:t>
            </a:r>
            <a:r>
              <a:rPr lang="de-DE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Electron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and hole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masses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temperature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Excitonic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binding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R</a:t>
            </a:r>
            <a:endParaRPr lang="de-DE" sz="2000" baseline="-25000" dirty="0">
              <a:solidFill>
                <a:schemeClr val="accent2">
                  <a:lumMod val="75000"/>
                </a:schemeClr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Amplitude A (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derived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matrix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 P)</a:t>
            </a:r>
            <a:endParaRPr lang="de-DE" sz="2000" baseline="-25000" dirty="0">
              <a:solidFill>
                <a:schemeClr val="accent2">
                  <a:lumMod val="75000"/>
                </a:schemeClr>
              </a:solidFill>
            </a:endParaRPr>
          </a:p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 err="1"/>
              <a:t>Adjustable</a:t>
            </a:r>
            <a:r>
              <a:rPr lang="de-DE" sz="2000" b="1" u="sng" dirty="0"/>
              <a:t>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el-GR" sz="2000" dirty="0">
                <a:solidFill>
                  <a:srgbClr val="003BF6"/>
                </a:solidFill>
              </a:rPr>
              <a:t>Γ</a:t>
            </a:r>
            <a:r>
              <a:rPr lang="en-US" sz="2000" dirty="0">
                <a:solidFill>
                  <a:srgbClr val="003BF6"/>
                </a:solidFill>
              </a:rPr>
              <a:t>: 2.3 </a:t>
            </a:r>
            <a:r>
              <a:rPr lang="en-US" sz="2000" dirty="0" err="1">
                <a:solidFill>
                  <a:srgbClr val="003BF6"/>
                </a:solidFill>
              </a:rPr>
              <a:t>meV</a:t>
            </a:r>
            <a:endParaRPr lang="de-DE" sz="2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Band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0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Linear </a:t>
            </a:r>
            <a:r>
              <a:rPr lang="de-DE" sz="2000" dirty="0" err="1">
                <a:solidFill>
                  <a:srgbClr val="003BF6"/>
                </a:solidFill>
              </a:rPr>
              <a:t>background</a:t>
            </a:r>
            <a:r>
              <a:rPr lang="de-DE" sz="2000" dirty="0">
                <a:solidFill>
                  <a:srgbClr val="003BF6"/>
                </a:solidFill>
              </a:rPr>
              <a:t> A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and B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br>
              <a:rPr lang="de-DE" sz="2000" dirty="0">
                <a:solidFill>
                  <a:srgbClr val="003BF6"/>
                </a:solidFill>
              </a:rPr>
            </a:br>
            <a:r>
              <a:rPr lang="de-DE" sz="2000" dirty="0">
                <a:solidFill>
                  <a:srgbClr val="003BF6"/>
                </a:solidFill>
              </a:rPr>
              <a:t>(</a:t>
            </a:r>
            <a:r>
              <a:rPr lang="de-DE" sz="2000" dirty="0" err="1">
                <a:solidFill>
                  <a:srgbClr val="003BF6"/>
                </a:solidFill>
              </a:rPr>
              <a:t>contribution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to</a:t>
            </a:r>
            <a:r>
              <a:rPr lang="de-DE" sz="2000" dirty="0">
                <a:solidFill>
                  <a:srgbClr val="003BF6"/>
                </a:solidFill>
              </a:rPr>
              <a:t> real </a:t>
            </a:r>
            <a:r>
              <a:rPr lang="de-DE" sz="2000" dirty="0" err="1">
                <a:solidFill>
                  <a:srgbClr val="003BF6"/>
                </a:solidFill>
              </a:rPr>
              <a:t>part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of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>
                <a:solidFill>
                  <a:srgbClr val="003BF6"/>
                </a:solidFill>
                <a:latin typeface="Symbol" panose="05050102010706020507" pitchFamily="18" charset="2"/>
              </a:rPr>
              <a:t>e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  <a:p>
            <a:pPr marL="231775" lvl="1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tx1"/>
                </a:solidFill>
              </a:rPr>
              <a:t>Problems: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below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the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(band </a:t>
            </a:r>
            <a:r>
              <a:rPr lang="de-DE" sz="2000" dirty="0" err="1">
                <a:solidFill>
                  <a:srgbClr val="003BF6"/>
                </a:solidFill>
              </a:rPr>
              <a:t>tail</a:t>
            </a:r>
            <a:r>
              <a:rPr lang="de-DE" sz="2000" dirty="0">
                <a:solidFill>
                  <a:srgbClr val="003BF6"/>
                </a:solidFill>
              </a:rPr>
              <a:t>, </a:t>
            </a:r>
            <a:r>
              <a:rPr lang="de-DE" sz="2000" dirty="0" err="1">
                <a:solidFill>
                  <a:srgbClr val="003BF6"/>
                </a:solidFill>
              </a:rPr>
              <a:t>oxide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correction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8B66E0-E459-A134-2B88-0C43E0AA0314}"/>
              </a:ext>
            </a:extLst>
          </p:cNvPr>
          <p:cNvGrpSpPr/>
          <p:nvPr/>
        </p:nvGrpSpPr>
        <p:grpSpPr>
          <a:xfrm>
            <a:off x="5770276" y="24881"/>
            <a:ext cx="3303982" cy="4283870"/>
            <a:chOff x="5770276" y="24881"/>
            <a:chExt cx="3303982" cy="428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7D8C12-DD58-8DE7-8DAE-A595BAA65F60}"/>
                </a:ext>
              </a:extLst>
            </p:cNvPr>
            <p:cNvGrpSpPr/>
            <p:nvPr/>
          </p:nvGrpSpPr>
          <p:grpSpPr>
            <a:xfrm>
              <a:off x="5770276" y="24881"/>
              <a:ext cx="3303982" cy="4283870"/>
              <a:chOff x="5770276" y="24881"/>
              <a:chExt cx="3303982" cy="428387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35D01C-AF74-4473-A44D-0916F44957FB}"/>
                  </a:ext>
                </a:extLst>
              </p:cNvPr>
              <p:cNvSpPr txBox="1"/>
              <p:nvPr/>
            </p:nvSpPr>
            <p:spPr>
              <a:xfrm rot="16200000">
                <a:off x="5616295" y="2649849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38845F-C7D7-471A-BD9B-90B80C7F45B1}"/>
                  </a:ext>
                </a:extLst>
              </p:cNvPr>
              <p:cNvSpPr txBox="1"/>
              <p:nvPr/>
            </p:nvSpPr>
            <p:spPr>
              <a:xfrm rot="16200000">
                <a:off x="5616296" y="818020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3A60EB2-5C52-4806-9A94-13AA8F7ED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96" t="1987" r="7691" b="7112"/>
              <a:stretch/>
            </p:blipFill>
            <p:spPr>
              <a:xfrm>
                <a:off x="6137329" y="24881"/>
                <a:ext cx="2936929" cy="4134818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0A923F5-A7FF-497E-AF3D-19F5FCF09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0" t="95020" r="24116" b="-475"/>
              <a:stretch/>
            </p:blipFill>
            <p:spPr>
              <a:xfrm>
                <a:off x="6309453" y="4095313"/>
                <a:ext cx="2178365" cy="213438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BE04C-773C-A96C-3A92-268AE58B2AF8}"/>
                </a:ext>
              </a:extLst>
            </p:cNvPr>
            <p:cNvSpPr txBox="1"/>
            <p:nvPr/>
          </p:nvSpPr>
          <p:spPr>
            <a:xfrm>
              <a:off x="8241595" y="907838"/>
              <a:ext cx="49244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/>
                <a:t>Ge</a:t>
              </a:r>
            </a:p>
          </p:txBody>
        </p:sp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0CA8CEE-AF8F-9CB2-44A3-9F6DFEAE2870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FEC65-1261-36D5-F534-5E9760A89020}"/>
              </a:ext>
            </a:extLst>
          </p:cNvPr>
          <p:cNvSpPr txBox="1"/>
          <p:nvPr/>
        </p:nvSpPr>
        <p:spPr>
          <a:xfrm>
            <a:off x="4030975" y="2340555"/>
            <a:ext cx="151108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Quantitative agreement</a:t>
            </a:r>
          </a:p>
        </p:txBody>
      </p:sp>
    </p:spTree>
    <p:extLst>
      <p:ext uri="{BB962C8B-B14F-4D97-AF65-F5344CB8AC3E}">
        <p14:creationId xmlns:p14="http://schemas.microsoft.com/office/powerpoint/2010/main" val="812148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rgbClr val="FF0000"/>
                </a:solidFill>
              </a:rPr>
              <a:t>Model also </a:t>
            </a:r>
            <a:r>
              <a:rPr lang="de-DE" sz="2000" dirty="0" err="1">
                <a:solidFill>
                  <a:srgbClr val="FF0000"/>
                </a:solidFill>
              </a:rPr>
              <a:t>describes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second</a:t>
            </a:r>
            <a:r>
              <a:rPr lang="de-DE" sz="2000" dirty="0">
                <a:solidFill>
                  <a:srgbClr val="FF0000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Potential </a:t>
            </a:r>
            <a:r>
              <a:rPr lang="de-DE" sz="20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problems</a:t>
            </a: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Matrix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k-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Nonparabolicity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Resonant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indirect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absorption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??? at high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76B51-CEC6-696B-62F5-697B5BCF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70" y="435022"/>
            <a:ext cx="6456440" cy="384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DEAF-15A6-160D-D5F7-61B17AFF3433}"/>
              </a:ext>
            </a:extLst>
          </p:cNvPr>
          <p:cNvSpPr txBox="1"/>
          <p:nvPr/>
        </p:nvSpPr>
        <p:spPr>
          <a:xfrm>
            <a:off x="8558566" y="496637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8E185-BF28-01FA-FE50-6AD5CB9CF365}"/>
              </a:ext>
            </a:extLst>
          </p:cNvPr>
          <p:cNvSpPr txBox="1"/>
          <p:nvPr/>
        </p:nvSpPr>
        <p:spPr>
          <a:xfrm>
            <a:off x="5234923" y="601070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2EF2FD9-BD12-8ABB-AD2D-C3305CA876C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44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theory: problems for Ge at high 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Model also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describes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second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rgbClr val="FF0000"/>
                </a:solidFill>
              </a:rPr>
              <a:t>Potential </a:t>
            </a:r>
            <a:r>
              <a:rPr lang="de-DE" sz="2000" b="1" u="sng" dirty="0" err="1">
                <a:solidFill>
                  <a:srgbClr val="FF0000"/>
                </a:solidFill>
              </a:rPr>
              <a:t>problems</a:t>
            </a:r>
            <a:r>
              <a:rPr lang="de-DE" sz="2000" b="1" u="sng" dirty="0">
                <a:solidFill>
                  <a:srgbClr val="FF0000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Matrix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k-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Nonparabolicity</a:t>
            </a: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Resonant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indirect</a:t>
            </a:r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2">
                    <a:lumMod val="50000"/>
                  </a:schemeClr>
                </a:solidFill>
              </a:rPr>
              <a:t>absorption</a:t>
            </a: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rgbClr val="FF0000"/>
                </a:solidFill>
              </a:rPr>
              <a:t>Temperature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dependence</a:t>
            </a:r>
            <a:r>
              <a:rPr lang="de-DE" sz="2000" dirty="0">
                <a:solidFill>
                  <a:srgbClr val="FF0000"/>
                </a:solidFill>
              </a:rPr>
              <a:t> of the </a:t>
            </a:r>
            <a:r>
              <a:rPr lang="de-DE" sz="2000" dirty="0" err="1">
                <a:solidFill>
                  <a:srgbClr val="FF0000"/>
                </a:solidFill>
              </a:rPr>
              <a:t>effective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mass</a:t>
            </a:r>
            <a:r>
              <a:rPr lang="de-DE" sz="2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FDC1725-9B72-5949-E40D-A1FBBE9D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27" y="397145"/>
            <a:ext cx="6646928" cy="388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8E46-9E22-634B-8076-9D679AE57747}"/>
              </a:ext>
            </a:extLst>
          </p:cNvPr>
          <p:cNvSpPr txBox="1"/>
          <p:nvPr/>
        </p:nvSpPr>
        <p:spPr>
          <a:xfrm>
            <a:off x="6467039" y="59331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B56C-ED22-05E1-5D19-C084CF8CAA7C}"/>
              </a:ext>
            </a:extLst>
          </p:cNvPr>
          <p:cNvSpPr txBox="1"/>
          <p:nvPr/>
        </p:nvSpPr>
        <p:spPr>
          <a:xfrm>
            <a:off x="5065450" y="1682753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0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Temperature dependence of the effective mass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A7E514-3F6C-19C5-33AC-DD33B21DD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" y="400050"/>
            <a:ext cx="8244129" cy="242839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Effective electron mass given by </a:t>
            </a:r>
            <a:r>
              <a:rPr lang="en-US" sz="2000" dirty="0" err="1"/>
              <a:t>k·p</a:t>
            </a:r>
            <a:r>
              <a:rPr lang="en-US" sz="2000" dirty="0"/>
              <a:t> theory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Temperature dependence of the direct band gap has two contributions:</a:t>
            </a:r>
          </a:p>
          <a:p>
            <a:pPr lvl="1"/>
            <a:r>
              <a:rPr lang="en-US" sz="1700" dirty="0"/>
              <a:t>Thermal expansion of the lattice</a:t>
            </a:r>
          </a:p>
          <a:p>
            <a:pPr lvl="1"/>
            <a:r>
              <a:rPr lang="en-US" sz="1700" dirty="0"/>
              <a:t>Electron-phonon scattering (Debye-Waller term and self-energy)</a:t>
            </a:r>
          </a:p>
          <a:p>
            <a:r>
              <a:rPr lang="en-US" sz="2000" dirty="0"/>
              <a:t>“Mass band gap” should </a:t>
            </a:r>
            <a:r>
              <a:rPr lang="en-US" sz="2000" b="1" dirty="0">
                <a:solidFill>
                  <a:srgbClr val="FF0000"/>
                </a:solidFill>
              </a:rPr>
              <a:t>only include the thermal expansion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/>
              <p:nvPr/>
            </p:nvSpPr>
            <p:spPr>
              <a:xfrm>
                <a:off x="488197" y="846324"/>
                <a:ext cx="3974358" cy="62235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97" y="846324"/>
                <a:ext cx="3974358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9DAC8AA-19DE-74EB-7677-133D149ABD2F}"/>
              </a:ext>
            </a:extLst>
          </p:cNvPr>
          <p:cNvSpPr txBox="1"/>
          <p:nvPr/>
        </p:nvSpPr>
        <p:spPr>
          <a:xfrm>
            <a:off x="5198896" y="528601"/>
            <a:ext cx="368241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E</a:t>
            </a:r>
            <a:r>
              <a:rPr lang="en-US" sz="1800" b="1" baseline="-25000" dirty="0"/>
              <a:t>0</a:t>
            </a:r>
            <a:r>
              <a:rPr lang="en-US" sz="1800" dirty="0"/>
              <a:t>: direct band gap</a:t>
            </a:r>
          </a:p>
          <a:p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4E4E73-58DA-450D-7DFF-16D669C1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5" y="2917410"/>
            <a:ext cx="2292004" cy="21825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4F772-17C6-EE46-D426-B3B2D58AA2A0}"/>
              </a:ext>
            </a:extLst>
          </p:cNvPr>
          <p:cNvSpPr txBox="1"/>
          <p:nvPr/>
        </p:nvSpPr>
        <p:spPr>
          <a:xfrm>
            <a:off x="1640602" y="2805760"/>
            <a:ext cx="109998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Self-energy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A30BA-CAC0-A837-008E-AA8E37022FD9}"/>
              </a:ext>
            </a:extLst>
          </p:cNvPr>
          <p:cNvSpPr txBox="1"/>
          <p:nvPr/>
        </p:nvSpPr>
        <p:spPr>
          <a:xfrm>
            <a:off x="1989298" y="3678663"/>
            <a:ext cx="170591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Thermal expansion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6DB6F-7220-5963-8F77-A9BA2F109FCE}"/>
              </a:ext>
            </a:extLst>
          </p:cNvPr>
          <p:cNvSpPr txBox="1"/>
          <p:nvPr/>
        </p:nvSpPr>
        <p:spPr>
          <a:xfrm>
            <a:off x="1548957" y="4355440"/>
            <a:ext cx="5822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1A8D1-A9C0-F249-3075-5EDA8C52533C}"/>
              </a:ext>
            </a:extLst>
          </p:cNvPr>
          <p:cNvSpPr txBox="1"/>
          <p:nvPr/>
        </p:nvSpPr>
        <p:spPr>
          <a:xfrm>
            <a:off x="2424866" y="4329558"/>
            <a:ext cx="109036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8C03B-6ED3-A952-6DB3-0CA3334DA186}"/>
              </a:ext>
            </a:extLst>
          </p:cNvPr>
          <p:cNvSpPr txBox="1"/>
          <p:nvPr/>
        </p:nvSpPr>
        <p:spPr>
          <a:xfrm>
            <a:off x="3169263" y="4712454"/>
            <a:ext cx="3815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SZ, Solid State </a:t>
            </a:r>
            <a:r>
              <a:rPr lang="en-US" sz="1100" dirty="0" err="1">
                <a:solidFill>
                  <a:schemeClr val="bg1"/>
                </a:solidFill>
              </a:rPr>
              <a:t>Commun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b="1" dirty="0">
                <a:solidFill>
                  <a:schemeClr val="bg1"/>
                </a:solidFill>
              </a:rPr>
              <a:t>77</a:t>
            </a:r>
            <a:r>
              <a:rPr lang="en-US" sz="1100" dirty="0">
                <a:solidFill>
                  <a:schemeClr val="bg1"/>
                </a:solidFill>
              </a:rPr>
              <a:t>, 485 (1991).</a:t>
            </a:r>
          </a:p>
          <a:p>
            <a:r>
              <a:rPr lang="en-US" sz="1100" dirty="0">
                <a:solidFill>
                  <a:schemeClr val="bg1"/>
                </a:solidFill>
              </a:rPr>
              <a:t>P.B. Allen and M. Cardona, Phys. Rev. B </a:t>
            </a:r>
            <a:r>
              <a:rPr lang="en-US" sz="1100" b="1" dirty="0">
                <a:solidFill>
                  <a:schemeClr val="bg1"/>
                </a:solidFill>
              </a:rPr>
              <a:t>27</a:t>
            </a:r>
            <a:r>
              <a:rPr lang="en-US" sz="1100" dirty="0">
                <a:solidFill>
                  <a:schemeClr val="bg1"/>
                </a:solidFill>
              </a:rPr>
              <a:t> 4760 (1983).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F010B-760A-18B9-1484-66F956C8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95" y="1938358"/>
            <a:ext cx="2223038" cy="3171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6A102-76E0-54F6-C136-21FE27C7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088" y="2828441"/>
            <a:ext cx="3118032" cy="187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6EE8FA-BF14-39FD-F4F8-431FA8D8B5F9}"/>
              </a:ext>
            </a:extLst>
          </p:cNvPr>
          <p:cNvSpPr txBox="1"/>
          <p:nvPr/>
        </p:nvSpPr>
        <p:spPr>
          <a:xfrm>
            <a:off x="5804116" y="3074602"/>
            <a:ext cx="55335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InSb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1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egensburg">
            <a:extLst>
              <a:ext uri="{FF2B5EF4-FFF2-40B4-BE49-F238E27FC236}">
                <a16:creationId xmlns:a16="http://schemas.microsoft.com/office/drawing/2014/main" id="{184BA9BA-ED09-F0B6-648C-6A50BB22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999" t="10800"/>
          <a:stretch>
            <a:fillRect/>
          </a:stretch>
        </p:blipFill>
        <p:spPr bwMode="auto">
          <a:xfrm>
            <a:off x="0" y="-29289"/>
            <a:ext cx="4558986" cy="37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8F30C5-F065-86D4-9698-15F656168C88}"/>
              </a:ext>
            </a:extLst>
          </p:cNvPr>
          <p:cNvSpPr txBox="1">
            <a:spLocks noChangeArrowheads="1"/>
          </p:cNvSpPr>
          <p:nvPr/>
        </p:nvSpPr>
        <p:spPr>
          <a:xfrm>
            <a:off x="51404" y="0"/>
            <a:ext cx="9092596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Biography</a:t>
            </a:r>
          </a:p>
        </p:txBody>
      </p:sp>
      <p:pic>
        <p:nvPicPr>
          <p:cNvPr id="6" name="Picture 6" descr="alamo">
            <a:extLst>
              <a:ext uri="{FF2B5EF4-FFF2-40B4-BE49-F238E27FC236}">
                <a16:creationId xmlns:a16="http://schemas.microsoft.com/office/drawing/2014/main" id="{FE79FCFE-50E8-8690-B40A-EB0D6415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18248"/>
          <a:stretch>
            <a:fillRect/>
          </a:stretch>
        </p:blipFill>
        <p:spPr bwMode="auto">
          <a:xfrm>
            <a:off x="5989782" y="2685251"/>
            <a:ext cx="3155833" cy="24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SanXavier_facade">
            <a:extLst>
              <a:ext uri="{FF2B5EF4-FFF2-40B4-BE49-F238E27FC236}">
                <a16:creationId xmlns:a16="http://schemas.microsoft.com/office/drawing/2014/main" id="{67136903-1C37-B72D-23EE-50A4BB2A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7469"/>
          <a:stretch>
            <a:fillRect/>
          </a:stretch>
        </p:blipFill>
        <p:spPr bwMode="auto">
          <a:xfrm>
            <a:off x="6137749" y="1186"/>
            <a:ext cx="3009090" cy="29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0458A324-3670-AC62-5908-F137B47D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9600"/>
          <a:stretch>
            <a:fillRect/>
          </a:stretch>
        </p:blipFill>
        <p:spPr bwMode="auto">
          <a:xfrm>
            <a:off x="-42862" y="2583412"/>
            <a:ext cx="3929062" cy="266272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7D238-FFA2-D502-6497-4C707ECCD279}"/>
              </a:ext>
            </a:extLst>
          </p:cNvPr>
          <p:cNvSpPr txBox="1"/>
          <p:nvPr/>
        </p:nvSpPr>
        <p:spPr>
          <a:xfrm>
            <a:off x="152400" y="7620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Regensburg/Stuttgart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72500-3BF4-56AB-4643-AE2D29A72C8B}"/>
              </a:ext>
            </a:extLst>
          </p:cNvPr>
          <p:cNvSpPr txBox="1"/>
          <p:nvPr/>
        </p:nvSpPr>
        <p:spPr>
          <a:xfrm>
            <a:off x="1625483" y="4113930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NMSU</a:t>
            </a:r>
          </a:p>
          <a:p>
            <a:r>
              <a:rPr lang="en-US" sz="2000" dirty="0"/>
              <a:t>Las Cruces, NM</a:t>
            </a:r>
          </a:p>
          <a:p>
            <a:r>
              <a:rPr lang="en-US" sz="2000" dirty="0"/>
              <a:t>Since 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570E2-4C2B-4DF7-DA0F-2E5323CEED36}"/>
              </a:ext>
            </a:extLst>
          </p:cNvPr>
          <p:cNvSpPr txBox="1"/>
          <p:nvPr/>
        </p:nvSpPr>
        <p:spPr>
          <a:xfrm>
            <a:off x="6183794" y="23118"/>
            <a:ext cx="295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Motorola (Mesa, Tempe)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Arizona, 1997-2005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CE5FD-54B3-D693-193C-8A14E7517B9C}"/>
              </a:ext>
            </a:extLst>
          </p:cNvPr>
          <p:cNvSpPr txBox="1"/>
          <p:nvPr/>
        </p:nvSpPr>
        <p:spPr>
          <a:xfrm>
            <a:off x="4138279" y="4453147"/>
            <a:ext cx="2265044" cy="6155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Motorola, </a:t>
            </a:r>
            <a:r>
              <a:rPr lang="en-US" sz="2000" dirty="0" err="1">
                <a:solidFill>
                  <a:srgbClr val="000000"/>
                </a:solidFill>
              </a:rPr>
              <a:t>Freescale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Texas, 2005-2007</a:t>
            </a:r>
          </a:p>
        </p:txBody>
      </p:sp>
      <p:pic>
        <p:nvPicPr>
          <p:cNvPr id="13" name="Picture 6" descr="http://t1.gstatic.com/images?q=tbn:ANd9GcTG6XNlvRp1BhRYsIbGtozCYrhaJhFebDPtuhFGAs3m_iC8P9Sqmg">
            <a:extLst>
              <a:ext uri="{FF2B5EF4-FFF2-40B4-BE49-F238E27FC236}">
                <a16:creationId xmlns:a16="http://schemas.microsoft.com/office/drawing/2014/main" id="{84E5E970-8939-4EDF-43E9-B9987FEC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282" y="1578860"/>
            <a:ext cx="3135723" cy="188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D0564-20EB-1DA1-603E-EA1D86D5270B}"/>
              </a:ext>
            </a:extLst>
          </p:cNvPr>
          <p:cNvSpPr txBox="1"/>
          <p:nvPr/>
        </p:nvSpPr>
        <p:spPr>
          <a:xfrm>
            <a:off x="3408160" y="3476472"/>
            <a:ext cx="28905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Freescale, IBM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New York, 91-92; 07-10</a:t>
            </a:r>
          </a:p>
        </p:txBody>
      </p:sp>
      <p:sp>
        <p:nvSpPr>
          <p:cNvPr id="15" name="Marcador de número de diapositiva 3">
            <a:extLst>
              <a:ext uri="{FF2B5EF4-FFF2-40B4-BE49-F238E27FC236}">
                <a16:creationId xmlns:a16="http://schemas.microsoft.com/office/drawing/2014/main" id="{308B0FF2-B938-163D-AF5D-553BB05BC3E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33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18EA5A-2BBA-77D1-D2CB-C06AEEB8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389" r="6950"/>
          <a:stretch/>
        </p:blipFill>
        <p:spPr>
          <a:xfrm>
            <a:off x="96355" y="653327"/>
            <a:ext cx="3027846" cy="1931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Optical Absorption at High Carrier Densities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25D0D-E643-B388-A306-17ED6EB2EE27}"/>
              </a:ext>
            </a:extLst>
          </p:cNvPr>
          <p:cNvSpPr txBox="1"/>
          <p:nvPr/>
        </p:nvSpPr>
        <p:spPr>
          <a:xfrm>
            <a:off x="6437337" y="3068324"/>
            <a:ext cx="258862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Intense femtosecond </a:t>
            </a:r>
            <a:r>
              <a:rPr lang="en-US" b="1" dirty="0"/>
              <a:t>laser excitation</a:t>
            </a:r>
            <a:r>
              <a:rPr lang="en-US" dirty="0"/>
              <a:t> (ELI Beamlines)</a:t>
            </a:r>
            <a:br>
              <a:rPr lang="en-US" dirty="0"/>
            </a:br>
            <a:r>
              <a:rPr lang="en-US" dirty="0"/>
              <a:t>(electrons pile at L-point)</a:t>
            </a:r>
          </a:p>
        </p:txBody>
      </p:sp>
      <p:pic>
        <p:nvPicPr>
          <p:cNvPr id="9" name="Picture 8" descr="Diagram, histogram&#10;&#10;Description automatically generated">
            <a:extLst>
              <a:ext uri="{FF2B5EF4-FFF2-40B4-BE49-F238E27FC236}">
                <a16:creationId xmlns:a16="http://schemas.microsoft.com/office/drawing/2014/main" id="{D01BC606-E585-D4DD-1532-502672F56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826" y="495944"/>
            <a:ext cx="3058668" cy="2522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D56A8D-599A-6F72-652E-5D2DBAA16B52}"/>
              </a:ext>
            </a:extLst>
          </p:cNvPr>
          <p:cNvGrpSpPr/>
          <p:nvPr/>
        </p:nvGrpSpPr>
        <p:grpSpPr>
          <a:xfrm>
            <a:off x="3148813" y="495944"/>
            <a:ext cx="2905031" cy="3794897"/>
            <a:chOff x="0" y="495944"/>
            <a:chExt cx="2905031" cy="3794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C48AC5-1F13-126C-40BD-41F6F41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95944"/>
              <a:ext cx="2850788" cy="23867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819CBD-FDB7-4D8E-3505-9E9D79C116A3}"/>
                </a:ext>
              </a:extLst>
            </p:cNvPr>
            <p:cNvSpPr txBox="1"/>
            <p:nvPr/>
          </p:nvSpPr>
          <p:spPr>
            <a:xfrm>
              <a:off x="76069" y="3176046"/>
              <a:ext cx="275909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High n-doping </a:t>
              </a:r>
              <a:r>
                <a:rPr lang="en-US" dirty="0"/>
                <a:t>of Ge with P</a:t>
              </a:r>
            </a:p>
            <a:p>
              <a:pPr algn="ctr"/>
              <a:r>
                <a:rPr lang="en-US" dirty="0"/>
                <a:t>(free electrons pile up at L-point)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B6C0F-2418-F119-4A14-02261C55E872}"/>
                </a:ext>
              </a:extLst>
            </p:cNvPr>
            <p:cNvSpPr txBox="1"/>
            <p:nvPr/>
          </p:nvSpPr>
          <p:spPr>
            <a:xfrm>
              <a:off x="4878" y="3983064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Xu et al., PRL </a:t>
              </a:r>
              <a:r>
                <a:rPr lang="en-US" b="1" dirty="0"/>
                <a:t>118</a:t>
              </a:r>
              <a:r>
                <a:rPr lang="en-US" dirty="0"/>
                <a:t>, 267402 (2017)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CD512-2072-E2DE-EF42-1AC282A9ACE2}"/>
              </a:ext>
            </a:extLst>
          </p:cNvPr>
          <p:cNvSpPr txBox="1"/>
          <p:nvPr/>
        </p:nvSpPr>
        <p:spPr>
          <a:xfrm>
            <a:off x="348116" y="3068631"/>
            <a:ext cx="265008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temperature</a:t>
            </a:r>
          </a:p>
          <a:p>
            <a:r>
              <a:rPr lang="en-US" dirty="0"/>
              <a:t>(thermal excitation of e-h pairs)</a:t>
            </a:r>
          </a:p>
          <a:p>
            <a:r>
              <a:rPr lang="en-US" dirty="0"/>
              <a:t>constant m and E</a:t>
            </a:r>
            <a:r>
              <a:rPr lang="en-US" baseline="-250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EC8B3-CB86-AAA3-3DAD-87E9C0AD77D5}"/>
              </a:ext>
            </a:extLst>
          </p:cNvPr>
          <p:cNvSpPr txBox="1"/>
          <p:nvPr/>
        </p:nvSpPr>
        <p:spPr>
          <a:xfrm>
            <a:off x="461028" y="1441918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348A8-3E8B-6933-BE6E-5D07E32EF298}"/>
              </a:ext>
            </a:extLst>
          </p:cNvPr>
          <p:cNvSpPr txBox="1"/>
          <p:nvPr/>
        </p:nvSpPr>
        <p:spPr>
          <a:xfrm>
            <a:off x="296665" y="3983064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Rivero, JVSTB </a:t>
            </a:r>
            <a:r>
              <a:rPr lang="en-US" b="1" dirty="0"/>
              <a:t>41</a:t>
            </a:r>
            <a:r>
              <a:rPr lang="en-US" dirty="0"/>
              <a:t>, 022203 (2023)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102CC-BD96-6064-6901-D6E15E4E50FF}"/>
              </a:ext>
            </a:extLst>
          </p:cNvPr>
          <p:cNvSpPr txBox="1"/>
          <p:nvPr/>
        </p:nvSpPr>
        <p:spPr>
          <a:xfrm>
            <a:off x="6122736" y="3983064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Espinoza, APL </a:t>
            </a:r>
            <a:r>
              <a:rPr lang="en-US" b="1" dirty="0"/>
              <a:t>115</a:t>
            </a:r>
            <a:r>
              <a:rPr lang="en-US" dirty="0"/>
              <a:t>, 052105 (2019)</a:t>
            </a:r>
          </a:p>
        </p:txBody>
      </p:sp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5510D2F-8788-D188-2EFD-E1CA787DB297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8F5D3-AE15-47FC-FB97-DC413582C8CB}"/>
              </a:ext>
            </a:extLst>
          </p:cNvPr>
          <p:cNvSpPr txBox="1"/>
          <p:nvPr/>
        </p:nvSpPr>
        <p:spPr>
          <a:xfrm>
            <a:off x="4677508" y="4765431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Fall 2023 MRS Meeting</a:t>
            </a:r>
          </a:p>
        </p:txBody>
      </p:sp>
    </p:spTree>
    <p:extLst>
      <p:ext uri="{BB962C8B-B14F-4D97-AF65-F5344CB8AC3E}">
        <p14:creationId xmlns:p14="http://schemas.microsoft.com/office/powerpoint/2010/main" val="3939808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(1) Dielectric function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5151348" y="4552240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9F3B-7BAB-1FAF-ED06-0D6A5D7308A2}"/>
              </a:ext>
            </a:extLst>
          </p:cNvPr>
          <p:cNvSpPr txBox="1"/>
          <p:nvPr/>
        </p:nvSpPr>
        <p:spPr>
          <a:xfrm>
            <a:off x="0" y="3208446"/>
            <a:ext cx="7217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Band gap </a:t>
            </a:r>
            <a:r>
              <a:rPr lang="en-US" sz="1600" dirty="0"/>
              <a:t>changes with temperature (but only below 500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Amplitude reduction at high temperatures (Pauli blocking, bleaching)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Drude response </a:t>
            </a:r>
            <a:r>
              <a:rPr lang="en-US" sz="1600" dirty="0"/>
              <a:t>at high temperatures (thermally excited carriers).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Depolarization artifacts at long wavelengths (below 300 K).</a:t>
            </a:r>
          </a:p>
        </p:txBody>
      </p:sp>
      <p:pic>
        <p:nvPicPr>
          <p:cNvPr id="5" name="Picture 59">
            <a:extLst>
              <a:ext uri="{FF2B5EF4-FFF2-40B4-BE49-F238E27FC236}">
                <a16:creationId xmlns:a16="http://schemas.microsoft.com/office/drawing/2014/main" id="{394FA212-356A-97C3-AA99-D40906E0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55753" y="514903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60">
            <a:extLst>
              <a:ext uri="{FF2B5EF4-FFF2-40B4-BE49-F238E27FC236}">
                <a16:creationId xmlns:a16="http://schemas.microsoft.com/office/drawing/2014/main" id="{FCDDDE27-238B-BBF7-CF7B-7EDDCFB6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52" y="3282011"/>
            <a:ext cx="158993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B8CAB6-1B8C-80AD-59AC-C947AFD46C97}"/>
              </a:ext>
            </a:extLst>
          </p:cNvPr>
          <p:cNvGrpSpPr/>
          <p:nvPr/>
        </p:nvGrpSpPr>
        <p:grpSpPr>
          <a:xfrm>
            <a:off x="77490" y="479648"/>
            <a:ext cx="7363742" cy="2649075"/>
            <a:chOff x="0" y="619130"/>
            <a:chExt cx="7363742" cy="2649075"/>
          </a:xfrm>
        </p:grpSpPr>
        <p:pic>
          <p:nvPicPr>
            <p:cNvPr id="3" name="docs-internal-guid-ae63a074-7fff-16a2-320c-c06006a66dd7">
              <a:extLst>
                <a:ext uri="{FF2B5EF4-FFF2-40B4-BE49-F238E27FC236}">
                  <a16:creationId xmlns:a16="http://schemas.microsoft.com/office/drawing/2014/main" id="{DDDFC93F-246E-BF90-1859-00EF7EB2A1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7976" r="5774" b="49451"/>
            <a:stretch/>
          </p:blipFill>
          <p:spPr bwMode="auto">
            <a:xfrm>
              <a:off x="0" y="619130"/>
              <a:ext cx="7363742" cy="26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ACA2E-3ED9-F23C-6DDA-3107A9629DDA}"/>
                </a:ext>
              </a:extLst>
            </p:cNvPr>
            <p:cNvSpPr txBox="1"/>
            <p:nvPr/>
          </p:nvSpPr>
          <p:spPr>
            <a:xfrm>
              <a:off x="1780258" y="238708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11E9F-1717-D263-75CF-18CE973D2507}"/>
                </a:ext>
              </a:extLst>
            </p:cNvPr>
            <p:cNvSpPr txBox="1"/>
            <p:nvPr/>
          </p:nvSpPr>
          <p:spPr>
            <a:xfrm>
              <a:off x="4392088" y="89846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5152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952440" y="4392823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Johs, et al., J. Appl. Phys. </a:t>
            </a:r>
            <a:r>
              <a:rPr lang="da-DK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</a:t>
            </a:r>
            <a:endParaRPr lang="da-DK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ADAD44-BFF3-E2CA-D8AF-B0E4D126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71"/>
            <a:ext cx="9132063" cy="44459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Band gap analysis for </a:t>
            </a:r>
            <a:r>
              <a:rPr lang="en-US" sz="2800" dirty="0" err="1">
                <a:latin typeface="+mj-lt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ACE38035-977D-A786-97E4-04DFB73E7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" y="458168"/>
            <a:ext cx="8520600" cy="419001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dirty="0"/>
              <a:t>How does the band gap of </a:t>
            </a:r>
            <a:r>
              <a:rPr lang="en-US" sz="2200" dirty="0" err="1"/>
              <a:t>InSb</a:t>
            </a:r>
            <a:r>
              <a:rPr lang="en-US" dirty="0"/>
              <a:t> change with temperature?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6785ACCD-85B6-8090-C468-EABF52041FF7}"/>
              </a:ext>
            </a:extLst>
          </p:cNvPr>
          <p:cNvSpPr txBox="1"/>
          <p:nvPr/>
        </p:nvSpPr>
        <p:spPr>
          <a:xfrm>
            <a:off x="4885527" y="977833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5" name="Picture 14" descr="Diagram, histogram&#10;&#10;Description automatically generated">
            <a:extLst>
              <a:ext uri="{FF2B5EF4-FFF2-40B4-BE49-F238E27FC236}">
                <a16:creationId xmlns:a16="http://schemas.microsoft.com/office/drawing/2014/main" id="{6525D181-3273-AB10-288F-93DAA7BA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8" y="927420"/>
            <a:ext cx="4778447" cy="3080872"/>
          </a:xfrm>
          <a:prstGeom prst="rect">
            <a:avLst/>
          </a:prstGeom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id="{557EB743-0687-ADE7-0704-77E10C37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"/>
          <a:stretch/>
        </p:blipFill>
        <p:spPr>
          <a:xfrm>
            <a:off x="5083135" y="1290352"/>
            <a:ext cx="1880839" cy="1558628"/>
          </a:xfrm>
          <a:prstGeom prst="rect">
            <a:avLst/>
          </a:prstGeom>
        </p:spPr>
      </p:pic>
      <p:pic>
        <p:nvPicPr>
          <p:cNvPr id="17" name="Imagen 14">
            <a:extLst>
              <a:ext uri="{FF2B5EF4-FFF2-40B4-BE49-F238E27FC236}">
                <a16:creationId xmlns:a16="http://schemas.microsoft.com/office/drawing/2014/main" id="{C374F011-64A4-49EA-D797-B2095679F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16"/>
          <a:stretch/>
        </p:blipFill>
        <p:spPr>
          <a:xfrm>
            <a:off x="5126134" y="2834864"/>
            <a:ext cx="1701051" cy="1318471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9D6A4A0-5259-5E63-8459-0B32126BA721}"/>
              </a:ext>
            </a:extLst>
          </p:cNvPr>
          <p:cNvCxnSpPr>
            <a:cxnSpLocks/>
          </p:cNvCxnSpPr>
          <p:nvPr/>
        </p:nvCxnSpPr>
        <p:spPr>
          <a:xfrm flipH="1">
            <a:off x="6827185" y="3343416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885026-6FF6-4F23-89DF-856B5549FB81}"/>
              </a:ext>
            </a:extLst>
          </p:cNvPr>
          <p:cNvSpPr txBox="1"/>
          <p:nvPr/>
        </p:nvSpPr>
        <p:spPr>
          <a:xfrm>
            <a:off x="7096124" y="1409788"/>
            <a:ext cx="2047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vary </a:t>
            </a:r>
            <a:br>
              <a:rPr lang="en-US" sz="1200" dirty="0"/>
            </a:br>
            <a:r>
              <a:rPr lang="en-US" sz="1200" dirty="0"/>
              <a:t>“shape parameters”.</a:t>
            </a:r>
          </a:p>
          <a:p>
            <a:endParaRPr lang="en-US" sz="1200" dirty="0"/>
          </a:p>
          <a:p>
            <a:r>
              <a:rPr lang="en-US" sz="1200" dirty="0"/>
              <a:t>Asymmetric peak shape poorly described.</a:t>
            </a:r>
          </a:p>
          <a:p>
            <a:endParaRPr lang="en-US" sz="1200" dirty="0"/>
          </a:p>
          <a:p>
            <a:r>
              <a:rPr lang="en-US" sz="1200" dirty="0"/>
              <a:t>Try Tanguy oscillator for excitonic line shape.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F0C1B-94B8-54E0-4933-4D797BEBF39A}"/>
              </a:ext>
            </a:extLst>
          </p:cNvPr>
          <p:cNvSpPr txBox="1"/>
          <p:nvPr/>
        </p:nvSpPr>
        <p:spPr>
          <a:xfrm>
            <a:off x="2125569" y="3968669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9024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Band gap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051370-E990-7ADF-4374-7EF4364D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" y="466065"/>
            <a:ext cx="3901604" cy="2910165"/>
          </a:xfrm>
          <a:prstGeom prst="rect">
            <a:avLst/>
          </a:prstGeom>
        </p:spPr>
      </p:pic>
      <p:cxnSp>
        <p:nvCxnSpPr>
          <p:cNvPr id="7" name="Conector recto de flecha 7">
            <a:extLst>
              <a:ext uri="{FF2B5EF4-FFF2-40B4-BE49-F238E27FC236}">
                <a16:creationId xmlns:a16="http://schemas.microsoft.com/office/drawing/2014/main" id="{580E25C3-D4FD-6FBE-CCC4-241DB0B82493}"/>
              </a:ext>
            </a:extLst>
          </p:cNvPr>
          <p:cNvCxnSpPr>
            <a:cxnSpLocks/>
          </p:cNvCxnSpPr>
          <p:nvPr/>
        </p:nvCxnSpPr>
        <p:spPr>
          <a:xfrm>
            <a:off x="2680979" y="2641249"/>
            <a:ext cx="1276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uadroTexto 9">
            <a:extLst>
              <a:ext uri="{FF2B5EF4-FFF2-40B4-BE49-F238E27FC236}">
                <a16:creationId xmlns:a16="http://schemas.microsoft.com/office/drawing/2014/main" id="{5465A403-32FC-3F1D-1F33-D79451E836D9}"/>
              </a:ext>
            </a:extLst>
          </p:cNvPr>
          <p:cNvSpPr txBox="1"/>
          <p:nvPr/>
        </p:nvSpPr>
        <p:spPr>
          <a:xfrm>
            <a:off x="4054166" y="2478914"/>
            <a:ext cx="170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Bose-Einstein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71A47-1F25-AE7C-FB36-E685864343CF}"/>
              </a:ext>
            </a:extLst>
          </p:cNvPr>
          <p:cNvSpPr txBox="1"/>
          <p:nvPr/>
        </p:nvSpPr>
        <p:spPr>
          <a:xfrm>
            <a:off x="13589" y="3376230"/>
            <a:ext cx="900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changes with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Described by Bose-Einstein model below 500 K: </a:t>
            </a:r>
            <a:r>
              <a:rPr lang="en-US" sz="1800" dirty="0" err="1"/>
              <a:t>Logothetidis</a:t>
            </a:r>
            <a:r>
              <a:rPr lang="en-US" sz="1800" dirty="0"/>
              <a:t>, PRB </a:t>
            </a:r>
            <a:r>
              <a:rPr lang="en-US" sz="1800" b="1" dirty="0"/>
              <a:t>31</a:t>
            </a:r>
            <a:r>
              <a:rPr lang="en-US" sz="1800" dirty="0"/>
              <a:t>, 947 (1985).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redshift above 500 K: </a:t>
            </a:r>
            <a:r>
              <a:rPr lang="en-US" sz="1800" b="1" dirty="0">
                <a:solidFill>
                  <a:srgbClr val="FF0000"/>
                </a:solidFill>
              </a:rPr>
              <a:t>Thermal Burstein-Moss shift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6F47E491-5A71-99CC-423D-E5FFCECD26C4}"/>
              </a:ext>
            </a:extLst>
          </p:cNvPr>
          <p:cNvSpPr txBox="1"/>
          <p:nvPr/>
        </p:nvSpPr>
        <p:spPr>
          <a:xfrm>
            <a:off x="4514180" y="4355455"/>
            <a:ext cx="375254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T.S. Moss, Proc. Phys. Soc.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775 (1954).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E. Burstein,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632 (1954).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6" descr="Tabla&#10;&#10;Descripción generada automáticamente">
            <a:extLst>
              <a:ext uri="{FF2B5EF4-FFF2-40B4-BE49-F238E27FC236}">
                <a16:creationId xmlns:a16="http://schemas.microsoft.com/office/drawing/2014/main" id="{A38B2C6F-B797-9D2B-96C6-DBC8FEA4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313" y="672277"/>
            <a:ext cx="3711920" cy="17220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6EC17-0EDD-4787-DDE0-6B41C9A2303B}"/>
              </a:ext>
            </a:extLst>
          </p:cNvPr>
          <p:cNvSpPr txBox="1"/>
          <p:nvPr/>
        </p:nvSpPr>
        <p:spPr>
          <a:xfrm>
            <a:off x="645481" y="1798907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/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un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blipFill>
                <a:blip r:embed="rId5"/>
                <a:stretch>
                  <a:fillRect t="-31915" r="-6554" b="-1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818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 (band structure method)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3B96E-B707-5E75-2DC5-240A3F4ABF41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BE541-CC2B-25C9-0833-70B152A96190}"/>
              </a:ext>
            </a:extLst>
          </p:cNvPr>
          <p:cNvSpPr txBox="1"/>
          <p:nvPr/>
        </p:nvSpPr>
        <p:spPr>
          <a:xfrm>
            <a:off x="12404" y="590971"/>
            <a:ext cx="8533105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Schrödinger equation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Bloch’s theorem: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Solve equation for 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Eliminate green free-electron term with substitution of variables (Kane 1957).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Then treat red term in perturbation theory.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very well for semiconductors with local V(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 potentials.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/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/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/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1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𝒑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889152" y="4598407"/>
            <a:ext cx="458330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 Kane 1966.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/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solidFill>
                <a:srgbClr val="006265">
                  <a:lumMod val="10000"/>
                  <a:lumOff val="90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𝑓𝑔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+2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blipFill>
                <a:blip r:embed="rId5"/>
                <a:stretch>
                  <a:fillRect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D012569-E34D-C7E7-1358-C88D5D922070}"/>
              </a:ext>
            </a:extLst>
          </p:cNvPr>
          <p:cNvSpPr txBox="1"/>
          <p:nvPr/>
        </p:nvSpPr>
        <p:spPr>
          <a:xfrm>
            <a:off x="6335778" y="1870927"/>
            <a:ext cx="1566454" cy="400110"/>
          </a:xfrm>
          <a:prstGeom prst="rect">
            <a:avLst/>
          </a:prstGeom>
          <a:solidFill>
            <a:srgbClr val="006265">
              <a:lumMod val="10000"/>
              <a:lumOff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 rule</a:t>
            </a:r>
          </a:p>
        </p:txBody>
      </p:sp>
    </p:spTree>
    <p:extLst>
      <p:ext uri="{BB962C8B-B14F-4D97-AF65-F5344CB8AC3E}">
        <p14:creationId xmlns:p14="http://schemas.microsoft.com/office/powerpoint/2010/main" val="2150183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Nonparabolicity of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InSb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conduction </a:t>
            </a:r>
            <a:r>
              <a:rPr lang="en-US" sz="2800" dirty="0">
                <a:solidFill>
                  <a:srgbClr val="882345"/>
                </a:solidFill>
                <a:latin typeface="Arial"/>
                <a:ea typeface="ＭＳ Ｐゴシック"/>
                <a:cs typeface="+mj-cs"/>
              </a:rPr>
              <a:t>band from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7597" y="4631342"/>
            <a:ext cx="366664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F4253-D4EA-34D7-703C-5EB4E217A37F}"/>
              </a:ext>
            </a:extLst>
          </p:cNvPr>
          <p:cNvSpPr txBox="1"/>
          <p:nvPr/>
        </p:nvSpPr>
        <p:spPr>
          <a:xfrm>
            <a:off x="37597" y="503699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Kane 8x8 </a:t>
            </a:r>
            <a:r>
              <a:rPr lang="en-US" sz="1600" dirty="0" err="1"/>
              <a:t>k·p</a:t>
            </a:r>
            <a:r>
              <a:rPr lang="en-US" sz="1600" dirty="0"/>
              <a:t> Hamiltonian: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/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886FE2C-DBFF-2397-675D-03624BF34D91}"/>
              </a:ext>
            </a:extLst>
          </p:cNvPr>
          <p:cNvSpPr txBox="1"/>
          <p:nvPr/>
        </p:nvSpPr>
        <p:spPr>
          <a:xfrm>
            <a:off x="37597" y="2628054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 characteristic equation: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92101-FCF3-6580-B19E-883B7F62BA81}"/>
              </a:ext>
            </a:extLst>
          </p:cNvPr>
          <p:cNvSpPr txBox="1"/>
          <p:nvPr/>
        </p:nvSpPr>
        <p:spPr>
          <a:xfrm>
            <a:off x="37597" y="3542463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spin-orbit approximation: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/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/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𝑙h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different colors and sizes&#10;&#10;Description automatically generated">
            <a:extLst>
              <a:ext uri="{FF2B5EF4-FFF2-40B4-BE49-F238E27FC236}">
                <a16:creationId xmlns:a16="http://schemas.microsoft.com/office/drawing/2014/main" id="{08CFA160-6E49-269A-C539-79491E9BB2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5" t="5983" r="7437"/>
          <a:stretch/>
        </p:blipFill>
        <p:spPr>
          <a:xfrm>
            <a:off x="3676744" y="503699"/>
            <a:ext cx="2873508" cy="2283857"/>
          </a:xfrm>
          <a:prstGeom prst="rect">
            <a:avLst/>
          </a:prstGeom>
        </p:spPr>
      </p:pic>
      <p:pic>
        <p:nvPicPr>
          <p:cNvPr id="17" name="Picture 16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7B25A811-4D87-098C-54CA-F7BE7D64C4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1" t="2561" r="6949"/>
          <a:stretch/>
        </p:blipFill>
        <p:spPr>
          <a:xfrm>
            <a:off x="3792590" y="2774909"/>
            <a:ext cx="2816747" cy="2341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/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/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5BD7F5-1BE6-7AD6-3846-12735E052317}"/>
              </a:ext>
            </a:extLst>
          </p:cNvPr>
          <p:cNvSpPr txBox="1"/>
          <p:nvPr/>
        </p:nvSpPr>
        <p:spPr>
          <a:xfrm>
            <a:off x="6827003" y="1317356"/>
            <a:ext cx="1468672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Energy versus 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1933D-7C35-48B9-B8B3-FC0D10645DA2}"/>
              </a:ext>
            </a:extLst>
          </p:cNvPr>
          <p:cNvSpPr txBox="1"/>
          <p:nvPr/>
        </p:nvSpPr>
        <p:spPr>
          <a:xfrm>
            <a:off x="6697687" y="2797331"/>
            <a:ext cx="180850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Density of CB states</a:t>
            </a:r>
          </a:p>
        </p:txBody>
      </p:sp>
    </p:spTree>
    <p:extLst>
      <p:ext uri="{BB962C8B-B14F-4D97-AF65-F5344CB8AC3E}">
        <p14:creationId xmlns:p14="http://schemas.microsoft.com/office/powerpoint/2010/main" val="325160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5AFE0AA-5F66-AAA6-6662-8A2AF48B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389" r="6950"/>
          <a:stretch/>
        </p:blipFill>
        <p:spPr>
          <a:xfrm>
            <a:off x="0" y="457344"/>
            <a:ext cx="4510009" cy="2876269"/>
          </a:xfrm>
          <a:prstGeom prst="rect">
            <a:avLst/>
          </a:prstGeom>
        </p:spPr>
      </p:pic>
      <p:pic>
        <p:nvPicPr>
          <p:cNvPr id="8" name="Picture 7" descr="A graph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B33F2F8B-F7B3-9CD5-B97D-0471840F3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5" t="6572" r="6765"/>
          <a:stretch/>
        </p:blipFill>
        <p:spPr>
          <a:xfrm>
            <a:off x="4571999" y="523187"/>
            <a:ext cx="4510009" cy="2811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Thermal excitations of electron-hole pairs in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798164" y="3458229"/>
            <a:ext cx="331561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baseline="-25000" dirty="0" err="1"/>
              <a:t>B</a:t>
            </a:r>
            <a:r>
              <a:rPr lang="en-US" dirty="0" err="1"/>
              <a:t>T</a:t>
            </a:r>
            <a:r>
              <a:rPr lang="en-US" dirty="0"/>
              <a:t>=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/4 at 600 K</a:t>
            </a:r>
          </a:p>
          <a:p>
            <a:pPr algn="ctr"/>
            <a:r>
              <a:rPr lang="en-US" dirty="0"/>
              <a:t>Fermi level above </a:t>
            </a:r>
          </a:p>
          <a:p>
            <a:pPr algn="ctr"/>
            <a:r>
              <a:rPr lang="en-US" dirty="0"/>
              <a:t>conduction band edge above 450 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553252" y="4404836"/>
            <a:ext cx="50321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M. Rivero Arias </a:t>
            </a:r>
            <a:r>
              <a:rPr lang="it-IT" i="1" dirty="0">
                <a:solidFill>
                  <a:schemeClr val="bg1"/>
                </a:solidFill>
              </a:rPr>
              <a:t>et al.</a:t>
            </a:r>
            <a:r>
              <a:rPr lang="it-IT" dirty="0">
                <a:solidFill>
                  <a:schemeClr val="bg1"/>
                </a:solidFill>
              </a:rPr>
              <a:t>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Oswaldowski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Zimpel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J. Phys. Chem. Solids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49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1179 (1988).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D. L. Rode,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3287 (1971).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EB9B4-F661-8251-9506-E7025DE06667}"/>
              </a:ext>
            </a:extLst>
          </p:cNvPr>
          <p:cNvSpPr txBox="1"/>
          <p:nvPr/>
        </p:nvSpPr>
        <p:spPr>
          <a:xfrm>
            <a:off x="5151348" y="628127"/>
            <a:ext cx="202972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n=2</a:t>
            </a:r>
            <a:r>
              <a:rPr lang="en-US" sz="1100" dirty="0">
                <a:latin typeface="+mj-lt"/>
                <a:ea typeface="Calibri" panose="020F0502020204030204" pitchFamily="34" charset="0"/>
              </a:rPr>
              <a:t>x</a:t>
            </a:r>
            <a:r>
              <a:rPr lang="en-US" dirty="0"/>
              <a:t>10</a:t>
            </a:r>
            <a:r>
              <a:rPr lang="en-US" baseline="30000" dirty="0"/>
              <a:t>18</a:t>
            </a:r>
            <a:r>
              <a:rPr lang="en-US" dirty="0"/>
              <a:t> cm</a:t>
            </a:r>
            <a:r>
              <a:rPr lang="en-US" baseline="30000" dirty="0">
                <a:latin typeface="Symbol" panose="05050102010706020507" pitchFamily="18" charset="2"/>
              </a:rPr>
              <a:t>-</a:t>
            </a:r>
            <a:r>
              <a:rPr lang="en-US" baseline="30000" dirty="0"/>
              <a:t>3</a:t>
            </a:r>
            <a:r>
              <a:rPr lang="en-US" dirty="0"/>
              <a:t> at 800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378CA-20B5-470E-DCB7-DFF5B3E5021C}"/>
              </a:ext>
            </a:extLst>
          </p:cNvPr>
          <p:cNvSpPr txBox="1"/>
          <p:nvPr/>
        </p:nvSpPr>
        <p:spPr>
          <a:xfrm>
            <a:off x="5471926" y="3458229"/>
            <a:ext cx="2930610" cy="73866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Thermal Burstein-Moss shift</a:t>
            </a:r>
          </a:p>
          <a:p>
            <a:r>
              <a:rPr lang="en-US" dirty="0"/>
              <a:t>Drude response of free carriers</a:t>
            </a:r>
          </a:p>
          <a:p>
            <a:r>
              <a:rPr lang="en-US" dirty="0"/>
              <a:t>Reduction of absorption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519304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46387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constants model: screened excitons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115AD-D53C-5D15-8357-B9E4A2C6AEAD}"/>
              </a:ext>
            </a:extLst>
          </p:cNvPr>
          <p:cNvSpPr txBox="1"/>
          <p:nvPr/>
        </p:nvSpPr>
        <p:spPr>
          <a:xfrm>
            <a:off x="0" y="1524049"/>
            <a:ext cx="8603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Absorption by screened excitons </a:t>
            </a:r>
            <a:r>
              <a:rPr lang="en-US" sz="1800" dirty="0"/>
              <a:t>(</a:t>
            </a:r>
            <a:r>
              <a:rPr lang="en-US" sz="1800" dirty="0" err="1"/>
              <a:t>Hulthen</a:t>
            </a:r>
            <a:r>
              <a:rPr lang="en-US" sz="1800" dirty="0"/>
              <a:t> potential)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Degenerate Fermi-Dirac statistics </a:t>
            </a:r>
            <a:r>
              <a:rPr lang="en-US" sz="1800" dirty="0"/>
              <a:t>to calculate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h</a:t>
            </a:r>
            <a:r>
              <a:rPr lang="en-US" sz="1800" dirty="0"/>
              <a:t> and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Numerical </a:t>
            </a:r>
            <a:r>
              <a:rPr lang="en-US" sz="1800" dirty="0" err="1"/>
              <a:t>Kramers-Kronig</a:t>
            </a:r>
            <a:r>
              <a:rPr lang="en-US" sz="1800" dirty="0"/>
              <a:t> transform (need occupation factors)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terms for light and heavy excitons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Non-parabolicity and temperature-dependent mass </a:t>
            </a:r>
            <a:r>
              <a:rPr lang="en-US" sz="1800" dirty="0"/>
              <a:t>included from </a:t>
            </a:r>
            <a:r>
              <a:rPr lang="en-US" sz="1800" dirty="0" err="1"/>
              <a:t>k.p</a:t>
            </a:r>
            <a:r>
              <a:rPr lang="en-US" sz="1800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k-dependent matrix element </a:t>
            </a:r>
            <a:r>
              <a:rPr lang="en-US" sz="1800" b="1" i="1" dirty="0">
                <a:solidFill>
                  <a:srgbClr val="FF0000"/>
                </a:solidFill>
              </a:rPr>
              <a:t>P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Screening parameter </a:t>
            </a:r>
            <a:r>
              <a:rPr lang="en-US" sz="1800" i="1" dirty="0"/>
              <a:t>g</a:t>
            </a:r>
            <a:r>
              <a:rPr lang="en-US" sz="1800" dirty="0"/>
              <a:t>=12/</a:t>
            </a:r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baseline="30000" dirty="0"/>
              <a:t>2</a:t>
            </a:r>
            <a:r>
              <a:rPr lang="en-US" sz="1800" i="1" dirty="0"/>
              <a:t>a</a:t>
            </a:r>
            <a:r>
              <a:rPr lang="en-US" sz="1800" baseline="-25000" dirty="0"/>
              <a:t>R</a:t>
            </a:r>
            <a:r>
              <a:rPr lang="en-US" sz="1800" i="1" dirty="0"/>
              <a:t>k</a:t>
            </a:r>
            <a:r>
              <a:rPr lang="en-US" sz="1800" baseline="-25000" dirty="0"/>
              <a:t>TF</a:t>
            </a:r>
            <a:r>
              <a:rPr lang="en-US" sz="1800" dirty="0"/>
              <a:t> (large: no screening)</a:t>
            </a:r>
            <a:br>
              <a:rPr lang="en-US" sz="1800" dirty="0"/>
            </a:br>
            <a:r>
              <a:rPr lang="en-US" sz="1800" b="1" u="sng" dirty="0">
                <a:solidFill>
                  <a:srgbClr val="0070C0"/>
                </a:solidFill>
              </a:rPr>
              <a:t>Sommerfeld enhancement persists well above the Mott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Only two free parameters: Band gap </a:t>
            </a:r>
            <a:r>
              <a:rPr lang="en-US" sz="1800" b="1" i="1" dirty="0">
                <a:solidFill>
                  <a:srgbClr val="FF0000"/>
                </a:solidFill>
              </a:rPr>
              <a:t>E</a:t>
            </a:r>
            <a:r>
              <a:rPr lang="en-US" sz="1800" b="1" baseline="-25000" dirty="0">
                <a:solidFill>
                  <a:srgbClr val="FF0000"/>
                </a:solidFill>
              </a:rPr>
              <a:t>0</a:t>
            </a:r>
            <a:r>
              <a:rPr lang="en-US" sz="1800" b="1" dirty="0">
                <a:solidFill>
                  <a:srgbClr val="FF0000"/>
                </a:solidFill>
              </a:rPr>
              <a:t> and broadening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Amplitude </a:t>
            </a:r>
            <a:r>
              <a:rPr lang="en-US" sz="1800" i="1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and exciton binding energy </a:t>
            </a:r>
            <a:r>
              <a:rPr lang="en-US" sz="1800" i="1" dirty="0">
                <a:latin typeface="+mn-lt"/>
              </a:rPr>
              <a:t>R </a:t>
            </a:r>
            <a:r>
              <a:rPr lang="en-US" sz="1800" dirty="0">
                <a:latin typeface="+mn-lt"/>
              </a:rPr>
              <a:t>from </a:t>
            </a:r>
            <a:r>
              <a:rPr lang="en-US" sz="1800" dirty="0" err="1">
                <a:latin typeface="+mn-lt"/>
              </a:rPr>
              <a:t>k.p</a:t>
            </a:r>
            <a:r>
              <a:rPr lang="en-US" sz="1800" dirty="0">
                <a:latin typeface="+mn-lt"/>
              </a:rPr>
              <a:t> theory and effective masses</a:t>
            </a:r>
            <a:endParaRPr lang="en-US" sz="18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/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rad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2BD16C78-894E-B519-4164-8C2187C15C13}"/>
              </a:ext>
            </a:extLst>
          </p:cNvPr>
          <p:cNvSpPr txBox="1"/>
          <p:nvPr/>
        </p:nvSpPr>
        <p:spPr>
          <a:xfrm>
            <a:off x="4126527" y="4311982"/>
            <a:ext cx="514251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60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10660 (1999).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Jose Menendez,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195204 (2020).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Carola Emminger,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131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165701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525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ADBCC18-C856-A9B9-44ED-C672A3F9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Relativistic Effects: Darwin Shift: C, Si, Ge, Sn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DBC40753-3C0C-F6A5-09F0-FE5A3F37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77" y="480448"/>
            <a:ext cx="7726093" cy="379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5E4133-EAF3-0959-73CD-A9B73C3BE095}"/>
              </a:ext>
            </a:extLst>
          </p:cNvPr>
          <p:cNvSpPr txBox="1"/>
          <p:nvPr/>
        </p:nvSpPr>
        <p:spPr>
          <a:xfrm>
            <a:off x="38745" y="3425601"/>
            <a:ext cx="651597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The s* band moves down, as the elements get heavier.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In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-tin, the s* band moves into the p-band manifold, between the j=1/2 and j=3/2 states.</a:t>
            </a:r>
          </a:p>
          <a:p>
            <a:r>
              <a:rPr lang="en-US" sz="2000" dirty="0">
                <a:solidFill>
                  <a:schemeClr val="bg2"/>
                </a:solidFill>
              </a:rPr>
              <a:t>This makes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 an (</a:t>
            </a:r>
            <a:r>
              <a:rPr lang="en-US" sz="2000" b="1" dirty="0">
                <a:solidFill>
                  <a:srgbClr val="FF0000"/>
                </a:solidFill>
              </a:rPr>
              <a:t>inverted</a:t>
            </a:r>
            <a:r>
              <a:rPr lang="en-US" sz="2000" dirty="0">
                <a:solidFill>
                  <a:schemeClr val="bg2"/>
                </a:solidFill>
              </a:rPr>
              <a:t>) </a:t>
            </a:r>
            <a:r>
              <a:rPr lang="en-US" sz="2000" b="1" dirty="0">
                <a:solidFill>
                  <a:srgbClr val="FF0000"/>
                </a:solidFill>
              </a:rPr>
              <a:t>gapless</a:t>
            </a:r>
            <a:r>
              <a:rPr lang="en-US" sz="2000" dirty="0">
                <a:solidFill>
                  <a:schemeClr val="bg2"/>
                </a:solidFill>
              </a:rPr>
              <a:t> semiconductor.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651AD-D0D0-409D-DDAF-1198A6789D70}"/>
              </a:ext>
            </a:extLst>
          </p:cNvPr>
          <p:cNvSpPr txBox="1"/>
          <p:nvPr/>
        </p:nvSpPr>
        <p:spPr>
          <a:xfrm>
            <a:off x="7638368" y="3953134"/>
            <a:ext cx="6912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j=1/2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0F5D2-D4D0-141A-101D-9BF164219673}"/>
              </a:ext>
            </a:extLst>
          </p:cNvPr>
          <p:cNvSpPr txBox="1"/>
          <p:nvPr/>
        </p:nvSpPr>
        <p:spPr>
          <a:xfrm>
            <a:off x="7582263" y="2171640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F24AE-F226-74D4-3BD5-CE183A2FE10B}"/>
              </a:ext>
            </a:extLst>
          </p:cNvPr>
          <p:cNvSpPr txBox="1"/>
          <p:nvPr/>
        </p:nvSpPr>
        <p:spPr>
          <a:xfrm>
            <a:off x="6775614" y="395313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8126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747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gapless topological insulators (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-tin)</a:t>
            </a:r>
          </a:p>
        </p:txBody>
      </p:sp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6E32E2ED-B626-D4CB-2D75-FD8B85C9688F}"/>
              </a:ext>
            </a:extLst>
          </p:cNvPr>
          <p:cNvSpPr txBox="1"/>
          <p:nvPr/>
        </p:nvSpPr>
        <p:spPr>
          <a:xfrm>
            <a:off x="154135" y="4479806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81FEB-7520-3E1D-26BB-418C08FD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42" y="842707"/>
            <a:ext cx="4253577" cy="3492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3773715" y="4409652"/>
            <a:ext cx="530630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gapless (inverted) semiconductors should have this peak.</a:t>
            </a:r>
          </a:p>
          <a:p>
            <a:r>
              <a:rPr lang="en-US" dirty="0"/>
              <a:t>Theory with same model as Ge IVB (Kaiser 1953, Kahn 1955).</a:t>
            </a:r>
          </a:p>
        </p:txBody>
      </p:sp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7C6EDF5-C18B-C019-DC74-17867B51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1" y="842707"/>
            <a:ext cx="4253577" cy="3028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07293-63ED-91B4-8F4D-1AAE83421201}"/>
              </a:ext>
            </a:extLst>
          </p:cNvPr>
          <p:cNvSpPr txBox="1"/>
          <p:nvPr/>
        </p:nvSpPr>
        <p:spPr>
          <a:xfrm>
            <a:off x="6994938" y="1034072"/>
            <a:ext cx="183736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looks like an exciton</a:t>
            </a:r>
          </a:p>
        </p:txBody>
      </p:sp>
    </p:spTree>
    <p:extLst>
      <p:ext uri="{BB962C8B-B14F-4D97-AF65-F5344CB8AC3E}">
        <p14:creationId xmlns:p14="http://schemas.microsoft.com/office/powerpoint/2010/main" val="187513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A25ADA3-C2E4-0A9D-CCE3-0602F814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Where is Las Cruces, NM ???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40C672-9A69-E33A-6FAE-7E8939E07E51}"/>
              </a:ext>
            </a:extLst>
          </p:cNvPr>
          <p:cNvGrpSpPr/>
          <p:nvPr/>
        </p:nvGrpSpPr>
        <p:grpSpPr>
          <a:xfrm>
            <a:off x="0" y="2480774"/>
            <a:ext cx="3929062" cy="2662726"/>
            <a:chOff x="347241" y="2388177"/>
            <a:chExt cx="3929062" cy="2662726"/>
          </a:xfrm>
        </p:grpSpPr>
        <p:pic>
          <p:nvPicPr>
            <p:cNvPr id="6" name="Picture 2" descr="http://snowbrains.com/wp-content/uploads/2015/08/white-sands-national-monument.jpg">
              <a:extLst>
                <a:ext uri="{FF2B5EF4-FFF2-40B4-BE49-F238E27FC236}">
                  <a16:creationId xmlns:a16="http://schemas.microsoft.com/office/drawing/2014/main" id="{A5C174CD-A6D3-FF07-D321-400C8BB7C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9600"/>
            <a:stretch>
              <a:fillRect/>
            </a:stretch>
          </p:blipFill>
          <p:spPr bwMode="auto">
            <a:xfrm>
              <a:off x="347241" y="2388177"/>
              <a:ext cx="3929062" cy="2662726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B86BBB-87A8-7662-D747-48EEA0F76C69}"/>
                </a:ext>
              </a:extLst>
            </p:cNvPr>
            <p:cNvSpPr txBox="1"/>
            <p:nvPr/>
          </p:nvSpPr>
          <p:spPr>
            <a:xfrm>
              <a:off x="2209712" y="4523471"/>
              <a:ext cx="2066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White Sands NP</a:t>
              </a:r>
            </a:p>
          </p:txBody>
        </p:sp>
      </p:grpSp>
      <p:pic>
        <p:nvPicPr>
          <p:cNvPr id="8" name="Picture 2" descr="http://images04.kurier.at/46-6591459.jpg/620x930nocrop/121.246.670">
            <a:extLst>
              <a:ext uri="{FF2B5EF4-FFF2-40B4-BE49-F238E27FC236}">
                <a16:creationId xmlns:a16="http://schemas.microsoft.com/office/drawing/2014/main" id="{61D0C69B-B5EC-62B6-27BB-924DA367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677" r="4839"/>
          <a:stretch>
            <a:fillRect/>
          </a:stretch>
        </p:blipFill>
        <p:spPr bwMode="auto">
          <a:xfrm>
            <a:off x="5573700" y="2764326"/>
            <a:ext cx="3570300" cy="2351021"/>
          </a:xfrm>
          <a:prstGeom prst="rect">
            <a:avLst/>
          </a:prstGeom>
          <a:noFill/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A867CD-CA3B-6F73-E734-03546607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34" y="667365"/>
            <a:ext cx="3632232" cy="2034050"/>
          </a:xfrm>
          <a:prstGeom prst="rect">
            <a:avLst/>
          </a:prstGeom>
        </p:spPr>
      </p:pic>
      <p:pic>
        <p:nvPicPr>
          <p:cNvPr id="10" name="Picture 9" descr="A picture containing outdoor, sky, mountain, grass&#10;&#10;Description automatically generated">
            <a:extLst>
              <a:ext uri="{FF2B5EF4-FFF2-40B4-BE49-F238E27FC236}">
                <a16:creationId xmlns:a16="http://schemas.microsoft.com/office/drawing/2014/main" id="{18EC3BCD-70BA-FFFF-90FD-DC030D7E9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528"/>
            <a:ext cx="4074289" cy="2711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5C821A-7A6F-7B87-BF55-0C9A78596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51" b="7961"/>
          <a:stretch/>
        </p:blipFill>
        <p:spPr>
          <a:xfrm>
            <a:off x="1862471" y="2021081"/>
            <a:ext cx="3741773" cy="23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91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747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+mj-lt"/>
              </a:rPr>
              <a:t>Excitonic </a:t>
            </a:r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gapless topological insulators (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371837" y="3743225"/>
            <a:ext cx="382045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Interband transitions without excitonic effects.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0F8531-882B-73B2-C7F8-F0DAB64A9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6" t="4826" r="7152"/>
          <a:stretch/>
        </p:blipFill>
        <p:spPr>
          <a:xfrm>
            <a:off x="31000" y="782666"/>
            <a:ext cx="4378029" cy="2820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EB2437-E7E0-2C66-A3FA-17238F95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2" t="3317" r="7421" b="-2345"/>
          <a:stretch/>
        </p:blipFill>
        <p:spPr>
          <a:xfrm>
            <a:off x="4300784" y="743920"/>
            <a:ext cx="4350046" cy="29291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9817A9-581B-B143-621E-271E719E01B0}"/>
              </a:ext>
            </a:extLst>
          </p:cNvPr>
          <p:cNvSpPr txBox="1"/>
          <p:nvPr/>
        </p:nvSpPr>
        <p:spPr>
          <a:xfrm>
            <a:off x="4652004" y="3743225"/>
            <a:ext cx="382045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Screened</a:t>
            </a:r>
            <a:r>
              <a:rPr lang="en-US" dirty="0"/>
              <a:t> excitons included, parabolic bands.</a:t>
            </a:r>
          </a:p>
          <a:p>
            <a:r>
              <a:rPr lang="en-US" dirty="0"/>
              <a:t>Agreement with experiment is not good.</a:t>
            </a:r>
          </a:p>
        </p:txBody>
      </p:sp>
    </p:spTree>
    <p:extLst>
      <p:ext uri="{BB962C8B-B14F-4D97-AF65-F5344CB8AC3E}">
        <p14:creationId xmlns:p14="http://schemas.microsoft.com/office/powerpoint/2010/main" val="4280608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(2) Highly doped Ge (n-type, with phosphorus)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48AC5-1F13-126C-40BD-41F6F417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944"/>
            <a:ext cx="2850788" cy="2386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30787" y="2978579"/>
            <a:ext cx="2820003" cy="184665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Electrons pile up at the L-point.</a:t>
            </a:r>
          </a:p>
          <a:p>
            <a:pPr algn="ctr"/>
            <a:r>
              <a:rPr lang="en-US" dirty="0"/>
              <a:t>Transitions in red region blocked.</a:t>
            </a:r>
          </a:p>
          <a:p>
            <a:pPr algn="ctr"/>
            <a:endParaRPr lang="en-US" dirty="0"/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Phase filling singularity</a:t>
            </a:r>
          </a:p>
          <a:p>
            <a:pPr algn="ctr"/>
            <a:endParaRPr lang="en-US" sz="1800" b="1" dirty="0">
              <a:solidFill>
                <a:srgbClr val="FF0000"/>
              </a:solidFill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No good model for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2D exciton screening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6150989" y="4541347"/>
            <a:ext cx="23214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Xu et al., PRL </a:t>
            </a:r>
            <a:r>
              <a:rPr lang="en-US" sz="1100" b="1" dirty="0">
                <a:solidFill>
                  <a:schemeClr val="bg1"/>
                </a:solidFill>
              </a:rPr>
              <a:t>118</a:t>
            </a:r>
            <a:r>
              <a:rPr lang="en-US" sz="1100" dirty="0">
                <a:solidFill>
                  <a:schemeClr val="bg1"/>
                </a:solidFill>
              </a:rPr>
              <a:t>, 267402 (2017)</a:t>
            </a:r>
          </a:p>
          <a:p>
            <a:r>
              <a:rPr lang="en-US" sz="1100" dirty="0">
                <a:solidFill>
                  <a:schemeClr val="bg1"/>
                </a:solidFill>
              </a:rPr>
              <a:t>Xu et al., JAP </a:t>
            </a:r>
            <a:r>
              <a:rPr lang="en-US" sz="1100" b="1" dirty="0">
                <a:solidFill>
                  <a:schemeClr val="bg1"/>
                </a:solidFill>
              </a:rPr>
              <a:t>125</a:t>
            </a:r>
            <a:r>
              <a:rPr lang="en-US" sz="1100" dirty="0">
                <a:solidFill>
                  <a:schemeClr val="bg1"/>
                </a:solidFill>
              </a:rPr>
              <a:t>, 085704 (2019)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1A8C63-FCF8-9D68-823A-0ABC813E2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44" y="415277"/>
            <a:ext cx="3110486" cy="4705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020310-84D5-BADE-5BA8-C53A2EC9D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431" y="415276"/>
            <a:ext cx="3064680" cy="39008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11E889-28DD-D921-0977-5640AFBE04CD}"/>
              </a:ext>
            </a:extLst>
          </p:cNvPr>
          <p:cNvSpPr/>
          <p:nvPr/>
        </p:nvSpPr>
        <p:spPr>
          <a:xfrm>
            <a:off x="8624807" y="1945037"/>
            <a:ext cx="224725" cy="31771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F50910-EF3B-174A-52A2-7E8209520ED8}"/>
              </a:ext>
            </a:extLst>
          </p:cNvPr>
          <p:cNvSpPr/>
          <p:nvPr/>
        </p:nvSpPr>
        <p:spPr>
          <a:xfrm>
            <a:off x="7086998" y="1872711"/>
            <a:ext cx="224725" cy="31771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698CC-069C-3682-1C06-27284D98D060}"/>
              </a:ext>
            </a:extLst>
          </p:cNvPr>
          <p:cNvSpPr txBox="1"/>
          <p:nvPr/>
        </p:nvSpPr>
        <p:spPr>
          <a:xfrm>
            <a:off x="7311723" y="4302788"/>
            <a:ext cx="94448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Phase shift</a:t>
            </a:r>
          </a:p>
        </p:txBody>
      </p:sp>
    </p:spTree>
    <p:extLst>
      <p:ext uri="{BB962C8B-B14F-4D97-AF65-F5344CB8AC3E}">
        <p14:creationId xmlns:p14="http://schemas.microsoft.com/office/powerpoint/2010/main" val="2360546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809B-8CEC-FA43-EFD3-57E4AA74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69"/>
            <a:ext cx="9144000" cy="46529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(3) Set-up: Femtosecond pump-probe ellipsometry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62403-C902-385C-693D-4472131C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73819"/>
            <a:ext cx="4791238" cy="31958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2F1D9-FB39-F2C1-FDF1-12CD15D4C2C7}"/>
              </a:ext>
            </a:extLst>
          </p:cNvPr>
          <p:cNvSpPr txBox="1">
            <a:spLocks/>
          </p:cNvSpPr>
          <p:nvPr/>
        </p:nvSpPr>
        <p:spPr>
          <a:xfrm>
            <a:off x="5527010" y="672514"/>
            <a:ext cx="3555207" cy="362594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Ch: Chopper (500 Hz, 250 Hz)</a:t>
            </a:r>
          </a:p>
          <a:p>
            <a:r>
              <a:rPr lang="en-US" sz="1400" dirty="0"/>
              <a:t>A: Analyzer</a:t>
            </a:r>
          </a:p>
          <a:p>
            <a:r>
              <a:rPr lang="en-US" sz="1400" dirty="0"/>
              <a:t>P: Polarizer</a:t>
            </a:r>
          </a:p>
          <a:p>
            <a:r>
              <a:rPr lang="en-US" sz="140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aseline="-2500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/>
              <a:t>: Rotating compensator</a:t>
            </a:r>
          </a:p>
          <a:p>
            <a:r>
              <a:rPr lang="en-US" sz="1400" dirty="0"/>
              <a:t>L: Lens</a:t>
            </a:r>
          </a:p>
          <a:p>
            <a:r>
              <a:rPr lang="en-US" sz="1400" dirty="0"/>
              <a:t>S: Sample</a:t>
            </a:r>
          </a:p>
          <a:p>
            <a:r>
              <a:rPr lang="en-US" sz="1400" dirty="0"/>
              <a:t>DL: Delay Line (~6.67 ns pump-probe delay and 3 fs resolution)</a:t>
            </a:r>
          </a:p>
          <a:p>
            <a:r>
              <a:rPr lang="en-US" sz="1400" dirty="0"/>
              <a:t>BS: Beam splitter</a:t>
            </a:r>
          </a:p>
          <a:p>
            <a:r>
              <a:rPr lang="en-US" sz="1400" dirty="0"/>
              <a:t>SHG/THG: 2</a:t>
            </a:r>
            <a:r>
              <a:rPr lang="en-US" sz="1400" baseline="30000" dirty="0"/>
              <a:t>nd</a:t>
            </a:r>
            <a:r>
              <a:rPr lang="en-US" sz="1400" dirty="0"/>
              <a:t>/3</a:t>
            </a:r>
            <a:r>
              <a:rPr lang="en-US" sz="1400" baseline="30000" dirty="0"/>
              <a:t>rd</a:t>
            </a:r>
            <a:r>
              <a:rPr lang="en-US" sz="1400" dirty="0"/>
              <a:t> harmonic generation</a:t>
            </a:r>
          </a:p>
          <a:p>
            <a:r>
              <a:rPr lang="en-US" sz="1400" dirty="0"/>
              <a:t>SCG: Super-continuum generation</a:t>
            </a:r>
          </a:p>
          <a:p>
            <a:r>
              <a:rPr lang="en-US" sz="1400" dirty="0"/>
              <a:t>CCD: Charge-coupled device detector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4CDB77-7082-CE06-A893-58BD790EAD2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7DDFC-74C1-132F-72D9-55A90A883174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</p:spTree>
    <p:extLst>
      <p:ext uri="{BB962C8B-B14F-4D97-AF65-F5344CB8AC3E}">
        <p14:creationId xmlns:p14="http://schemas.microsoft.com/office/powerpoint/2010/main" val="739861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809B-8CEC-FA43-EFD3-57E4AA74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69"/>
            <a:ext cx="9144000" cy="46529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Set-up: Femtosecond pump-probe ellipsometry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4CDB77-7082-CE06-A893-58BD790EAD2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A1DADFF-7268-4B13-5433-1BA6EB6AC5A1}"/>
              </a:ext>
            </a:extLst>
          </p:cNvPr>
          <p:cNvSpPr txBox="1">
            <a:spLocks/>
          </p:cNvSpPr>
          <p:nvPr/>
        </p:nvSpPr>
        <p:spPr>
          <a:xfrm>
            <a:off x="5753498" y="702675"/>
            <a:ext cx="3267660" cy="331306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Rotating compensator ellipsometer:</a:t>
            </a:r>
          </a:p>
          <a:p>
            <a:endParaRPr lang="en-US" dirty="0"/>
          </a:p>
          <a:p>
            <a:r>
              <a:rPr lang="en-US" dirty="0"/>
              <a:t>Compensator was rotated in steps of 10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dirty="0"/>
              <a:t> for a total of 55-65 angles.</a:t>
            </a:r>
          </a:p>
          <a:p>
            <a:endParaRPr lang="en-US" dirty="0"/>
          </a:p>
          <a:p>
            <a:r>
              <a:rPr lang="en-US" dirty="0"/>
              <a:t>Probe beam of 350-750 nm at </a:t>
            </a:r>
            <a:r>
              <a:rPr lang="en-US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/>
              <a:t>incidence angle.</a:t>
            </a:r>
          </a:p>
          <a:p>
            <a:endParaRPr lang="en-US" dirty="0"/>
          </a:p>
          <a:p>
            <a:r>
              <a:rPr lang="en-US" dirty="0"/>
              <a:t>P-polarized pump beam: 35 fs pulses of 800 nm wavelength at 1 kHz repetition rate.</a:t>
            </a:r>
          </a:p>
          <a:p>
            <a:endParaRPr lang="en-US" dirty="0"/>
          </a:p>
          <a:p>
            <a:r>
              <a:rPr lang="en-US" dirty="0"/>
              <a:t>Delay time from -10 to 50 ps.</a:t>
            </a:r>
          </a:p>
          <a:p>
            <a:endParaRPr lang="en-US" dirty="0"/>
          </a:p>
          <a:p>
            <a:r>
              <a:rPr lang="en-US" dirty="0"/>
              <a:t>Time resolution of about 500 fs.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FA12E-F9A1-38B8-0495-E93D56A24667}"/>
              </a:ext>
            </a:extLst>
          </p:cNvPr>
          <p:cNvGrpSpPr/>
          <p:nvPr/>
        </p:nvGrpSpPr>
        <p:grpSpPr>
          <a:xfrm>
            <a:off x="105448" y="849727"/>
            <a:ext cx="5640754" cy="3070104"/>
            <a:chOff x="838200" y="1882775"/>
            <a:chExt cx="6232706" cy="3516313"/>
          </a:xfrm>
        </p:grpSpPr>
        <p:pic>
          <p:nvPicPr>
            <p:cNvPr id="8" name="Content Placeholder 4" descr="A picture containing miller&#10;&#10;Description automatically generated">
              <a:extLst>
                <a:ext uri="{FF2B5EF4-FFF2-40B4-BE49-F238E27FC236}">
                  <a16:creationId xmlns:a16="http://schemas.microsoft.com/office/drawing/2014/main" id="{F80989A2-5503-B0FD-C4B8-4F328D44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882775"/>
              <a:ext cx="6232706" cy="351631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5E1B6E5-29A6-E05F-6683-515BDA1ABC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4375" y="4038600"/>
              <a:ext cx="847725" cy="55245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5B5638-4688-694C-32F7-E5377BC87DDE}"/>
                </a:ext>
              </a:extLst>
            </p:cNvPr>
            <p:cNvSpPr txBox="1"/>
            <p:nvPr/>
          </p:nvSpPr>
          <p:spPr>
            <a:xfrm>
              <a:off x="5249953" y="4477897"/>
              <a:ext cx="971550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Sample Stage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08DD546-FBF8-B5E2-583B-FEB4E82533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8979" y="3316524"/>
              <a:ext cx="397952" cy="32440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49D765-9C56-A7B5-8F17-3E498503BE96}"/>
                </a:ext>
              </a:extLst>
            </p:cNvPr>
            <p:cNvSpPr txBox="1"/>
            <p:nvPr/>
          </p:nvSpPr>
          <p:spPr>
            <a:xfrm>
              <a:off x="5390030" y="3602421"/>
              <a:ext cx="1509144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Compensator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E8C1E4A-3AF9-CFCE-CDC7-C84F841FCE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35679" y="2830749"/>
              <a:ext cx="484096" cy="2275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3D5449-9C79-F40B-63A6-6A0775B52AC1}"/>
                </a:ext>
              </a:extLst>
            </p:cNvPr>
            <p:cNvSpPr txBox="1"/>
            <p:nvPr/>
          </p:nvSpPr>
          <p:spPr>
            <a:xfrm>
              <a:off x="5762625" y="3013736"/>
              <a:ext cx="1000963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Analyzer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817509F-DE52-6354-B916-64DD4491D7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6829" y="4039354"/>
              <a:ext cx="0" cy="42061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029E8B-5595-53E2-CA64-D1E047E66375}"/>
                </a:ext>
              </a:extLst>
            </p:cNvPr>
            <p:cNvSpPr txBox="1"/>
            <p:nvPr/>
          </p:nvSpPr>
          <p:spPr>
            <a:xfrm>
              <a:off x="2582745" y="4459967"/>
              <a:ext cx="1048168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Polarizer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052EDE-7156-903F-977D-51E80D73C69B}"/>
                </a:ext>
              </a:extLst>
            </p:cNvPr>
            <p:cNvCxnSpPr>
              <a:cxnSpLocks/>
            </p:cNvCxnSpPr>
            <p:nvPr/>
          </p:nvCxnSpPr>
          <p:spPr>
            <a:xfrm>
              <a:off x="2979292" y="2724150"/>
              <a:ext cx="830708" cy="3341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9BB2D-99D8-E024-21F8-D89D490DEF79}"/>
                </a:ext>
              </a:extLst>
            </p:cNvPr>
            <p:cNvSpPr txBox="1"/>
            <p:nvPr/>
          </p:nvSpPr>
          <p:spPr>
            <a:xfrm>
              <a:off x="2247900" y="2402423"/>
              <a:ext cx="731392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Pump Beam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CEDCF03-FC2C-56A7-7FA4-FC18C90CBAEB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</p:spTree>
    <p:extLst>
      <p:ext uri="{BB962C8B-B14F-4D97-AF65-F5344CB8AC3E}">
        <p14:creationId xmlns:p14="http://schemas.microsoft.com/office/powerpoint/2010/main" val="2763856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9199A-D836-0B4A-DC61-107FD841FA71}"/>
              </a:ext>
            </a:extLst>
          </p:cNvPr>
          <p:cNvGrpSpPr/>
          <p:nvPr/>
        </p:nvGrpSpPr>
        <p:grpSpPr>
          <a:xfrm>
            <a:off x="9427" y="1460799"/>
            <a:ext cx="9143330" cy="3682701"/>
            <a:chOff x="-8757" y="1540766"/>
            <a:chExt cx="9143330" cy="3682701"/>
          </a:xfrm>
        </p:grpSpPr>
        <p:pic>
          <p:nvPicPr>
            <p:cNvPr id="22" name="Picture 21" descr="A picture containing text, grass, outdoor&#10;&#10;Description automatically generated">
              <a:extLst>
                <a:ext uri="{FF2B5EF4-FFF2-40B4-BE49-F238E27FC236}">
                  <a16:creationId xmlns:a16="http://schemas.microsoft.com/office/drawing/2014/main" id="{E960E05B-9B1D-2AD7-8953-6D202595C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757" y="1540766"/>
              <a:ext cx="9143330" cy="3682701"/>
            </a:xfrm>
            <a:prstGeom prst="rect">
              <a:avLst/>
            </a:prstGeom>
          </p:spPr>
        </p:pic>
        <p:sp>
          <p:nvSpPr>
            <p:cNvPr id="6" name="Marcador de número de diapositiva 4">
              <a:extLst>
                <a:ext uri="{FF2B5EF4-FFF2-40B4-BE49-F238E27FC236}">
                  <a16:creationId xmlns:a16="http://schemas.microsoft.com/office/drawing/2014/main" id="{2B4CDB77-7082-CE06-A893-58BD790EAD28}"/>
                </a:ext>
              </a:extLst>
            </p:cNvPr>
            <p:cNvSpPr txBox="1">
              <a:spLocks/>
            </p:cNvSpPr>
            <p:nvPr/>
          </p:nvSpPr>
          <p:spPr>
            <a:xfrm>
              <a:off x="8472458" y="4663217"/>
              <a:ext cx="548700" cy="39360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fld id="{00000000-1234-1234-1234-123412341234}" type="slidenum">
                <a:rPr lang="en-US" sz="1500" smtClean="0">
                  <a:solidFill>
                    <a:schemeClr val="bg1"/>
                  </a:solidFill>
                </a:rPr>
                <a:pPr/>
                <a:t>34</a:t>
              </a:fld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ACF0B11C-66C9-B051-D859-88A365B5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74" y="4596862"/>
              <a:ext cx="1462699" cy="626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99480B79-EBA2-9C26-630E-3F86753181AD}"/>
                </a:ext>
              </a:extLst>
            </p:cNvPr>
            <p:cNvSpPr txBox="1">
              <a:spLocks/>
            </p:cNvSpPr>
            <p:nvPr/>
          </p:nvSpPr>
          <p:spPr>
            <a:xfrm>
              <a:off x="177717" y="1675029"/>
              <a:ext cx="2226118" cy="1473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Semiconductors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Metal oxides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Bulk and thin films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Etc. </a:t>
              </a:r>
            </a:p>
            <a:p>
              <a:pPr marL="0" indent="0">
                <a:buFont typeface="Arial"/>
                <a:buNone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 descr="A picture containing text, monitor, screen, dark&#10;&#10;Description automatically generated">
            <a:extLst>
              <a:ext uri="{FF2B5EF4-FFF2-40B4-BE49-F238E27FC236}">
                <a16:creationId xmlns:a16="http://schemas.microsoft.com/office/drawing/2014/main" id="{A83316C8-8D75-3DAE-1446-F0D696C0B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01" t="6525" r="29283" b="10209"/>
          <a:stretch/>
        </p:blipFill>
        <p:spPr>
          <a:xfrm>
            <a:off x="7230257" y="1460799"/>
            <a:ext cx="1904316" cy="19213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C0CB97-0646-3532-04EF-FC44261A56C5}"/>
              </a:ext>
            </a:extLst>
          </p:cNvPr>
          <p:cNvSpPr txBox="1"/>
          <p:nvPr/>
        </p:nvSpPr>
        <p:spPr>
          <a:xfrm>
            <a:off x="-8756" y="-2289"/>
            <a:ext cx="914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ELI Beamlines: ELI ERIC. </a:t>
            </a:r>
            <a:r>
              <a:rPr lang="en-US" sz="2800" dirty="0" err="1">
                <a:solidFill>
                  <a:schemeClr val="bg2"/>
                </a:solidFill>
              </a:rPr>
              <a:t>Dolní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Břežany</a:t>
            </a:r>
            <a:r>
              <a:rPr lang="en-US" sz="2800" dirty="0">
                <a:solidFill>
                  <a:schemeClr val="bg2"/>
                </a:solidFill>
              </a:rPr>
              <a:t> (near Prague)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921B6-D77E-0F50-8389-FE2763336E88}"/>
              </a:ext>
            </a:extLst>
          </p:cNvPr>
          <p:cNvSpPr txBox="1"/>
          <p:nvPr/>
        </p:nvSpPr>
        <p:spPr>
          <a:xfrm>
            <a:off x="29747" y="499421"/>
            <a:ext cx="912301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Third user call was due </a:t>
            </a:r>
            <a:r>
              <a:rPr lang="en-US" sz="2400" b="1" dirty="0">
                <a:solidFill>
                  <a:srgbClr val="FF0000"/>
                </a:solidFill>
              </a:rPr>
              <a:t>October 16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, 2023</a:t>
            </a:r>
            <a:r>
              <a:rPr lang="en-US" sz="2400" dirty="0">
                <a:solidFill>
                  <a:schemeClr val="tx1"/>
                </a:solidFill>
              </a:rPr>
              <a:t>: https://up.eli-laser.eu/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Contact Shirly Espinoza: shirly.espinoza@eli-beams.eu</a:t>
            </a:r>
          </a:p>
        </p:txBody>
      </p:sp>
    </p:spTree>
    <p:extLst>
      <p:ext uri="{BB962C8B-B14F-4D97-AF65-F5344CB8AC3E}">
        <p14:creationId xmlns:p14="http://schemas.microsoft.com/office/powerpoint/2010/main" val="1313068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78FB319-8629-2093-D1E5-3AD52868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" y="533400"/>
            <a:ext cx="4458633" cy="3676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738688" y="603935"/>
            <a:ext cx="4008120" cy="360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 9 </a:t>
            </a:r>
            <a:r>
              <a:rPr lang="en-US" dirty="0" err="1"/>
              <a:t>mW</a:t>
            </a:r>
            <a:r>
              <a:rPr lang="en-US" dirty="0"/>
              <a:t> power.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Heavy, light, split-off bands.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Ignore diffusion (for 1.55 eV pump).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Ignore Auger recombination.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Thermalization: Fermi-Dirac distribution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Intervalley scattering: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G®</a:t>
            </a:r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®</a:t>
            </a:r>
            <a:r>
              <a:rPr lang="en-US" b="1" dirty="0">
                <a:solidFill>
                  <a:srgbClr val="FF0000"/>
                </a:solidFill>
              </a:rPr>
              <a:t>L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Electrons accumulate at L.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Holes remain near </a:t>
            </a:r>
            <a:r>
              <a:rPr lang="en-US" dirty="0">
                <a:latin typeface="Symbol" panose="05050102010706020507" pitchFamily="18" charset="2"/>
              </a:rPr>
              <a:t>G.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Electrons at L block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transitions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Fermi-level singularity</a:t>
            </a:r>
            <a:r>
              <a:rPr lang="en-US" dirty="0"/>
              <a:t>)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Bandgap renormalization: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redshift expected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Lattice heating (25 K): redshift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Exciton screening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9362DB-94AD-7D41-4386-6EB8FAAC3F3E}"/>
              </a:ext>
            </a:extLst>
          </p:cNvPr>
          <p:cNvSpPr/>
          <p:nvPr/>
        </p:nvSpPr>
        <p:spPr>
          <a:xfrm>
            <a:off x="670560" y="161163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5A0CC8-D70A-0FA2-6048-3F8F67432474}"/>
              </a:ext>
            </a:extLst>
          </p:cNvPr>
          <p:cNvSpPr/>
          <p:nvPr/>
        </p:nvSpPr>
        <p:spPr>
          <a:xfrm>
            <a:off x="818674" y="161163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DF535F-EE23-5473-D5ED-AB7CEF6023A8}"/>
              </a:ext>
            </a:extLst>
          </p:cNvPr>
          <p:cNvSpPr/>
          <p:nvPr/>
        </p:nvSpPr>
        <p:spPr>
          <a:xfrm>
            <a:off x="966788" y="159258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4E83E9-4689-AA45-FEE7-E05C9DC12604}"/>
              </a:ext>
            </a:extLst>
          </p:cNvPr>
          <p:cNvSpPr/>
          <p:nvPr/>
        </p:nvSpPr>
        <p:spPr>
          <a:xfrm>
            <a:off x="670560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5E0936-1CCC-CAD3-4795-E1E24405C58A}"/>
              </a:ext>
            </a:extLst>
          </p:cNvPr>
          <p:cNvSpPr/>
          <p:nvPr/>
        </p:nvSpPr>
        <p:spPr>
          <a:xfrm>
            <a:off x="780574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832349-FACC-B589-EB3D-3EA26B9EB9D4}"/>
              </a:ext>
            </a:extLst>
          </p:cNvPr>
          <p:cNvSpPr/>
          <p:nvPr/>
        </p:nvSpPr>
        <p:spPr>
          <a:xfrm>
            <a:off x="966788" y="148590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ADE6DD-6D2F-6BE7-A4A8-410B89432F85}"/>
              </a:ext>
            </a:extLst>
          </p:cNvPr>
          <p:cNvSpPr/>
          <p:nvPr/>
        </p:nvSpPr>
        <p:spPr>
          <a:xfrm>
            <a:off x="881063" y="1510665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4CB418-9A82-FDBB-69DF-7EDEBBC50760}"/>
              </a:ext>
            </a:extLst>
          </p:cNvPr>
          <p:cNvSpPr/>
          <p:nvPr/>
        </p:nvSpPr>
        <p:spPr>
          <a:xfrm>
            <a:off x="1084422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7BE3EC-BA2A-AEEE-30E0-6DA733F1D230}"/>
              </a:ext>
            </a:extLst>
          </p:cNvPr>
          <p:cNvCxnSpPr>
            <a:cxnSpLocks/>
          </p:cNvCxnSpPr>
          <p:nvPr/>
        </p:nvCxnSpPr>
        <p:spPr>
          <a:xfrm>
            <a:off x="659130" y="1504950"/>
            <a:ext cx="624840" cy="0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8D66696-A50D-AD44-4E37-E3AD991310CE}"/>
              </a:ext>
            </a:extLst>
          </p:cNvPr>
          <p:cNvSpPr txBox="1"/>
          <p:nvPr/>
        </p:nvSpPr>
        <p:spPr>
          <a:xfrm>
            <a:off x="801285" y="1193363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D47FB7-305F-F774-B45B-B220D6C8AF4F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83BEF0-C110-4842-69D9-F980646DC5AA}"/>
              </a:ext>
            </a:extLst>
          </p:cNvPr>
          <p:cNvSpPr/>
          <p:nvPr/>
        </p:nvSpPr>
        <p:spPr>
          <a:xfrm>
            <a:off x="2279801" y="2259975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44B38D-9916-2D04-60F5-7240AAF25D1D}"/>
              </a:ext>
            </a:extLst>
          </p:cNvPr>
          <p:cNvSpPr/>
          <p:nvPr/>
        </p:nvSpPr>
        <p:spPr>
          <a:xfrm>
            <a:off x="2445545" y="2237682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628406-30E8-FAB7-0219-54327F5E2EBD}"/>
              </a:ext>
            </a:extLst>
          </p:cNvPr>
          <p:cNvSpPr/>
          <p:nvPr/>
        </p:nvSpPr>
        <p:spPr>
          <a:xfrm>
            <a:off x="2611289" y="2237682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DA36BC-BABD-9AF7-3804-CAC8F9476A30}"/>
              </a:ext>
            </a:extLst>
          </p:cNvPr>
          <p:cNvSpPr/>
          <p:nvPr/>
        </p:nvSpPr>
        <p:spPr>
          <a:xfrm>
            <a:off x="2309427" y="2368173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733F2-0618-5B90-2E61-E333AA5796C2}"/>
              </a:ext>
            </a:extLst>
          </p:cNvPr>
          <p:cNvSpPr/>
          <p:nvPr/>
        </p:nvSpPr>
        <p:spPr>
          <a:xfrm>
            <a:off x="2600037" y="2337530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39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783292" y="603935"/>
            <a:ext cx="4360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N=4x10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peaks decrease within the first two picoseconds and then recover: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Band filling, excitonic screening followed by diffusion, Auger, and radiative recombination.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Maybe a Fermi level singularity near 2.6 eV.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Detailed modeling is required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(Tanguy 2-D excitonic line shapes, including Fermi level singularity.)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24588" y="4663217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</p:txBody>
      </p:sp>
      <p:pic>
        <p:nvPicPr>
          <p:cNvPr id="3" name="Content Placeholder 20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1FE89F-AA74-9A28-EEB4-5155C3B1A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1910" r="8744" b="840"/>
          <a:stretch/>
        </p:blipFill>
        <p:spPr>
          <a:xfrm>
            <a:off x="211292" y="500720"/>
            <a:ext cx="4360708" cy="37878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5CEAC0-DDD8-C250-76FF-A911C7FE123C}"/>
              </a:ext>
            </a:extLst>
          </p:cNvPr>
          <p:cNvCxnSpPr/>
          <p:nvPr/>
        </p:nvCxnSpPr>
        <p:spPr>
          <a:xfrm flipH="1">
            <a:off x="3634353" y="1363851"/>
            <a:ext cx="402955" cy="71292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7CB665-7E77-FA91-D9B2-A0C881C2E282}"/>
              </a:ext>
            </a:extLst>
          </p:cNvPr>
          <p:cNvCxnSpPr/>
          <p:nvPr/>
        </p:nvCxnSpPr>
        <p:spPr>
          <a:xfrm flipH="1">
            <a:off x="1175289" y="1965702"/>
            <a:ext cx="402955" cy="71292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294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924588" y="603935"/>
            <a:ext cx="42194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N=4x10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peaks decrease within the first two picoseconds and then recover.</a:t>
            </a:r>
            <a:br>
              <a:rPr lang="en-US" dirty="0"/>
            </a:br>
            <a:r>
              <a:rPr lang="en-US" dirty="0"/>
              <a:t>(Band filling, excitonic screening followed by diffusion, Auger, and radiative recombination)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Maybe a Fermi level singularity near 2.6 eV.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It looks like there is a redshift, but we need a line shape analysis with derivatives.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24588" y="4663217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FE8E4D7-0905-171D-15C0-54BF1B43A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r="52811"/>
          <a:stretch/>
        </p:blipFill>
        <p:spPr>
          <a:xfrm>
            <a:off x="116716" y="356091"/>
            <a:ext cx="2695064" cy="2411360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24A6B299-8634-1BDB-CB11-2D79E61A0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0" r="9130"/>
          <a:stretch/>
        </p:blipFill>
        <p:spPr>
          <a:xfrm>
            <a:off x="1741506" y="2306965"/>
            <a:ext cx="3073382" cy="2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3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Derivative analysis: critical point parameters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51483" y="4401607"/>
            <a:ext cx="30364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  <a:p>
            <a:r>
              <a:rPr lang="en-US" sz="1100" dirty="0">
                <a:solidFill>
                  <a:schemeClr val="bg1"/>
                </a:solidFill>
              </a:rPr>
              <a:t>Le, JVST B </a:t>
            </a:r>
            <a:r>
              <a:rPr lang="en-US" sz="1100" b="1" dirty="0">
                <a:solidFill>
                  <a:schemeClr val="bg1"/>
                </a:solidFill>
              </a:rPr>
              <a:t>37</a:t>
            </a:r>
            <a:r>
              <a:rPr lang="en-US" sz="1100" dirty="0">
                <a:solidFill>
                  <a:schemeClr val="bg1"/>
                </a:solidFill>
              </a:rPr>
              <a:t>, 052903 (2019); </a:t>
            </a:r>
          </a:p>
        </p:txBody>
      </p:sp>
      <p:pic>
        <p:nvPicPr>
          <p:cNvPr id="3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F5DC8C8D-3B38-4722-2824-E17CA46D9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75"/>
            <a:ext cx="5139790" cy="336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6F38004-F5FD-E31B-C670-EBE177957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63" y="787260"/>
            <a:ext cx="3860195" cy="2894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7E359C-2476-0A3D-E787-AAF6BA16344F}"/>
              </a:ext>
            </a:extLst>
          </p:cNvPr>
          <p:cNvSpPr txBox="1"/>
          <p:nvPr/>
        </p:nvSpPr>
        <p:spPr>
          <a:xfrm>
            <a:off x="5109588" y="3784138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Extended Gauss filter</a:t>
            </a:r>
          </a:p>
          <a:p>
            <a:r>
              <a:rPr lang="en-US" dirty="0"/>
              <a:t>Filter width determined from Fourier coefficients</a:t>
            </a:r>
          </a:p>
        </p:txBody>
      </p:sp>
    </p:spTree>
    <p:extLst>
      <p:ext uri="{BB962C8B-B14F-4D97-AF65-F5344CB8AC3E}">
        <p14:creationId xmlns:p14="http://schemas.microsoft.com/office/powerpoint/2010/main" val="3917054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93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Coherent acoustic phonon oscillations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3467805" y="4703648"/>
            <a:ext cx="30364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</p:txBody>
      </p:sp>
      <p:pic>
        <p:nvPicPr>
          <p:cNvPr id="3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69639E4-6FAF-9E8D-82F8-2535D5F7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3"/>
          <a:stretch/>
        </p:blipFill>
        <p:spPr>
          <a:xfrm>
            <a:off x="903048" y="442711"/>
            <a:ext cx="4794366" cy="3884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AF3308-89CC-7E3A-069A-4578A31E1B87}"/>
              </a:ext>
            </a:extLst>
          </p:cNvPr>
          <p:cNvCxnSpPr>
            <a:cxnSpLocks/>
          </p:cNvCxnSpPr>
          <p:nvPr/>
        </p:nvCxnSpPr>
        <p:spPr>
          <a:xfrm flipH="1">
            <a:off x="1004104" y="1373985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AC495-8893-F7B7-E0F9-879F3A181043}"/>
              </a:ext>
            </a:extLst>
          </p:cNvPr>
          <p:cNvCxnSpPr>
            <a:cxnSpLocks/>
          </p:cNvCxnSpPr>
          <p:nvPr/>
        </p:nvCxnSpPr>
        <p:spPr>
          <a:xfrm flipH="1">
            <a:off x="998700" y="3465433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53CD2-4DA7-217D-67B0-5E0AB9957B97}"/>
              </a:ext>
            </a:extLst>
          </p:cNvPr>
          <p:cNvCxnSpPr>
            <a:cxnSpLocks/>
          </p:cNvCxnSpPr>
          <p:nvPr/>
        </p:nvCxnSpPr>
        <p:spPr>
          <a:xfrm flipV="1">
            <a:off x="1121917" y="1373985"/>
            <a:ext cx="0" cy="20914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21097-C568-4FCF-6C3E-BD4A333E59F8}"/>
              </a:ext>
            </a:extLst>
          </p:cNvPr>
          <p:cNvSpPr txBox="1"/>
          <p:nvPr/>
        </p:nvSpPr>
        <p:spPr>
          <a:xfrm>
            <a:off x="0" y="2482934"/>
            <a:ext cx="120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~19.5 </a:t>
            </a:r>
            <a:r>
              <a:rPr lang="en-US" dirty="0" err="1"/>
              <a:t>meV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3B0CAE-FEF5-67AF-5C2A-9084AB87B55F}"/>
              </a:ext>
            </a:extLst>
          </p:cNvPr>
          <p:cNvCxnSpPr>
            <a:cxnSpLocks/>
          </p:cNvCxnSpPr>
          <p:nvPr/>
        </p:nvCxnSpPr>
        <p:spPr>
          <a:xfrm>
            <a:off x="1121917" y="1373987"/>
            <a:ext cx="1083016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CC7B7-F95A-DAF4-D017-B7984355320B}"/>
              </a:ext>
            </a:extLst>
          </p:cNvPr>
          <p:cNvCxnSpPr>
            <a:cxnSpLocks/>
          </p:cNvCxnSpPr>
          <p:nvPr/>
        </p:nvCxnSpPr>
        <p:spPr>
          <a:xfrm>
            <a:off x="1121917" y="3465432"/>
            <a:ext cx="89494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B49EB-E45D-A34F-3214-2C613814D6EA}"/>
              </a:ext>
            </a:extLst>
          </p:cNvPr>
          <p:cNvCxnSpPr>
            <a:cxnSpLocks/>
          </p:cNvCxnSpPr>
          <p:nvPr/>
        </p:nvCxnSpPr>
        <p:spPr>
          <a:xfrm flipH="1">
            <a:off x="785235" y="1374567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E36C8D-19CC-3EC7-4CC9-BE63FD85D4DE}"/>
              </a:ext>
            </a:extLst>
          </p:cNvPr>
          <p:cNvCxnSpPr>
            <a:cxnSpLocks/>
          </p:cNvCxnSpPr>
          <p:nvPr/>
        </p:nvCxnSpPr>
        <p:spPr>
          <a:xfrm flipH="1">
            <a:off x="755512" y="1928751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A4211-E5F5-D912-CBAB-0E89F58E3763}"/>
              </a:ext>
            </a:extLst>
          </p:cNvPr>
          <p:cNvCxnSpPr>
            <a:cxnSpLocks/>
          </p:cNvCxnSpPr>
          <p:nvPr/>
        </p:nvCxnSpPr>
        <p:spPr>
          <a:xfrm flipV="1">
            <a:off x="878729" y="1373985"/>
            <a:ext cx="0" cy="5547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EB180-5F9E-D837-5A94-CF2389C18CE4}"/>
              </a:ext>
            </a:extLst>
          </p:cNvPr>
          <p:cNvCxnSpPr>
            <a:cxnSpLocks/>
          </p:cNvCxnSpPr>
          <p:nvPr/>
        </p:nvCxnSpPr>
        <p:spPr>
          <a:xfrm>
            <a:off x="991138" y="1932284"/>
            <a:ext cx="1361871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35995-F462-B2D5-62B0-A0AB64D0D6E6}"/>
              </a:ext>
            </a:extLst>
          </p:cNvPr>
          <p:cNvSpPr txBox="1"/>
          <p:nvPr/>
        </p:nvSpPr>
        <p:spPr>
          <a:xfrm>
            <a:off x="62147" y="1328202"/>
            <a:ext cx="77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~5 </a:t>
            </a:r>
            <a:r>
              <a:rPr lang="en-US" dirty="0" err="1"/>
              <a:t>meV</a:t>
            </a:r>
            <a:endParaRPr lang="en-US" dirty="0"/>
          </a:p>
        </p:txBody>
      </p:sp>
      <p:pic>
        <p:nvPicPr>
          <p:cNvPr id="5" name="Content Placeholder 9" descr="Line chart&#10;&#10;Description automatically generated">
            <a:extLst>
              <a:ext uri="{FF2B5EF4-FFF2-40B4-BE49-F238E27FC236}">
                <a16:creationId xmlns:a16="http://schemas.microsoft.com/office/drawing/2014/main" id="{7F71FDAC-5461-57C1-3C55-B2C40595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47" y="610738"/>
            <a:ext cx="3245211" cy="165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E3C6844A-6B99-2698-C358-E3893EE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09" y="2536529"/>
            <a:ext cx="2629782" cy="255614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FCB2AD-025D-3C12-A27C-0E5A6B3564F4}"/>
                  </a:ext>
                </a:extLst>
              </p:cNvPr>
              <p:cNvSpPr txBox="1"/>
              <p:nvPr/>
            </p:nvSpPr>
            <p:spPr>
              <a:xfrm>
                <a:off x="4939130" y="3313119"/>
                <a:ext cx="1954306" cy="5014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=9−11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FCB2AD-025D-3C12-A27C-0E5A6B356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130" y="3313119"/>
                <a:ext cx="1954306" cy="501484"/>
              </a:xfrm>
              <a:prstGeom prst="rect">
                <a:avLst/>
              </a:prstGeom>
              <a:blipFill>
                <a:blip r:embed="rId6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4AFA02E-1A80-89AF-7324-9270BE2C5EFA}"/>
              </a:ext>
            </a:extLst>
          </p:cNvPr>
          <p:cNvSpPr txBox="1"/>
          <p:nvPr/>
        </p:nvSpPr>
        <p:spPr>
          <a:xfrm>
            <a:off x="2353009" y="2952427"/>
            <a:ext cx="85151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blueshift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013B3-5143-FE98-E383-049A65385731}"/>
              </a:ext>
            </a:extLst>
          </p:cNvPr>
          <p:cNvSpPr txBox="1"/>
          <p:nvPr/>
        </p:nvSpPr>
        <p:spPr>
          <a:xfrm>
            <a:off x="4437206" y="2571750"/>
            <a:ext cx="254108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redshift</a:t>
            </a:r>
          </a:p>
          <a:p>
            <a:r>
              <a:rPr lang="en-US" dirty="0"/>
              <a:t>Fermi singularity or strain ???</a:t>
            </a:r>
          </a:p>
        </p:txBody>
      </p:sp>
    </p:spTree>
    <p:extLst>
      <p:ext uri="{BB962C8B-B14F-4D97-AF65-F5344CB8AC3E}">
        <p14:creationId xmlns:p14="http://schemas.microsoft.com/office/powerpoint/2010/main" val="391519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New Mexico State University, Las Cruces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10" name="Picture 9" descr="A large white building with a red roof&#10;&#10;Description automatically generated">
            <a:extLst>
              <a:ext uri="{FF2B5EF4-FFF2-40B4-BE49-F238E27FC236}">
                <a16:creationId xmlns:a16="http://schemas.microsoft.com/office/drawing/2014/main" id="{66249BE2-41CD-2A28-E1AD-9EDAC3BE3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6" y="542764"/>
            <a:ext cx="2619375" cy="1743075"/>
          </a:xfrm>
          <a:prstGeom prst="rect">
            <a:avLst/>
          </a:prstGeom>
        </p:spPr>
      </p:pic>
      <p:pic>
        <p:nvPicPr>
          <p:cNvPr id="13" name="Picture 12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E9AB10E8-F40C-1AB4-0E93-59A2072E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5" y="2418669"/>
            <a:ext cx="2619375" cy="17430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009ECF-1B5E-798D-DDD9-66F3E4892183}"/>
              </a:ext>
            </a:extLst>
          </p:cNvPr>
          <p:cNvSpPr txBox="1"/>
          <p:nvPr/>
        </p:nvSpPr>
        <p:spPr>
          <a:xfrm>
            <a:off x="2914791" y="497967"/>
            <a:ext cx="608183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Land grant institution, Carnegie R2 (soon to be R1)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Comprehensive: Arts and Sciences, Education, Business, Agriculture</a:t>
            </a:r>
          </a:p>
          <a:p>
            <a:r>
              <a:rPr lang="en-US" dirty="0"/>
              <a:t>Ph.D. programs in sciences, engineering, agriculture; Ag extension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14,000 students </a:t>
            </a:r>
            <a:r>
              <a:rPr lang="en-US" dirty="0"/>
              <a:t>(11,500 UG, 2,500 GR), 1000 faculty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Minority-serving</a:t>
            </a:r>
            <a:r>
              <a:rPr lang="en-US" dirty="0"/>
              <a:t>, Hispanic-serving (60% Hispanic/NA, 26% White)</a:t>
            </a:r>
          </a:p>
          <a:p>
            <a:r>
              <a:rPr lang="en-US" dirty="0"/>
              <a:t>Small-town setting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Military-friendly</a:t>
            </a:r>
            <a:r>
              <a:rPr lang="en-US" dirty="0"/>
              <a:t> institution (Army and Air Force ROTC programs)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Community engagement </a:t>
            </a:r>
            <a:r>
              <a:rPr lang="en-US" dirty="0"/>
              <a:t>classification</a:t>
            </a:r>
            <a:br>
              <a:rPr lang="en-US" dirty="0"/>
            </a:br>
            <a:r>
              <a:rPr lang="en-US" dirty="0"/>
              <a:t>(first-generation students, Pell grant recipients)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Physics: BS/BA, MS, PhD degrees</a:t>
            </a:r>
            <a:r>
              <a:rPr lang="en-US" dirty="0"/>
              <a:t>. 71 UG and 37 GR students. </a:t>
            </a:r>
          </a:p>
          <a:p>
            <a:r>
              <a:rPr lang="en-US" b="1" dirty="0">
                <a:solidFill>
                  <a:srgbClr val="FF0000"/>
                </a:solidFill>
              </a:rPr>
              <a:t>12 faculty </a:t>
            </a:r>
            <a:r>
              <a:rPr lang="en-US" dirty="0"/>
              <a:t>(HE Nuclear and Materials Physics), </a:t>
            </a:r>
            <a:r>
              <a:rPr lang="en-US" b="1" dirty="0">
                <a:solidFill>
                  <a:srgbClr val="FF0000"/>
                </a:solidFill>
              </a:rPr>
              <a:t>1.7 M$ expenditures.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ABET-accredited BS in Physics </a:t>
            </a:r>
            <a:r>
              <a:rPr lang="en-US" dirty="0"/>
              <a:t>and BS in Engineering Physics </a:t>
            </a:r>
          </a:p>
        </p:txBody>
      </p:sp>
    </p:spTree>
    <p:extLst>
      <p:ext uri="{BB962C8B-B14F-4D97-AF65-F5344CB8AC3E}">
        <p14:creationId xmlns:p14="http://schemas.microsoft.com/office/powerpoint/2010/main" val="109979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93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Critical point parameters for E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 and E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+</a:t>
            </a:r>
            <a:r>
              <a:rPr lang="en-US" sz="2800" b="1" dirty="0">
                <a:solidFill>
                  <a:schemeClr val="dk2"/>
                </a:solidFill>
                <a:latin typeface="Symbol" panose="05050102010706020507" pitchFamily="18" charset="2"/>
                <a:ea typeface="Tahoma"/>
                <a:cs typeface="Tahoma"/>
                <a:sym typeface="Tahoma"/>
              </a:rPr>
              <a:t>D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3739389" y="4503716"/>
            <a:ext cx="30364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</p:txBody>
      </p:sp>
      <p:pic>
        <p:nvPicPr>
          <p:cNvPr id="3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69639E4-6FAF-9E8D-82F8-2535D5F7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9"/>
          <a:stretch/>
        </p:blipFill>
        <p:spPr>
          <a:xfrm>
            <a:off x="903048" y="404611"/>
            <a:ext cx="2477878" cy="3884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AF3308-89CC-7E3A-069A-4578A31E1B87}"/>
              </a:ext>
            </a:extLst>
          </p:cNvPr>
          <p:cNvCxnSpPr>
            <a:cxnSpLocks/>
          </p:cNvCxnSpPr>
          <p:nvPr/>
        </p:nvCxnSpPr>
        <p:spPr>
          <a:xfrm flipH="1">
            <a:off x="1004104" y="1373985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AC495-8893-F7B7-E0F9-879F3A181043}"/>
              </a:ext>
            </a:extLst>
          </p:cNvPr>
          <p:cNvCxnSpPr>
            <a:cxnSpLocks/>
          </p:cNvCxnSpPr>
          <p:nvPr/>
        </p:nvCxnSpPr>
        <p:spPr>
          <a:xfrm flipH="1">
            <a:off x="998700" y="3465433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53CD2-4DA7-217D-67B0-5E0AB9957B97}"/>
              </a:ext>
            </a:extLst>
          </p:cNvPr>
          <p:cNvCxnSpPr>
            <a:cxnSpLocks/>
          </p:cNvCxnSpPr>
          <p:nvPr/>
        </p:nvCxnSpPr>
        <p:spPr>
          <a:xfrm flipV="1">
            <a:off x="1121917" y="1373985"/>
            <a:ext cx="0" cy="20914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21097-C568-4FCF-6C3E-BD4A333E59F8}"/>
              </a:ext>
            </a:extLst>
          </p:cNvPr>
          <p:cNvSpPr txBox="1"/>
          <p:nvPr/>
        </p:nvSpPr>
        <p:spPr>
          <a:xfrm>
            <a:off x="0" y="2482934"/>
            <a:ext cx="120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~19.5 </a:t>
            </a:r>
            <a:r>
              <a:rPr lang="en-US" dirty="0" err="1"/>
              <a:t>meV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3B0CAE-FEF5-67AF-5C2A-9084AB87B55F}"/>
              </a:ext>
            </a:extLst>
          </p:cNvPr>
          <p:cNvCxnSpPr>
            <a:cxnSpLocks/>
          </p:cNvCxnSpPr>
          <p:nvPr/>
        </p:nvCxnSpPr>
        <p:spPr>
          <a:xfrm>
            <a:off x="1121917" y="1373987"/>
            <a:ext cx="1083016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CC7B7-F95A-DAF4-D017-B7984355320B}"/>
              </a:ext>
            </a:extLst>
          </p:cNvPr>
          <p:cNvCxnSpPr>
            <a:cxnSpLocks/>
          </p:cNvCxnSpPr>
          <p:nvPr/>
        </p:nvCxnSpPr>
        <p:spPr>
          <a:xfrm>
            <a:off x="1121917" y="3465432"/>
            <a:ext cx="89494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B49EB-E45D-A34F-3214-2C613814D6EA}"/>
              </a:ext>
            </a:extLst>
          </p:cNvPr>
          <p:cNvCxnSpPr>
            <a:cxnSpLocks/>
          </p:cNvCxnSpPr>
          <p:nvPr/>
        </p:nvCxnSpPr>
        <p:spPr>
          <a:xfrm flipH="1">
            <a:off x="785235" y="1374567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E36C8D-19CC-3EC7-4CC9-BE63FD85D4DE}"/>
              </a:ext>
            </a:extLst>
          </p:cNvPr>
          <p:cNvCxnSpPr>
            <a:cxnSpLocks/>
          </p:cNvCxnSpPr>
          <p:nvPr/>
        </p:nvCxnSpPr>
        <p:spPr>
          <a:xfrm flipH="1">
            <a:off x="755512" y="1928751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A4211-E5F5-D912-CBAB-0E89F58E3763}"/>
              </a:ext>
            </a:extLst>
          </p:cNvPr>
          <p:cNvCxnSpPr>
            <a:cxnSpLocks/>
          </p:cNvCxnSpPr>
          <p:nvPr/>
        </p:nvCxnSpPr>
        <p:spPr>
          <a:xfrm flipV="1">
            <a:off x="878729" y="1373985"/>
            <a:ext cx="0" cy="5547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EB180-5F9E-D837-5A94-CF2389C18CE4}"/>
              </a:ext>
            </a:extLst>
          </p:cNvPr>
          <p:cNvCxnSpPr>
            <a:cxnSpLocks/>
          </p:cNvCxnSpPr>
          <p:nvPr/>
        </p:nvCxnSpPr>
        <p:spPr>
          <a:xfrm>
            <a:off x="991138" y="1932284"/>
            <a:ext cx="1361871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35995-F462-B2D5-62B0-A0AB64D0D6E6}"/>
              </a:ext>
            </a:extLst>
          </p:cNvPr>
          <p:cNvSpPr txBox="1"/>
          <p:nvPr/>
        </p:nvSpPr>
        <p:spPr>
          <a:xfrm>
            <a:off x="62147" y="1328202"/>
            <a:ext cx="77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~5 </a:t>
            </a:r>
            <a:r>
              <a:rPr lang="en-US" dirty="0" err="1"/>
              <a:t>meV</a:t>
            </a:r>
            <a:endParaRPr lang="en-US" dirty="0"/>
          </a:p>
        </p:txBody>
      </p:sp>
      <p:pic>
        <p:nvPicPr>
          <p:cNvPr id="18" name="Content Placeholder 17" descr="Chart&#10;&#10;Description automatically generated">
            <a:extLst>
              <a:ext uri="{FF2B5EF4-FFF2-40B4-BE49-F238E27FC236}">
                <a16:creationId xmlns:a16="http://schemas.microsoft.com/office/drawing/2014/main" id="{3D13F31F-8218-577F-A359-24B4012DE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51640"/>
          <a:stretch/>
        </p:blipFill>
        <p:spPr>
          <a:xfrm>
            <a:off x="3403990" y="601550"/>
            <a:ext cx="1853604" cy="3198916"/>
          </a:xfrm>
          <a:prstGeom prst="rect">
            <a:avLst/>
          </a:prstGeom>
        </p:spPr>
      </p:pic>
      <p:pic>
        <p:nvPicPr>
          <p:cNvPr id="20" name="Content Placeholder 12" descr="Chart, scatter chart&#10;&#10;Description automatically generated">
            <a:extLst>
              <a:ext uri="{FF2B5EF4-FFF2-40B4-BE49-F238E27FC236}">
                <a16:creationId xmlns:a16="http://schemas.microsoft.com/office/drawing/2014/main" id="{2769321E-EAEF-5493-3EA2-964603C42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51641"/>
          <a:stretch/>
        </p:blipFill>
        <p:spPr>
          <a:xfrm>
            <a:off x="5249620" y="601550"/>
            <a:ext cx="1853561" cy="3198916"/>
          </a:xfrm>
          <a:prstGeom prst="rect">
            <a:avLst/>
          </a:prstGeom>
        </p:spPr>
      </p:pic>
      <p:pic>
        <p:nvPicPr>
          <p:cNvPr id="22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C7C8A56E-0419-1818-6F54-AD62F7D6E8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51608"/>
          <a:stretch/>
        </p:blipFill>
        <p:spPr>
          <a:xfrm>
            <a:off x="7197508" y="601550"/>
            <a:ext cx="1823650" cy="31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BD70DA-8EE4-9478-412F-8F1F3FE8FBD9}"/>
              </a:ext>
            </a:extLst>
          </p:cNvPr>
          <p:cNvSpPr txBox="1"/>
          <p:nvPr/>
        </p:nvSpPr>
        <p:spPr>
          <a:xfrm>
            <a:off x="3648075" y="3981553"/>
            <a:ext cx="430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red shift: phase angle changes. </a:t>
            </a:r>
            <a:r>
              <a:rPr lang="en-US" b="1" dirty="0">
                <a:solidFill>
                  <a:srgbClr val="FF0000"/>
                </a:solidFill>
              </a:rPr>
              <a:t>Where is BGR?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37DE8-AC25-B81B-7EFA-1B59AAD63AF9}"/>
              </a:ext>
            </a:extLst>
          </p:cNvPr>
          <p:cNvSpPr txBox="1"/>
          <p:nvPr/>
        </p:nvSpPr>
        <p:spPr>
          <a:xfrm>
            <a:off x="4099755" y="1974533"/>
            <a:ext cx="94448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Phase shift</a:t>
            </a:r>
          </a:p>
        </p:txBody>
      </p:sp>
    </p:spTree>
    <p:extLst>
      <p:ext uri="{BB962C8B-B14F-4D97-AF65-F5344CB8AC3E}">
        <p14:creationId xmlns:p14="http://schemas.microsoft.com/office/powerpoint/2010/main" val="2881051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D1E2F9-F119-57BC-5721-58002FB65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9906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8203C5-1F0C-4ABA-25A4-C0223A4F2709}"/>
              </a:ext>
            </a:extLst>
          </p:cNvPr>
          <p:cNvSpPr txBox="1">
            <a:spLocks/>
          </p:cNvSpPr>
          <p:nvPr/>
        </p:nvSpPr>
        <p:spPr>
          <a:xfrm>
            <a:off x="4269782" y="-1"/>
            <a:ext cx="4874217" cy="92989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Thickness dependence of excitonic absorption</a:t>
            </a:r>
          </a:p>
          <a:p>
            <a:endParaRPr lang="en-US" sz="2400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32345-D6A2-E453-E14B-10F96A59C486}"/>
              </a:ext>
            </a:extLst>
          </p:cNvPr>
          <p:cNvSpPr txBox="1"/>
          <p:nvPr/>
        </p:nvSpPr>
        <p:spPr>
          <a:xfrm>
            <a:off x="4754897" y="869265"/>
            <a:ext cx="435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ZnO</a:t>
            </a:r>
            <a:r>
              <a:rPr lang="en-US" dirty="0"/>
              <a:t> on Si with different thicknesses.</a:t>
            </a:r>
          </a:p>
          <a:p>
            <a:r>
              <a:rPr lang="en-US" dirty="0"/>
              <a:t>This might be an electric field effect.</a:t>
            </a:r>
          </a:p>
          <a:p>
            <a:r>
              <a:rPr lang="en-US" sz="1200" dirty="0"/>
              <a:t>(Samarasingha, Sudeshna Chattopadhyay, SZ, JVSTB 2020)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C4205-5C37-9554-C6B9-91608803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16517"/>
            <a:ext cx="4458086" cy="3558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D44AF7-A433-DC64-2100-1D9AE6149A5B}"/>
              </a:ext>
            </a:extLst>
          </p:cNvPr>
          <p:cNvSpPr txBox="1"/>
          <p:nvPr/>
        </p:nvSpPr>
        <p:spPr>
          <a:xfrm>
            <a:off x="7610341" y="4747494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ACDF0-5FE0-7CDB-C102-7C0140AFF141}"/>
              </a:ext>
            </a:extLst>
          </p:cNvPr>
          <p:cNvSpPr txBox="1"/>
          <p:nvPr/>
        </p:nvSpPr>
        <p:spPr>
          <a:xfrm>
            <a:off x="7022174" y="2962267"/>
            <a:ext cx="20489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Field ionization</a:t>
            </a:r>
          </a:p>
        </p:txBody>
      </p:sp>
    </p:spTree>
    <p:extLst>
      <p:ext uri="{BB962C8B-B14F-4D97-AF65-F5344CB8AC3E}">
        <p14:creationId xmlns:p14="http://schemas.microsoft.com/office/powerpoint/2010/main" val="1801962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05" y="566323"/>
            <a:ext cx="9021158" cy="3513309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 modeling of low-density optical processes is possible with basic physics and matrix elements from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Photoluminescence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gap absorption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gap absorption in Ge at low T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work is needed at high temperatures and for materials other than Ge.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carrier excitations: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electron doping density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excitation of electron-hole pairs in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-tin.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Femtosecond laser generation of electron-hole pairs in Ge (ELI Beamlines)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data and qualitative explanations exist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more experiments and more detailed theory and simulations.</a:t>
            </a: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99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4148009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Thank you!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 </a:t>
            </a:r>
            <a:br>
              <a:rPr lang="en-US" sz="3100" dirty="0"/>
            </a:br>
            <a:r>
              <a:rPr lang="en-US" sz="3100" dirty="0"/>
              <a:t>Questions?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200" dirty="0"/>
            </a:br>
            <a:r>
              <a:rPr lang="en-US" sz="2200" dirty="0"/>
              <a:t>Many students contributed to this project.</a:t>
            </a:r>
            <a:endParaRPr lang="en-US" sz="32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50394-7226-5C31-893E-E877D97A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" y="114025"/>
            <a:ext cx="6590389" cy="49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4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320072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Ellipsometry at NMSU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9CAA61B-3261-0BA4-BD8A-615F16ECF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64"/>
          <a:stretch/>
        </p:blipFill>
        <p:spPr>
          <a:xfrm>
            <a:off x="31261" y="536048"/>
            <a:ext cx="2911534" cy="2433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55FBB-172D-B109-8434-68A42AE6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1" y="3213485"/>
            <a:ext cx="6896481" cy="1874328"/>
          </a:xfrm>
          <a:prstGeom prst="rect">
            <a:avLst/>
          </a:prstGeom>
        </p:spPr>
      </p:pic>
      <p:pic>
        <p:nvPicPr>
          <p:cNvPr id="8" name="Picture 59">
            <a:extLst>
              <a:ext uri="{FF2B5EF4-FFF2-40B4-BE49-F238E27FC236}">
                <a16:creationId xmlns:a16="http://schemas.microsoft.com/office/drawing/2014/main" id="{CB6A9C64-0A07-2C32-13D1-1374FE31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70869" y="32440"/>
            <a:ext cx="1641868" cy="26952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8C13FB-192C-C53F-4263-940B93219C54}"/>
              </a:ext>
            </a:extLst>
          </p:cNvPr>
          <p:cNvSpPr txBox="1"/>
          <p:nvPr/>
        </p:nvSpPr>
        <p:spPr>
          <a:xfrm>
            <a:off x="3066779" y="536048"/>
            <a:ext cx="4400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Ellipsometry on anything (inorganic, 3D)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Metals, insulators, semiconductors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Mid-IR to vacuum 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10 to 800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Ellipsometry tells us a lot about materials quality (not necessarily what we want to know).</a:t>
            </a:r>
          </a:p>
        </p:txBody>
      </p:sp>
      <p:pic>
        <p:nvPicPr>
          <p:cNvPr id="12" name="Picture 11" descr="A book cover of a book&#10;&#10;Description automatically generated">
            <a:extLst>
              <a:ext uri="{FF2B5EF4-FFF2-40B4-BE49-F238E27FC236}">
                <a16:creationId xmlns:a16="http://schemas.microsoft.com/office/drawing/2014/main" id="{F93BF61B-4C5A-EC14-D6D2-6369259C9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856" y="2645870"/>
            <a:ext cx="1571010" cy="24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8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5678"/>
            <a:ext cx="9143999" cy="3392910"/>
          </a:xfrm>
        </p:spPr>
        <p:txBody>
          <a:bodyPr>
            <a:normAutofit fontScale="85000" lnSpcReduction="20000"/>
          </a:bodyPr>
          <a:lstStyle/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(1) </a:t>
            </a:r>
            <a:r>
              <a:rPr lang="en-US" sz="2200" dirty="0"/>
              <a:t>Achieve a </a:t>
            </a:r>
            <a:r>
              <a:rPr lang="en-US" sz="2200" b="1" u="sng" dirty="0">
                <a:solidFill>
                  <a:srgbClr val="FF0000"/>
                </a:solidFill>
              </a:rPr>
              <a:t>quantitative</a:t>
            </a:r>
            <a:r>
              <a:rPr lang="en-US" sz="2200" dirty="0"/>
              <a:t> understanding of </a:t>
            </a:r>
            <a:r>
              <a:rPr lang="en-US" sz="2200" b="1" dirty="0"/>
              <a:t>absorption</a:t>
            </a:r>
            <a:r>
              <a:rPr lang="en-US" sz="2200" dirty="0"/>
              <a:t> and </a:t>
            </a:r>
            <a:r>
              <a:rPr lang="en-US" sz="2200" b="1" dirty="0"/>
              <a:t>emission</a:t>
            </a:r>
            <a:r>
              <a:rPr lang="en-US" sz="2200" dirty="0"/>
              <a:t> processes.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Our </a:t>
            </a:r>
            <a:r>
              <a:rPr lang="en-US" sz="2200" b="1" u="sng" dirty="0"/>
              <a:t>qualitative</a:t>
            </a:r>
            <a:r>
              <a:rPr lang="en-US" sz="2200" dirty="0"/>
              <a:t> understanding of excitonic absorption is 50-100 years old,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But </a:t>
            </a:r>
            <a:r>
              <a:rPr lang="en-US" sz="2200" b="1" u="sng" dirty="0"/>
              <a:t>insufficient</a:t>
            </a:r>
            <a:r>
              <a:rPr lang="en-US" sz="2200" dirty="0"/>
              <a:t> for modeling of detectors and emitters.</a:t>
            </a:r>
          </a:p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b="1" u="sng" dirty="0">
                <a:solidFill>
                  <a:srgbClr val="FF0000"/>
                </a:solidFill>
              </a:rPr>
              <a:t>high carrier concentrations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(screening)?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In situ doping </a:t>
            </a:r>
            <a:r>
              <a:rPr lang="en-US" sz="1900" dirty="0">
                <a:solidFill>
                  <a:schemeClr val="tx1"/>
                </a:solidFill>
              </a:rPr>
              <a:t>or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ultrafast (femtosecond) lasers </a:t>
            </a:r>
            <a:r>
              <a:rPr lang="en-US" sz="1900" dirty="0"/>
              <a:t>or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 (narrow-gap or gapless semiconductors)</a:t>
            </a:r>
            <a:endParaRPr lang="en-US" sz="19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Goal:</a:t>
            </a:r>
            <a:r>
              <a:rPr lang="en-US" sz="2200" dirty="0"/>
              <a:t> CMOS-integrated mid-infrared camera (thermal imaging with a phone).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Future: How are optical processes affected by an electric field (pin diode or thin layer)?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25DD6-9F73-2957-FFE5-F1E26DA12BB0}"/>
              </a:ext>
            </a:extLst>
          </p:cNvPr>
          <p:cNvSpPr txBox="1"/>
          <p:nvPr/>
        </p:nvSpPr>
        <p:spPr>
          <a:xfrm>
            <a:off x="4677508" y="4765431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Fall 2023 MRS Meeting</a:t>
            </a:r>
          </a:p>
        </p:txBody>
      </p:sp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60CC38BA-8C88-70B5-D97C-AA0673E187A3}"/>
              </a:ext>
            </a:extLst>
          </p:cNvPr>
          <p:cNvSpPr txBox="1">
            <a:spLocks/>
          </p:cNvSpPr>
          <p:nvPr/>
        </p:nvSpPr>
        <p:spPr>
          <a:xfrm>
            <a:off x="8564037" y="4817105"/>
            <a:ext cx="548700" cy="3077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93F6D-08C8-89F5-F6EE-ADBCCED4572D}"/>
              </a:ext>
            </a:extLst>
          </p:cNvPr>
          <p:cNvGrpSpPr/>
          <p:nvPr/>
        </p:nvGrpSpPr>
        <p:grpSpPr>
          <a:xfrm>
            <a:off x="31263" y="1167577"/>
            <a:ext cx="6640757" cy="3926883"/>
            <a:chOff x="0" y="29002"/>
            <a:chExt cx="8097844" cy="509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26E69-FAF2-C9F5-248B-136A9DF4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673"/>
            <a:stretch/>
          </p:blipFill>
          <p:spPr>
            <a:xfrm>
              <a:off x="0" y="29002"/>
              <a:ext cx="8097844" cy="50990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B280CA-3223-3C71-2496-9B8CBE9C6E04}"/>
                </a:ext>
              </a:extLst>
            </p:cNvPr>
            <p:cNvCxnSpPr/>
            <p:nvPr/>
          </p:nvCxnSpPr>
          <p:spPr>
            <a:xfrm>
              <a:off x="6563532" y="4417017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1FEC26-BBA8-8669-4383-912E8D1B2D38}"/>
                </a:ext>
              </a:extLst>
            </p:cNvPr>
            <p:cNvCxnSpPr/>
            <p:nvPr/>
          </p:nvCxnSpPr>
          <p:spPr>
            <a:xfrm>
              <a:off x="1268277" y="4685654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CD0309-1A5E-C757-25C8-F792AD48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06" y="49040"/>
            <a:ext cx="4293031" cy="2736713"/>
          </a:xfrm>
          <a:prstGeom prst="rect">
            <a:avLst/>
          </a:prstGeom>
        </p:spPr>
      </p:pic>
      <p:pic>
        <p:nvPicPr>
          <p:cNvPr id="7" name="Picture 6" descr="A book cover with text&#10;&#10;Description automatically generated">
            <a:extLst>
              <a:ext uri="{FF2B5EF4-FFF2-40B4-BE49-F238E27FC236}">
                <a16:creationId xmlns:a16="http://schemas.microsoft.com/office/drawing/2014/main" id="{BCBF16F3-7D48-2F7A-62C2-E23708F6F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023" y="2482437"/>
            <a:ext cx="2030012" cy="263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2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55E767-661C-E747-558D-0FA83D0D6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817" y="664687"/>
            <a:ext cx="3659027" cy="3583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4DDB7-4E1A-775D-B5CC-CE8CD810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06" y="582926"/>
            <a:ext cx="3420151" cy="28172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 1: photoluminescence in germanium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ED52-C2E1-ECAF-BCBA-3B962632300D}"/>
              </a:ext>
            </a:extLst>
          </p:cNvPr>
          <p:cNvSpPr txBox="1"/>
          <p:nvPr/>
        </p:nvSpPr>
        <p:spPr>
          <a:xfrm>
            <a:off x="4009377" y="4663217"/>
            <a:ext cx="4463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Menendez, </a:t>
            </a:r>
            <a:r>
              <a:rPr lang="en-US" dirty="0" err="1">
                <a:solidFill>
                  <a:schemeClr val="bg1"/>
                </a:solidFill>
              </a:rPr>
              <a:t>Poweleit</a:t>
            </a:r>
            <a:r>
              <a:rPr lang="en-US" dirty="0">
                <a:solidFill>
                  <a:schemeClr val="bg1"/>
                </a:solidFill>
              </a:rPr>
              <a:t>, Tilton, PRB </a:t>
            </a:r>
            <a:r>
              <a:rPr lang="en-US" b="1" dirty="0">
                <a:solidFill>
                  <a:schemeClr val="bg1"/>
                </a:solidFill>
              </a:rPr>
              <a:t>101</a:t>
            </a:r>
            <a:r>
              <a:rPr lang="en-US" dirty="0">
                <a:solidFill>
                  <a:schemeClr val="bg1"/>
                </a:solidFill>
              </a:rPr>
              <a:t>, 195204 (2020).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C0C68-8789-EFBA-C811-630EAAACF749}"/>
              </a:ext>
            </a:extLst>
          </p:cNvPr>
          <p:cNvSpPr txBox="1"/>
          <p:nvPr/>
        </p:nvSpPr>
        <p:spPr>
          <a:xfrm>
            <a:off x="31261" y="582926"/>
            <a:ext cx="108074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Qualitative: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0C769-BB57-15D7-4D4F-FC41E27AE2D2}"/>
              </a:ext>
            </a:extLst>
          </p:cNvPr>
          <p:cNvSpPr txBox="1"/>
          <p:nvPr/>
        </p:nvSpPr>
        <p:spPr>
          <a:xfrm>
            <a:off x="4634754" y="582926"/>
            <a:ext cx="1189749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Quantitative: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B2727-9DEC-100D-5B07-D79529BA4E57}"/>
              </a:ext>
            </a:extLst>
          </p:cNvPr>
          <p:cNvSpPr txBox="1"/>
          <p:nvPr/>
        </p:nvSpPr>
        <p:spPr>
          <a:xfrm>
            <a:off x="0" y="3670943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Roosbroeck</a:t>
            </a:r>
            <a:r>
              <a:rPr lang="en-US" dirty="0"/>
              <a:t>-Shockley equation (PR </a:t>
            </a:r>
            <a:r>
              <a:rPr lang="en-US" b="1" dirty="0"/>
              <a:t>94</a:t>
            </a:r>
            <a:r>
              <a:rPr lang="en-US" dirty="0"/>
              <a:t>, 1558, 1954).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Complete failure above 200 K and at RT.</a:t>
            </a:r>
          </a:p>
        </p:txBody>
      </p:sp>
    </p:spTree>
    <p:extLst>
      <p:ext uri="{BB962C8B-B14F-4D97-AF65-F5344CB8AC3E}">
        <p14:creationId xmlns:p14="http://schemas.microsoft.com/office/powerpoint/2010/main" val="346706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 2: indirect absorption in germanium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64037" y="4817105"/>
            <a:ext cx="548700" cy="30777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ED52-C2E1-ECAF-BCBA-3B962632300D}"/>
              </a:ext>
            </a:extLst>
          </p:cNvPr>
          <p:cNvSpPr txBox="1"/>
          <p:nvPr/>
        </p:nvSpPr>
        <p:spPr>
          <a:xfrm>
            <a:off x="3700183" y="4360733"/>
            <a:ext cx="521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Menendez, Lockwood, </a:t>
            </a:r>
            <a:r>
              <a:rPr lang="en-US" dirty="0" err="1">
                <a:solidFill>
                  <a:schemeClr val="bg1"/>
                </a:solidFill>
              </a:rPr>
              <a:t>Zwinkels</a:t>
            </a:r>
            <a:r>
              <a:rPr lang="en-US" dirty="0">
                <a:solidFill>
                  <a:schemeClr val="bg1"/>
                </a:solidFill>
              </a:rPr>
              <a:t>, Noel, PRB </a:t>
            </a:r>
            <a:r>
              <a:rPr lang="en-US" b="1" dirty="0">
                <a:solidFill>
                  <a:schemeClr val="bg1"/>
                </a:solidFill>
              </a:rPr>
              <a:t>98</a:t>
            </a:r>
            <a:r>
              <a:rPr lang="en-US" dirty="0">
                <a:solidFill>
                  <a:schemeClr val="bg1"/>
                </a:solidFill>
              </a:rPr>
              <a:t>, 165207 (2018).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AC46E-7F46-5D74-9467-BC48356B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8" y="672576"/>
            <a:ext cx="2777601" cy="359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64E36-8E95-B8CD-8138-E0C59AA1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89" y="782767"/>
            <a:ext cx="5811493" cy="33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2898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26590</TotalTime>
  <Words>3022</Words>
  <Application>Microsoft Office PowerPoint</Application>
  <PresentationFormat>On-screen Show (16:9)</PresentationFormat>
  <Paragraphs>481</Paragraphs>
  <Slides>43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(Body)</vt:lpstr>
      <vt:lpstr>Cambria Math</vt:lpstr>
      <vt:lpstr>Symbol</vt:lpstr>
      <vt:lpstr>Tahoma</vt:lpstr>
      <vt:lpstr>Times New Roman</vt:lpstr>
      <vt:lpstr>NMSU_2019</vt:lpstr>
      <vt:lpstr>Excitonic absorption in semiconductors  with low and high carrier densities</vt:lpstr>
      <vt:lpstr>PowerPoint Presentation</vt:lpstr>
      <vt:lpstr>Where is Las Cruces, NM ???</vt:lpstr>
      <vt:lpstr>New Mexico State University, Las Cruces</vt:lpstr>
      <vt:lpstr>Ellipsometry at NMSU</vt:lpstr>
      <vt:lpstr>Problem statement</vt:lpstr>
      <vt:lpstr>PowerPoint Presentation</vt:lpstr>
      <vt:lpstr>Example 1: photoluminescence in germanium</vt:lpstr>
      <vt:lpstr>Example 2: indirect absorption in germanium</vt:lpstr>
      <vt:lpstr>Optical constants of highly excited semiconductors</vt:lpstr>
      <vt:lpstr>Einstein coefficients</vt:lpstr>
      <vt:lpstr>Fermi’s Golden Rule: Tauc plot</vt:lpstr>
      <vt:lpstr>Fermi’s Golden Rule: Tauc plot</vt:lpstr>
      <vt:lpstr>Elliott-Tanguy exciton absorption</vt:lpstr>
      <vt:lpstr>Calculation of absorption spectrum from k·p theory</vt:lpstr>
      <vt:lpstr>Elliott-Tanguy theory applied to Ge</vt:lpstr>
      <vt:lpstr>Elliott-Tanguy theory applied to Ge</vt:lpstr>
      <vt:lpstr>Elliott-Tanguy theory: problems for Ge at high T</vt:lpstr>
      <vt:lpstr>Temperature dependence of the effective mass</vt:lpstr>
      <vt:lpstr>Optical Absorption at High Carrier Densities</vt:lpstr>
      <vt:lpstr>(1) Dielectric function of InSb from 80 to 800 K</vt:lpstr>
      <vt:lpstr>Band gap analysis for InSb</vt:lpstr>
      <vt:lpstr>Band gap of InSb from 80 to 800 K</vt:lpstr>
      <vt:lpstr>k·p theory (band structure method)</vt:lpstr>
      <vt:lpstr>Nonparabolicity of InSb conduction band from k·p theory</vt:lpstr>
      <vt:lpstr>Thermal excitations of electron-hole pairs in InSb</vt:lpstr>
      <vt:lpstr>Optical constants model: screened excitons</vt:lpstr>
      <vt:lpstr>Relativistic Effects: Darwin Shift: C, Si, Ge, Sn</vt:lpstr>
      <vt:lpstr>Intravalence band absorption in  gapless topological insulators (a-tin)</vt:lpstr>
      <vt:lpstr>Excitonic intravalence band absorption in  gapless topological insulators (a-tin)</vt:lpstr>
      <vt:lpstr>(2) Highly doped Ge (n-type, with phosphorus)</vt:lpstr>
      <vt:lpstr>(3) Set-up: Femtosecond pump-probe ellipsometry</vt:lpstr>
      <vt:lpstr>Set-up: Femtosecond pump-probe ellipsometry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  <vt:lpstr>Thank you!     Questions?    Many students contributed to this project.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cp:lastModifiedBy>Stefan Zollner</cp:lastModifiedBy>
  <cp:revision>383</cp:revision>
  <dcterms:modified xsi:type="dcterms:W3CDTF">2023-11-29T15:30:17Z</dcterms:modified>
</cp:coreProperties>
</file>