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49"/>
  </p:notesMasterIdLst>
  <p:sldIdLst>
    <p:sldId id="256" r:id="rId2"/>
    <p:sldId id="305" r:id="rId3"/>
    <p:sldId id="667" r:id="rId4"/>
    <p:sldId id="666" r:id="rId5"/>
    <p:sldId id="651" r:id="rId6"/>
    <p:sldId id="642" r:id="rId7"/>
    <p:sldId id="644" r:id="rId8"/>
    <p:sldId id="645" r:id="rId9"/>
    <p:sldId id="646" r:id="rId10"/>
    <p:sldId id="643" r:id="rId11"/>
    <p:sldId id="647" r:id="rId12"/>
    <p:sldId id="650" r:id="rId13"/>
    <p:sldId id="648" r:id="rId14"/>
    <p:sldId id="649" r:id="rId15"/>
    <p:sldId id="652" r:id="rId16"/>
    <p:sldId id="653" r:id="rId17"/>
    <p:sldId id="669" r:id="rId18"/>
    <p:sldId id="654" r:id="rId19"/>
    <p:sldId id="658" r:id="rId20"/>
    <p:sldId id="659" r:id="rId21"/>
    <p:sldId id="657" r:id="rId22"/>
    <p:sldId id="656" r:id="rId23"/>
    <p:sldId id="655" r:id="rId24"/>
    <p:sldId id="665" r:id="rId25"/>
    <p:sldId id="664" r:id="rId26"/>
    <p:sldId id="663" r:id="rId27"/>
    <p:sldId id="668" r:id="rId28"/>
    <p:sldId id="661" r:id="rId29"/>
    <p:sldId id="660" r:id="rId30"/>
    <p:sldId id="258" r:id="rId31"/>
    <p:sldId id="268" r:id="rId32"/>
    <p:sldId id="277" r:id="rId33"/>
    <p:sldId id="267" r:id="rId34"/>
    <p:sldId id="278" r:id="rId35"/>
    <p:sldId id="272" r:id="rId36"/>
    <p:sldId id="279" r:id="rId37"/>
    <p:sldId id="269" r:id="rId38"/>
    <p:sldId id="285" r:id="rId39"/>
    <p:sldId id="284" r:id="rId40"/>
    <p:sldId id="282" r:id="rId41"/>
    <p:sldId id="264" r:id="rId42"/>
    <p:sldId id="286" r:id="rId43"/>
    <p:sldId id="283" r:id="rId44"/>
    <p:sldId id="276" r:id="rId45"/>
    <p:sldId id="322" r:id="rId46"/>
    <p:sldId id="328" r:id="rId47"/>
    <p:sldId id="662" r:id="rId48"/>
  </p:sldIdLst>
  <p:sldSz cx="9144000" cy="5143500" type="screen16x9"/>
  <p:notesSz cx="7010400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marked squares are the measured energies of bulk Ge and the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epitaxial layer. The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energy for the E</a:t>
            </a:r>
            <a:r>
              <a:rPr lang="en-US" baseline="-25000" dirty="0"/>
              <a:t>1 </a:t>
            </a:r>
            <a:r>
              <a:rPr lang="en-US" dirty="0"/>
              <a:t>is slightly higher.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566E9-F661-4D04-BE93-261B4438DB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40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5226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55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33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66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004 is symmetric scan. Using </a:t>
            </a:r>
            <a:r>
              <a:rPr lang="en-US" dirty="0" err="1"/>
              <a:t>braggs</a:t>
            </a:r>
            <a:r>
              <a:rPr lang="en-US" dirty="0"/>
              <a:t> law and the angle of reflection we can find the d-spacings of the samples. The epitaxial layer on the receiving slit graph are missing because of the width of the detector.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566E9-F661-4D04-BE93-261B4438DB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8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224 RSM are asymmetrical scans using </a:t>
            </a:r>
            <a:r>
              <a:rPr lang="en-US" dirty="0" err="1"/>
              <a:t>xrd</a:t>
            </a:r>
            <a:r>
              <a:rPr lang="en-US" dirty="0"/>
              <a:t>. Since delta omega on both sides are not equal, this tells us that the samples are not fully relaxed.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566E9-F661-4D04-BE93-261B4438DB4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26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With Vegard’s law and continuum elasticity theory, the tin content of the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 </a:t>
            </a:r>
            <a:r>
              <a:rPr lang="en-US" dirty="0"/>
              <a:t> layer can be found with the measured and known lattice constants of GaAs, Ge, and Sn.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566E9-F661-4D04-BE93-261B4438DB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0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By fitting the 2</a:t>
            </a:r>
            <a:r>
              <a:rPr lang="en-US" baseline="30000" dirty="0"/>
              <a:t>nd</a:t>
            </a:r>
            <a:r>
              <a:rPr lang="en-US" dirty="0"/>
              <a:t> derivative of the dielectric function, the critical point parameters were found. This includes energy, amplitude, phase angle, broadening, and the line shape. The phase angle for E</a:t>
            </a:r>
            <a:r>
              <a:rPr lang="en-US" baseline="-25000" dirty="0"/>
              <a:t>1</a:t>
            </a:r>
            <a:r>
              <a:rPr lang="en-US" dirty="0"/>
              <a:t> and E</a:t>
            </a:r>
            <a:r>
              <a:rPr lang="en-US" baseline="-25000" dirty="0"/>
              <a:t>1</a:t>
            </a:r>
            <a:r>
              <a:rPr lang="en-US" dirty="0"/>
              <a:t>+</a:t>
            </a:r>
            <a:r>
              <a:rPr lang="el-GR" dirty="0"/>
              <a:t>Δ</a:t>
            </a:r>
            <a:r>
              <a:rPr lang="en-US" baseline="-25000" dirty="0"/>
              <a:t>1</a:t>
            </a:r>
            <a:r>
              <a:rPr lang="en-US" dirty="0"/>
              <a:t> were fixed to be the same.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566E9-F661-4D04-BE93-261B4438DB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3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Presentation Titl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98731"/>
            <a:ext cx="7772400" cy="1099718"/>
          </a:xfrm>
        </p:spPr>
        <p:txBody>
          <a:bodyPr anchor="t" anchorCtr="0"/>
          <a:lstStyle>
            <a:lvl1pPr algn="ctr">
              <a:defRPr sz="3375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614728"/>
            <a:ext cx="6858000" cy="621221"/>
          </a:xfrm>
        </p:spPr>
        <p:txBody>
          <a:bodyPr/>
          <a:lstStyle>
            <a:lvl1pPr marL="0" indent="0" algn="ctr">
              <a:buNone/>
              <a:defRPr sz="18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5B5FA-38C5-9149-9DA4-F4028C966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7485" y="2257129"/>
            <a:ext cx="4675187" cy="251222"/>
          </a:xfrm>
        </p:spPr>
        <p:txBody>
          <a:bodyPr>
            <a:noAutofit/>
          </a:bodyPr>
          <a:lstStyle>
            <a:lvl1pPr marL="0" indent="0" algn="ctr">
              <a:buNone/>
              <a:defRPr sz="1125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339FA-DA32-A74D-BF3D-0857B2EA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3" y="2602879"/>
            <a:ext cx="3713203" cy="489562"/>
          </a:xfrm>
        </p:spPr>
        <p:txBody>
          <a:bodyPr anchor="ctr">
            <a:normAutofit/>
          </a:bodyPr>
          <a:lstStyle>
            <a:lvl1pPr marL="0" indent="0" algn="r">
              <a:buNone/>
              <a:defRPr sz="1013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4E1DC7-B849-7A47-B34C-CA67D6F46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1148" y="2602879"/>
            <a:ext cx="3713203" cy="489562"/>
          </a:xfrm>
        </p:spPr>
        <p:txBody>
          <a:bodyPr anchor="ctr">
            <a:normAutofit/>
          </a:bodyPr>
          <a:lstStyle>
            <a:lvl1pPr marL="0" indent="0" algn="l">
              <a:buNone/>
              <a:defRPr sz="1013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B3D67C-B153-C645-A39A-00A7DAE198D6}"/>
              </a:ext>
            </a:extLst>
          </p:cNvPr>
          <p:cNvGrpSpPr/>
          <p:nvPr/>
        </p:nvGrpSpPr>
        <p:grpSpPr>
          <a:xfrm>
            <a:off x="3381323" y="3638225"/>
            <a:ext cx="2381356" cy="1224387"/>
            <a:chOff x="4428154" y="3921547"/>
            <a:chExt cx="3330175" cy="228296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D9EA0D-1D68-9440-B3BE-BD5C55B95E11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85F0FEB-2A54-704E-9CA8-5EACEB32DA8A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50" dirty="0"/>
                  <a:t> 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6096C86-8430-4542-9130-724B45917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458BD4-C1E5-4B48-9C01-7F4AE75B2C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061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637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35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542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516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3557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2691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79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2082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8931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59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383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648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9461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35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0974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10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3" r:id="rId22"/>
    <p:sldLayoutId id="2147483674" r:id="rId23"/>
    <p:sldLayoutId id="2147483676" r:id="rId24"/>
    <p:sldLayoutId id="2147483677" r:id="rId25"/>
    <p:sldLayoutId id="2147483678" r:id="rId26"/>
    <p:sldLayoutId id="2147483679" r:id="rId27"/>
    <p:sldLayoutId id="2147483680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emto.nmsu.edu/" TargetMode="External"/><Relationship Id="rId5" Type="http://schemas.openxmlformats.org/officeDocument/2006/relationships/hyperlink" Target="mailto:zollner@nmsu.edu" TargetMode="Externa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10.png"/><Relationship Id="rId7" Type="http://schemas.openxmlformats.org/officeDocument/2006/relationships/image" Target="../media/image45.jpe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emf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00.png"/><Relationship Id="rId7" Type="http://schemas.openxmlformats.org/officeDocument/2006/relationships/image" Target="../media/image85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750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820.png"/><Relationship Id="rId4" Type="http://schemas.openxmlformats.org/officeDocument/2006/relationships/image" Target="../media/image760.png"/><Relationship Id="rId9" Type="http://schemas.openxmlformats.org/officeDocument/2006/relationships/image" Target="../media/image7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0.jpeg"/><Relationship Id="rId7" Type="http://schemas.openxmlformats.org/officeDocument/2006/relationships/image" Target="../media/image88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0.png"/><Relationship Id="rId5" Type="http://schemas.openxmlformats.org/officeDocument/2006/relationships/image" Target="../media/image860.pn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11" Type="http://schemas.openxmlformats.org/officeDocument/2006/relationships/image" Target="../media/image98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0.png"/><Relationship Id="rId7" Type="http://schemas.openxmlformats.org/officeDocument/2006/relationships/image" Target="../media/image31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5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500964"/>
            <a:ext cx="9144000" cy="1099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Impact of Stress and Strain</a:t>
            </a:r>
            <a:br>
              <a:rPr lang="en-US" sz="3200" dirty="0"/>
            </a:br>
            <a:r>
              <a:rPr lang="en-US" sz="3200" dirty="0"/>
              <a:t>on Optical Spectra of Semiconductors</a:t>
            </a:r>
            <a:endParaRPr sz="32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4768644" y="1753411"/>
            <a:ext cx="4375355" cy="1789326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5100" b="1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</a:p>
          <a:p>
            <a:pPr marL="0" lvl="0" indent="0">
              <a:lnSpc>
                <a:spcPct val="120000"/>
              </a:lnSpc>
              <a:buClr>
                <a:schemeClr val="dk1"/>
              </a:buClr>
              <a:buSzPts val="1100"/>
            </a:pPr>
            <a:endParaRPr lang="es" sz="3000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Department of Physics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 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Las Cruces, NM, USA</a:t>
            </a: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7819174" y="48820"/>
            <a:ext cx="549199" cy="54744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9174" y="582555"/>
            <a:ext cx="1324826" cy="40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</a:t>
            </a:r>
          </a:p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W911NF-2210130</a:t>
            </a: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127FAE-823E-4EA8-9698-08683633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95" y="71379"/>
            <a:ext cx="547444" cy="547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EB618-FFEF-5F40-18B0-5429686F84AD}"/>
              </a:ext>
            </a:extLst>
          </p:cNvPr>
          <p:cNvSpPr txBox="1"/>
          <p:nvPr/>
        </p:nvSpPr>
        <p:spPr>
          <a:xfrm>
            <a:off x="4424514" y="4439918"/>
            <a:ext cx="471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</a:rPr>
              <a:t>Ask me about MS/Ph.D. student positions at NMSU.</a:t>
            </a:r>
            <a:r>
              <a:rPr lang="en-US" dirty="0"/>
              <a:t>.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FB0B5BA-DCBD-6E4B-0D1C-EFB61C820B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264"/>
          <a:stretch/>
        </p:blipFill>
        <p:spPr>
          <a:xfrm>
            <a:off x="43864" y="1451739"/>
            <a:ext cx="4375355" cy="36568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Strain tensor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Landau-</a:t>
            </a:r>
            <a:r>
              <a:rPr lang="en-US" dirty="0" err="1">
                <a:solidFill>
                  <a:schemeClr val="bg1"/>
                </a:solidFill>
              </a:rPr>
              <a:t>Lifshitz</a:t>
            </a:r>
            <a:r>
              <a:rPr lang="en-US" dirty="0">
                <a:solidFill>
                  <a:schemeClr val="bg1"/>
                </a:solidFill>
              </a:rPr>
              <a:t>, Vol. 7, </a:t>
            </a:r>
            <a:r>
              <a:rPr lang="en-US" i="1" dirty="0">
                <a:solidFill>
                  <a:schemeClr val="bg1"/>
                </a:solidFill>
              </a:rPr>
              <a:t>Elasticity Theory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DD359-FC9A-32D7-98DE-8F43F2008409}"/>
              </a:ext>
            </a:extLst>
          </p:cNvPr>
          <p:cNvSpPr txBox="1"/>
          <p:nvPr/>
        </p:nvSpPr>
        <p:spPr>
          <a:xfrm>
            <a:off x="286719" y="662149"/>
            <a:ext cx="356540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dirty="0"/>
              <a:t>	Position of the unstrained point</a:t>
            </a:r>
          </a:p>
          <a:p>
            <a:r>
              <a:rPr lang="en-US" b="1" dirty="0"/>
              <a:t>r</a:t>
            </a:r>
            <a:r>
              <a:rPr lang="en-US" dirty="0"/>
              <a:t>’	Position of the strained point</a:t>
            </a:r>
          </a:p>
          <a:p>
            <a:r>
              <a:rPr lang="en-US" b="1" dirty="0"/>
              <a:t>u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)=</a:t>
            </a:r>
            <a:r>
              <a:rPr lang="en-US" b="1" dirty="0"/>
              <a:t>r</a:t>
            </a:r>
            <a:r>
              <a:rPr lang="en-US" dirty="0"/>
              <a:t>’-</a:t>
            </a:r>
            <a:r>
              <a:rPr lang="en-US" b="1" dirty="0"/>
              <a:t>r</a:t>
            </a:r>
            <a:r>
              <a:rPr lang="en-US" dirty="0"/>
              <a:t>	Displacement (vector field)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u="sng" dirty="0">
                <a:solidFill>
                  <a:srgbClr val="FF0000"/>
                </a:solidFill>
              </a:rPr>
              <a:t>strain tensor</a:t>
            </a:r>
            <a:r>
              <a:rPr lang="en-US" b="1" dirty="0"/>
              <a:t>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 is defined by</a:t>
            </a:r>
          </a:p>
          <a:p>
            <a:endParaRPr lang="en-US" dirty="0"/>
          </a:p>
          <a:p>
            <a:r>
              <a:rPr lang="en-US" b="1" dirty="0"/>
              <a:t>                </a:t>
            </a:r>
            <a:r>
              <a:rPr lang="en-US" b="1" dirty="0">
                <a:highlight>
                  <a:srgbClr val="FFFF00"/>
                </a:highlight>
              </a:rPr>
              <a:t>u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b="1" dirty="0">
                <a:highlight>
                  <a:srgbClr val="FFFF00"/>
                </a:highlight>
              </a:rPr>
              <a:t>r</a:t>
            </a:r>
            <a:r>
              <a:rPr lang="en-US" dirty="0">
                <a:highlight>
                  <a:srgbClr val="FFFF00"/>
                </a:highlight>
              </a:rPr>
              <a:t>)=</a:t>
            </a:r>
            <a:r>
              <a:rPr lang="en-US" dirty="0">
                <a:highlight>
                  <a:srgbClr val="FFFF00"/>
                </a:highlight>
                <a:latin typeface="Symbol" panose="05050102010706020507" pitchFamily="18" charset="2"/>
              </a:rPr>
              <a:t>e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b="1" dirty="0">
                <a:highlight>
                  <a:srgbClr val="FFFF00"/>
                </a:highlight>
              </a:rPr>
              <a:t>r</a:t>
            </a:r>
            <a:r>
              <a:rPr lang="en-US" dirty="0">
                <a:highlight>
                  <a:srgbClr val="FFFF00"/>
                </a:highlight>
              </a:rPr>
              <a:t>)</a:t>
            </a:r>
            <a:r>
              <a:rPr lang="en-US" b="1" dirty="0">
                <a:highlight>
                  <a:srgbClr val="FFFF00"/>
                </a:highlight>
              </a:rPr>
              <a:t>r</a:t>
            </a:r>
          </a:p>
          <a:p>
            <a:endParaRPr lang="en-US" dirty="0"/>
          </a:p>
          <a:p>
            <a:r>
              <a:rPr lang="en-US" dirty="0"/>
              <a:t>This is a tensor field. </a:t>
            </a:r>
          </a:p>
          <a:p>
            <a:r>
              <a:rPr lang="en-US" dirty="0"/>
              <a:t>We assume a homogeneous strain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(</a:t>
            </a:r>
            <a:r>
              <a:rPr lang="en-US" b="1" dirty="0"/>
              <a:t>r</a:t>
            </a:r>
            <a:r>
              <a:rPr lang="en-US" dirty="0"/>
              <a:t>)=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u="sng" dirty="0"/>
              <a:t>Volume change: </a:t>
            </a:r>
            <a:br>
              <a:rPr lang="en-US" dirty="0"/>
            </a:b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V/V=Tr(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)</a:t>
            </a:r>
          </a:p>
          <a:p>
            <a:r>
              <a:rPr lang="en-US" b="1" u="sng" dirty="0">
                <a:highlight>
                  <a:srgbClr val="FFFF00"/>
                </a:highlight>
              </a:rPr>
              <a:t>Poisson ratio</a:t>
            </a:r>
            <a:r>
              <a:rPr lang="en-US" b="1" u="sng" dirty="0"/>
              <a:t>:</a:t>
            </a:r>
            <a:r>
              <a:rPr lang="en-US" dirty="0"/>
              <a:t> (0&lt;</a:t>
            </a:r>
            <a:r>
              <a:rPr lang="en-US" dirty="0">
                <a:latin typeface="Symbol" panose="05050102010706020507" pitchFamily="18" charset="2"/>
              </a:rPr>
              <a:t>n</a:t>
            </a:r>
            <a:r>
              <a:rPr lang="en-US" dirty="0"/>
              <a:t>&lt;0.5)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44C1C3-E627-0D6D-9413-489647DAE01D}"/>
                  </a:ext>
                </a:extLst>
              </p:cNvPr>
              <p:cNvSpPr txBox="1"/>
              <p:nvPr/>
            </p:nvSpPr>
            <p:spPr>
              <a:xfrm>
                <a:off x="4421849" y="672576"/>
                <a:ext cx="4302588" cy="103464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44C1C3-E627-0D6D-9413-489647DAE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849" y="672576"/>
                <a:ext cx="4302588" cy="10346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E7C23C1-D2BB-9FA4-D08B-2D79DE474C68}"/>
              </a:ext>
            </a:extLst>
          </p:cNvPr>
          <p:cNvSpPr txBox="1"/>
          <p:nvPr/>
        </p:nvSpPr>
        <p:spPr>
          <a:xfrm>
            <a:off x="4697065" y="2053045"/>
            <a:ext cx="37753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Sign convention:</a:t>
            </a:r>
            <a:br>
              <a:rPr lang="en-US" dirty="0"/>
            </a:br>
            <a:r>
              <a:rPr lang="en-US" dirty="0"/>
              <a:t>Positive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:		Tensile strain</a:t>
            </a:r>
          </a:p>
          <a:p>
            <a:r>
              <a:rPr lang="en-US" dirty="0"/>
              <a:t>Negative </a:t>
            </a:r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:		Compressive strain</a:t>
            </a:r>
          </a:p>
          <a:p>
            <a:endParaRPr lang="en-US" dirty="0"/>
          </a:p>
          <a:p>
            <a:r>
              <a:rPr lang="en-US" b="1" u="sng" dirty="0"/>
              <a:t>Onsager principle:</a:t>
            </a:r>
          </a:p>
          <a:p>
            <a:r>
              <a:rPr lang="en-US" dirty="0"/>
              <a:t>The strain tensor is </a:t>
            </a:r>
            <a:r>
              <a:rPr lang="en-US" b="1" dirty="0">
                <a:solidFill>
                  <a:srgbClr val="FF0000"/>
                </a:solidFill>
              </a:rPr>
              <a:t>symmetric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It can be diagonalized (principal axes). </a:t>
            </a:r>
          </a:p>
          <a:p>
            <a:endParaRPr lang="en-US" dirty="0"/>
          </a:p>
          <a:p>
            <a:r>
              <a:rPr lang="en-US" dirty="0"/>
              <a:t>Determinant usually non-zero (Poisson ratio).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202D56-C384-C845-9082-A0DD1A40B344}"/>
                  </a:ext>
                </a:extLst>
              </p:cNvPr>
              <p:cNvSpPr txBox="1"/>
              <p:nvPr/>
            </p:nvSpPr>
            <p:spPr>
              <a:xfrm>
                <a:off x="418455" y="3770692"/>
                <a:ext cx="777905" cy="4041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202D56-C384-C845-9082-A0DD1A40B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55" y="3770692"/>
                <a:ext cx="777905" cy="404150"/>
              </a:xfrm>
              <a:prstGeom prst="rect">
                <a:avLst/>
              </a:prstGeom>
              <a:blipFill>
                <a:blip r:embed="rId3"/>
                <a:stretch>
                  <a:fillRect l="-3150" r="-78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591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Examples of strain tensors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43135" y="4469488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P.Y. Yu and M. Cardona,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Fundamentals of Semiconductors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44C1C3-E627-0D6D-9413-489647DAE01D}"/>
                  </a:ext>
                </a:extLst>
              </p:cNvPr>
              <p:cNvSpPr txBox="1"/>
              <p:nvPr/>
            </p:nvSpPr>
            <p:spPr>
              <a:xfrm>
                <a:off x="53403" y="1688298"/>
                <a:ext cx="1958165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44C1C3-E627-0D6D-9413-489647DAE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3" y="1688298"/>
                <a:ext cx="1958165" cy="813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982A745-F8F0-FC6D-8F5A-2132BAB85700}"/>
              </a:ext>
            </a:extLst>
          </p:cNvPr>
          <p:cNvSpPr txBox="1"/>
          <p:nvPr/>
        </p:nvSpPr>
        <p:spPr>
          <a:xfrm>
            <a:off x="443510" y="1162266"/>
            <a:ext cx="156805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Hydrostatic strain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CC354-1D91-9C0E-7877-46D239B53CF4}"/>
              </a:ext>
            </a:extLst>
          </p:cNvPr>
          <p:cNvSpPr txBox="1"/>
          <p:nvPr/>
        </p:nvSpPr>
        <p:spPr>
          <a:xfrm>
            <a:off x="3480258" y="1161797"/>
            <a:ext cx="227337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(001) uniaxial shear strain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66D82-3877-9C90-F4AC-5A37C9B34A33}"/>
              </a:ext>
            </a:extLst>
          </p:cNvPr>
          <p:cNvSpPr txBox="1"/>
          <p:nvPr/>
        </p:nvSpPr>
        <p:spPr>
          <a:xfrm>
            <a:off x="6747779" y="1161797"/>
            <a:ext cx="227337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(111) uniaxial shear strain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3D3BD-4576-400D-9143-5A67AE4368AD}"/>
              </a:ext>
            </a:extLst>
          </p:cNvPr>
          <p:cNvSpPr txBox="1"/>
          <p:nvPr/>
        </p:nvSpPr>
        <p:spPr>
          <a:xfrm>
            <a:off x="66242" y="482531"/>
            <a:ext cx="901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 theory: </a:t>
            </a:r>
            <a:br>
              <a:rPr lang="en-US" dirty="0"/>
            </a:br>
            <a:r>
              <a:rPr lang="en-US" dirty="0"/>
              <a:t>An arbitrary strain has a unique decomposition into a hydrostatic and (100) and (111) pure shear components.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A3B7C8-0723-6CC5-3F4E-2A655088A4C1}"/>
                  </a:ext>
                </a:extLst>
              </p:cNvPr>
              <p:cNvSpPr txBox="1"/>
              <p:nvPr/>
            </p:nvSpPr>
            <p:spPr>
              <a:xfrm>
                <a:off x="3094547" y="1727858"/>
                <a:ext cx="2580578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(001)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CA3B7C8-0723-6CC5-3F4E-2A655088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547" y="1727858"/>
                <a:ext cx="2580578" cy="813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4EA966-5279-4C5D-E144-A47B69652B66}"/>
                  </a:ext>
                </a:extLst>
              </p:cNvPr>
              <p:cNvSpPr txBox="1"/>
              <p:nvPr/>
            </p:nvSpPr>
            <p:spPr>
              <a:xfrm>
                <a:off x="6758103" y="1727859"/>
                <a:ext cx="2263055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1)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4EA966-5279-4C5D-E144-A47B69652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103" y="1727859"/>
                <a:ext cx="2263055" cy="8138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F856D99-CA69-3660-A9DD-316C42B760C6}"/>
              </a:ext>
            </a:extLst>
          </p:cNvPr>
          <p:cNvSpPr txBox="1"/>
          <p:nvPr/>
        </p:nvSpPr>
        <p:spPr>
          <a:xfrm>
            <a:off x="3094548" y="2646130"/>
            <a:ext cx="592661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Traceless: No volume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BC567-7AC7-F39F-2BA3-13F3F3D6A0DD}"/>
              </a:ext>
            </a:extLst>
          </p:cNvPr>
          <p:cNvSpPr txBox="1"/>
          <p:nvPr/>
        </p:nvSpPr>
        <p:spPr>
          <a:xfrm>
            <a:off x="552219" y="3028831"/>
            <a:ext cx="2064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</a:t>
            </a:r>
            <a:r>
              <a:rPr lang="en-US" i="1" dirty="0"/>
              <a:t>P</a:t>
            </a:r>
          </a:p>
          <a:p>
            <a:r>
              <a:rPr lang="en-US" b="1" u="sng" dirty="0"/>
              <a:t>Bulk modulus</a:t>
            </a:r>
            <a:r>
              <a:rPr lang="en-US" dirty="0"/>
              <a:t> </a:t>
            </a:r>
            <a:r>
              <a:rPr lang="en-US" i="1" dirty="0"/>
              <a:t>B</a:t>
            </a:r>
            <a:r>
              <a:rPr lang="en-US" dirty="0"/>
              <a:t> (</a:t>
            </a:r>
            <a:r>
              <a:rPr lang="en-US" dirty="0" err="1"/>
              <a:t>GPa</a:t>
            </a:r>
            <a:r>
              <a:rPr lang="en-US" dirty="0"/>
              <a:t>)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AC545B-4588-4098-EA68-5669CD1F9A26}"/>
                  </a:ext>
                </a:extLst>
              </p:cNvPr>
              <p:cNvSpPr txBox="1"/>
              <p:nvPr/>
            </p:nvSpPr>
            <p:spPr>
              <a:xfrm>
                <a:off x="509546" y="3638496"/>
                <a:ext cx="1632563" cy="5121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AC545B-4588-4098-EA68-5669CD1F9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46" y="3638496"/>
                <a:ext cx="1632563" cy="5121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EA201E4-A8B9-DCFE-6B51-4F21B94D9790}"/>
              </a:ext>
            </a:extLst>
          </p:cNvPr>
          <p:cNvSpPr txBox="1"/>
          <p:nvPr/>
        </p:nvSpPr>
        <p:spPr>
          <a:xfrm>
            <a:off x="3330151" y="3534096"/>
            <a:ext cx="545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practical experimental geometries (uniaxial or biaxial stress) we usually find both hydrostatic and uniaxial shear components. </a:t>
            </a:r>
          </a:p>
        </p:txBody>
      </p:sp>
    </p:spTree>
    <p:extLst>
      <p:ext uri="{BB962C8B-B14F-4D97-AF65-F5344CB8AC3E}">
        <p14:creationId xmlns:p14="http://schemas.microsoft.com/office/powerpoint/2010/main" val="20447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Strain measurements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49547F81-F5A9-45B4-6D8D-D2ADADFED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786"/>
            <a:ext cx="3943252" cy="3017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A56C7E-F053-3199-A2EB-3873D7D01927}"/>
              </a:ext>
            </a:extLst>
          </p:cNvPr>
          <p:cNvSpPr txBox="1"/>
          <p:nvPr/>
        </p:nvSpPr>
        <p:spPr>
          <a:xfrm>
            <a:off x="31261" y="364799"/>
            <a:ext cx="2385936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on GaAs (y=2.6%)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9B0130-0742-EED5-D577-1110D89653C5}"/>
              </a:ext>
            </a:extLst>
          </p:cNvPr>
          <p:cNvSpPr txBox="1"/>
          <p:nvPr/>
        </p:nvSpPr>
        <p:spPr>
          <a:xfrm>
            <a:off x="464854" y="3679872"/>
            <a:ext cx="301354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Asymmetric (224) grazing incidence reciprocal space map (XRD)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AA593F-1FA7-4D2C-E5E9-9452F133E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252" y="672576"/>
            <a:ext cx="2238769" cy="22455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A9BCEE-8B16-46AE-97AA-2CD5CFE00FFD}"/>
              </a:ext>
            </a:extLst>
          </p:cNvPr>
          <p:cNvSpPr txBox="1"/>
          <p:nvPr/>
        </p:nvSpPr>
        <p:spPr>
          <a:xfrm>
            <a:off x="3711549" y="2997919"/>
            <a:ext cx="293697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Transmission electron microscopy:</a:t>
            </a:r>
          </a:p>
          <a:p>
            <a:pPr algn="ctr"/>
            <a:r>
              <a:rPr lang="en-US" dirty="0"/>
              <a:t>Selected area diffraction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05373C-7461-06E0-5332-54164187B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35" y="146085"/>
            <a:ext cx="2093723" cy="49107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AA4DF9-9BF0-ECCA-7122-5CB55EACF403}"/>
              </a:ext>
            </a:extLst>
          </p:cNvPr>
          <p:cNvSpPr txBox="1"/>
          <p:nvPr/>
        </p:nvSpPr>
        <p:spPr>
          <a:xfrm>
            <a:off x="4742133" y="3895315"/>
            <a:ext cx="209372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Atom probe tomography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F2057B-6BDF-238A-2C5F-AC3F52FBB50D}"/>
              </a:ext>
            </a:extLst>
          </p:cNvPr>
          <p:cNvSpPr txBox="1"/>
          <p:nvPr/>
        </p:nvSpPr>
        <p:spPr>
          <a:xfrm>
            <a:off x="4009377" y="4663217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</p:txBody>
      </p:sp>
    </p:spTree>
    <p:extLst>
      <p:ext uri="{BB962C8B-B14F-4D97-AF65-F5344CB8AC3E}">
        <p14:creationId xmlns:p14="http://schemas.microsoft.com/office/powerpoint/2010/main" val="299679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Elasticity and compliance tensors (Hooke’s Law)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EC780E-370E-6A57-4FE8-F34DF725787F}"/>
                  </a:ext>
                </a:extLst>
              </p:cNvPr>
              <p:cNvSpPr txBox="1"/>
              <p:nvPr/>
            </p:nvSpPr>
            <p:spPr>
              <a:xfrm>
                <a:off x="294467" y="1069382"/>
                <a:ext cx="2230226" cy="89620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EC780E-370E-6A57-4FE8-F34DF7257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67" y="1069382"/>
                <a:ext cx="2230226" cy="8962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95D2C0-9D16-25ED-8BD5-7AF4A71971C5}"/>
                  </a:ext>
                </a:extLst>
              </p:cNvPr>
              <p:cNvSpPr txBox="1"/>
              <p:nvPr/>
            </p:nvSpPr>
            <p:spPr>
              <a:xfrm>
                <a:off x="5747288" y="1069381"/>
                <a:ext cx="2286844" cy="89620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95D2C0-9D16-25ED-8BD5-7AF4A7197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288" y="1069381"/>
                <a:ext cx="2286844" cy="896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CE93D1A-52FF-853A-2A97-8B35D7EDEB2A}"/>
              </a:ext>
            </a:extLst>
          </p:cNvPr>
          <p:cNvSpPr txBox="1"/>
          <p:nvPr/>
        </p:nvSpPr>
        <p:spPr>
          <a:xfrm>
            <a:off x="136637" y="709546"/>
            <a:ext cx="254589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Elasticity (stiffness) tensor </a:t>
            </a:r>
            <a:r>
              <a:rPr lang="en-US" i="1" dirty="0" err="1"/>
              <a:t>c</a:t>
            </a:r>
            <a:r>
              <a:rPr lang="en-US" baseline="-25000" dirty="0" err="1"/>
              <a:t>ijkl</a:t>
            </a:r>
            <a:endParaRPr lang="en-US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0B941-488A-C88E-A0F9-32C5B3CE7BD8}"/>
              </a:ext>
            </a:extLst>
          </p:cNvPr>
          <p:cNvSpPr txBox="1"/>
          <p:nvPr/>
        </p:nvSpPr>
        <p:spPr>
          <a:xfrm>
            <a:off x="5896689" y="709547"/>
            <a:ext cx="198804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Compliance tensor </a:t>
            </a:r>
            <a:r>
              <a:rPr lang="en-US" i="1" dirty="0" err="1"/>
              <a:t>S</a:t>
            </a:r>
            <a:r>
              <a:rPr lang="en-US" baseline="-25000" dirty="0" err="1"/>
              <a:t>ijkl</a:t>
            </a:r>
            <a:endParaRPr lang="en-US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0AF5C0-450C-CE13-4C07-C1396D45A54C}"/>
              </a:ext>
            </a:extLst>
          </p:cNvPr>
          <p:cNvSpPr txBox="1"/>
          <p:nvPr/>
        </p:nvSpPr>
        <p:spPr>
          <a:xfrm>
            <a:off x="294467" y="2066482"/>
            <a:ext cx="7423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are fourth rank-tensors with 81 elements.</a:t>
            </a:r>
          </a:p>
          <a:p>
            <a:r>
              <a:rPr lang="en-US" dirty="0"/>
              <a:t>Stress and strain tensors are symmetric, therefore only 21 elements are needed for </a:t>
            </a:r>
            <a:r>
              <a:rPr lang="en-US" i="1" dirty="0"/>
              <a:t>c</a:t>
            </a:r>
            <a:r>
              <a:rPr lang="en-US" dirty="0"/>
              <a:t> and </a:t>
            </a:r>
            <a:r>
              <a:rPr lang="en-US" i="1" dirty="0"/>
              <a:t>S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6DE640-F429-CBEF-735B-32752D8E2CB8}"/>
                  </a:ext>
                </a:extLst>
              </p:cNvPr>
              <p:cNvSpPr txBox="1"/>
              <p:nvPr/>
            </p:nvSpPr>
            <p:spPr>
              <a:xfrm>
                <a:off x="361626" y="2730748"/>
                <a:ext cx="1773370" cy="938014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6DE640-F429-CBEF-735B-32752D8E2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26" y="2730748"/>
                <a:ext cx="1773370" cy="938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E2AFBE-05BF-4D40-2B65-DC2FAFA423DF}"/>
                  </a:ext>
                </a:extLst>
              </p:cNvPr>
              <p:cNvSpPr txBox="1"/>
              <p:nvPr/>
            </p:nvSpPr>
            <p:spPr>
              <a:xfrm>
                <a:off x="5747288" y="2741000"/>
                <a:ext cx="1773370" cy="938014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E2AFBE-05BF-4D40-2B65-DC2FAFA42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288" y="2741000"/>
                <a:ext cx="1773370" cy="938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899B0E-CA52-5406-BFCE-AFB4781D5188}"/>
                  </a:ext>
                </a:extLst>
              </p:cNvPr>
              <p:cNvSpPr txBox="1"/>
              <p:nvPr/>
            </p:nvSpPr>
            <p:spPr>
              <a:xfrm>
                <a:off x="2910663" y="2730748"/>
                <a:ext cx="2191433" cy="7977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𝑖𝑗𝑘𝑙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𝑖𝑗𝑘𝑙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mixed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𝑖𝑗𝑘𝑙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if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899B0E-CA52-5406-BFCE-AFB4781D5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663" y="2730748"/>
                <a:ext cx="2191433" cy="7977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E02ABFD-44A7-E7E5-89FE-2BA95C362E3E}"/>
              </a:ext>
            </a:extLst>
          </p:cNvPr>
          <p:cNvSpPr txBox="1"/>
          <p:nvPr/>
        </p:nvSpPr>
        <p:spPr>
          <a:xfrm>
            <a:off x="3198930" y="3562915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factors of 2,4 for </a:t>
            </a:r>
            <a:r>
              <a:rPr lang="en-US" i="1" dirty="0" err="1"/>
              <a:t>c</a:t>
            </a:r>
            <a:r>
              <a:rPr lang="en-US" baseline="-25000" dirty="0" err="1"/>
              <a:t>ij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E4A8F-736C-6385-D461-3C241F5D70A2}"/>
              </a:ext>
            </a:extLst>
          </p:cNvPr>
          <p:cNvSpPr txBox="1"/>
          <p:nvPr/>
        </p:nvSpPr>
        <p:spPr>
          <a:xfrm>
            <a:off x="6270732" y="3803995"/>
            <a:ext cx="726481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=1..6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752FC-0763-B0DC-9CA9-DDB6E80C41CF}"/>
              </a:ext>
            </a:extLst>
          </p:cNvPr>
          <p:cNvSpPr txBox="1"/>
          <p:nvPr/>
        </p:nvSpPr>
        <p:spPr>
          <a:xfrm>
            <a:off x="885070" y="3809808"/>
            <a:ext cx="726481" cy="30777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i</a:t>
            </a:r>
            <a:r>
              <a:rPr lang="en-US" dirty="0" err="1"/>
              <a:t>,</a:t>
            </a:r>
            <a:r>
              <a:rPr lang="en-US" i="1" dirty="0" err="1"/>
              <a:t>j</a:t>
            </a:r>
            <a:r>
              <a:rPr lang="en-US" dirty="0"/>
              <a:t>=1..6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682C63-04F1-2156-BC38-6C13EFE2FDE0}"/>
              </a:ext>
            </a:extLst>
          </p:cNvPr>
          <p:cNvSpPr txBox="1"/>
          <p:nvPr/>
        </p:nvSpPr>
        <p:spPr>
          <a:xfrm>
            <a:off x="8189939" y="1363595"/>
            <a:ext cx="79701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i="1" dirty="0" err="1"/>
              <a:t>k,l</a:t>
            </a:r>
            <a:r>
              <a:rPr lang="en-US" dirty="0"/>
              <a:t>=1..3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D31DB7-98AD-8F73-5E2B-A6EA50893EFD}"/>
              </a:ext>
            </a:extLst>
          </p:cNvPr>
          <p:cNvSpPr txBox="1"/>
          <p:nvPr/>
        </p:nvSpPr>
        <p:spPr>
          <a:xfrm>
            <a:off x="4009377" y="4663217"/>
            <a:ext cx="3419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Landau-</a:t>
            </a:r>
            <a:r>
              <a:rPr lang="en-US" dirty="0" err="1">
                <a:solidFill>
                  <a:schemeClr val="bg1"/>
                </a:solidFill>
              </a:rPr>
              <a:t>Lifshitz</a:t>
            </a:r>
            <a:r>
              <a:rPr lang="en-US" dirty="0">
                <a:solidFill>
                  <a:schemeClr val="bg1"/>
                </a:solidFill>
              </a:rPr>
              <a:t>, Vol. 7, </a:t>
            </a:r>
            <a:r>
              <a:rPr lang="en-US" i="1" dirty="0">
                <a:solidFill>
                  <a:schemeClr val="bg1"/>
                </a:solidFill>
              </a:rPr>
              <a:t>Elasticity Theory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F1C60-5049-4995-497B-D0A3391E65AB}"/>
              </a:ext>
            </a:extLst>
          </p:cNvPr>
          <p:cNvSpPr txBox="1"/>
          <p:nvPr/>
        </p:nvSpPr>
        <p:spPr>
          <a:xfrm>
            <a:off x="2449912" y="3947106"/>
            <a:ext cx="3446777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6x6 matrices are symmetric: 21 elements</a:t>
            </a:r>
          </a:p>
        </p:txBody>
      </p:sp>
    </p:spTree>
    <p:extLst>
      <p:ext uri="{BB962C8B-B14F-4D97-AF65-F5344CB8AC3E}">
        <p14:creationId xmlns:p14="http://schemas.microsoft.com/office/powerpoint/2010/main" val="1272229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Compliance tensors for different symmetries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7F7BCC-45AE-6FBA-9606-B0448234A084}"/>
              </a:ext>
            </a:extLst>
          </p:cNvPr>
          <p:cNvSpPr txBox="1"/>
          <p:nvPr/>
        </p:nvSpPr>
        <p:spPr>
          <a:xfrm>
            <a:off x="4009377" y="4663217"/>
            <a:ext cx="4099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Nye, </a:t>
            </a:r>
            <a:r>
              <a:rPr lang="en-US" i="1" dirty="0">
                <a:solidFill>
                  <a:schemeClr val="bg1"/>
                </a:solidFill>
              </a:rPr>
              <a:t>Physical Properties of Crystals</a:t>
            </a:r>
            <a:r>
              <a:rPr lang="en-US" dirty="0">
                <a:solidFill>
                  <a:schemeClr val="bg1"/>
                </a:solidFill>
              </a:rPr>
              <a:t>, Appendix 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0AE1C-265C-EF5B-D003-7004E5F92887}"/>
              </a:ext>
            </a:extLst>
          </p:cNvPr>
          <p:cNvSpPr txBox="1"/>
          <p:nvPr/>
        </p:nvSpPr>
        <p:spPr>
          <a:xfrm>
            <a:off x="371958" y="672576"/>
            <a:ext cx="82782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number of independent elements of the compliance tensor is reduced further by crystal symmetry.</a:t>
            </a:r>
          </a:p>
          <a:p>
            <a:r>
              <a:rPr lang="en-US" dirty="0"/>
              <a:t>Triclinic system: 21 elements</a:t>
            </a:r>
          </a:p>
          <a:p>
            <a:r>
              <a:rPr lang="en-US" b="1" dirty="0">
                <a:solidFill>
                  <a:srgbClr val="FF0000"/>
                </a:solidFill>
              </a:rPr>
              <a:t>Cubic system: We only have three elements: 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baseline="-25000" dirty="0">
                <a:solidFill>
                  <a:srgbClr val="FF0000"/>
                </a:solidFill>
              </a:rPr>
              <a:t>11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baseline="-25000" dirty="0">
                <a:solidFill>
                  <a:srgbClr val="FF0000"/>
                </a:solidFill>
              </a:rPr>
              <a:t>12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baseline="-25000" dirty="0">
                <a:solidFill>
                  <a:srgbClr val="FF0000"/>
                </a:solidFill>
              </a:rPr>
              <a:t>44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C744AB-AF77-B96B-5D1B-CA35249A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" y="1411240"/>
            <a:ext cx="3320464" cy="2850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BFB611-E984-CBE2-C7DC-DEF322668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365" y="1411240"/>
            <a:ext cx="4972650" cy="2830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072C84-61B4-97E5-65C6-0AA626F4A837}"/>
              </a:ext>
            </a:extLst>
          </p:cNvPr>
          <p:cNvSpPr txBox="1"/>
          <p:nvPr/>
        </p:nvSpPr>
        <p:spPr>
          <a:xfrm>
            <a:off x="5608308" y="1636307"/>
            <a:ext cx="167706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Cubic point groups</a:t>
            </a:r>
          </a:p>
        </p:txBody>
      </p:sp>
    </p:spTree>
    <p:extLst>
      <p:ext uri="{BB962C8B-B14F-4D97-AF65-F5344CB8AC3E}">
        <p14:creationId xmlns:p14="http://schemas.microsoft.com/office/powerpoint/2010/main" val="219676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Phonon spectra under uniaxial strain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15EC4-E2EE-458A-639A-BE7D429C4E62}"/>
              </a:ext>
            </a:extLst>
          </p:cNvPr>
          <p:cNvSpPr txBox="1"/>
          <p:nvPr/>
        </p:nvSpPr>
        <p:spPr>
          <a:xfrm>
            <a:off x="779133" y="588936"/>
            <a:ext cx="758573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Uniaxial strain splits the three-fold degenerate Raman phonon in Si into a singlet and a triplet.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2C6E53-1DF5-C96E-3064-E80C538E6BFD}"/>
                  </a:ext>
                </a:extLst>
              </p:cNvPr>
              <p:cNvSpPr txBox="1"/>
              <p:nvPr/>
            </p:nvSpPr>
            <p:spPr>
              <a:xfrm>
                <a:off x="157618" y="1078710"/>
                <a:ext cx="2111860" cy="9908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2C6E53-1DF5-C96E-3064-E80C538E6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18" y="1078710"/>
                <a:ext cx="2111860" cy="9908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85CE0B5-9DB6-B466-4339-F3223B602088}"/>
              </a:ext>
            </a:extLst>
          </p:cNvPr>
          <p:cNvSpPr txBox="1"/>
          <p:nvPr/>
        </p:nvSpPr>
        <p:spPr>
          <a:xfrm>
            <a:off x="118360" y="2202418"/>
            <a:ext cx="2190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this strain tensor, the stress could be uniaxial or biaxial along (100).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D8A8DB-0287-5EFF-2C08-682302DB68D5}"/>
                  </a:ext>
                </a:extLst>
              </p:cNvPr>
              <p:cNvSpPr txBox="1"/>
              <p:nvPr/>
            </p:nvSpPr>
            <p:spPr>
              <a:xfrm>
                <a:off x="235451" y="3007228"/>
                <a:ext cx="2241190" cy="4412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D8A8DB-0287-5EFF-2C08-682302DB6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51" y="3007228"/>
                <a:ext cx="2241190" cy="441275"/>
              </a:xfrm>
              <a:prstGeom prst="rect">
                <a:avLst/>
              </a:prstGeom>
              <a:blipFill>
                <a:blip r:embed="rId3"/>
                <a:stretch>
                  <a:fillRect l="-1090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4AA238-3CDC-1A42-76DC-1700E2CF4565}"/>
                  </a:ext>
                </a:extLst>
              </p:cNvPr>
              <p:cNvSpPr txBox="1"/>
              <p:nvPr/>
            </p:nvSpPr>
            <p:spPr>
              <a:xfrm>
                <a:off x="31261" y="3475904"/>
                <a:ext cx="2649571" cy="4412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4AA238-3CDC-1A42-76DC-1700E2CF4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475904"/>
                <a:ext cx="2649571" cy="441275"/>
              </a:xfrm>
              <a:prstGeom prst="rect">
                <a:avLst/>
              </a:prstGeom>
              <a:blipFill>
                <a:blip r:embed="rId4"/>
                <a:stretch>
                  <a:fillRect l="-920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8B56083-52F2-A5C8-23FC-0F13AAA85E13}"/>
              </a:ext>
            </a:extLst>
          </p:cNvPr>
          <p:cNvSpPr txBox="1"/>
          <p:nvPr/>
        </p:nvSpPr>
        <p:spPr>
          <a:xfrm>
            <a:off x="3708862" y="4533597"/>
            <a:ext cx="377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R. Liu and N. Cave in </a:t>
            </a:r>
            <a:r>
              <a:rPr lang="en-US" dirty="0" err="1">
                <a:solidFill>
                  <a:schemeClr val="bg1"/>
                </a:solidFill>
              </a:rPr>
              <a:t>Pantelides</a:t>
            </a:r>
            <a:r>
              <a:rPr lang="en-US" dirty="0">
                <a:solidFill>
                  <a:schemeClr val="bg1"/>
                </a:solidFill>
              </a:rPr>
              <a:t> and Zollner: </a:t>
            </a:r>
            <a:r>
              <a:rPr lang="en-US" i="1" dirty="0">
                <a:solidFill>
                  <a:schemeClr val="bg1"/>
                </a:solidFill>
              </a:rPr>
              <a:t>Silicon-Germanium-Carbon Alloys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4E9260-488C-55C2-7079-FDE54C68D6EC}"/>
              </a:ext>
            </a:extLst>
          </p:cNvPr>
          <p:cNvGrpSpPr/>
          <p:nvPr/>
        </p:nvGrpSpPr>
        <p:grpSpPr>
          <a:xfrm>
            <a:off x="2612275" y="1078710"/>
            <a:ext cx="3113538" cy="2171704"/>
            <a:chOff x="2612275" y="1078710"/>
            <a:chExt cx="3113538" cy="21717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269C7F-94B8-D725-9696-4DE523D00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2275" y="1078710"/>
              <a:ext cx="3113538" cy="217170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355602-38CA-AE78-751F-AC0A658A8F6A}"/>
                </a:ext>
              </a:extLst>
            </p:cNvPr>
            <p:cNvSpPr txBox="1"/>
            <p:nvPr/>
          </p:nvSpPr>
          <p:spPr>
            <a:xfrm>
              <a:off x="3118796" y="1283608"/>
              <a:ext cx="1180131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Silicon (001)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601BD9-0736-6E76-A3CE-FFCAADCCB9A1}"/>
              </a:ext>
            </a:extLst>
          </p:cNvPr>
          <p:cNvSpPr txBox="1"/>
          <p:nvPr/>
        </p:nvSpPr>
        <p:spPr>
          <a:xfrm>
            <a:off x="0" y="3939010"/>
            <a:ext cx="5816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the singlet is observable in conventional backscattering geometry.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3DD62B-8B93-ED32-67AB-8FCDAB7DF9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34" r="7140" b="16321"/>
          <a:stretch/>
        </p:blipFill>
        <p:spPr>
          <a:xfrm>
            <a:off x="6520665" y="889089"/>
            <a:ext cx="1917936" cy="15287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A7B222B-EF06-F0AC-2BF8-097B14EA14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97"/>
          <a:stretch/>
        </p:blipFill>
        <p:spPr>
          <a:xfrm>
            <a:off x="6021800" y="2434596"/>
            <a:ext cx="2841955" cy="182892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4CBCFA0-7375-DD58-AD08-A993827CD8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16" t="28941" r="13661" b="32818"/>
          <a:stretch/>
        </p:blipFill>
        <p:spPr>
          <a:xfrm>
            <a:off x="7876410" y="2044401"/>
            <a:ext cx="1223092" cy="3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UV Raman stress mapping in Si devices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F3BB2-8555-327E-36C1-6CC944356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1" r="2288"/>
          <a:stretch/>
        </p:blipFill>
        <p:spPr>
          <a:xfrm>
            <a:off x="92989" y="539987"/>
            <a:ext cx="4734733" cy="2501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13E435-D310-5F89-45C8-97E63DB2A8EA}"/>
              </a:ext>
            </a:extLst>
          </p:cNvPr>
          <p:cNvSpPr txBox="1"/>
          <p:nvPr/>
        </p:nvSpPr>
        <p:spPr>
          <a:xfrm>
            <a:off x="31261" y="3150628"/>
            <a:ext cx="46262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325 nm He-Cd laser, 0.4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spot size</a:t>
            </a:r>
          </a:p>
          <a:p>
            <a:r>
              <a:rPr lang="en-US" dirty="0"/>
              <a:t>UV-enhanced spectrometer</a:t>
            </a:r>
          </a:p>
          <a:p>
            <a:endParaRPr lang="en-US" dirty="0"/>
          </a:p>
          <a:p>
            <a:r>
              <a:rPr lang="en-US" dirty="0"/>
              <a:t>Useful for devices with half-pitch greater than 0.13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b="1" dirty="0">
                <a:solidFill>
                  <a:srgbClr val="FF0000"/>
                </a:solidFill>
              </a:rPr>
              <a:t>Obsolete since around 2002.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7E081-FD4F-029F-2D3D-605391322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3" t="10848" r="4513" b="6290"/>
          <a:stretch/>
        </p:blipFill>
        <p:spPr>
          <a:xfrm>
            <a:off x="4827722" y="539987"/>
            <a:ext cx="4285015" cy="31256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377D1D-EE37-6DC0-E8BC-0346FABEE45E}"/>
              </a:ext>
            </a:extLst>
          </p:cNvPr>
          <p:cNvSpPr txBox="1"/>
          <p:nvPr/>
        </p:nvSpPr>
        <p:spPr>
          <a:xfrm>
            <a:off x="4096321" y="4603513"/>
            <a:ext cx="296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R. Liu, Freescale Semiconductor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610C4-6076-47A6-B4D6-E8577564FABF}"/>
              </a:ext>
            </a:extLst>
          </p:cNvPr>
          <p:cNvSpPr txBox="1"/>
          <p:nvPr/>
        </p:nvSpPr>
        <p:spPr>
          <a:xfrm>
            <a:off x="6765010" y="709688"/>
            <a:ext cx="107914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90nm node</a:t>
            </a:r>
          </a:p>
        </p:txBody>
      </p:sp>
    </p:spTree>
    <p:extLst>
      <p:ext uri="{BB962C8B-B14F-4D97-AF65-F5344CB8AC3E}">
        <p14:creationId xmlns:p14="http://schemas.microsoft.com/office/powerpoint/2010/main" val="2645241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UV Raman stress measurements in group-IV alloys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377D1D-EE37-6DC0-E8BC-0346FABEE45E}"/>
              </a:ext>
            </a:extLst>
          </p:cNvPr>
          <p:cNvSpPr txBox="1"/>
          <p:nvPr/>
        </p:nvSpPr>
        <p:spPr>
          <a:xfrm>
            <a:off x="4096320" y="4603513"/>
            <a:ext cx="380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Jean-Michel Hartmann, CEA-LETI, Grenoble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61F24-9F10-1CA3-569A-A5662E4EC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" y="739130"/>
            <a:ext cx="4285017" cy="2342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A78B0-CB51-955F-E229-92DE4DEB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57" y="623386"/>
            <a:ext cx="4704880" cy="3549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0A3ED4-4075-8152-CF3F-214032B9B914}"/>
              </a:ext>
            </a:extLst>
          </p:cNvPr>
          <p:cNvSpPr txBox="1"/>
          <p:nvPr/>
        </p:nvSpPr>
        <p:spPr>
          <a:xfrm>
            <a:off x="153914" y="3378631"/>
            <a:ext cx="4199775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Raman spectroscopy is useful to determine the composition of Si-Ge-Tin alloys, but strain must be subtracted in the analysis. </a:t>
            </a:r>
          </a:p>
        </p:txBody>
      </p:sp>
    </p:spTree>
    <p:extLst>
      <p:ext uri="{BB962C8B-B14F-4D97-AF65-F5344CB8AC3E}">
        <p14:creationId xmlns:p14="http://schemas.microsoft.com/office/powerpoint/2010/main" val="1089704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Electronic bands under hydrostatic strain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AD599B4-DB0F-E599-2FBD-07A43F7A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46" y="732940"/>
            <a:ext cx="3737348" cy="3343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C08F0-010A-CCC5-3ED9-A729AC4CC063}"/>
              </a:ext>
            </a:extLst>
          </p:cNvPr>
          <p:cNvSpPr txBox="1"/>
          <p:nvPr/>
        </p:nvSpPr>
        <p:spPr>
          <a:xfrm>
            <a:off x="4195356" y="1613840"/>
            <a:ext cx="47084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Valence bands</a:t>
            </a:r>
            <a:r>
              <a:rPr lang="en-US" b="1" dirty="0"/>
              <a:t> </a:t>
            </a:r>
            <a:r>
              <a:rPr lang="en-US" dirty="0"/>
              <a:t>remain about the same.</a:t>
            </a:r>
          </a:p>
          <a:p>
            <a:r>
              <a:rPr lang="en-US" dirty="0"/>
              <a:t>(Deformation potential </a:t>
            </a:r>
            <a:r>
              <a:rPr lang="en-US" i="1" dirty="0" err="1"/>
              <a:t>a</a:t>
            </a:r>
            <a:r>
              <a:rPr lang="en-US" baseline="-25000" dirty="0" err="1"/>
              <a:t>V</a:t>
            </a:r>
            <a:r>
              <a:rPr lang="en-US" dirty="0"/>
              <a:t> is small.)</a:t>
            </a:r>
          </a:p>
          <a:p>
            <a:endParaRPr lang="en-US" dirty="0"/>
          </a:p>
          <a:p>
            <a:r>
              <a:rPr lang="en-US" b="1" u="sng" dirty="0"/>
              <a:t>Conduction bands:</a:t>
            </a:r>
          </a:p>
          <a:p>
            <a:r>
              <a:rPr lang="en-US" dirty="0">
                <a:latin typeface="Symbol" panose="05050102010706020507" pitchFamily="18" charset="2"/>
              </a:rPr>
              <a:t>G</a:t>
            </a:r>
            <a:r>
              <a:rPr lang="en-US" dirty="0"/>
              <a:t>-point moves up fast (</a:t>
            </a:r>
            <a:r>
              <a:rPr lang="en-US" i="1" dirty="0" err="1"/>
              <a:t>a</a:t>
            </a:r>
            <a:r>
              <a:rPr lang="en-US" baseline="-25000" dirty="0" err="1"/>
              <a:t>C</a:t>
            </a:r>
            <a:r>
              <a:rPr lang="en-US" dirty="0"/>
              <a:t>=</a:t>
            </a:r>
            <a:r>
              <a:rPr lang="en-US" dirty="0">
                <a:latin typeface="Symbol" panose="05050102010706020507" pitchFamily="18" charset="2"/>
              </a:rPr>
              <a:t>-</a:t>
            </a:r>
            <a:r>
              <a:rPr lang="en-US" dirty="0"/>
              <a:t>10 eV).</a:t>
            </a:r>
          </a:p>
          <a:p>
            <a:r>
              <a:rPr lang="en-US" dirty="0"/>
              <a:t>L-point also moves up (Ge becomes more indirect).</a:t>
            </a:r>
          </a:p>
          <a:p>
            <a:r>
              <a:rPr lang="en-US" dirty="0"/>
              <a:t>X-point moves down (GaAs becomes indirect at 41 kbar).</a:t>
            </a:r>
          </a:p>
          <a:p>
            <a:endParaRPr lang="en-US" dirty="0"/>
          </a:p>
          <a:p>
            <a:r>
              <a:rPr lang="en-US" b="1" u="sng" dirty="0"/>
              <a:t>Paul’s rule:</a:t>
            </a:r>
            <a:br>
              <a:rPr lang="en-US" dirty="0"/>
            </a:br>
            <a:r>
              <a:rPr lang="en-US" dirty="0"/>
              <a:t>Deformation potentials do not vary much between semiconductor materials for the same band or transition.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5C7EB1-E90F-1B33-16CC-A57CAF757A61}"/>
              </a:ext>
            </a:extLst>
          </p:cNvPr>
          <p:cNvSpPr txBox="1"/>
          <p:nvPr/>
        </p:nvSpPr>
        <p:spPr>
          <a:xfrm>
            <a:off x="4009377" y="4663217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E9A47-FBE5-4D33-E339-5DC16B1F29DB}"/>
              </a:ext>
            </a:extLst>
          </p:cNvPr>
          <p:cNvSpPr txBox="1"/>
          <p:nvPr/>
        </p:nvSpPr>
        <p:spPr>
          <a:xfrm>
            <a:off x="4285281" y="844658"/>
            <a:ext cx="2092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Deformation potential: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F5D3A3-4DC7-309A-AD56-8688A015D24D}"/>
                  </a:ext>
                </a:extLst>
              </p:cNvPr>
              <p:cNvSpPr txBox="1"/>
              <p:nvPr/>
            </p:nvSpPr>
            <p:spPr>
              <a:xfrm>
                <a:off x="6377520" y="608823"/>
                <a:ext cx="1274067" cy="6497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F5D3A3-4DC7-309A-AD56-8688A015D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520" y="608823"/>
                <a:ext cx="1274067" cy="649730"/>
              </a:xfrm>
              <a:prstGeom prst="rect">
                <a:avLst/>
              </a:prstGeom>
              <a:blipFill>
                <a:blip r:embed="rId3"/>
                <a:stretch>
                  <a:fillRect l="-4785" t="-943" r="-957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542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Valence bands of Si under (001) stress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C2D141DC-B499-36F8-1019-40EA88DC4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" y="968631"/>
            <a:ext cx="6536037" cy="219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386E1D-1A39-5599-C2A4-9CAF6535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734" y="2313081"/>
            <a:ext cx="2255003" cy="1985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DED047-64C2-774F-3433-4700FD0011CB}"/>
              </a:ext>
            </a:extLst>
          </p:cNvPr>
          <p:cNvSpPr txBox="1"/>
          <p:nvPr/>
        </p:nvSpPr>
        <p:spPr>
          <a:xfrm>
            <a:off x="120485" y="3463871"/>
            <a:ext cx="69044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uniaxial compressive stress is created by embedded Si-Ge source-drain stressors. </a:t>
            </a:r>
          </a:p>
          <a:p>
            <a:r>
              <a:rPr lang="en-US" dirty="0"/>
              <a:t>Under compressive uniaxial stress, the hole mobility increases. </a:t>
            </a:r>
          </a:p>
          <a:p>
            <a:r>
              <a:rPr lang="en-US" dirty="0"/>
              <a:t>This technology is used for most high-performance PMOS transistors. 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C50CB7C-B47C-9AAA-C7AF-839F0BDB9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49" b="33096"/>
          <a:stretch/>
        </p:blipFill>
        <p:spPr>
          <a:xfrm>
            <a:off x="6920264" y="689210"/>
            <a:ext cx="2100022" cy="1553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E5EBB-03F9-92C8-19C4-A4763B5974F3}"/>
              </a:ext>
            </a:extLst>
          </p:cNvPr>
          <p:cNvSpPr txBox="1"/>
          <p:nvPr/>
        </p:nvSpPr>
        <p:spPr>
          <a:xfrm>
            <a:off x="3972334" y="4533597"/>
            <a:ext cx="298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Pantelides</a:t>
            </a:r>
            <a:r>
              <a:rPr lang="en-US" dirty="0">
                <a:solidFill>
                  <a:schemeClr val="bg1"/>
                </a:solidFill>
              </a:rPr>
              <a:t> and Zollner,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Silicon-Germanium-Carbon Alloys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670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regensburg">
            <a:extLst>
              <a:ext uri="{FF2B5EF4-FFF2-40B4-BE49-F238E27FC236}">
                <a16:creationId xmlns:a16="http://schemas.microsoft.com/office/drawing/2014/main" id="{8827DC20-6A65-83AC-C591-DB1BB994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7999" t="10800"/>
          <a:stretch>
            <a:fillRect/>
          </a:stretch>
        </p:blipFill>
        <p:spPr bwMode="auto">
          <a:xfrm>
            <a:off x="0" y="-29289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8D6B1B2-51C4-951C-9C07-6E0589FB701E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12" name="Picture 6" descr="alamo">
            <a:extLst>
              <a:ext uri="{FF2B5EF4-FFF2-40B4-BE49-F238E27FC236}">
                <a16:creationId xmlns:a16="http://schemas.microsoft.com/office/drawing/2014/main" id="{D37C36EF-5F46-817D-A827-9AB79685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18248"/>
          <a:stretch>
            <a:fillRect/>
          </a:stretch>
        </p:blipFill>
        <p:spPr bwMode="auto">
          <a:xfrm>
            <a:off x="6121517" y="2708498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SanXavier_facade">
            <a:extLst>
              <a:ext uri="{FF2B5EF4-FFF2-40B4-BE49-F238E27FC236}">
                <a16:creationId xmlns:a16="http://schemas.microsoft.com/office/drawing/2014/main" id="{2D87EC13-9EE6-3FA4-FC61-BA1BAF91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7469"/>
          <a:stretch>
            <a:fillRect/>
          </a:stretch>
        </p:blipFill>
        <p:spPr bwMode="auto">
          <a:xfrm>
            <a:off x="6083506" y="47680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D74EA673-DA3C-F9A2-9755-2EFF6EB4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b="9600"/>
          <a:stretch>
            <a:fillRect/>
          </a:stretch>
        </p:blipFill>
        <p:spPr bwMode="auto">
          <a:xfrm>
            <a:off x="-42862" y="2583412"/>
            <a:ext cx="3929062" cy="2662726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848374-E78C-2261-3714-6202EE577337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DA210-3BD6-7856-C3EA-36DA05C0E125}"/>
              </a:ext>
            </a:extLst>
          </p:cNvPr>
          <p:cNvSpPr txBox="1"/>
          <p:nvPr/>
        </p:nvSpPr>
        <p:spPr>
          <a:xfrm>
            <a:off x="1836901" y="4422576"/>
            <a:ext cx="202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F15F03-4B63-B7F1-8F68-6ED155B08715}"/>
              </a:ext>
            </a:extLst>
          </p:cNvPr>
          <p:cNvSpPr txBox="1"/>
          <p:nvPr/>
        </p:nvSpPr>
        <p:spPr>
          <a:xfrm>
            <a:off x="6248400" y="54114"/>
            <a:ext cx="295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56174F-C0E7-4AB1-C3CC-3F5F3F805BA6}"/>
              </a:ext>
            </a:extLst>
          </p:cNvPr>
          <p:cNvSpPr txBox="1"/>
          <p:nvPr/>
        </p:nvSpPr>
        <p:spPr>
          <a:xfrm>
            <a:off x="4138279" y="4453147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24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5E334BF6-1EDF-806A-2029-1CA8F3CB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73083" y="1428118"/>
            <a:ext cx="33861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A324FE-51E7-1C3D-8F00-1C98A5D29BBE}"/>
              </a:ext>
            </a:extLst>
          </p:cNvPr>
          <p:cNvSpPr txBox="1"/>
          <p:nvPr/>
        </p:nvSpPr>
        <p:spPr>
          <a:xfrm>
            <a:off x="3860800" y="3490986"/>
            <a:ext cx="282000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Freescale</a:t>
            </a:r>
            <a:r>
              <a:rPr lang="en-US" sz="2000" dirty="0">
                <a:solidFill>
                  <a:schemeClr val="tx1"/>
                </a:solidFill>
              </a:rPr>
              <a:t>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91-92;07-10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Conduction bands of Si under (001) stress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ED047-64C2-774F-3433-4700FD0011CB}"/>
              </a:ext>
            </a:extLst>
          </p:cNvPr>
          <p:cNvSpPr txBox="1"/>
          <p:nvPr/>
        </p:nvSpPr>
        <p:spPr>
          <a:xfrm>
            <a:off x="116880" y="3521482"/>
            <a:ext cx="74509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uniaxial compressive stress splits the six-fold degenerate conduction band valleys of Si. </a:t>
            </a:r>
          </a:p>
          <a:p>
            <a:r>
              <a:rPr lang="en-US" dirty="0"/>
              <a:t>This reduces the f- and g-intervalley scattering and also changes the effective masses.</a:t>
            </a:r>
          </a:p>
          <a:p>
            <a:r>
              <a:rPr lang="en-US" dirty="0"/>
              <a:t>This can be achieved with tensile nitride stress liners or with embedded Si-C alloy stressors.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52712F-194E-D964-CD8F-7A3EB3EB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300" y="667905"/>
            <a:ext cx="2537202" cy="2437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31D664-77C5-648D-6DD8-298877CA4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19" y="535050"/>
            <a:ext cx="2003478" cy="2800637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E268E83-B26B-FF43-2129-79EB956E3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979" b="36079"/>
          <a:stretch/>
        </p:blipFill>
        <p:spPr>
          <a:xfrm>
            <a:off x="7634083" y="3485435"/>
            <a:ext cx="1438114" cy="998516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61F2469B-176A-EE4E-E0ED-2E36CAA334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" r="10031" b="43352"/>
          <a:stretch/>
        </p:blipFill>
        <p:spPr>
          <a:xfrm>
            <a:off x="71803" y="535050"/>
            <a:ext cx="4245710" cy="28006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BCDBE-0449-52D0-64BA-A7B20E7F8BCD}"/>
              </a:ext>
            </a:extLst>
          </p:cNvPr>
          <p:cNvSpPr txBox="1"/>
          <p:nvPr/>
        </p:nvSpPr>
        <p:spPr>
          <a:xfrm>
            <a:off x="3972334" y="4533597"/>
            <a:ext cx="298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Pantelides</a:t>
            </a:r>
            <a:r>
              <a:rPr lang="en-US" dirty="0">
                <a:solidFill>
                  <a:schemeClr val="bg1"/>
                </a:solidFill>
              </a:rPr>
              <a:t> and Zollner,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Silicon-Germanium-Carbon Alloys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783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Photoluminescence of Si</a:t>
            </a:r>
            <a:r>
              <a:rPr lang="en-US" sz="2800" baseline="-25000" dirty="0">
                <a:latin typeface="+mj-lt"/>
              </a:rPr>
              <a:t>1-x</a:t>
            </a:r>
            <a:r>
              <a:rPr lang="en-US" sz="2800" dirty="0">
                <a:latin typeface="+mj-lt"/>
              </a:rPr>
              <a:t>Ge</a:t>
            </a:r>
            <a:r>
              <a:rPr lang="en-US" sz="2800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alloys on Si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571CB-2D66-0A48-1AE7-5360CF84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468" y="647815"/>
            <a:ext cx="4014544" cy="3389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0EF894-282D-1C0D-9EAC-612FBA7FDE83}"/>
              </a:ext>
            </a:extLst>
          </p:cNvPr>
          <p:cNvSpPr txBox="1"/>
          <p:nvPr/>
        </p:nvSpPr>
        <p:spPr>
          <a:xfrm>
            <a:off x="3972334" y="4533597"/>
            <a:ext cx="298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Pantelides</a:t>
            </a:r>
            <a:r>
              <a:rPr lang="en-US" dirty="0">
                <a:solidFill>
                  <a:schemeClr val="bg1"/>
                </a:solidFill>
              </a:rPr>
              <a:t> and Zollner,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Silicon-Germanium-Carbon Alloys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E42388-1477-0DCC-CD1D-27310F87C656}"/>
              </a:ext>
            </a:extLst>
          </p:cNvPr>
          <p:cNvGrpSpPr/>
          <p:nvPr/>
        </p:nvGrpSpPr>
        <p:grpSpPr>
          <a:xfrm>
            <a:off x="1958314" y="451349"/>
            <a:ext cx="2952163" cy="3834160"/>
            <a:chOff x="31261" y="464850"/>
            <a:chExt cx="2952163" cy="3834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3668E7-1511-2209-EF29-65C9FDF1B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61" y="464850"/>
              <a:ext cx="2952163" cy="20783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3EC55B-4104-09F1-5853-280DDE24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259"/>
            <a:stretch/>
          </p:blipFill>
          <p:spPr>
            <a:xfrm>
              <a:off x="44806" y="2363493"/>
              <a:ext cx="2925071" cy="193551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A22611A-6A27-A89B-5424-D0BB4B356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46" y="647815"/>
            <a:ext cx="1499569" cy="18705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DE1FF0-D9B8-26BA-C70A-5B85012E9DAC}"/>
              </a:ext>
            </a:extLst>
          </p:cNvPr>
          <p:cNvSpPr txBox="1"/>
          <p:nvPr/>
        </p:nvSpPr>
        <p:spPr>
          <a:xfrm>
            <a:off x="31261" y="2625089"/>
            <a:ext cx="16735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Pseudomorphic growth of Si</a:t>
            </a:r>
            <a:r>
              <a:rPr lang="en-US" baseline="-25000" dirty="0"/>
              <a:t>1-x</a:t>
            </a:r>
            <a:r>
              <a:rPr lang="en-US" dirty="0"/>
              <a:t>Ge</a:t>
            </a:r>
            <a:r>
              <a:rPr lang="en-US" baseline="-25000" dirty="0"/>
              <a:t>x</a:t>
            </a:r>
            <a:r>
              <a:rPr lang="en-US" dirty="0"/>
              <a:t> alloy on Si (001)</a:t>
            </a:r>
          </a:p>
        </p:txBody>
      </p:sp>
    </p:spTree>
    <p:extLst>
      <p:ext uri="{BB962C8B-B14F-4D97-AF65-F5344CB8AC3E}">
        <p14:creationId xmlns:p14="http://schemas.microsoft.com/office/powerpoint/2010/main" val="3061368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Strain splitting of 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 and E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+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dirty="0">
                <a:latin typeface="+mj-lt"/>
              </a:rPr>
              <a:t> transitions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42A09-894B-95FF-665D-555BBCE75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82" y="636249"/>
            <a:ext cx="3475021" cy="23776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93730A3-1C82-F8D7-B034-66150262C961}"/>
              </a:ext>
            </a:extLst>
          </p:cNvPr>
          <p:cNvGrpSpPr/>
          <p:nvPr/>
        </p:nvGrpSpPr>
        <p:grpSpPr>
          <a:xfrm>
            <a:off x="5818203" y="522770"/>
            <a:ext cx="3294534" cy="2773350"/>
            <a:chOff x="5726624" y="608011"/>
            <a:chExt cx="3294534" cy="2773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157B34-7112-4CA3-C8E9-3E8077A5E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44" t="5465" r="2641"/>
            <a:stretch/>
          </p:blipFill>
          <p:spPr>
            <a:xfrm>
              <a:off x="5726624" y="672576"/>
              <a:ext cx="3294534" cy="270878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115976-641B-C9AC-304A-E5CABE3D81C9}"/>
                </a:ext>
              </a:extLst>
            </p:cNvPr>
            <p:cNvSpPr/>
            <p:nvPr/>
          </p:nvSpPr>
          <p:spPr>
            <a:xfrm>
              <a:off x="5726624" y="608011"/>
              <a:ext cx="356461" cy="228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9DFB28F-A6C7-6477-6356-D1036A85E571}"/>
              </a:ext>
            </a:extLst>
          </p:cNvPr>
          <p:cNvSpPr txBox="1"/>
          <p:nvPr/>
        </p:nvSpPr>
        <p:spPr>
          <a:xfrm>
            <a:off x="3022170" y="3529464"/>
            <a:ext cx="2311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shear approximation</a:t>
            </a:r>
            <a:br>
              <a:rPr lang="en-US" dirty="0"/>
            </a:br>
            <a:r>
              <a:rPr lang="en-US" dirty="0"/>
              <a:t>(small spin-orbit splitting)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19320-7243-B91A-696E-FA471162291E}"/>
              </a:ext>
            </a:extLst>
          </p:cNvPr>
          <p:cNvSpPr txBox="1"/>
          <p:nvPr/>
        </p:nvSpPr>
        <p:spPr>
          <a:xfrm>
            <a:off x="6434957" y="3557730"/>
            <a:ext cx="230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shear approximation</a:t>
            </a:r>
            <a:br>
              <a:rPr lang="en-US" dirty="0"/>
            </a:br>
            <a:r>
              <a:rPr lang="en-US" dirty="0"/>
              <a:t>(large spin-orbit splitting)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28BE7E-24F9-2DDF-B962-A5B5FBB05C0A}"/>
              </a:ext>
            </a:extLst>
          </p:cNvPr>
          <p:cNvGrpSpPr/>
          <p:nvPr/>
        </p:nvGrpSpPr>
        <p:grpSpPr>
          <a:xfrm>
            <a:off x="31261" y="522770"/>
            <a:ext cx="2510461" cy="2245644"/>
            <a:chOff x="31261" y="932077"/>
            <a:chExt cx="2510461" cy="2245644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F31D36DB-74CE-7EB9-B806-B086289A9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61" y="932077"/>
              <a:ext cx="2510461" cy="224564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775AD02-E73B-3458-A664-5CBE120A44EF}"/>
                </a:ext>
              </a:extLst>
            </p:cNvPr>
            <p:cNvCxnSpPr/>
            <p:nvPr/>
          </p:nvCxnSpPr>
          <p:spPr>
            <a:xfrm>
              <a:off x="689675" y="1743559"/>
              <a:ext cx="0" cy="689675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C17953-2ADC-DC8F-2201-97A2C6BC404D}"/>
                </a:ext>
              </a:extLst>
            </p:cNvPr>
            <p:cNvSpPr txBox="1"/>
            <p:nvPr/>
          </p:nvSpPr>
          <p:spPr>
            <a:xfrm>
              <a:off x="228347" y="1885622"/>
              <a:ext cx="41710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B050"/>
                  </a:solidFill>
                </a:rPr>
                <a:t>E</a:t>
              </a:r>
              <a:r>
                <a:rPr lang="en-US" sz="1600" b="1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D4B0DB4-A1C0-DD21-8385-1BB6B5927C78}"/>
              </a:ext>
            </a:extLst>
          </p:cNvPr>
          <p:cNvSpPr txBox="1"/>
          <p:nvPr/>
        </p:nvSpPr>
        <p:spPr>
          <a:xfrm>
            <a:off x="3972334" y="4533597"/>
            <a:ext cx="298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Pantelides</a:t>
            </a:r>
            <a:r>
              <a:rPr lang="en-US" dirty="0">
                <a:solidFill>
                  <a:schemeClr val="bg1"/>
                </a:solidFill>
              </a:rPr>
              <a:t> and Zollner,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Silicon-Germanium-Carbon Alloys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141E4-9377-B227-B177-43B4D149D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4" y="2632061"/>
            <a:ext cx="2181875" cy="159605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E2EEB9E-B141-F29A-25C2-C1E1D0062C62}"/>
              </a:ext>
            </a:extLst>
          </p:cNvPr>
          <p:cNvSpPr/>
          <p:nvPr/>
        </p:nvSpPr>
        <p:spPr>
          <a:xfrm>
            <a:off x="696644" y="2768414"/>
            <a:ext cx="490578" cy="817192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Spectroscopic ellipsometry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Grafik 11">
            <a:extLst>
              <a:ext uri="{FF2B5EF4-FFF2-40B4-BE49-F238E27FC236}">
                <a16:creationId xmlns:a16="http://schemas.microsoft.com/office/drawing/2014/main" id="{A8F85DF7-50E2-F61C-B466-9FDCE9F28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6" y="476738"/>
            <a:ext cx="3073881" cy="177838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4B86EB-4A8E-4BA3-5799-071D786B5563}"/>
              </a:ext>
            </a:extLst>
          </p:cNvPr>
          <p:cNvGrpSpPr>
            <a:grpSpLocks noChangeAspect="1"/>
          </p:cNvGrpSpPr>
          <p:nvPr/>
        </p:nvGrpSpPr>
        <p:grpSpPr>
          <a:xfrm>
            <a:off x="4442165" y="1540453"/>
            <a:ext cx="2314349" cy="3506987"/>
            <a:chOff x="6361475" y="924781"/>
            <a:chExt cx="2732224" cy="4140202"/>
          </a:xfrm>
        </p:grpSpPr>
        <p:pic>
          <p:nvPicPr>
            <p:cNvPr id="12" name="Grafik 14">
              <a:extLst>
                <a:ext uri="{FF2B5EF4-FFF2-40B4-BE49-F238E27FC236}">
                  <a16:creationId xmlns:a16="http://schemas.microsoft.com/office/drawing/2014/main" id="{EBE6F45A-1D41-52F7-D03A-EE2119766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/>
            <a:stretch/>
          </p:blipFill>
          <p:spPr>
            <a:xfrm>
              <a:off x="6361475" y="924781"/>
              <a:ext cx="2732224" cy="4140202"/>
            </a:xfrm>
            <a:prstGeom prst="rect">
              <a:avLst/>
            </a:prstGeom>
          </p:spPr>
        </p:pic>
        <p:sp>
          <p:nvSpPr>
            <p:cNvPr id="13" name="Textfeld 8">
              <a:extLst>
                <a:ext uri="{FF2B5EF4-FFF2-40B4-BE49-F238E27FC236}">
                  <a16:creationId xmlns:a16="http://schemas.microsoft.com/office/drawing/2014/main" id="{A114FB0E-7A32-8136-CCB4-C4046681688C}"/>
                </a:ext>
              </a:extLst>
            </p:cNvPr>
            <p:cNvSpPr txBox="1"/>
            <p:nvPr/>
          </p:nvSpPr>
          <p:spPr>
            <a:xfrm>
              <a:off x="7183318" y="4768414"/>
              <a:ext cx="1910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femto.nmsu.edu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020F0-BE74-1F77-000D-2DDB5A35BB06}"/>
                </a:ext>
              </a:extLst>
            </p:cNvPr>
            <p:cNvSpPr/>
            <p:nvPr/>
          </p:nvSpPr>
          <p:spPr>
            <a:xfrm>
              <a:off x="7298884" y="3083842"/>
              <a:ext cx="1512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AT" sz="1600" dirty="0">
                  <a:solidFill>
                    <a:schemeClr val="bg1"/>
                  </a:solidFill>
                </a:rPr>
                <a:t>UHV </a:t>
              </a:r>
              <a:r>
                <a:rPr lang="de-AT" sz="1600" dirty="0" err="1">
                  <a:solidFill>
                    <a:schemeClr val="bg1"/>
                  </a:solidFill>
                </a:rPr>
                <a:t>cryostat</a:t>
              </a:r>
              <a:endParaRPr lang="de-AT" sz="1600" dirty="0">
                <a:solidFill>
                  <a:schemeClr val="bg1"/>
                </a:solidFill>
              </a:endParaRPr>
            </a:p>
            <a:p>
              <a:pPr algn="ctr"/>
              <a:r>
                <a:rPr lang="de-AT" sz="1600" dirty="0">
                  <a:solidFill>
                    <a:schemeClr val="bg1"/>
                  </a:solidFill>
                </a:rPr>
                <a:t>&amp; V-VASE </a:t>
              </a:r>
              <a:r>
                <a:rPr lang="de-AT" sz="1600" dirty="0" err="1">
                  <a:solidFill>
                    <a:schemeClr val="bg1"/>
                  </a:solidFill>
                </a:rPr>
                <a:t>ellipsometer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08DC0B6-1587-715E-D2D9-6A51383C9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9" y="579329"/>
            <a:ext cx="4441435" cy="2058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0">
                <a:extLst>
                  <a:ext uri="{FF2B5EF4-FFF2-40B4-BE49-F238E27FC236}">
                    <a16:creationId xmlns:a16="http://schemas.microsoft.com/office/drawing/2014/main" id="{62B1962B-070F-93EF-6EF1-6BBF10EBA86A}"/>
                  </a:ext>
                </a:extLst>
              </p:cNvPr>
              <p:cNvSpPr txBox="1"/>
              <p:nvPr/>
            </p:nvSpPr>
            <p:spPr>
              <a:xfrm>
                <a:off x="7012161" y="3181198"/>
                <a:ext cx="1844928" cy="5314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a:rPr lang="de-A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A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A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A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A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</m:sub>
                          </m:sSub>
                        </m:den>
                      </m:f>
                      <m:r>
                        <a:rPr lang="de-A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17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</m:func>
                      <m:sSup>
                        <m:sSupPr>
                          <m:ctrlPr>
                            <a:rPr lang="de-A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de-A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solidFill>
                                <a:srgbClr val="0017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feld 10">
                <a:extLst>
                  <a:ext uri="{FF2B5EF4-FFF2-40B4-BE49-F238E27FC236}">
                    <a16:creationId xmlns:a16="http://schemas.microsoft.com/office/drawing/2014/main" id="{62B1962B-070F-93EF-6EF1-6BBF10EBA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161" y="3181198"/>
                <a:ext cx="1844928" cy="5314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033630C9-8B28-8A2F-629F-81381E4A4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4" t="6636" r="2124" b="5148"/>
          <a:stretch/>
        </p:blipFill>
        <p:spPr>
          <a:xfrm>
            <a:off x="31262" y="2632443"/>
            <a:ext cx="4171088" cy="243254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4C59832-A451-A95D-C6D4-5DF1E019D641}"/>
              </a:ext>
            </a:extLst>
          </p:cNvPr>
          <p:cNvSpPr/>
          <p:nvPr/>
        </p:nvSpPr>
        <p:spPr>
          <a:xfrm>
            <a:off x="1040860" y="2937753"/>
            <a:ext cx="826851" cy="124874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6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Ellipsometry instrumentation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Grafik 11">
            <a:extLst>
              <a:ext uri="{FF2B5EF4-FFF2-40B4-BE49-F238E27FC236}">
                <a16:creationId xmlns:a16="http://schemas.microsoft.com/office/drawing/2014/main" id="{A8F85DF7-50E2-F61C-B466-9FDCE9F28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6" y="476738"/>
            <a:ext cx="3073881" cy="177838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4B86EB-4A8E-4BA3-5799-071D786B5563}"/>
              </a:ext>
            </a:extLst>
          </p:cNvPr>
          <p:cNvGrpSpPr>
            <a:grpSpLocks noChangeAspect="1"/>
          </p:cNvGrpSpPr>
          <p:nvPr/>
        </p:nvGrpSpPr>
        <p:grpSpPr>
          <a:xfrm>
            <a:off x="110389" y="602806"/>
            <a:ext cx="2314349" cy="3506987"/>
            <a:chOff x="6361475" y="924781"/>
            <a:chExt cx="2732224" cy="4140202"/>
          </a:xfrm>
        </p:grpSpPr>
        <p:pic>
          <p:nvPicPr>
            <p:cNvPr id="12" name="Grafik 14">
              <a:extLst>
                <a:ext uri="{FF2B5EF4-FFF2-40B4-BE49-F238E27FC236}">
                  <a16:creationId xmlns:a16="http://schemas.microsoft.com/office/drawing/2014/main" id="{EBE6F45A-1D41-52F7-D03A-EE2119766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00"/>
            <a:stretch/>
          </p:blipFill>
          <p:spPr>
            <a:xfrm>
              <a:off x="6361475" y="924781"/>
              <a:ext cx="2732224" cy="4140202"/>
            </a:xfrm>
            <a:prstGeom prst="rect">
              <a:avLst/>
            </a:prstGeom>
          </p:spPr>
        </p:pic>
        <p:sp>
          <p:nvSpPr>
            <p:cNvPr id="13" name="Textfeld 8">
              <a:extLst>
                <a:ext uri="{FF2B5EF4-FFF2-40B4-BE49-F238E27FC236}">
                  <a16:creationId xmlns:a16="http://schemas.microsoft.com/office/drawing/2014/main" id="{A114FB0E-7A32-8136-CCB4-C4046681688C}"/>
                </a:ext>
              </a:extLst>
            </p:cNvPr>
            <p:cNvSpPr txBox="1"/>
            <p:nvPr/>
          </p:nvSpPr>
          <p:spPr>
            <a:xfrm>
              <a:off x="7183318" y="4768414"/>
              <a:ext cx="1910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femto.nmsu.edu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020F0-BE74-1F77-000D-2DDB5A35BB06}"/>
                </a:ext>
              </a:extLst>
            </p:cNvPr>
            <p:cNvSpPr/>
            <p:nvPr/>
          </p:nvSpPr>
          <p:spPr>
            <a:xfrm>
              <a:off x="7298884" y="3083842"/>
              <a:ext cx="1512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AT" sz="1600" dirty="0">
                  <a:solidFill>
                    <a:schemeClr val="bg1"/>
                  </a:solidFill>
                </a:rPr>
                <a:t>UHV </a:t>
              </a:r>
              <a:r>
                <a:rPr lang="de-AT" sz="1600" dirty="0" err="1">
                  <a:solidFill>
                    <a:schemeClr val="bg1"/>
                  </a:solidFill>
                </a:rPr>
                <a:t>cryostat</a:t>
              </a:r>
              <a:endParaRPr lang="de-AT" sz="1600" dirty="0">
                <a:solidFill>
                  <a:schemeClr val="bg1"/>
                </a:solidFill>
              </a:endParaRPr>
            </a:p>
            <a:p>
              <a:pPr algn="ctr"/>
              <a:r>
                <a:rPr lang="de-AT" sz="1600" dirty="0">
                  <a:solidFill>
                    <a:schemeClr val="bg1"/>
                  </a:solidFill>
                </a:rPr>
                <a:t>&amp; V-VASE </a:t>
              </a:r>
              <a:r>
                <a:rPr lang="de-AT" sz="1600" dirty="0" err="1">
                  <a:solidFill>
                    <a:schemeClr val="bg1"/>
                  </a:solidFill>
                </a:rPr>
                <a:t>ellipsometer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F88225E-696E-A59E-2E61-CC590E458D18}"/>
              </a:ext>
            </a:extLst>
          </p:cNvPr>
          <p:cNvSpPr txBox="1"/>
          <p:nvPr/>
        </p:nvSpPr>
        <p:spPr>
          <a:xfrm>
            <a:off x="2604954" y="1523713"/>
            <a:ext cx="39340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Broadband versus scanning monochromator</a:t>
            </a:r>
          </a:p>
          <a:p>
            <a:r>
              <a:rPr lang="en-US" dirty="0"/>
              <a:t>FTIR and near-IR/VIS/near-UV</a:t>
            </a:r>
          </a:p>
          <a:p>
            <a:r>
              <a:rPr lang="en-US" dirty="0"/>
              <a:t>Compensator is crucial for small </a:t>
            </a:r>
            <a:r>
              <a:rPr lang="en-US" dirty="0">
                <a:latin typeface="Symbol" panose="05050102010706020507" pitchFamily="18" charset="2"/>
              </a:rPr>
              <a:t>D</a:t>
            </a:r>
          </a:p>
          <a:p>
            <a:r>
              <a:rPr lang="en-US" dirty="0"/>
              <a:t>Dual rotating compensators: Full Mueller matrix</a:t>
            </a:r>
          </a:p>
          <a:p>
            <a:endParaRPr lang="en-US" dirty="0"/>
          </a:p>
          <a:p>
            <a:r>
              <a:rPr lang="en-US" dirty="0"/>
              <a:t>Option: Phase-modulation ellipsometry</a:t>
            </a:r>
          </a:p>
          <a:p>
            <a:endParaRPr lang="en-US" dirty="0"/>
          </a:p>
          <a:p>
            <a:r>
              <a:rPr lang="en-US" dirty="0"/>
              <a:t>Equidistant energies or wavelengths</a:t>
            </a:r>
          </a:p>
          <a:p>
            <a:endParaRPr lang="en-US" dirty="0"/>
          </a:p>
          <a:p>
            <a:r>
              <a:rPr lang="en-US" dirty="0"/>
              <a:t>Spot size: 10 mm or 30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on 1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(imaging)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AACC3-3BC3-AF07-D289-CD5DE896AE57}"/>
              </a:ext>
            </a:extLst>
          </p:cNvPr>
          <p:cNvSpPr txBox="1"/>
          <p:nvPr/>
        </p:nvSpPr>
        <p:spPr>
          <a:xfrm>
            <a:off x="4009377" y="4663217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</p:txBody>
      </p:sp>
    </p:spTree>
    <p:extLst>
      <p:ext uri="{BB962C8B-B14F-4D97-AF65-F5344CB8AC3E}">
        <p14:creationId xmlns:p14="http://schemas.microsoft.com/office/powerpoint/2010/main" val="1458809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Penetration depth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8DC0B6-1587-715E-D2D9-6A51383C9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9" y="579330"/>
            <a:ext cx="3760915" cy="1743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0A70B4-05EB-5EB9-B3CB-DBEC82CD3739}"/>
              </a:ext>
            </a:extLst>
          </p:cNvPr>
          <p:cNvSpPr txBox="1"/>
          <p:nvPr/>
        </p:nvSpPr>
        <p:spPr>
          <a:xfrm>
            <a:off x="4159368" y="476738"/>
            <a:ext cx="48104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penetration depth is the inverse of the absorption coefficient, which can be measured with spectroscopic ellipsometry.</a:t>
            </a:r>
          </a:p>
          <a:p>
            <a:r>
              <a:rPr lang="en-US" dirty="0"/>
              <a:t>Below the direct band gap (0.8 eV for Ge, 3.4 eV for Si), the penetration depth is very large (many microns).</a:t>
            </a:r>
          </a:p>
          <a:p>
            <a:r>
              <a:rPr lang="en-US" dirty="0"/>
              <a:t>The penetration depth is smallest at the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 peak in the UV, about 10 nm.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C8F9-8E33-BAA5-DFF2-FCF1A8506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0" y="2282674"/>
            <a:ext cx="2778652" cy="2032604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5818790-CC7E-E210-4825-22E9A6F16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6" t="8689" r="11065" b="4620"/>
          <a:stretch/>
        </p:blipFill>
        <p:spPr>
          <a:xfrm>
            <a:off x="4103116" y="2077176"/>
            <a:ext cx="4035220" cy="30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34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C0C6C23-C709-E167-8129-EC02E62D6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54" y="3198728"/>
            <a:ext cx="1141828" cy="110738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Critical points in the dielectric function of Ge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fik 5">
            <a:extLst>
              <a:ext uri="{FF2B5EF4-FFF2-40B4-BE49-F238E27FC236}">
                <a16:creationId xmlns:a16="http://schemas.microsoft.com/office/drawing/2014/main" id="{32EE591D-2E6B-D2BD-E09F-3D5C63D8E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1" t="7247" r="15454" b="7172"/>
          <a:stretch/>
        </p:blipFill>
        <p:spPr>
          <a:xfrm>
            <a:off x="2867172" y="690663"/>
            <a:ext cx="1628035" cy="1500137"/>
          </a:xfrm>
          <a:prstGeom prst="rect">
            <a:avLst/>
          </a:prstGeom>
        </p:spPr>
      </p:pic>
      <p:pic>
        <p:nvPicPr>
          <p:cNvPr id="8" name="Grafik 12">
            <a:extLst>
              <a:ext uri="{FF2B5EF4-FFF2-40B4-BE49-F238E27FC236}">
                <a16:creationId xmlns:a16="http://schemas.microsoft.com/office/drawing/2014/main" id="{9245205C-90E6-D557-FB0A-AE2396A45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798" r="25077" b="15294"/>
          <a:stretch/>
        </p:blipFill>
        <p:spPr>
          <a:xfrm>
            <a:off x="5499180" y="542749"/>
            <a:ext cx="3613557" cy="2988017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4B3A64A-C4B9-389E-B380-C0FCBAD410DB}"/>
              </a:ext>
            </a:extLst>
          </p:cNvPr>
          <p:cNvSpPr txBox="1">
            <a:spLocks/>
          </p:cNvSpPr>
          <p:nvPr/>
        </p:nvSpPr>
        <p:spPr>
          <a:xfrm>
            <a:off x="171421" y="524885"/>
            <a:ext cx="2836710" cy="1754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4000" indent="-324000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SzPct val="90000"/>
              <a:buFont typeface="Wingdings 2" panose="05020102010507070707" pitchFamily="18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324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SzPct val="90000"/>
              <a:buFont typeface="Wingdings 2" panose="05020102010507070707" pitchFamily="18" charset="2"/>
              <a:buChar char="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36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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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2000" indent="-288000" algn="l" defTabSz="914400" rtl="0" eaLnBrk="1" latinLnBrk="0" hangingPunct="1">
              <a:lnSpc>
                <a:spcPct val="105000"/>
              </a:lnSpc>
              <a:spcBef>
                <a:spcPts val="0"/>
              </a:spcBef>
              <a:buFont typeface="Wingdings 2" panose="05020102010507070707" pitchFamily="18" charset="2"/>
              <a:buChar char="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1800" dirty="0">
                <a:latin typeface="Arial" panose="020B0604020202020204" pitchFamily="34" charset="0"/>
                <a:cs typeface="Arial" panose="020B0604020202020204" pitchFamily="34" charset="0"/>
              </a:rPr>
              <a:t> interband </a:t>
            </a:r>
            <a:r>
              <a:rPr lang="de-AT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transitions</a:t>
            </a:r>
            <a:endParaRPr lang="de-A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34">
            <a:extLst>
              <a:ext uri="{FF2B5EF4-FFF2-40B4-BE49-F238E27FC236}">
                <a16:creationId xmlns:a16="http://schemas.microsoft.com/office/drawing/2014/main" id="{7080AD8C-0008-97C4-14C6-0748FED4A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1" t="6246" r="4523" b="4876"/>
          <a:stretch/>
        </p:blipFill>
        <p:spPr>
          <a:xfrm>
            <a:off x="31261" y="2161617"/>
            <a:ext cx="4485187" cy="2952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0440AC4-6384-D9F9-A43B-DA0F7316DBD3}"/>
              </a:ext>
            </a:extLst>
          </p:cNvPr>
          <p:cNvSpPr/>
          <p:nvPr/>
        </p:nvSpPr>
        <p:spPr>
          <a:xfrm>
            <a:off x="1244733" y="2113470"/>
            <a:ext cx="1070450" cy="87292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497D47-C6D2-578F-A681-C16A3E3C455D}"/>
              </a:ext>
            </a:extLst>
          </p:cNvPr>
          <p:cNvCxnSpPr/>
          <p:nvPr/>
        </p:nvCxnSpPr>
        <p:spPr>
          <a:xfrm>
            <a:off x="6069071" y="1871351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4545F6F-627F-703A-CE4C-F8B8203A4195}"/>
              </a:ext>
            </a:extLst>
          </p:cNvPr>
          <p:cNvCxnSpPr/>
          <p:nvPr/>
        </p:nvCxnSpPr>
        <p:spPr>
          <a:xfrm>
            <a:off x="6300054" y="1845963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33325D-9F89-7C7F-AEFB-4E52181A6088}"/>
              </a:ext>
            </a:extLst>
          </p:cNvPr>
          <p:cNvCxnSpPr/>
          <p:nvPr/>
        </p:nvCxnSpPr>
        <p:spPr>
          <a:xfrm>
            <a:off x="5887488" y="1882075"/>
            <a:ext cx="0" cy="689675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2DDEFC-1B8C-9567-0EFB-9B9F231D7B73}"/>
              </a:ext>
            </a:extLst>
          </p:cNvPr>
          <p:cNvSpPr txBox="1"/>
          <p:nvPr/>
        </p:nvSpPr>
        <p:spPr>
          <a:xfrm>
            <a:off x="5414735" y="4533597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P.Y. Yu and M. Cardona,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Fundamentals of Semiconductors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247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7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Piezo-optics of Si, Ge, GaAs under (001) strain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30CB0-1E58-EB1F-BE49-1B67067544BD}"/>
              </a:ext>
            </a:extLst>
          </p:cNvPr>
          <p:cNvSpPr txBox="1"/>
          <p:nvPr/>
        </p:nvSpPr>
        <p:spPr>
          <a:xfrm>
            <a:off x="224726" y="604434"/>
            <a:ext cx="555152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Elasto</a:t>
            </a:r>
            <a:r>
              <a:rPr lang="en-US" dirty="0"/>
              <a:t>-optical constants of </a:t>
            </a:r>
            <a:r>
              <a:rPr lang="en-US" b="1" dirty="0">
                <a:solidFill>
                  <a:srgbClr val="FF0000"/>
                </a:solidFill>
              </a:rPr>
              <a:t>Si</a:t>
            </a:r>
          </a:p>
          <a:p>
            <a:r>
              <a:rPr lang="en-US" dirty="0"/>
              <a:t>P. </a:t>
            </a:r>
            <a:r>
              <a:rPr lang="en-US" dirty="0" err="1"/>
              <a:t>Etchegoin</a:t>
            </a:r>
            <a:r>
              <a:rPr lang="en-US" dirty="0"/>
              <a:t>, J. Kircher, and M. Cardona</a:t>
            </a:r>
          </a:p>
          <a:p>
            <a:r>
              <a:rPr lang="en-US" dirty="0"/>
              <a:t>Phys. Rev. B 47, 10292 (1993). </a:t>
            </a:r>
          </a:p>
          <a:p>
            <a:endParaRPr lang="en-US" dirty="0"/>
          </a:p>
          <a:p>
            <a:r>
              <a:rPr lang="en-US" dirty="0"/>
              <a:t>Piezo-optics of </a:t>
            </a:r>
            <a:r>
              <a:rPr lang="en-US" b="1" dirty="0">
                <a:solidFill>
                  <a:srgbClr val="FF0000"/>
                </a:solidFill>
              </a:rPr>
              <a:t>GaAs</a:t>
            </a:r>
          </a:p>
          <a:p>
            <a:r>
              <a:rPr lang="en-US" dirty="0"/>
              <a:t>P. </a:t>
            </a:r>
            <a:r>
              <a:rPr lang="en-US" dirty="0" err="1"/>
              <a:t>Etchegoin</a:t>
            </a:r>
            <a:r>
              <a:rPr lang="en-US" dirty="0"/>
              <a:t>, J. Kircher, M. Cardona, C. </a:t>
            </a:r>
            <a:r>
              <a:rPr lang="en-US" dirty="0" err="1"/>
              <a:t>Grein</a:t>
            </a:r>
            <a:r>
              <a:rPr lang="en-US" dirty="0"/>
              <a:t>, and E. </a:t>
            </a:r>
            <a:r>
              <a:rPr lang="en-US" dirty="0" err="1"/>
              <a:t>Bustarret</a:t>
            </a:r>
            <a:endParaRPr lang="en-US" dirty="0"/>
          </a:p>
          <a:p>
            <a:r>
              <a:rPr lang="en-US" dirty="0"/>
              <a:t>Phys. Rev. B 46, 15139 (1992). </a:t>
            </a:r>
          </a:p>
          <a:p>
            <a:endParaRPr lang="en-US" dirty="0"/>
          </a:p>
          <a:p>
            <a:r>
              <a:rPr lang="en-US" dirty="0"/>
              <a:t>Piezo-optical response of </a:t>
            </a:r>
            <a:r>
              <a:rPr lang="en-US" b="1" dirty="0">
                <a:solidFill>
                  <a:srgbClr val="FF0000"/>
                </a:solidFill>
              </a:rPr>
              <a:t>Ge</a:t>
            </a:r>
            <a:r>
              <a:rPr lang="en-US" dirty="0"/>
              <a:t> in the visible–</a:t>
            </a:r>
            <a:r>
              <a:rPr lang="en-US" dirty="0" err="1"/>
              <a:t>uv</a:t>
            </a:r>
            <a:r>
              <a:rPr lang="en-US" dirty="0"/>
              <a:t> range</a:t>
            </a:r>
          </a:p>
          <a:p>
            <a:r>
              <a:rPr lang="en-US" dirty="0"/>
              <a:t>P. </a:t>
            </a:r>
            <a:r>
              <a:rPr lang="en-US" dirty="0" err="1"/>
              <a:t>Etchegoin</a:t>
            </a:r>
            <a:r>
              <a:rPr lang="en-US" dirty="0"/>
              <a:t>, J. Kircher, M. Cardona, and C. </a:t>
            </a:r>
            <a:r>
              <a:rPr lang="en-US" dirty="0" err="1"/>
              <a:t>Grein</a:t>
            </a:r>
            <a:endParaRPr lang="en-US" dirty="0"/>
          </a:p>
          <a:p>
            <a:r>
              <a:rPr lang="en-US" dirty="0"/>
              <a:t>Phys. Rev. B 45, 11721 (1992). </a:t>
            </a:r>
          </a:p>
          <a:p>
            <a:endParaRPr lang="en-US" dirty="0"/>
          </a:p>
          <a:p>
            <a:r>
              <a:rPr lang="en-US" dirty="0"/>
              <a:t>Piezo-optics of </a:t>
            </a:r>
            <a:r>
              <a:rPr lang="en-US" b="1" dirty="0" err="1">
                <a:solidFill>
                  <a:srgbClr val="FF0000"/>
                </a:solidFill>
              </a:rPr>
              <a:t>InP</a:t>
            </a:r>
            <a:r>
              <a:rPr lang="en-US" dirty="0"/>
              <a:t> in the visible-ultraviolet range</a:t>
            </a:r>
          </a:p>
          <a:p>
            <a:r>
              <a:rPr lang="en-US" dirty="0"/>
              <a:t>D. </a:t>
            </a:r>
            <a:r>
              <a:rPr lang="en-US" dirty="0" err="1"/>
              <a:t>Rönnow</a:t>
            </a:r>
            <a:r>
              <a:rPr lang="en-US" dirty="0"/>
              <a:t>, P. Santos, M. Cardona, E. </a:t>
            </a:r>
            <a:r>
              <a:rPr lang="en-US" dirty="0" err="1"/>
              <a:t>Anastassakis</a:t>
            </a:r>
            <a:r>
              <a:rPr lang="en-US" dirty="0"/>
              <a:t>, and M. </a:t>
            </a:r>
            <a:r>
              <a:rPr lang="en-US" dirty="0" err="1"/>
              <a:t>Kuball</a:t>
            </a:r>
            <a:endParaRPr lang="en-US" dirty="0"/>
          </a:p>
          <a:p>
            <a:r>
              <a:rPr lang="en-US" dirty="0"/>
              <a:t>Phys. Rev. B 57, 4432 (1998: E: 1999). </a:t>
            </a:r>
          </a:p>
        </p:txBody>
      </p:sp>
      <p:pic>
        <p:nvPicPr>
          <p:cNvPr id="10" name="Picture 9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84DD26B0-0950-9088-351A-F80C3C517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948" y="662714"/>
            <a:ext cx="2085210" cy="29204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4D5792-9816-5D76-7220-1E41ED80239E}"/>
              </a:ext>
            </a:extLst>
          </p:cNvPr>
          <p:cNvSpPr txBox="1"/>
          <p:nvPr/>
        </p:nvSpPr>
        <p:spPr>
          <a:xfrm>
            <a:off x="7194524" y="3673095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Etienne </a:t>
            </a:r>
            <a:r>
              <a:rPr lang="en-US" dirty="0" err="1"/>
              <a:t>Bustarret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01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96111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Tensile biaxial stress in Ge layers on Si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F0175D9-ED70-7149-1707-D1798AB2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165" y="726443"/>
            <a:ext cx="3892972" cy="298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658E80-5300-B614-823D-B1E56B946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2" t="1953" r="1132" b="945"/>
          <a:stretch/>
        </p:blipFill>
        <p:spPr>
          <a:xfrm>
            <a:off x="31261" y="509791"/>
            <a:ext cx="2789760" cy="3736671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9CDF5DF-F325-3968-7284-9498C121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25875" b="36909"/>
          <a:stretch>
            <a:fillRect/>
          </a:stretch>
        </p:blipFill>
        <p:spPr bwMode="auto">
          <a:xfrm>
            <a:off x="7041084" y="512325"/>
            <a:ext cx="2071653" cy="104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40093DD-D4D4-1B9F-81B9-BE379E5A7A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785807"/>
              </p:ext>
            </p:extLst>
          </p:nvPr>
        </p:nvGraphicFramePr>
        <p:xfrm>
          <a:off x="7103161" y="1679576"/>
          <a:ext cx="1917997" cy="575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04760" imgH="609480" progId="Equation.3">
                  <p:embed/>
                </p:oleObj>
              </mc:Choice>
              <mc:Fallback>
                <p:oleObj name="Equation" r:id="rId5" imgW="1904760" imgH="6094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3161" y="1679576"/>
                        <a:ext cx="1917997" cy="575399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508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03F3343-F102-DA41-1BA0-0AF99297F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232" y="2378126"/>
            <a:ext cx="2091926" cy="18437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D3E9DF-B378-BAB7-6C29-A5CE8BEC5A2B}"/>
              </a:ext>
            </a:extLst>
          </p:cNvPr>
          <p:cNvSpPr txBox="1"/>
          <p:nvPr/>
        </p:nvSpPr>
        <p:spPr>
          <a:xfrm>
            <a:off x="2982621" y="3829220"/>
            <a:ext cx="3785011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meV</a:t>
            </a:r>
            <a:r>
              <a:rPr lang="en-US" dirty="0"/>
              <a:t> accuracy for E</a:t>
            </a:r>
            <a:r>
              <a:rPr lang="en-US" baseline="-25000" dirty="0"/>
              <a:t>1</a:t>
            </a:r>
            <a:r>
              <a:rPr lang="en-US" dirty="0"/>
              <a:t> energy measurement.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3DA8-7B0F-D4B8-F762-B26F4DE53A3E}"/>
              </a:ext>
            </a:extLst>
          </p:cNvPr>
          <p:cNvSpPr txBox="1"/>
          <p:nvPr/>
        </p:nvSpPr>
        <p:spPr>
          <a:xfrm>
            <a:off x="4009377" y="4663217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</p:txBody>
      </p:sp>
    </p:spTree>
    <p:extLst>
      <p:ext uri="{BB962C8B-B14F-4D97-AF65-F5344CB8AC3E}">
        <p14:creationId xmlns:p14="http://schemas.microsoft.com/office/powerpoint/2010/main" val="1164390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CBE5E-9A8A-4778-A8AA-E20E52754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8814"/>
            <a:ext cx="7772400" cy="1099718"/>
          </a:xfrm>
        </p:spPr>
        <p:txBody>
          <a:bodyPr/>
          <a:lstStyle/>
          <a:p>
            <a:r>
              <a:rPr lang="en-US" dirty="0"/>
              <a:t>Optical and X-Ray Characterization of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alloys on GaAs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A1EE6F1-094A-4B69-8F62-8CD64BB32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31" y="4420745"/>
            <a:ext cx="606587" cy="60464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25E4D5-4299-42E1-B78F-BC075C157961}"/>
              </a:ext>
            </a:extLst>
          </p:cNvPr>
          <p:cNvSpPr txBox="1"/>
          <p:nvPr/>
        </p:nvSpPr>
        <p:spPr>
          <a:xfrm>
            <a:off x="784518" y="4454725"/>
            <a:ext cx="2415882" cy="559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</a:rPr>
              <a:t>This work was supported by Air Force Office of Scientific Research under award number FA9550-20-1-0135.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1741E-59FC-F53D-1D98-61E9704C3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9" y="1329875"/>
            <a:ext cx="3866692" cy="27008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B33CFA-1187-13DC-B9CD-654FF5CA61CB}"/>
              </a:ext>
            </a:extLst>
          </p:cNvPr>
          <p:cNvSpPr txBox="1"/>
          <p:nvPr/>
        </p:nvSpPr>
        <p:spPr>
          <a:xfrm>
            <a:off x="4345937" y="1697400"/>
            <a:ext cx="46970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Haley B. Woolf</a:t>
            </a:r>
            <a:r>
              <a:rPr lang="en-US" sz="1600" dirty="0">
                <a:solidFill>
                  <a:schemeClr val="bg1"/>
                </a:solidFill>
              </a:rPr>
              <a:t>,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 Matt Kim,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Carola Emminger,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Carlos A. Armenta,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  <a:r>
              <a:rPr lang="en-US" sz="1600" dirty="0">
                <a:solidFill>
                  <a:schemeClr val="bg1"/>
                </a:solidFill>
              </a:rPr>
              <a:t> Stefan Zollner</a:t>
            </a:r>
            <a:r>
              <a:rPr lang="en-US" sz="1600" baseline="30000" dirty="0">
                <a:solidFill>
                  <a:schemeClr val="bg1"/>
                </a:solidFill>
              </a:rPr>
              <a:t>1</a:t>
            </a:r>
          </a:p>
          <a:p>
            <a:pPr marL="257175" indent="-257175"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Department of Physics, New Mexico State University, Las Cruces, NM, USA</a:t>
            </a:r>
          </a:p>
          <a:p>
            <a:pPr marL="257175" indent="-257175">
              <a:buAutoNum type="arabicPeriod"/>
            </a:pPr>
            <a:r>
              <a:rPr lang="en-US" sz="1400" dirty="0" err="1">
                <a:solidFill>
                  <a:schemeClr val="bg1"/>
                </a:solidFill>
              </a:rPr>
              <a:t>QuantTera</a:t>
            </a:r>
            <a:r>
              <a:rPr lang="en-US" sz="1400" dirty="0">
                <a:solidFill>
                  <a:schemeClr val="bg1"/>
                </a:solidFill>
              </a:rPr>
              <a:t>, Scottsdale, AZ, USA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32218-1CCD-D293-A3CC-98BEA7E87828}"/>
              </a:ext>
            </a:extLst>
          </p:cNvPr>
          <p:cNvSpPr txBox="1"/>
          <p:nvPr/>
        </p:nvSpPr>
        <p:spPr>
          <a:xfrm>
            <a:off x="5447654" y="3769091"/>
            <a:ext cx="3222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2022 AVS International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16" name="Marcador de número de diapositiva 3">
            <a:extLst>
              <a:ext uri="{FF2B5EF4-FFF2-40B4-BE49-F238E27FC236}">
                <a16:creationId xmlns:a16="http://schemas.microsoft.com/office/drawing/2014/main" id="{E69B6B49-1F28-A188-498C-1BC0664E1457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013" b="0" i="0" u="none" strike="noStrike" cap="none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78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AC6CB8-5C76-B33A-A4BF-56F3DAC81AD6}"/>
              </a:ext>
            </a:extLst>
          </p:cNvPr>
          <p:cNvGrpSpPr/>
          <p:nvPr/>
        </p:nvGrpSpPr>
        <p:grpSpPr>
          <a:xfrm>
            <a:off x="0" y="2480774"/>
            <a:ext cx="3929062" cy="2662726"/>
            <a:chOff x="347241" y="2388177"/>
            <a:chExt cx="3929062" cy="2662726"/>
          </a:xfrm>
        </p:grpSpPr>
        <p:pic>
          <p:nvPicPr>
            <p:cNvPr id="5" name="Picture 2" descr="http://snowbrains.com/wp-content/uploads/2015/08/white-sands-national-monument.jpg">
              <a:extLst>
                <a:ext uri="{FF2B5EF4-FFF2-40B4-BE49-F238E27FC236}">
                  <a16:creationId xmlns:a16="http://schemas.microsoft.com/office/drawing/2014/main" id="{DAA018CD-F8F5-469B-A4B1-1C03565C7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b="9600"/>
            <a:stretch>
              <a:fillRect/>
            </a:stretch>
          </p:blipFill>
          <p:spPr bwMode="auto">
            <a:xfrm>
              <a:off x="347241" y="2388177"/>
              <a:ext cx="3929062" cy="2662726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D9134D-FF57-DFE5-51B9-75BC7A8491AB}"/>
                </a:ext>
              </a:extLst>
            </p:cNvPr>
            <p:cNvSpPr txBox="1"/>
            <p:nvPr/>
          </p:nvSpPr>
          <p:spPr>
            <a:xfrm>
              <a:off x="2209712" y="4523471"/>
              <a:ext cx="2066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White Sands NP</a:t>
              </a:r>
            </a:p>
          </p:txBody>
        </p:sp>
      </p:grpSp>
      <p:pic>
        <p:nvPicPr>
          <p:cNvPr id="7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C44CFA02-4A8D-FA6A-5B68-47514A6F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677" r="4839"/>
          <a:stretch>
            <a:fillRect/>
          </a:stretch>
        </p:blipFill>
        <p:spPr bwMode="auto">
          <a:xfrm>
            <a:off x="5573700" y="2764326"/>
            <a:ext cx="3570300" cy="2351021"/>
          </a:xfrm>
          <a:prstGeom prst="rect">
            <a:avLst/>
          </a:prstGeom>
          <a:noFill/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7CF116-96B9-6AF5-96F3-2B03B341E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734" y="667365"/>
            <a:ext cx="3632232" cy="2034050"/>
          </a:xfrm>
          <a:prstGeom prst="rect">
            <a:avLst/>
          </a:prstGeom>
        </p:spPr>
      </p:pic>
      <p:pic>
        <p:nvPicPr>
          <p:cNvPr id="15" name="Picture 14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2DE74BB3-DDC3-4B10-0CEE-07524E5E9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528"/>
            <a:ext cx="4074289" cy="271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C3F63A-9BDD-02E9-77E8-31A528F9A8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051" b="7961"/>
          <a:stretch/>
        </p:blipFill>
        <p:spPr>
          <a:xfrm>
            <a:off x="1862471" y="2021081"/>
            <a:ext cx="3741773" cy="235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6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AFD8ED-B5B8-4219-ADC4-AA6FF7C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55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844DD72-8688-437E-8943-64057555F2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790414"/>
                <a:ext cx="7886700" cy="3244556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Introduction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X-ray diffraction data: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Omega scans (rocking curves), and reciprocal space maps </a:t>
                </a:r>
                <a:br>
                  <a:rPr lang="en-US" dirty="0"/>
                </a:br>
                <a:r>
                  <a:rPr lang="en-US" dirty="0"/>
                  <a:t>on (004), (224), &amp;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en-US" i="1" kern="0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kern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en-US" i="1" kern="0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kern="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  <m:r>
                          <a:rPr lang="en-US" altLang="en-US" kern="0" dirty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dirty="0"/>
                  <a:t> reflections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Composition and lattice constant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Optical data: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Pseudodielectric function, optical constants, and second derivative spectra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Photoluminescence data: dependence of E</a:t>
                </a:r>
                <a:r>
                  <a:rPr lang="en-US" baseline="-25000" dirty="0"/>
                  <a:t>0</a:t>
                </a:r>
                <a:r>
                  <a:rPr lang="en-US" dirty="0"/>
                  <a:t> on tin content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Dependence of E</a:t>
                </a:r>
                <a:r>
                  <a:rPr lang="en-US" baseline="-25000" dirty="0"/>
                  <a:t>1</a:t>
                </a:r>
                <a:r>
                  <a:rPr lang="en-US" dirty="0"/>
                  <a:t> and E</a:t>
                </a:r>
                <a:r>
                  <a:rPr lang="en-US" baseline="-25000" dirty="0"/>
                  <a:t>1</a:t>
                </a:r>
                <a:r>
                  <a:rPr lang="en-US" dirty="0"/>
                  <a:t>+</a:t>
                </a:r>
                <a:r>
                  <a:rPr lang="el-GR" dirty="0"/>
                  <a:t>Δ</a:t>
                </a:r>
                <a:r>
                  <a:rPr lang="en-US" baseline="-25000" dirty="0"/>
                  <a:t>1</a:t>
                </a:r>
                <a:r>
                  <a:rPr lang="en-US" dirty="0"/>
                  <a:t> on tin content (ellipsometry)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Conclusion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D844DD72-8688-437E-8943-64057555F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790414"/>
                <a:ext cx="7886700" cy="324455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84A0502-D4CB-80BD-74D5-28B673D0AFD6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CFB93E-19BF-87AB-852B-CF1F76500CC9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59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6188F1-DF8E-4B3E-AF98-4AF5982C39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8120" y="604434"/>
                <a:ext cx="8207760" cy="3461810"/>
              </a:xfrm>
            </p:spPr>
            <p:txBody>
              <a:bodyPr>
                <a:normAutofit/>
              </a:bodyPr>
              <a:lstStyle/>
              <a:p>
                <a:r>
                  <a:rPr lang="en-US" sz="1500" dirty="0" err="1"/>
                  <a:t>GeSn</a:t>
                </a:r>
                <a:r>
                  <a:rPr lang="en-US" sz="1500" dirty="0"/>
                  <a:t> alloys with tunable bandgaps are of interest for 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mid infrared lasers and detectors</a:t>
                </a:r>
                <a:r>
                  <a:rPr lang="en-US" sz="1500" dirty="0"/>
                  <a:t>. </a:t>
                </a:r>
                <a:br>
                  <a:rPr lang="en-US" sz="1500" dirty="0"/>
                </a:br>
                <a:r>
                  <a:rPr lang="en-US" sz="1500" dirty="0"/>
                  <a:t>They can be integrated with common semiconductor substrates (Si, Ge, GaAs).</a:t>
                </a:r>
              </a:p>
              <a:p>
                <a:r>
                  <a:rPr lang="en-US" sz="1500" dirty="0"/>
                  <a:t>Two 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Ge</a:t>
                </a:r>
                <a:r>
                  <a:rPr lang="en-US" sz="1500" b="1" baseline="-25000" dirty="0">
                    <a:solidFill>
                      <a:srgbClr val="FF0000"/>
                    </a:solidFill>
                  </a:rPr>
                  <a:t>1-y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Sn</a:t>
                </a:r>
                <a:r>
                  <a:rPr lang="en-US" sz="1500" b="1" baseline="-25000" dirty="0">
                    <a:solidFill>
                      <a:srgbClr val="FF0000"/>
                    </a:solidFill>
                  </a:rPr>
                  <a:t>y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 layers </a:t>
                </a:r>
                <a:r>
                  <a:rPr lang="en-US" sz="1500" dirty="0"/>
                  <a:t>were grown 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on GaAs </a:t>
                </a:r>
                <a:r>
                  <a:rPr lang="en-US" sz="1500" dirty="0"/>
                  <a:t>by </a:t>
                </a:r>
                <a:r>
                  <a:rPr lang="en-US" sz="1500" b="1" dirty="0">
                    <a:solidFill>
                      <a:srgbClr val="FF0000"/>
                    </a:solidFill>
                  </a:rPr>
                  <a:t>chemical vapor epitaxy </a:t>
                </a:r>
                <a:r>
                  <a:rPr lang="en-US" sz="1500" dirty="0"/>
                  <a:t>with different amounts of tin. The tin content is found with (004) omega rocking curves and reciprocal space maps. </a:t>
                </a:r>
              </a:p>
              <a:p>
                <a:r>
                  <a:rPr lang="en-US" sz="1500" dirty="0"/>
                  <a:t>The tin contents were found to be 1.2% and 2.6% with thicknesses of 1600 Å and 1150 Å, respectively. </a:t>
                </a:r>
              </a:p>
              <a:p>
                <a:r>
                  <a:rPr lang="en-US" sz="1500" dirty="0"/>
                  <a:t>Asymmetric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224</m:t>
                        </m:r>
                      </m:e>
                    </m:d>
                  </m:oMath>
                </a14:m>
                <a:r>
                  <a:rPr lang="en-US" sz="1500" dirty="0"/>
                  <a:t> grazing incidence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acc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1500" dirty="0"/>
                  <a:t> grazing exit reciprocal space maps were used to determine the strain and relaxation of the epitaxial layer.</a:t>
                </a:r>
              </a:p>
              <a:p>
                <a:r>
                  <a:rPr lang="en-US" sz="1500" dirty="0"/>
                  <a:t>From the dielectric function and the tin content, we can compare the E</a:t>
                </a:r>
                <a:r>
                  <a:rPr lang="en-US" sz="1500" baseline="-25000" dirty="0"/>
                  <a:t>1</a:t>
                </a:r>
                <a:r>
                  <a:rPr lang="en-US" sz="1500" dirty="0"/>
                  <a:t> and E</a:t>
                </a:r>
                <a:r>
                  <a:rPr lang="en-US" sz="1500" baseline="-25000" dirty="0"/>
                  <a:t>1</a:t>
                </a:r>
                <a:r>
                  <a:rPr lang="en-US" sz="1500" dirty="0"/>
                  <a:t>+</a:t>
                </a:r>
                <a:r>
                  <a:rPr lang="el-GR" sz="1500" kern="1200" dirty="0">
                    <a:latin typeface="+mn-lt"/>
                    <a:ea typeface="+mn-ea"/>
                    <a:cs typeface="+mn-cs"/>
                  </a:rPr>
                  <a:t>Δ</a:t>
                </a:r>
                <a:r>
                  <a:rPr lang="en-US" sz="1500" baseline="-25000" dirty="0"/>
                  <a:t>1</a:t>
                </a:r>
                <a:r>
                  <a:rPr lang="en-US" sz="1500" dirty="0"/>
                  <a:t> energies with </a:t>
                </a:r>
                <a:r>
                  <a:rPr lang="en-US" sz="1500" dirty="0">
                    <a:solidFill>
                      <a:srgbClr val="201F1E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continuum</a:t>
                </a:r>
                <a:r>
                  <a:rPr lang="en-US" sz="1500" dirty="0"/>
                  <a:t> elasticity theory. When the tin content increases, the energies decrease. </a:t>
                </a:r>
              </a:p>
              <a:p>
                <a:r>
                  <a:rPr lang="en-US" sz="1500" dirty="0"/>
                  <a:t>Photoluminescence data was taken of both samples and compared to bulk Ge to observe the change in E</a:t>
                </a:r>
                <a:r>
                  <a:rPr lang="en-US" sz="1500" baseline="-25000" dirty="0"/>
                  <a:t>0</a:t>
                </a:r>
                <a:r>
                  <a:rPr lang="en-US" sz="1500" dirty="0"/>
                  <a:t>. Using </a:t>
                </a:r>
                <a:r>
                  <a:rPr lang="en-US" sz="1500" dirty="0">
                    <a:solidFill>
                      <a:srgbClr val="201F1E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continuum</a:t>
                </a:r>
                <a:r>
                  <a:rPr lang="en-US" sz="1500" dirty="0"/>
                  <a:t> elasticity theory for E</a:t>
                </a:r>
                <a:r>
                  <a:rPr lang="en-US" sz="1500" baseline="-25000" dirty="0"/>
                  <a:t>0</a:t>
                </a:r>
                <a:r>
                  <a:rPr lang="en-US" sz="1500" dirty="0"/>
                  <a:t>, we see that when the tin content increases, the energies decrease.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6188F1-DF8E-4B3E-AF98-4AF5982C39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8120" y="604434"/>
                <a:ext cx="8207760" cy="3461810"/>
              </a:xfrm>
              <a:blipFill>
                <a:blip r:embed="rId2"/>
                <a:stretch>
                  <a:fillRect t="-880" r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5BE6251-98D1-4877-A425-51906B2E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487"/>
            <a:ext cx="9144000" cy="529947"/>
          </a:xfrm>
        </p:spPr>
        <p:txBody>
          <a:bodyPr/>
          <a:lstStyle/>
          <a:p>
            <a:pPr algn="ctr"/>
            <a:r>
              <a:rPr lang="en-US" sz="2800" dirty="0">
                <a:latin typeface="+mj-lt"/>
              </a:rPr>
              <a:t>Introduction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57847-4EDF-E39F-48EB-D1EC303DB690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88C4A7ED-782D-B63C-5BDD-8928C846D5C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68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AB074C7-3478-8518-63EC-F81DA286C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34" y="2809813"/>
            <a:ext cx="2366931" cy="92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4DCC14-44A5-29AA-EB39-15C6D19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48"/>
            <a:ext cx="9144000" cy="58875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(004) Rocking Curves: Strained or relaxed 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8EFF4-E138-0B69-E045-68A6C9A9B3A6}"/>
              </a:ext>
            </a:extLst>
          </p:cNvPr>
          <p:cNvSpPr txBox="1"/>
          <p:nvPr/>
        </p:nvSpPr>
        <p:spPr>
          <a:xfrm>
            <a:off x="301875" y="582141"/>
            <a:ext cx="2409565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202124"/>
                </a:solidFill>
              </a:rPr>
              <a:t>ω </a:t>
            </a:r>
            <a:r>
              <a:rPr lang="en-US" dirty="0">
                <a:solidFill>
                  <a:srgbClr val="202124"/>
                </a:solidFill>
              </a:rPr>
              <a:t>Scan </a:t>
            </a:r>
            <a:r>
              <a:rPr lang="en-US" dirty="0"/>
              <a:t>Open Detector: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B908BD-67ED-5BAE-A5FF-4D331A80CDFA}"/>
              </a:ext>
            </a:extLst>
          </p:cNvPr>
          <p:cNvSpPr txBox="1"/>
          <p:nvPr/>
        </p:nvSpPr>
        <p:spPr>
          <a:xfrm>
            <a:off x="4139805" y="601118"/>
            <a:ext cx="233612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202124"/>
                </a:solidFill>
              </a:rPr>
              <a:t>ω</a:t>
            </a:r>
            <a:r>
              <a:rPr lang="en-US" dirty="0"/>
              <a:t>-2</a:t>
            </a:r>
            <a:r>
              <a:rPr lang="el-GR" dirty="0"/>
              <a:t>θ</a:t>
            </a:r>
            <a:r>
              <a:rPr lang="en-US" dirty="0"/>
              <a:t> Scan Open Detector: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BE7A5-012B-ABDD-ECC0-78ED2BFAFCB1}"/>
              </a:ext>
            </a:extLst>
          </p:cNvPr>
          <p:cNvSpPr txBox="1"/>
          <p:nvPr/>
        </p:nvSpPr>
        <p:spPr>
          <a:xfrm>
            <a:off x="2674444" y="1124450"/>
            <a:ext cx="13701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FWHM</a:t>
            </a:r>
          </a:p>
          <a:p>
            <a:pPr defTabSz="685800">
              <a:buClrTx/>
              <a:defRPr/>
            </a:pPr>
            <a:r>
              <a:rPr lang="en-US" sz="1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GaAs          0.010</a:t>
            </a:r>
            <a:r>
              <a:rPr lang="en-US" sz="1200" kern="1200" dirty="0">
                <a:solidFill>
                  <a:srgbClr val="FF0000"/>
                </a:solidFill>
                <a:latin typeface="Google Sans"/>
                <a:ea typeface="+mn-ea"/>
                <a:cs typeface="+mn-cs"/>
              </a:rPr>
              <a:t>°</a:t>
            </a:r>
            <a:endParaRPr lang="en-US" sz="1200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200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GeSn</a:t>
            </a:r>
            <a:r>
              <a:rPr lang="en-US" sz="1200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         0.016</a:t>
            </a:r>
            <a:r>
              <a:rPr lang="en-US" sz="1200" kern="1200" dirty="0">
                <a:solidFill>
                  <a:srgbClr val="FF0000"/>
                </a:solidFill>
                <a:latin typeface="Google Sans"/>
                <a:ea typeface="+mn-ea"/>
                <a:cs typeface="+mn-cs"/>
              </a:rPr>
              <a:t>°</a:t>
            </a:r>
          </a:p>
          <a:p>
            <a:r>
              <a:rPr lang="en-US" sz="1200" dirty="0">
                <a:solidFill>
                  <a:srgbClr val="FF33CC"/>
                </a:solidFill>
              </a:rPr>
              <a:t>GaAs       0.010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r>
              <a:rPr lang="en-US" sz="1200" dirty="0" err="1">
                <a:solidFill>
                  <a:srgbClr val="FF33CC"/>
                </a:solidFill>
              </a:rPr>
              <a:t>GeSn</a:t>
            </a:r>
            <a:r>
              <a:rPr lang="en-US" sz="1200" dirty="0">
                <a:solidFill>
                  <a:srgbClr val="FF33CC"/>
                </a:solidFill>
              </a:rPr>
              <a:t>       0.017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kern="1200" dirty="0">
              <a:solidFill>
                <a:srgbClr val="FF33CC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lang="en-US" sz="12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Bulk GaAs 0.0077</a:t>
            </a:r>
            <a:r>
              <a:rPr lang="en-US" sz="1200" kern="1200" dirty="0">
                <a:solidFill>
                  <a:srgbClr val="0070C0"/>
                </a:solidFill>
                <a:latin typeface="Google Sans"/>
                <a:ea typeface="+mn-ea"/>
                <a:cs typeface="+mn-cs"/>
              </a:rPr>
              <a:t>°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</a:rPr>
              <a:t>Bulk Ge  0.0074</a:t>
            </a:r>
            <a:r>
              <a:rPr lang="en-US" sz="1200" dirty="0">
                <a:solidFill>
                  <a:srgbClr val="202124"/>
                </a:solidFill>
                <a:latin typeface="Google Sans"/>
              </a:rPr>
              <a:t>°</a:t>
            </a:r>
            <a:r>
              <a:rPr lang="en-US" sz="1200" dirty="0">
                <a:solidFill>
                  <a:prstClr val="black"/>
                </a:solidFill>
              </a:rPr>
              <a:t>   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7EDD32F0-9E63-78D0-ED61-11C98FF66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742"/>
            <a:ext cx="2688581" cy="205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D39E8-2834-6E20-01B3-03276CA9D8DC}"/>
              </a:ext>
            </a:extLst>
          </p:cNvPr>
          <p:cNvSpPr txBox="1"/>
          <p:nvPr/>
        </p:nvSpPr>
        <p:spPr>
          <a:xfrm>
            <a:off x="6954257" y="2680116"/>
            <a:ext cx="2074649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/>
              <a:t>Vertical Lattice Constants: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GaAs:         	5.652 Å</a:t>
            </a:r>
          </a:p>
          <a:p>
            <a:pPr algn="ctr"/>
            <a:r>
              <a:rPr lang="en-US" sz="1200" dirty="0" err="1">
                <a:solidFill>
                  <a:srgbClr val="FF0000"/>
                </a:solidFill>
              </a:rPr>
              <a:t>GeSn</a:t>
            </a:r>
            <a:r>
              <a:rPr lang="en-US" sz="1200" dirty="0">
                <a:solidFill>
                  <a:srgbClr val="FF0000"/>
                </a:solidFill>
              </a:rPr>
              <a:t>:         	5.679 Å</a:t>
            </a:r>
          </a:p>
          <a:p>
            <a:pPr algn="ctr"/>
            <a:r>
              <a:rPr lang="en-US" sz="1200" dirty="0">
                <a:solidFill>
                  <a:srgbClr val="FF33CC"/>
                </a:solidFill>
              </a:rPr>
              <a:t>GaAs:	5.652 Å</a:t>
            </a:r>
          </a:p>
          <a:p>
            <a:pPr algn="ctr"/>
            <a:r>
              <a:rPr lang="en-US" sz="1200" dirty="0" err="1">
                <a:solidFill>
                  <a:srgbClr val="FF33CC"/>
                </a:solidFill>
              </a:rPr>
              <a:t>GeSn</a:t>
            </a:r>
            <a:r>
              <a:rPr lang="en-US" sz="1200" dirty="0">
                <a:solidFill>
                  <a:srgbClr val="FF33CC"/>
                </a:solidFill>
              </a:rPr>
              <a:t>:	 5.699 Å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Bulk GaAs: 	5.653 Å</a:t>
            </a:r>
          </a:p>
          <a:p>
            <a:pPr algn="ctr"/>
            <a:r>
              <a:rPr lang="en-US" sz="1200" dirty="0"/>
              <a:t>Bulk Ge:     	5.658 Å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ED706-B302-93B1-9F53-DD6F4644ABBC}"/>
              </a:ext>
            </a:extLst>
          </p:cNvPr>
          <p:cNvSpPr txBox="1"/>
          <p:nvPr/>
        </p:nvSpPr>
        <p:spPr>
          <a:xfrm>
            <a:off x="484017" y="3010967"/>
            <a:ext cx="1832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Taken at 2</a:t>
            </a:r>
            <a:r>
              <a:rPr lang="el-GR" sz="1200" dirty="0"/>
              <a:t>θ</a:t>
            </a:r>
            <a:r>
              <a:rPr lang="en-US" sz="1200" dirty="0"/>
              <a:t> = 66.4240</a:t>
            </a:r>
            <a:r>
              <a:rPr lang="en-US" sz="1200" dirty="0">
                <a:solidFill>
                  <a:srgbClr val="202124"/>
                </a:solidFill>
                <a:latin typeface="Google Sans"/>
              </a:rPr>
              <a:t>°</a:t>
            </a:r>
            <a:endParaRPr lang="en-US" sz="1200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00BB4EE7-57D6-F442-DA41-6E52122B6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33" y="949466"/>
            <a:ext cx="2688581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0DCFEB-4B41-F801-2EC5-09D779696529}"/>
              </a:ext>
            </a:extLst>
          </p:cNvPr>
          <p:cNvSpPr txBox="1"/>
          <p:nvPr/>
        </p:nvSpPr>
        <p:spPr>
          <a:xfrm>
            <a:off x="6954258" y="1005620"/>
            <a:ext cx="188856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50" dirty="0"/>
              <a:t>                    </a:t>
            </a:r>
            <a:r>
              <a:rPr lang="en-US" sz="1200" u="sng" dirty="0"/>
              <a:t>FWHM</a:t>
            </a:r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GaAs          0.010</a:t>
            </a:r>
            <a:r>
              <a:rPr lang="en-US" sz="1200" dirty="0">
                <a:solidFill>
                  <a:srgbClr val="FF0000"/>
                </a:solidFill>
                <a:latin typeface="Google Sans"/>
              </a:rPr>
              <a:t>°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err="1">
                <a:solidFill>
                  <a:srgbClr val="FF0000"/>
                </a:solidFill>
              </a:rPr>
              <a:t>GeSn</a:t>
            </a:r>
            <a:r>
              <a:rPr lang="en-US" sz="1200" dirty="0">
                <a:solidFill>
                  <a:srgbClr val="FF0000"/>
                </a:solidFill>
              </a:rPr>
              <a:t>          0.016</a:t>
            </a:r>
            <a:r>
              <a:rPr lang="en-US" sz="1200" dirty="0">
                <a:solidFill>
                  <a:srgbClr val="FF0000"/>
                </a:solidFill>
                <a:latin typeface="Google Sans"/>
              </a:rPr>
              <a:t>°</a:t>
            </a:r>
          </a:p>
          <a:p>
            <a:r>
              <a:rPr lang="en-US" sz="1200" dirty="0">
                <a:solidFill>
                  <a:srgbClr val="FF33CC"/>
                </a:solidFill>
              </a:rPr>
              <a:t>GaAs          0.010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r>
              <a:rPr lang="en-US" sz="1200" dirty="0" err="1">
                <a:solidFill>
                  <a:srgbClr val="FF33CC"/>
                </a:solidFill>
              </a:rPr>
              <a:t>GeSn</a:t>
            </a:r>
            <a:r>
              <a:rPr lang="en-US" sz="1200" dirty="0">
                <a:solidFill>
                  <a:srgbClr val="FF33CC"/>
                </a:solidFill>
              </a:rPr>
              <a:t>          0.017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</a:rPr>
              <a:t>Bulk GaAs 0.0078</a:t>
            </a:r>
            <a:r>
              <a:rPr lang="en-US" sz="1200" dirty="0">
                <a:solidFill>
                  <a:srgbClr val="0070C0"/>
                </a:solidFill>
                <a:latin typeface="Google Sans"/>
              </a:rPr>
              <a:t>°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</a:rPr>
              <a:t>Bulk Ge     0.0074</a:t>
            </a:r>
            <a:r>
              <a:rPr lang="en-US" sz="1200" dirty="0">
                <a:solidFill>
                  <a:srgbClr val="202124"/>
                </a:solidFill>
                <a:latin typeface="Google Sans"/>
              </a:rPr>
              <a:t>°</a:t>
            </a:r>
          </a:p>
          <a:p>
            <a:pPr>
              <a:defRPr/>
            </a:pPr>
            <a:endParaRPr lang="en-US" sz="105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E8830-8A61-6AC0-53DA-05ED624180DF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14" name="Marcador de número de diapositiva 3">
            <a:extLst>
              <a:ext uri="{FF2B5EF4-FFF2-40B4-BE49-F238E27FC236}">
                <a16:creationId xmlns:a16="http://schemas.microsoft.com/office/drawing/2014/main" id="{F1F4ACF9-CAEA-E813-8CE7-C7C8C1DCBC5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D7353-4BD6-8B23-F74B-75269E506616}"/>
              </a:ext>
            </a:extLst>
          </p:cNvPr>
          <p:cNvSpPr txBox="1"/>
          <p:nvPr/>
        </p:nvSpPr>
        <p:spPr>
          <a:xfrm>
            <a:off x="7815" y="3781836"/>
            <a:ext cx="540724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Even the GaAs substrate is broader if an epilayer has been grown</a:t>
            </a:r>
            <a:br>
              <a:rPr lang="en-US" dirty="0"/>
            </a:br>
            <a:r>
              <a:rPr lang="en-US" dirty="0"/>
              <a:t>(dislocations may penetrate from the epilayer into the substrate).</a:t>
            </a:r>
          </a:p>
        </p:txBody>
      </p:sp>
    </p:spTree>
    <p:extLst>
      <p:ext uri="{BB962C8B-B14F-4D97-AF65-F5344CB8AC3E}">
        <p14:creationId xmlns:p14="http://schemas.microsoft.com/office/powerpoint/2010/main" val="3764843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BF6E3E-7811-4102-8C2D-F50D77A8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395"/>
            <a:ext cx="5980421" cy="6000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(004) Reciprocal Space Maps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B9474-A220-49DC-BB8E-8C23C2A9CBF1}"/>
                  </a:ext>
                </a:extLst>
              </p:cNvPr>
              <p:cNvSpPr txBox="1"/>
              <p:nvPr/>
            </p:nvSpPr>
            <p:spPr>
              <a:xfrm>
                <a:off x="3953954" y="3963347"/>
                <a:ext cx="920124" cy="190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4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=1.5406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prstClr val="black"/>
                          </a:solidFill>
                        </a:rPr>
                        <m:t>Å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FB9474-A220-49DC-BB8E-8C23C2A9C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954" y="3963347"/>
                <a:ext cx="920124" cy="190501"/>
              </a:xfrm>
              <a:prstGeom prst="rect">
                <a:avLst/>
              </a:prstGeom>
              <a:blipFill>
                <a:blip r:embed="rId2"/>
                <a:stretch>
                  <a:fillRect l="-3974" t="-9677" r="-5298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26C592-1D42-473C-A1AA-5B19CDF46F7F}"/>
                  </a:ext>
                </a:extLst>
              </p:cNvPr>
              <p:cNvSpPr txBox="1"/>
              <p:nvPr/>
            </p:nvSpPr>
            <p:spPr>
              <a:xfrm>
                <a:off x="3390222" y="3063982"/>
                <a:ext cx="2425904" cy="3468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4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200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26C592-1D42-473C-A1AA-5B19CDF46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22" y="3063982"/>
                <a:ext cx="2425904" cy="346890"/>
              </a:xfrm>
              <a:prstGeom prst="rect">
                <a:avLst/>
              </a:prstGeom>
              <a:blipFill>
                <a:blip r:embed="rId3"/>
                <a:stretch>
                  <a:fillRect l="-251" t="-3509" r="-2010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773EE6-6496-4F10-8AA0-F58402BBFFAE}"/>
                  </a:ext>
                </a:extLst>
              </p:cNvPr>
              <p:cNvSpPr txBox="1"/>
              <p:nvPr/>
            </p:nvSpPr>
            <p:spPr>
              <a:xfrm>
                <a:off x="3390221" y="3517780"/>
                <a:ext cx="2388667" cy="346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4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200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773EE6-6496-4F10-8AA0-F58402BBF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221" y="3517780"/>
                <a:ext cx="2388667" cy="346890"/>
              </a:xfrm>
              <a:prstGeom prst="rect">
                <a:avLst/>
              </a:prstGeom>
              <a:blipFill>
                <a:blip r:embed="rId4"/>
                <a:stretch>
                  <a:fillRect l="-255" t="-3509" r="-1786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AA5B154-5445-4396-8ACE-5B21E1AF7372}"/>
              </a:ext>
            </a:extLst>
          </p:cNvPr>
          <p:cNvSpPr txBox="1"/>
          <p:nvPr/>
        </p:nvSpPr>
        <p:spPr>
          <a:xfrm>
            <a:off x="62693" y="3204474"/>
            <a:ext cx="4571450" cy="67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50" b="1" u="dash" dirty="0">
                <a:solidFill>
                  <a:prstClr val="black"/>
                </a:solidFill>
              </a:rPr>
              <a:t>Dashed line </a:t>
            </a:r>
            <a:r>
              <a:rPr lang="en-US" sz="1350" dirty="0">
                <a:solidFill>
                  <a:prstClr val="black"/>
                </a:solidFill>
              </a:rPr>
              <a:t>drawn through substrate peak</a:t>
            </a:r>
          </a:p>
          <a:p>
            <a:pPr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</a:rPr>
              <a:t>M</a:t>
            </a:r>
            <a:r>
              <a:rPr lang="en-US" sz="1350" dirty="0">
                <a:solidFill>
                  <a:prstClr val="black"/>
                </a:solidFill>
              </a:rPr>
              <a:t>-Mosaic Spread (Relaxation Line)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530E1AD-7B77-9E79-06A0-92243D345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421" y="2531752"/>
            <a:ext cx="2953127" cy="22598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7AACC2-F119-1E08-DDC4-4718DABB2E31}"/>
              </a:ext>
            </a:extLst>
          </p:cNvPr>
          <p:cNvSpPr txBox="1"/>
          <p:nvPr/>
        </p:nvSpPr>
        <p:spPr>
          <a:xfrm>
            <a:off x="6241841" y="2433251"/>
            <a:ext cx="14974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GeSn</a:t>
            </a:r>
            <a:r>
              <a:rPr lang="en-US" sz="1050" dirty="0"/>
              <a:t> on GaAs 2.6% </a:t>
            </a:r>
          </a:p>
        </p:txBody>
      </p:sp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985C2B1D-8120-B1BA-BA10-E56D31A5D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" y="800843"/>
            <a:ext cx="2957439" cy="2263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231E02-BE6B-4283-A212-7B19D2BF5C36}"/>
              </a:ext>
            </a:extLst>
          </p:cNvPr>
          <p:cNvSpPr txBox="1"/>
          <p:nvPr/>
        </p:nvSpPr>
        <p:spPr>
          <a:xfrm>
            <a:off x="376372" y="628816"/>
            <a:ext cx="18771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Bulk GaAs</a:t>
            </a:r>
          </a:p>
        </p:txBody>
      </p:sp>
      <p:pic>
        <p:nvPicPr>
          <p:cNvPr id="19" name="Picture 18" descr="Chart, scatter chart&#10;&#10;Description automatically generated">
            <a:extLst>
              <a:ext uri="{FF2B5EF4-FFF2-40B4-BE49-F238E27FC236}">
                <a16:creationId xmlns:a16="http://schemas.microsoft.com/office/drawing/2014/main" id="{58D0F397-23AF-6818-EACB-059906FD0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2" y="800843"/>
            <a:ext cx="2957440" cy="2263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A36F2-D028-46AB-BC69-D10D40C5FE37}"/>
              </a:ext>
            </a:extLst>
          </p:cNvPr>
          <p:cNvSpPr txBox="1"/>
          <p:nvPr/>
        </p:nvSpPr>
        <p:spPr>
          <a:xfrm>
            <a:off x="3247057" y="648433"/>
            <a:ext cx="12814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Bulk Ge</a:t>
            </a:r>
          </a:p>
        </p:txBody>
      </p:sp>
      <p:pic>
        <p:nvPicPr>
          <p:cNvPr id="21" name="Picture 20" descr="Chart, scatter chart&#10;&#10;Description automatically generated">
            <a:extLst>
              <a:ext uri="{FF2B5EF4-FFF2-40B4-BE49-F238E27FC236}">
                <a16:creationId xmlns:a16="http://schemas.microsoft.com/office/drawing/2014/main" id="{7C4F4270-E0E9-F25C-38C1-F2E61BBAA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271" y="231055"/>
            <a:ext cx="2957440" cy="22631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7250DA-423B-45A4-9A22-385B760314F8}"/>
              </a:ext>
            </a:extLst>
          </p:cNvPr>
          <p:cNvSpPr txBox="1"/>
          <p:nvPr/>
        </p:nvSpPr>
        <p:spPr>
          <a:xfrm>
            <a:off x="6241842" y="92555"/>
            <a:ext cx="14974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GeSn</a:t>
            </a:r>
            <a:r>
              <a:rPr lang="en-US" sz="1050" dirty="0"/>
              <a:t> on GaAs 1.2% 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C3069021-E611-D761-DCD5-B4AA2A0DF748}"/>
              </a:ext>
            </a:extLst>
          </p:cNvPr>
          <p:cNvSpPr txBox="1">
            <a:spLocks/>
          </p:cNvSpPr>
          <p:nvPr/>
        </p:nvSpPr>
        <p:spPr>
          <a:xfrm>
            <a:off x="8472458" y="4725209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F4270F-CB46-ACA9-006B-CD0BF41A07DD}"/>
              </a:ext>
            </a:extLst>
          </p:cNvPr>
          <p:cNvSpPr txBox="1"/>
          <p:nvPr/>
        </p:nvSpPr>
        <p:spPr>
          <a:xfrm>
            <a:off x="74730" y="3904708"/>
            <a:ext cx="322876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tilt between epilayer and substrate.</a:t>
            </a:r>
          </a:p>
        </p:txBody>
      </p:sp>
    </p:spTree>
    <p:extLst>
      <p:ext uri="{BB962C8B-B14F-4D97-AF65-F5344CB8AC3E}">
        <p14:creationId xmlns:p14="http://schemas.microsoft.com/office/powerpoint/2010/main" val="3780700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BC7EDDB-DD42-CEA4-9299-CA828641B0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740" y="27385"/>
                <a:ext cx="9113260" cy="556160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800" i="1" kern="0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en-US" sz="2800" i="1" kern="0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800" i="1" kern="0" dirty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en-US" sz="2800" i="1" kern="0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2800" i="1" kern="0" dirty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acc>
                        <m:r>
                          <a:rPr lang="en-US" altLang="en-US" sz="2800" i="1" kern="0" dirty="0">
                            <a:latin typeface="Cambria Math" panose="020405030504060302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800" dirty="0">
                    <a:latin typeface="+mj-lt"/>
                  </a:rPr>
                  <a:t> &amp;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800" i="1" kern="0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i="1" kern="0" dirty="0">
                            <a:latin typeface="Cambria Math" panose="02040503050406030204" pitchFamily="18" charset="0"/>
                          </a:rPr>
                          <m:t>𝟐𝟐𝟒</m:t>
                        </m:r>
                      </m:e>
                    </m:d>
                  </m:oMath>
                </a14:m>
                <a:r>
                  <a:rPr lang="en-US" sz="2800" dirty="0">
                    <a:latin typeface="+mj-lt"/>
                  </a:rPr>
                  <a:t> </a:t>
                </a:r>
                <a:r>
                  <a:rPr lang="en-US" sz="2800" b="1" dirty="0">
                    <a:latin typeface="+mj-lt"/>
                  </a:rPr>
                  <a:t>Rocking Curve (Open Detector)</a:t>
                </a:r>
                <a:endParaRPr lang="en-US" sz="2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BC7EDDB-DD42-CEA4-9299-CA828641B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740" y="27385"/>
                <a:ext cx="9113260" cy="556160"/>
              </a:xfrm>
              <a:blipFill>
                <a:blip r:embed="rId3"/>
                <a:stretch>
                  <a:fillRect t="-10870" b="-2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7DCEFE-1A65-073B-52D1-F80130B04D8B}"/>
                  </a:ext>
                </a:extLst>
              </p:cNvPr>
              <p:cNvSpPr txBox="1"/>
              <p:nvPr/>
            </p:nvSpPr>
            <p:spPr>
              <a:xfrm>
                <a:off x="512305" y="586818"/>
                <a:ext cx="2557220" cy="2773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1200" dirty="0"/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1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en-US" sz="12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200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altLang="en-US" sz="1200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200" dirty="0"/>
                  <a:t>) Grazing Exit</a:t>
                </a:r>
                <a:endParaRPr lang="en-US" sz="105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37DCEFE-1A65-073B-52D1-F80130B04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05" y="586818"/>
                <a:ext cx="2557220" cy="277384"/>
              </a:xfrm>
              <a:prstGeom prst="rect">
                <a:avLst/>
              </a:prstGeom>
              <a:blipFill>
                <a:blip r:embed="rId4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611538C-BE89-9504-4088-F9ADB0B565FF}"/>
              </a:ext>
            </a:extLst>
          </p:cNvPr>
          <p:cNvSpPr txBox="1"/>
          <p:nvPr/>
        </p:nvSpPr>
        <p:spPr>
          <a:xfrm>
            <a:off x="4846579" y="603332"/>
            <a:ext cx="246153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(224) Grazing Incidence</a:t>
            </a:r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7D1BA22C-4E73-8728-4DF4-C2903B50D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14" y="822787"/>
            <a:ext cx="3172526" cy="2427732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42A8633A-9609-909E-215F-155C617A3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" y="832419"/>
            <a:ext cx="3169941" cy="2425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ED1434-9366-8249-4033-8EF0D59D3AC3}"/>
              </a:ext>
            </a:extLst>
          </p:cNvPr>
          <p:cNvSpPr txBox="1"/>
          <p:nvPr/>
        </p:nvSpPr>
        <p:spPr>
          <a:xfrm>
            <a:off x="2440389" y="1097619"/>
            <a:ext cx="1566689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sng" dirty="0"/>
              <a:t>FWHM</a:t>
            </a:r>
            <a:r>
              <a:rPr lang="en-US" sz="1200" dirty="0"/>
              <a:t>	</a:t>
            </a:r>
          </a:p>
          <a:p>
            <a:r>
              <a:rPr lang="en-US" sz="1200" dirty="0">
                <a:solidFill>
                  <a:srgbClr val="FF0000"/>
                </a:solidFill>
              </a:rPr>
              <a:t>GaAs:	0.017</a:t>
            </a:r>
            <a:r>
              <a:rPr lang="en-US" sz="1200" dirty="0">
                <a:solidFill>
                  <a:srgbClr val="FF0000"/>
                </a:solidFill>
                <a:latin typeface="Google Sans"/>
              </a:rPr>
              <a:t>°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err="1">
                <a:solidFill>
                  <a:srgbClr val="FF0000"/>
                </a:solidFill>
              </a:rPr>
              <a:t>GeSn</a:t>
            </a:r>
            <a:r>
              <a:rPr lang="en-US" sz="1200" dirty="0">
                <a:solidFill>
                  <a:srgbClr val="FF0000"/>
                </a:solidFill>
              </a:rPr>
              <a:t>:	0.022</a:t>
            </a:r>
            <a:r>
              <a:rPr lang="en-US" sz="1200" dirty="0">
                <a:solidFill>
                  <a:srgbClr val="FF0000"/>
                </a:solidFill>
                <a:latin typeface="Google Sans"/>
              </a:rPr>
              <a:t>°</a:t>
            </a:r>
          </a:p>
          <a:p>
            <a:r>
              <a:rPr lang="en-US" sz="1200" dirty="0">
                <a:solidFill>
                  <a:srgbClr val="FF33CC"/>
                </a:solidFill>
              </a:rPr>
              <a:t>GaAs:	0.013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r>
              <a:rPr lang="en-US" sz="1200" dirty="0" err="1">
                <a:solidFill>
                  <a:srgbClr val="FF33CC"/>
                </a:solidFill>
              </a:rPr>
              <a:t>GeSn</a:t>
            </a:r>
            <a:r>
              <a:rPr lang="en-US" sz="1200" dirty="0">
                <a:solidFill>
                  <a:srgbClr val="FF33CC"/>
                </a:solidFill>
              </a:rPr>
              <a:t>:	0.013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Bulk GaAs:    0.011</a:t>
            </a:r>
            <a:r>
              <a:rPr lang="en-US" sz="1200" dirty="0">
                <a:solidFill>
                  <a:srgbClr val="0070C0"/>
                </a:solidFill>
                <a:latin typeface="Google Sans"/>
              </a:rPr>
              <a:t>°</a:t>
            </a:r>
          </a:p>
          <a:p>
            <a:r>
              <a:rPr lang="en-US" sz="1200" dirty="0"/>
              <a:t>Bulk Ge:	0.011</a:t>
            </a:r>
            <a:r>
              <a:rPr lang="en-US" sz="1200" dirty="0">
                <a:solidFill>
                  <a:srgbClr val="202124"/>
                </a:solidFill>
                <a:latin typeface="Google Sans"/>
              </a:rPr>
              <a:t>°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CEDE7E-CFD7-1C70-E92D-2854ACCC2FAB}"/>
              </a:ext>
            </a:extLst>
          </p:cNvPr>
          <p:cNvSpPr txBox="1"/>
          <p:nvPr/>
        </p:nvSpPr>
        <p:spPr>
          <a:xfrm>
            <a:off x="7022534" y="1115206"/>
            <a:ext cx="199862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u="sng" dirty="0"/>
              <a:t>FWHM</a:t>
            </a:r>
            <a:r>
              <a:rPr lang="en-US" sz="1200" dirty="0"/>
              <a:t>	</a:t>
            </a:r>
          </a:p>
          <a:p>
            <a:r>
              <a:rPr lang="en-US" sz="1200" dirty="0">
                <a:solidFill>
                  <a:srgbClr val="FF0000"/>
                </a:solidFill>
              </a:rPr>
              <a:t>GaAs:	 0.022</a:t>
            </a:r>
            <a:r>
              <a:rPr lang="en-US" sz="1200" dirty="0">
                <a:solidFill>
                  <a:srgbClr val="FF0000"/>
                </a:solidFill>
                <a:latin typeface="Google Sans"/>
              </a:rPr>
              <a:t>°</a:t>
            </a:r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dirty="0" err="1">
                <a:solidFill>
                  <a:srgbClr val="FF0000"/>
                </a:solidFill>
              </a:rPr>
              <a:t>GeSn</a:t>
            </a:r>
            <a:r>
              <a:rPr lang="en-US" sz="1200" dirty="0">
                <a:solidFill>
                  <a:srgbClr val="FF0000"/>
                </a:solidFill>
              </a:rPr>
              <a:t>:	 0.028</a:t>
            </a:r>
            <a:r>
              <a:rPr lang="en-US" sz="1200" dirty="0">
                <a:solidFill>
                  <a:srgbClr val="FF0000"/>
                </a:solidFill>
                <a:latin typeface="Google Sans"/>
              </a:rPr>
              <a:t>°</a:t>
            </a:r>
          </a:p>
          <a:p>
            <a:r>
              <a:rPr lang="en-US" sz="1200" dirty="0">
                <a:solidFill>
                  <a:srgbClr val="FF33CC"/>
                </a:solidFill>
              </a:rPr>
              <a:t>GaAs:	 0.033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r>
              <a:rPr lang="en-US" sz="1200" dirty="0" err="1">
                <a:solidFill>
                  <a:srgbClr val="FF33CC"/>
                </a:solidFill>
              </a:rPr>
              <a:t>GeSn</a:t>
            </a:r>
            <a:r>
              <a:rPr lang="en-US" sz="1200" dirty="0">
                <a:solidFill>
                  <a:srgbClr val="FF33CC"/>
                </a:solidFill>
              </a:rPr>
              <a:t>:	 0.041</a:t>
            </a:r>
            <a:r>
              <a:rPr lang="en-US" sz="1200" dirty="0">
                <a:solidFill>
                  <a:srgbClr val="FF33CC"/>
                </a:solidFill>
                <a:latin typeface="Google Sans"/>
              </a:rPr>
              <a:t>°</a:t>
            </a:r>
            <a:endParaRPr lang="en-US" sz="1200" dirty="0">
              <a:solidFill>
                <a:srgbClr val="FF33CC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</a:rPr>
              <a:t>Bulk GaAs:     0.013</a:t>
            </a:r>
            <a:r>
              <a:rPr lang="en-US" sz="1200" dirty="0">
                <a:solidFill>
                  <a:srgbClr val="0070C0"/>
                </a:solidFill>
                <a:latin typeface="Google Sans"/>
              </a:rPr>
              <a:t>°</a:t>
            </a:r>
          </a:p>
          <a:p>
            <a:r>
              <a:rPr lang="en-US" sz="1200" dirty="0"/>
              <a:t>Bulk Ge:	 0.015</a:t>
            </a:r>
            <a:r>
              <a:rPr lang="en-US" sz="1200" dirty="0">
                <a:solidFill>
                  <a:srgbClr val="202124"/>
                </a:solidFill>
                <a:latin typeface="Google Sans"/>
              </a:rPr>
              <a:t>°</a:t>
            </a:r>
            <a:endParaRPr lang="en-US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64FBF7-DF02-71C2-8544-E5F7E956380D}"/>
              </a:ext>
            </a:extLst>
          </p:cNvPr>
          <p:cNvGrpSpPr/>
          <p:nvPr/>
        </p:nvGrpSpPr>
        <p:grpSpPr>
          <a:xfrm>
            <a:off x="419091" y="3367252"/>
            <a:ext cx="2919057" cy="785618"/>
            <a:chOff x="885687" y="4470970"/>
            <a:chExt cx="3892076" cy="104749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D48BBE-E1EC-59F5-B9A6-F959A53F159A}"/>
                </a:ext>
              </a:extLst>
            </p:cNvPr>
            <p:cNvSpPr/>
            <p:nvPr/>
          </p:nvSpPr>
          <p:spPr>
            <a:xfrm>
              <a:off x="1968955" y="5407968"/>
              <a:ext cx="1102178" cy="11049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D24DC7-C37C-7EA5-3598-BF0AF80FAAC2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2133074" y="4644521"/>
              <a:ext cx="386970" cy="763447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DB7F066-AFD0-C7B9-F761-594E11976E17}"/>
                </a:ext>
              </a:extLst>
            </p:cNvPr>
            <p:cNvCxnSpPr>
              <a:cxnSpLocks/>
              <a:stCxn id="15" idx="0"/>
              <a:endCxn id="20" idx="1"/>
            </p:cNvCxnSpPr>
            <p:nvPr/>
          </p:nvCxnSpPr>
          <p:spPr>
            <a:xfrm flipV="1">
              <a:off x="2520044" y="5189965"/>
              <a:ext cx="773906" cy="218003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FAA71A-EB9F-E306-55CD-C4456E11F1AB}"/>
                    </a:ext>
                  </a:extLst>
                </p:cNvPr>
                <p:cNvSpPr txBox="1"/>
                <p:nvPr/>
              </p:nvSpPr>
              <p:spPr>
                <a:xfrm>
                  <a:off x="1762242" y="4984505"/>
                  <a:ext cx="349147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9FAA71A-EB9F-E306-55CD-C4456E11F1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2242" y="4984505"/>
                  <a:ext cx="349147" cy="21544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14AA9B-07B2-14C3-E69F-24AA1D13C12B}"/>
                </a:ext>
              </a:extLst>
            </p:cNvPr>
            <p:cNvSpPr/>
            <p:nvPr/>
          </p:nvSpPr>
          <p:spPr>
            <a:xfrm rot="3837001">
              <a:off x="1884319" y="4412653"/>
              <a:ext cx="177604" cy="4244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66580A-7A9F-6F97-B3D2-A8952FAFECF5}"/>
                </a:ext>
              </a:extLst>
            </p:cNvPr>
            <p:cNvSpPr/>
            <p:nvPr/>
          </p:nvSpPr>
          <p:spPr>
            <a:xfrm rot="20545618">
              <a:off x="3283479" y="5021562"/>
              <a:ext cx="448769" cy="201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960FE0-1497-EC9B-7080-257D28D35562}"/>
                </a:ext>
              </a:extLst>
            </p:cNvPr>
            <p:cNvSpPr txBox="1"/>
            <p:nvPr/>
          </p:nvSpPr>
          <p:spPr>
            <a:xfrm>
              <a:off x="885687" y="4470970"/>
              <a:ext cx="10511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X-ray tube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4CA29E-C095-15EF-3AC1-074C9049DA47}"/>
                </a:ext>
              </a:extLst>
            </p:cNvPr>
            <p:cNvSpPr txBox="1"/>
            <p:nvPr/>
          </p:nvSpPr>
          <p:spPr>
            <a:xfrm>
              <a:off x="3694196" y="4890182"/>
              <a:ext cx="108356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Detector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2AB7F8-0F4A-6267-035A-EEBC5EE0C000}"/>
              </a:ext>
            </a:extLst>
          </p:cNvPr>
          <p:cNvGrpSpPr/>
          <p:nvPr/>
        </p:nvGrpSpPr>
        <p:grpSpPr>
          <a:xfrm>
            <a:off x="4991663" y="3204841"/>
            <a:ext cx="2647903" cy="948029"/>
            <a:chOff x="6161370" y="4329986"/>
            <a:chExt cx="3530537" cy="126403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D3D43A-BDBE-FB23-5FC0-6A8057A7E9DD}"/>
                </a:ext>
              </a:extLst>
            </p:cNvPr>
            <p:cNvSpPr/>
            <p:nvPr/>
          </p:nvSpPr>
          <p:spPr>
            <a:xfrm>
              <a:off x="7453800" y="5483531"/>
              <a:ext cx="1102178" cy="11049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B3B16BA-D81B-6394-41D1-F7303BDAF0EA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7277736" y="5167423"/>
              <a:ext cx="727153" cy="316108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DFB7350-B56D-3308-DBE0-09ED8CA44283}"/>
                </a:ext>
              </a:extLst>
            </p:cNvPr>
            <p:cNvCxnSpPr>
              <a:cxnSpLocks/>
              <a:stCxn id="24" idx="0"/>
              <a:endCxn id="29" idx="1"/>
            </p:cNvCxnSpPr>
            <p:nvPr/>
          </p:nvCxnSpPr>
          <p:spPr>
            <a:xfrm flipV="1">
              <a:off x="8004889" y="4755254"/>
              <a:ext cx="391139" cy="728277"/>
            </a:xfrm>
            <a:prstGeom prst="straightConnector1">
              <a:avLst/>
            </a:prstGeom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4F3FD1A-FFFB-F081-52A2-B2EDDF2A817D}"/>
                    </a:ext>
                  </a:extLst>
                </p:cNvPr>
                <p:cNvSpPr txBox="1"/>
                <p:nvPr/>
              </p:nvSpPr>
              <p:spPr>
                <a:xfrm>
                  <a:off x="7239665" y="5206532"/>
                  <a:ext cx="349147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4F3FD1A-FFFB-F081-52A2-B2EDDF2A81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9665" y="5206532"/>
                  <a:ext cx="349147" cy="21544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CA92F38-9A0A-D970-CBA7-C020FA63D196}"/>
                </a:ext>
              </a:extLst>
            </p:cNvPr>
            <p:cNvSpPr/>
            <p:nvPr/>
          </p:nvSpPr>
          <p:spPr>
            <a:xfrm rot="1396421">
              <a:off x="7040142" y="5059721"/>
              <a:ext cx="177604" cy="4244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0ECDD1-A9FB-0212-5770-EE4352553116}"/>
                </a:ext>
              </a:extLst>
            </p:cNvPr>
            <p:cNvSpPr/>
            <p:nvPr/>
          </p:nvSpPr>
          <p:spPr>
            <a:xfrm rot="17787469">
              <a:off x="8271616" y="4453714"/>
              <a:ext cx="448769" cy="2013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97367D-3D48-9045-C28F-42870FEEC954}"/>
                </a:ext>
              </a:extLst>
            </p:cNvPr>
            <p:cNvSpPr txBox="1"/>
            <p:nvPr/>
          </p:nvSpPr>
          <p:spPr>
            <a:xfrm>
              <a:off x="6161370" y="4930940"/>
              <a:ext cx="105112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X-ray tube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13E59A-96AF-0EBD-5FFD-1644180EEA8C}"/>
                </a:ext>
              </a:extLst>
            </p:cNvPr>
            <p:cNvSpPr txBox="1"/>
            <p:nvPr/>
          </p:nvSpPr>
          <p:spPr>
            <a:xfrm>
              <a:off x="8608340" y="4445586"/>
              <a:ext cx="10835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Detector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69DDEEA-6066-9ED7-890D-005D21C11CC6}"/>
              </a:ext>
            </a:extLst>
          </p:cNvPr>
          <p:cNvCxnSpPr>
            <a:cxnSpLocks/>
          </p:cNvCxnSpPr>
          <p:nvPr/>
        </p:nvCxnSpPr>
        <p:spPr>
          <a:xfrm>
            <a:off x="5149877" y="2667158"/>
            <a:ext cx="1566689" cy="0"/>
          </a:xfrm>
          <a:prstGeom prst="straightConnector1">
            <a:avLst/>
          </a:prstGeom>
          <a:ln>
            <a:solidFill>
              <a:srgbClr val="FF56D5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A7C1DE-B921-D034-FEA9-085A2BEB062A}"/>
                  </a:ext>
                </a:extLst>
              </p:cNvPr>
              <p:cNvSpPr txBox="1"/>
              <p:nvPr/>
            </p:nvSpPr>
            <p:spPr>
              <a:xfrm>
                <a:off x="5178211" y="2459409"/>
                <a:ext cx="1566689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i="1">
                          <a:solidFill>
                            <a:srgbClr val="FF56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050" i="1">
                          <a:solidFill>
                            <a:srgbClr val="FF56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050" dirty="0">
                  <a:solidFill>
                    <a:srgbClr val="FF56D5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9A7C1DE-B921-D034-FEA9-085A2BEB0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211" y="2459409"/>
                <a:ext cx="1566689" cy="161583"/>
              </a:xfrm>
              <a:prstGeom prst="rect">
                <a:avLst/>
              </a:prstGeom>
              <a:blipFill>
                <a:blip r:embed="rId9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0467C0-7D7F-D150-8A7B-DC7370673ED2}"/>
              </a:ext>
            </a:extLst>
          </p:cNvPr>
          <p:cNvCxnSpPr>
            <a:cxnSpLocks/>
          </p:cNvCxnSpPr>
          <p:nvPr/>
        </p:nvCxnSpPr>
        <p:spPr>
          <a:xfrm>
            <a:off x="5877898" y="2412209"/>
            <a:ext cx="83935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8365006-144C-C515-B0B4-E6DDF2928900}"/>
                  </a:ext>
                </a:extLst>
              </p:cNvPr>
              <p:cNvSpPr txBox="1"/>
              <p:nvPr/>
            </p:nvSpPr>
            <p:spPr>
              <a:xfrm>
                <a:off x="5897519" y="2204460"/>
                <a:ext cx="848069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8365006-144C-C515-B0B4-E6DDF2928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519" y="2204460"/>
                <a:ext cx="848069" cy="161583"/>
              </a:xfrm>
              <a:prstGeom prst="rect">
                <a:avLst/>
              </a:prstGeom>
              <a:blipFill>
                <a:blip r:embed="rId10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B55767D-9606-5AAE-1A23-DA1916EF115D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0E389B12-B1BB-2AF8-F4D0-0F9895260344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06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0A617B9-245A-FF47-BCC1-40E7BC97B75F}"/>
              </a:ext>
            </a:extLst>
          </p:cNvPr>
          <p:cNvGrpSpPr/>
          <p:nvPr/>
        </p:nvGrpSpPr>
        <p:grpSpPr>
          <a:xfrm>
            <a:off x="6118182" y="304585"/>
            <a:ext cx="2957440" cy="2263140"/>
            <a:chOff x="10459875" y="278786"/>
            <a:chExt cx="3943253" cy="30175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B25CFC-6E1B-4CDA-9F4C-3B49358DF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59875" y="278786"/>
              <a:ext cx="3943253" cy="30175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DA136E-6FA2-D5CD-00D7-573891BF78FF}"/>
                </a:ext>
              </a:extLst>
            </p:cNvPr>
            <p:cNvSpPr txBox="1"/>
            <p:nvPr/>
          </p:nvSpPr>
          <p:spPr>
            <a:xfrm>
              <a:off x="12729028" y="1510547"/>
              <a:ext cx="7837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GaAs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0574E2-C060-DDC2-4679-6B3F3F41F3AA}"/>
                </a:ext>
              </a:extLst>
            </p:cNvPr>
            <p:cNvSpPr txBox="1"/>
            <p:nvPr/>
          </p:nvSpPr>
          <p:spPr>
            <a:xfrm>
              <a:off x="12901673" y="2114189"/>
              <a:ext cx="783772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/>
                <a:t>GeSn</a:t>
              </a:r>
              <a:endParaRPr lang="en-US" sz="900" dirty="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6F735E4-3567-41D0-BD3A-9C0F4D4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5"/>
            <a:ext cx="6071747" cy="535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(224) Grazing Incidence RSM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5342F-A9FD-4E79-82A4-596F7E7FDD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307" y="689039"/>
            <a:ext cx="2957440" cy="2263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8260C3-DFB8-444C-882C-666508B7EB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67" y="689039"/>
            <a:ext cx="2957440" cy="2263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217DF-8367-491C-91DF-A414CA0BD0E7}"/>
              </a:ext>
            </a:extLst>
          </p:cNvPr>
          <p:cNvSpPr txBox="1"/>
          <p:nvPr/>
        </p:nvSpPr>
        <p:spPr>
          <a:xfrm>
            <a:off x="59317" y="2970933"/>
            <a:ext cx="300449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47"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FF00FF"/>
                </a:solidFill>
              </a:rPr>
              <a:t>W</a:t>
            </a:r>
            <a:r>
              <a:rPr lang="en-US" sz="1200" dirty="0">
                <a:solidFill>
                  <a:prstClr val="black"/>
                </a:solidFill>
              </a:rPr>
              <a:t>-Wavelength Streak</a:t>
            </a:r>
          </a:p>
          <a:p>
            <a:pPr defTabSz="685847">
              <a:spcAft>
                <a:spcPts val="60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M</a:t>
            </a:r>
            <a:r>
              <a:rPr lang="en-US" sz="1200" dirty="0">
                <a:solidFill>
                  <a:prstClr val="black"/>
                </a:solidFill>
              </a:rPr>
              <a:t>-Mosaic Spread (Relaxation Line)</a:t>
            </a:r>
          </a:p>
          <a:p>
            <a:pPr defTabSz="685847">
              <a:spcAft>
                <a:spcPts val="600"/>
              </a:spcAft>
              <a:defRPr/>
            </a:pPr>
            <a:r>
              <a:rPr lang="en-US" sz="1200" b="1" dirty="0">
                <a:solidFill>
                  <a:prstClr val="black"/>
                </a:solidFill>
              </a:rPr>
              <a:t>Black line </a:t>
            </a:r>
            <a:r>
              <a:rPr lang="en-US" sz="1200" dirty="0">
                <a:solidFill>
                  <a:prstClr val="black"/>
                </a:solidFill>
              </a:rPr>
              <a:t>drawn from origin (Relaxed)</a:t>
            </a:r>
          </a:p>
          <a:p>
            <a:pPr defTabSz="685847">
              <a:spcAft>
                <a:spcPts val="600"/>
              </a:spcAft>
              <a:defRPr/>
            </a:pPr>
            <a:r>
              <a:rPr lang="en-US" sz="1200" b="1" u="dash" dirty="0">
                <a:solidFill>
                  <a:prstClr val="black"/>
                </a:solidFill>
              </a:rPr>
              <a:t>Dashed line </a:t>
            </a:r>
            <a:r>
              <a:rPr lang="en-US" sz="1200" dirty="0">
                <a:solidFill>
                  <a:prstClr val="black"/>
                </a:solidFill>
              </a:rPr>
              <a:t>drawn through substrate peak (</a:t>
            </a:r>
            <a:r>
              <a:rPr lang="en-US" sz="1200" dirty="0" err="1">
                <a:solidFill>
                  <a:prstClr val="black"/>
                </a:solidFill>
              </a:rPr>
              <a:t>Pseudomorphic</a:t>
            </a:r>
            <a:r>
              <a:rPr lang="en-US" sz="1200" dirty="0">
                <a:solidFill>
                  <a:prstClr val="black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2DD96-820D-4146-8891-827CE899E926}"/>
                  </a:ext>
                </a:extLst>
              </p:cNvPr>
              <p:cNvSpPr txBox="1"/>
              <p:nvPr/>
            </p:nvSpPr>
            <p:spPr>
              <a:xfrm>
                <a:off x="3736524" y="3912291"/>
                <a:ext cx="920124" cy="190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4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=1.5406 </m:t>
                      </m:r>
                      <m:r>
                        <m:rPr>
                          <m:nor/>
                        </m:rPr>
                        <a:rPr lang="en-US" sz="1200">
                          <a:solidFill>
                            <a:prstClr val="black"/>
                          </a:solidFill>
                        </a:rPr>
                        <m:t>Å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2DD96-820D-4146-8891-827CE899E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6524" y="3912291"/>
                <a:ext cx="920124" cy="190501"/>
              </a:xfrm>
              <a:prstGeom prst="rect">
                <a:avLst/>
              </a:prstGeom>
              <a:blipFill>
                <a:blip r:embed="rId5"/>
                <a:stretch>
                  <a:fillRect l="-3974" t="-9677" r="-5298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293105-1A38-4DAF-8C0A-AD2D9D2F1FC0}"/>
                  </a:ext>
                </a:extLst>
              </p:cNvPr>
              <p:cNvSpPr txBox="1"/>
              <p:nvPr/>
            </p:nvSpPr>
            <p:spPr>
              <a:xfrm>
                <a:off x="2996659" y="3086774"/>
                <a:ext cx="2434000" cy="346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4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200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293105-1A38-4DAF-8C0A-AD2D9D2F1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659" y="3086774"/>
                <a:ext cx="2434000" cy="346890"/>
              </a:xfrm>
              <a:prstGeom prst="rect">
                <a:avLst/>
              </a:prstGeom>
              <a:blipFill>
                <a:blip r:embed="rId6"/>
                <a:stretch>
                  <a:fillRect l="-501" t="-1754" r="-1754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23F221-F3C2-4A9D-8795-A3F6809932B6}"/>
                  </a:ext>
                </a:extLst>
              </p:cNvPr>
              <p:cNvSpPr txBox="1"/>
              <p:nvPr/>
            </p:nvSpPr>
            <p:spPr>
              <a:xfrm>
                <a:off x="2996659" y="3499240"/>
                <a:ext cx="2388667" cy="3468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47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200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23F221-F3C2-4A9D-8795-A3F680993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659" y="3499240"/>
                <a:ext cx="2388667" cy="346890"/>
              </a:xfrm>
              <a:prstGeom prst="rect">
                <a:avLst/>
              </a:prstGeom>
              <a:blipFill>
                <a:blip r:embed="rId7"/>
                <a:stretch>
                  <a:fillRect l="-512" t="-3509" r="-179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9DDCF3F-B5DE-4D6F-8DC8-A52441F8C1EF}"/>
              </a:ext>
            </a:extLst>
          </p:cNvPr>
          <p:cNvSpPr txBox="1"/>
          <p:nvPr/>
        </p:nvSpPr>
        <p:spPr>
          <a:xfrm>
            <a:off x="509730" y="554444"/>
            <a:ext cx="1877133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Bulk GaAs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550DA-AFFE-4485-B783-53827FA4E342}"/>
              </a:ext>
            </a:extLst>
          </p:cNvPr>
          <p:cNvSpPr txBox="1"/>
          <p:nvPr/>
        </p:nvSpPr>
        <p:spPr>
          <a:xfrm>
            <a:off x="3466907" y="554444"/>
            <a:ext cx="1963752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Bulk 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2E0474-1237-4C16-9996-5EDED07D7A1D}"/>
              </a:ext>
            </a:extLst>
          </p:cNvPr>
          <p:cNvSpPr txBox="1"/>
          <p:nvPr/>
        </p:nvSpPr>
        <p:spPr>
          <a:xfrm>
            <a:off x="6301360" y="61352"/>
            <a:ext cx="2369942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GeSn</a:t>
            </a:r>
            <a:r>
              <a:rPr lang="en-US" sz="1050" dirty="0"/>
              <a:t> on GaAs 1.2%</a:t>
            </a:r>
          </a:p>
        </p:txBody>
      </p:sp>
      <p:pic>
        <p:nvPicPr>
          <p:cNvPr id="4" name="Picture 3" descr="Graphical user interface, chart, scatter chart&#10;&#10;Description automatically generated">
            <a:extLst>
              <a:ext uri="{FF2B5EF4-FFF2-40B4-BE49-F238E27FC236}">
                <a16:creationId xmlns:a16="http://schemas.microsoft.com/office/drawing/2014/main" id="{1E78A7EE-599E-1834-F812-A26240B65F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578" y="2823947"/>
            <a:ext cx="2957439" cy="2263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574CB-58EC-D6B7-2665-5BC5E53CAA79}"/>
              </a:ext>
            </a:extLst>
          </p:cNvPr>
          <p:cNvSpPr txBox="1"/>
          <p:nvPr/>
        </p:nvSpPr>
        <p:spPr>
          <a:xfrm>
            <a:off x="6301360" y="2582287"/>
            <a:ext cx="2369942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/>
              <a:t>GeSn</a:t>
            </a:r>
            <a:r>
              <a:rPr lang="en-US" sz="1050" dirty="0"/>
              <a:t> on GaAs 2.6%</a:t>
            </a:r>
          </a:p>
        </p:txBody>
      </p:sp>
      <p:sp>
        <p:nvSpPr>
          <p:cNvPr id="19" name="Marcador de número de diapositiva 3">
            <a:extLst>
              <a:ext uri="{FF2B5EF4-FFF2-40B4-BE49-F238E27FC236}">
                <a16:creationId xmlns:a16="http://schemas.microsoft.com/office/drawing/2014/main" id="{A6CAFBC9-98B6-B6CE-C322-5889B6901B96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241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E23E0B-B85E-B62D-5C3B-6C6F149C4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045"/>
            <a:ext cx="4461726" cy="60015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Lattice Constants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0DA84D-9453-CEF6-44FF-9185887466F9}"/>
                  </a:ext>
                </a:extLst>
              </p:cNvPr>
              <p:cNvSpPr txBox="1"/>
              <p:nvPr/>
            </p:nvSpPr>
            <p:spPr>
              <a:xfrm>
                <a:off x="4377678" y="2043938"/>
                <a:ext cx="23620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2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1200" b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200" b="1" i="1" baseline="-250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𝑹𝒆𝒍𝒂𝒙𝒆𝒅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0DA84D-9453-CEF6-44FF-91858874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678" y="2043938"/>
                <a:ext cx="2362004" cy="184666"/>
              </a:xfrm>
              <a:prstGeom prst="rect">
                <a:avLst/>
              </a:prstGeom>
              <a:blipFill>
                <a:blip r:embed="rId3"/>
                <a:stretch>
                  <a:fillRect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A92B44-F4C7-BC5D-51EE-2B50D88733C4}"/>
                  </a:ext>
                </a:extLst>
              </p:cNvPr>
              <p:cNvSpPr txBox="1"/>
              <p:nvPr/>
            </p:nvSpPr>
            <p:spPr>
              <a:xfrm>
                <a:off x="4625809" y="1409036"/>
                <a:ext cx="3339507" cy="1804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1200" b="1" i="1" baseline="-25000">
                          <a:latin typeface="Cambria Math" panose="02040503050406030204" pitchFamily="18" charset="0"/>
                        </a:rPr>
                        <m:t>𝑹𝒆𝒍𝒂𝒙𝒆𝒅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𝒂𝑺𝒏𝒚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𝒂𝑮𝒆</m:t>
                      </m:r>
                      <m:d>
                        <m:d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</m:oMath>
                  </m:oMathPara>
                </a14:m>
                <a:endParaRPr lang="en-US" sz="1050" b="1" baseline="-25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A92B44-F4C7-BC5D-51EE-2B50D8873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809" y="1409036"/>
                <a:ext cx="3339507" cy="180434"/>
              </a:xfrm>
              <a:prstGeom prst="rect">
                <a:avLst/>
              </a:prstGeom>
              <a:blipFill>
                <a:blip r:embed="rId4"/>
                <a:stretch>
                  <a:fillRect l="-1277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1B8EDB-78CE-4CC0-C555-B68B116A94C2}"/>
                  </a:ext>
                </a:extLst>
              </p:cNvPr>
              <p:cNvSpPr txBox="1"/>
              <p:nvPr/>
            </p:nvSpPr>
            <p:spPr>
              <a:xfrm>
                <a:off x="4555419" y="1685603"/>
                <a:ext cx="232849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1200" b="1" baseline="-25000" dirty="0">
                    <a:solidFill>
                      <a:srgbClr val="FF0000"/>
                    </a:solidFill>
                  </a:rPr>
                  <a:t>||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1200" b="1" baseline="-25000" dirty="0">
                    <a:solidFill>
                      <a:srgbClr val="FF0000"/>
                    </a:solidFill>
                  </a:rPr>
                  <a:t>substrate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= 5.653 Å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81B8EDB-78CE-4CC0-C555-B68B116A9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419" y="1685603"/>
                <a:ext cx="2328497" cy="276999"/>
              </a:xfrm>
              <a:prstGeom prst="rect">
                <a:avLst/>
              </a:prstGeom>
              <a:blipFill>
                <a:blip r:embed="rId5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603162-A0C1-1102-55CD-640FF9D9D41A}"/>
                  </a:ext>
                </a:extLst>
              </p:cNvPr>
              <p:cNvSpPr txBox="1"/>
              <p:nvPr/>
            </p:nvSpPr>
            <p:spPr>
              <a:xfrm>
                <a:off x="5012620" y="2366593"/>
                <a:ext cx="1065100" cy="3469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sSub>
                        <m:sSub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603162-A0C1-1102-55CD-640FF9D9D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620" y="2366593"/>
                <a:ext cx="1065100" cy="346954"/>
              </a:xfrm>
              <a:prstGeom prst="rect">
                <a:avLst/>
              </a:prstGeom>
              <a:blipFill>
                <a:blip r:embed="rId6"/>
                <a:stretch>
                  <a:fillRect l="-1143" t="-3509" r="-2286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463B2-51F5-5B4F-321F-45E0273DCA88}"/>
                  </a:ext>
                </a:extLst>
              </p:cNvPr>
              <p:cNvSpPr txBox="1"/>
              <p:nvPr/>
            </p:nvSpPr>
            <p:spPr>
              <a:xfrm>
                <a:off x="5012619" y="2959887"/>
                <a:ext cx="2161426" cy="3561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200" i="1" baseline="-25000">
                              <a:latin typeface="Cambria Math" panose="02040503050406030204" pitchFamily="18" charset="0"/>
                            </a:rPr>
                            <m:t>𝑅𝑒𝑙𝑎𝑥𝑒𝑑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−1                &lt;0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B463B2-51F5-5B4F-321F-45E0273DC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619" y="2959887"/>
                <a:ext cx="2161426" cy="356123"/>
              </a:xfrm>
              <a:prstGeom prst="rect">
                <a:avLst/>
              </a:prstGeom>
              <a:blipFill>
                <a:blip r:embed="rId7"/>
                <a:stretch>
                  <a:fillRect l="-282" r="-845"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B7C371B-4856-7183-9028-FFF419F4C0EF}"/>
              </a:ext>
            </a:extLst>
          </p:cNvPr>
          <p:cNvGrpSpPr/>
          <p:nvPr/>
        </p:nvGrpSpPr>
        <p:grpSpPr>
          <a:xfrm>
            <a:off x="6376983" y="2478446"/>
            <a:ext cx="1717014" cy="276999"/>
            <a:chOff x="9258168" y="3494173"/>
            <a:chExt cx="2289353" cy="369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304370D-7DF1-7C96-E101-57198C3334D9}"/>
                    </a:ext>
                  </a:extLst>
                </p:cNvPr>
                <p:cNvSpPr txBox="1"/>
                <p:nvPr/>
              </p:nvSpPr>
              <p:spPr>
                <a:xfrm>
                  <a:off x="10835446" y="3540340"/>
                  <a:ext cx="712075" cy="24622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=0.3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304370D-7DF1-7C96-E101-57198C3334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5446" y="3540340"/>
                  <a:ext cx="712075" cy="246222"/>
                </a:xfrm>
                <a:prstGeom prst="rect">
                  <a:avLst/>
                </a:prstGeom>
                <a:blipFill>
                  <a:blip r:embed="rId8"/>
                  <a:stretch>
                    <a:fillRect l="-2273" r="-5682"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EA97AF-E4E7-8480-11C5-F14AA0978408}"/>
                </a:ext>
              </a:extLst>
            </p:cNvPr>
            <p:cNvSpPr txBox="1"/>
            <p:nvPr/>
          </p:nvSpPr>
          <p:spPr>
            <a:xfrm>
              <a:off x="9258168" y="3494173"/>
              <a:ext cx="1652954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Poisson Ratio: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9D5517-629E-6565-84DA-F0A00CA3058F}"/>
                  </a:ext>
                </a:extLst>
              </p:cNvPr>
              <p:cNvSpPr txBox="1"/>
              <p:nvPr/>
            </p:nvSpPr>
            <p:spPr>
              <a:xfrm>
                <a:off x="5874758" y="375351"/>
                <a:ext cx="2630306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05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050" baseline="-25000" dirty="0">
                    <a:solidFill>
                      <a:srgbClr val="00B050"/>
                    </a:solidFill>
                  </a:rPr>
                  <a:t>GeSn</a:t>
                </a:r>
                <a:r>
                  <a:rPr lang="en-US" sz="1050" dirty="0"/>
                  <a:t>= 5.679 Å	</a:t>
                </a:r>
                <a14:m>
                  <m:oMath xmlns:m="http://schemas.openxmlformats.org/officeDocument/2006/math">
                    <m:r>
                      <a:rPr lang="en-US" sz="1050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050" baseline="-25000" dirty="0"/>
                  <a:t>Sn</a:t>
                </a:r>
                <a:r>
                  <a:rPr lang="en-US" sz="1050" dirty="0"/>
                  <a:t>= 6.489 Å</a:t>
                </a:r>
              </a:p>
              <a:p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050" baseline="-25000" dirty="0">
                    <a:solidFill>
                      <a:srgbClr val="FF56D5"/>
                    </a:solidFill>
                  </a:rPr>
                  <a:t>GeSn</a:t>
                </a:r>
                <a:r>
                  <a:rPr lang="en-US" sz="1050" dirty="0"/>
                  <a:t>= 5.699 Å	</a:t>
                </a:r>
                <a14:m>
                  <m:oMath xmlns:m="http://schemas.openxmlformats.org/officeDocument/2006/math">
                    <m:r>
                      <a:rPr lang="en-US" sz="1050" b="0" i="0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sz="105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050" baseline="-25000" dirty="0"/>
                  <a:t>Ge</a:t>
                </a:r>
                <a:r>
                  <a:rPr lang="en-US" sz="1050" dirty="0"/>
                  <a:t>= 5.658 Å</a:t>
                </a:r>
              </a:p>
              <a:p>
                <a14:m>
                  <m:oMath xmlns:m="http://schemas.openxmlformats.org/officeDocument/2006/math">
                    <m:r>
                      <a:rPr lang="en-US" sz="105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050" baseline="-25000" dirty="0"/>
                  <a:t>GaAs </a:t>
                </a:r>
                <a:r>
                  <a:rPr lang="en-US" sz="1050" dirty="0"/>
                  <a:t>= 5.653 Å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9D5517-629E-6565-84DA-F0A00CA30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758" y="375351"/>
                <a:ext cx="2630306" cy="577081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C28B7B6-4F0C-1C51-7D1B-974B86725A89}"/>
              </a:ext>
            </a:extLst>
          </p:cNvPr>
          <p:cNvSpPr txBox="1"/>
          <p:nvPr/>
        </p:nvSpPr>
        <p:spPr>
          <a:xfrm>
            <a:off x="4395012" y="1076306"/>
            <a:ext cx="16195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/>
              <a:t>Vegard’s Law: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25BA59-20E9-3940-5B83-FD94BE1D78AE}"/>
              </a:ext>
            </a:extLst>
          </p:cNvPr>
          <p:cNvSpPr txBox="1"/>
          <p:nvPr/>
        </p:nvSpPr>
        <p:spPr>
          <a:xfrm>
            <a:off x="4461726" y="3625184"/>
            <a:ext cx="4601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trike="sngStrike" dirty="0"/>
              <a:t>If layers is fully </a:t>
            </a:r>
            <a:r>
              <a:rPr lang="en-US" sz="1500" i="1" strike="sngStrike" dirty="0"/>
              <a:t>relaxed</a:t>
            </a:r>
            <a:r>
              <a:rPr lang="en-US" sz="1500" strike="sngStrike" dirty="0"/>
              <a:t>, the % Sn is </a:t>
            </a:r>
            <a:r>
              <a:rPr lang="en-US" sz="1500" strike="sngStrike" dirty="0">
                <a:solidFill>
                  <a:srgbClr val="00B050"/>
                </a:solidFill>
              </a:rPr>
              <a:t>2.6% </a:t>
            </a:r>
            <a:r>
              <a:rPr lang="en-US" sz="1500" strike="sngStrike" dirty="0"/>
              <a:t>and </a:t>
            </a:r>
            <a:r>
              <a:rPr lang="en-US" sz="1500" strike="sngStrike" dirty="0">
                <a:solidFill>
                  <a:srgbClr val="FF56D5"/>
                </a:solidFill>
              </a:rPr>
              <a:t>5.0%</a:t>
            </a:r>
          </a:p>
          <a:p>
            <a:r>
              <a:rPr lang="en-US" sz="1500" dirty="0"/>
              <a:t>If layers is fully </a:t>
            </a:r>
            <a:r>
              <a:rPr lang="en-US" sz="1500" i="1" dirty="0"/>
              <a:t>strained</a:t>
            </a:r>
            <a:r>
              <a:rPr lang="en-US" sz="1500" dirty="0"/>
              <a:t>, the % Sn is </a:t>
            </a:r>
            <a:r>
              <a:rPr lang="en-US" sz="1500" dirty="0">
                <a:solidFill>
                  <a:srgbClr val="00B050"/>
                </a:solidFill>
              </a:rPr>
              <a:t>1.2% </a:t>
            </a:r>
            <a:r>
              <a:rPr lang="en-US" sz="1500" dirty="0"/>
              <a:t>and</a:t>
            </a:r>
            <a:r>
              <a:rPr lang="en-US" sz="1500" dirty="0">
                <a:solidFill>
                  <a:srgbClr val="00B050"/>
                </a:solidFill>
              </a:rPr>
              <a:t> </a:t>
            </a:r>
            <a:r>
              <a:rPr lang="en-US" sz="1500" dirty="0">
                <a:solidFill>
                  <a:srgbClr val="FF56D5"/>
                </a:solidFill>
              </a:rPr>
              <a:t>2.6%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5DF088-3B8F-FA62-5289-D2BA38FAEEDE}"/>
              </a:ext>
            </a:extLst>
          </p:cNvPr>
          <p:cNvSpPr txBox="1"/>
          <p:nvPr/>
        </p:nvSpPr>
        <p:spPr>
          <a:xfrm>
            <a:off x="4393921" y="96549"/>
            <a:ext cx="16195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/>
              <a:t>Bragg’s Law</a:t>
            </a:r>
            <a:r>
              <a:rPr lang="en-US" sz="1500" i="1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3094B1-1FCC-D4D0-E0F5-E6CF35D782E3}"/>
                  </a:ext>
                </a:extLst>
              </p:cNvPr>
              <p:cNvSpPr txBox="1"/>
              <p:nvPr/>
            </p:nvSpPr>
            <p:spPr>
              <a:xfrm>
                <a:off x="4572000" y="475722"/>
                <a:ext cx="813108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05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3094B1-1FCC-D4D0-E0F5-E6CF35D78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75722"/>
                <a:ext cx="813108" cy="161583"/>
              </a:xfrm>
              <a:prstGeom prst="rect">
                <a:avLst/>
              </a:prstGeom>
              <a:blipFill>
                <a:blip r:embed="rId10"/>
                <a:stretch>
                  <a:fillRect l="-752" r="-300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108CC4-62B4-CD80-2397-DBB4DAB8BBB3}"/>
                  </a:ext>
                </a:extLst>
              </p:cNvPr>
              <p:cNvSpPr txBox="1"/>
              <p:nvPr/>
            </p:nvSpPr>
            <p:spPr>
              <a:xfrm>
                <a:off x="4358968" y="651239"/>
                <a:ext cx="1173601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𝐺𝑒𝑆𝑛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105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108CC4-62B4-CD80-2397-DBB4DAB8B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968" y="651239"/>
                <a:ext cx="1173601" cy="161583"/>
              </a:xfrm>
              <a:prstGeom prst="rect">
                <a:avLst/>
              </a:prstGeom>
              <a:blipFill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BC88CC5-CD05-1E82-375C-22D548FB15F8}"/>
              </a:ext>
            </a:extLst>
          </p:cNvPr>
          <p:cNvSpPr txBox="1"/>
          <p:nvPr/>
        </p:nvSpPr>
        <p:spPr>
          <a:xfrm>
            <a:off x="6453551" y="1699537"/>
            <a:ext cx="20515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FF0000"/>
                </a:solidFill>
              </a:rPr>
              <a:t>(</a:t>
            </a:r>
            <a:r>
              <a:rPr lang="en-US" sz="1050" i="1" dirty="0" err="1">
                <a:solidFill>
                  <a:srgbClr val="FF0000"/>
                </a:solidFill>
              </a:rPr>
              <a:t>Pseudomorphic</a:t>
            </a:r>
            <a:r>
              <a:rPr lang="en-US" sz="1050" i="1" dirty="0">
                <a:solidFill>
                  <a:srgbClr val="FF0000"/>
                </a:solidFill>
              </a:rPr>
              <a:t> Condition)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378F4A-4D46-E8A7-A806-8245333D1FE3}"/>
              </a:ext>
            </a:extLst>
          </p:cNvPr>
          <p:cNvSpPr txBox="1"/>
          <p:nvPr/>
        </p:nvSpPr>
        <p:spPr>
          <a:xfrm>
            <a:off x="5855990" y="112813"/>
            <a:ext cx="16195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/>
              <a:t>Lattice Constants</a:t>
            </a:r>
            <a:r>
              <a:rPr lang="en-US" sz="1050" i="1" dirty="0"/>
              <a:t>: </a:t>
            </a:r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47E9755A-CFEA-08DA-E39D-48598EE4B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9" y="696708"/>
            <a:ext cx="4265882" cy="3264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2D1E4-9737-9FD3-2410-2E98E7C107C7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22" name="Marcador de número de diapositiva 3">
            <a:extLst>
              <a:ext uri="{FF2B5EF4-FFF2-40B4-BE49-F238E27FC236}">
                <a16:creationId xmlns:a16="http://schemas.microsoft.com/office/drawing/2014/main" id="{894AFD81-237A-FF16-F639-5E04478AFAB0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51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D8E9EE-0B90-4B3F-95C8-A233A49AD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644" y="2916058"/>
            <a:ext cx="3862973" cy="1097939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The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on GaAs sample was cleaned ultrasonically with water and then isopropanol for 15 mins each to remove organic layers and most of the native oxide.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CD7C6F-6ADC-4A69-87EB-94A8D54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385"/>
            <a:ext cx="9144000" cy="60787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Pseudodielectric function before/after cleaning: 1.2%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7BD8B-6F2F-4578-A52B-25320C42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1098"/>
          <a:stretch/>
        </p:blipFill>
        <p:spPr>
          <a:xfrm>
            <a:off x="507640" y="1021557"/>
            <a:ext cx="4081073" cy="305443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A2EEB15-9229-4B5A-846A-2D12452A9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340658"/>
              </p:ext>
            </p:extLst>
          </p:nvPr>
        </p:nvGraphicFramePr>
        <p:xfrm>
          <a:off x="4991181" y="859245"/>
          <a:ext cx="3137679" cy="1894821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226417">
                  <a:extLst>
                    <a:ext uri="{9D8B030D-6E8A-4147-A177-3AD203B41FA5}">
                      <a16:colId xmlns:a16="http://schemas.microsoft.com/office/drawing/2014/main" val="2054695739"/>
                    </a:ext>
                  </a:extLst>
                </a:gridCol>
                <a:gridCol w="911262">
                  <a:extLst>
                    <a:ext uri="{9D8B030D-6E8A-4147-A177-3AD203B41FA5}">
                      <a16:colId xmlns:a16="http://schemas.microsoft.com/office/drawing/2014/main" val="3580499808"/>
                    </a:ext>
                  </a:extLst>
                </a:gridCol>
              </a:tblGrid>
              <a:tr h="47552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Oxide Thickness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99995496"/>
                  </a:ext>
                </a:extLst>
              </a:tr>
              <a:tr h="275306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As Received (May 20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):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43.66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3648499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Before Cleaning (June 14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):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72.07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09581561"/>
                  </a:ext>
                </a:extLst>
              </a:tr>
              <a:tr h="275306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After Cleaning (June 14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):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26.50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7612156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After 2</a:t>
                      </a:r>
                      <a:r>
                        <a:rPr lang="en-US" sz="1200" baseline="30000" dirty="0"/>
                        <a:t>nd</a:t>
                      </a:r>
                      <a:r>
                        <a:rPr lang="en-US" sz="1200" dirty="0"/>
                        <a:t> Cleaning (June 15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):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25.90 </a:t>
                      </a:r>
                      <a:r>
                        <a:rPr 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2402376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E9A217-CD24-3A85-FAC2-093BF4EB4B1F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BC77E271-0180-E72C-8111-83735DAF278D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0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2BF64D-776D-22BA-3817-ABB297AA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5"/>
            <a:ext cx="9144000" cy="52322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+mj-lt"/>
              </a:rPr>
              <a:t>Pseudodielectric</a:t>
            </a:r>
            <a:r>
              <a:rPr lang="en-US" sz="2800" dirty="0">
                <a:latin typeface="+mj-lt"/>
              </a:rPr>
              <a:t> Function 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B1449353-BC5F-8B60-FAB3-456076E2A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10115" r="4413" b="5447"/>
          <a:stretch/>
        </p:blipFill>
        <p:spPr>
          <a:xfrm>
            <a:off x="137290" y="1003221"/>
            <a:ext cx="3223557" cy="2400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1C7150-27C5-9901-8C04-28197FAAFF07}"/>
              </a:ext>
            </a:extLst>
          </p:cNvPr>
          <p:cNvSpPr txBox="1"/>
          <p:nvPr/>
        </p:nvSpPr>
        <p:spPr>
          <a:xfrm>
            <a:off x="242249" y="742503"/>
            <a:ext cx="16637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GeSn</a:t>
            </a:r>
            <a:r>
              <a:rPr lang="en-US" sz="1050" dirty="0"/>
              <a:t> on GaAs 1.2%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29245-DC53-F2E1-DC98-1A855CA555EB}"/>
              </a:ext>
            </a:extLst>
          </p:cNvPr>
          <p:cNvSpPr txBox="1"/>
          <p:nvPr/>
        </p:nvSpPr>
        <p:spPr>
          <a:xfrm>
            <a:off x="5938340" y="852421"/>
            <a:ext cx="18597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GeSn</a:t>
            </a:r>
            <a:r>
              <a:rPr lang="en-US" sz="1050" dirty="0"/>
              <a:t> on GaAs 2.6%</a:t>
            </a: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A7D78A8A-62B9-CFD7-E9BD-CC7D06AB6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72" y="1111103"/>
            <a:ext cx="3136679" cy="2400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073903-4290-881D-FD01-1447A81DB17E}"/>
              </a:ext>
            </a:extLst>
          </p:cNvPr>
          <p:cNvSpPr/>
          <p:nvPr/>
        </p:nvSpPr>
        <p:spPr>
          <a:xfrm>
            <a:off x="3307650" y="3692429"/>
            <a:ext cx="1889762" cy="620756"/>
          </a:xfrm>
          <a:prstGeom prst="rect">
            <a:avLst/>
          </a:prstGeom>
          <a:solidFill>
            <a:srgbClr val="4F555C">
              <a:alpha val="89804"/>
            </a:srgbClr>
          </a:solidFill>
          <a:ln w="12700" cap="sq" cmpd="sng" algn="ctr">
            <a:solidFill>
              <a:srgbClr val="4F555C">
                <a:alpha val="89804"/>
              </a:srgbClr>
            </a:solidFill>
            <a:prstDash val="solid"/>
            <a:miter lim="800000"/>
          </a:ln>
          <a:effectLst/>
          <a:scene3d>
            <a:camera prst="obliqueTopRight">
              <a:rot lat="0" lon="9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685847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684A8-EB2C-8D6E-0603-30FD86819AF0}"/>
              </a:ext>
            </a:extLst>
          </p:cNvPr>
          <p:cNvSpPr/>
          <p:nvPr/>
        </p:nvSpPr>
        <p:spPr>
          <a:xfrm>
            <a:off x="3307650" y="3347532"/>
            <a:ext cx="1889762" cy="338310"/>
          </a:xfrm>
          <a:prstGeom prst="rect">
            <a:avLst/>
          </a:prstGeom>
          <a:solidFill>
            <a:srgbClr val="BDB9B5"/>
          </a:solidFill>
          <a:ln w="12700" cap="sq" cmpd="sng" algn="ctr">
            <a:solidFill>
              <a:srgbClr val="BDB9B5"/>
            </a:solidFill>
            <a:prstDash val="solid"/>
            <a:miter lim="800000"/>
          </a:ln>
          <a:effectLst/>
          <a:scene3d>
            <a:camera prst="obliqueTopRight">
              <a:rot lat="0" lon="9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685847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EB109-218A-8B97-DF85-DD34953B321E}"/>
              </a:ext>
            </a:extLst>
          </p:cNvPr>
          <p:cNvSpPr/>
          <p:nvPr/>
        </p:nvSpPr>
        <p:spPr>
          <a:xfrm>
            <a:off x="3307651" y="3307959"/>
            <a:ext cx="1889761" cy="34289"/>
          </a:xfrm>
          <a:prstGeom prst="rect">
            <a:avLst/>
          </a:prstGeom>
          <a:solidFill>
            <a:srgbClr val="668DAD"/>
          </a:solidFill>
          <a:ln w="12700" cap="sq" cmpd="sng" algn="ctr">
            <a:solidFill>
              <a:srgbClr val="668DAD"/>
            </a:solidFill>
            <a:prstDash val="solid"/>
            <a:miter lim="800000"/>
          </a:ln>
          <a:effectLst/>
          <a:scene3d>
            <a:camera prst="obliqueTopRight">
              <a:rot lat="0" lon="9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685847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96DCF-C126-32CF-3B31-F2BC1D215DA3}"/>
              </a:ext>
            </a:extLst>
          </p:cNvPr>
          <p:cNvSpPr txBox="1"/>
          <p:nvPr/>
        </p:nvSpPr>
        <p:spPr>
          <a:xfrm rot="188928">
            <a:off x="3830379" y="3882246"/>
            <a:ext cx="734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7">
              <a:defRPr/>
            </a:pPr>
            <a:r>
              <a:rPr lang="en-US" sz="1050" dirty="0">
                <a:solidFill>
                  <a:prstClr val="black"/>
                </a:solidFill>
              </a:rPr>
              <a:t>GaAs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90B17-D28B-72D2-8672-BC455D4BEF1C}"/>
              </a:ext>
            </a:extLst>
          </p:cNvPr>
          <p:cNvSpPr txBox="1"/>
          <p:nvPr/>
        </p:nvSpPr>
        <p:spPr>
          <a:xfrm rot="192543">
            <a:off x="3529457" y="3386616"/>
            <a:ext cx="144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7">
              <a:defRPr/>
            </a:pPr>
            <a:r>
              <a:rPr lang="en-US" sz="1050" dirty="0">
                <a:solidFill>
                  <a:prstClr val="black"/>
                </a:solidFill>
              </a:rPr>
              <a:t>Ge</a:t>
            </a:r>
            <a:r>
              <a:rPr lang="en-US" sz="1050" baseline="-25000" dirty="0">
                <a:solidFill>
                  <a:prstClr val="black"/>
                </a:solidFill>
              </a:rPr>
              <a:t>1-y</a:t>
            </a:r>
            <a:r>
              <a:rPr lang="en-US" sz="1050" dirty="0">
                <a:solidFill>
                  <a:prstClr val="black"/>
                </a:solidFill>
              </a:rPr>
              <a:t>Sn</a:t>
            </a:r>
            <a:r>
              <a:rPr lang="en-US" sz="1050" baseline="-25000" dirty="0">
                <a:solidFill>
                  <a:prstClr val="black"/>
                </a:solidFill>
              </a:rPr>
              <a:t>y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D5420-A314-5B55-43F7-E14A3966E84C}"/>
              </a:ext>
            </a:extLst>
          </p:cNvPr>
          <p:cNvSpPr txBox="1"/>
          <p:nvPr/>
        </p:nvSpPr>
        <p:spPr>
          <a:xfrm rot="242763">
            <a:off x="4053936" y="3044970"/>
            <a:ext cx="701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7">
              <a:defRPr/>
            </a:pPr>
            <a:r>
              <a:rPr lang="en-US" sz="1050" dirty="0">
                <a:solidFill>
                  <a:prstClr val="black"/>
                </a:solidFill>
              </a:rPr>
              <a:t>Oxide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E097AE40-4485-820C-2C2F-8C5A496C48C5}"/>
              </a:ext>
            </a:extLst>
          </p:cNvPr>
          <p:cNvSpPr/>
          <p:nvPr/>
        </p:nvSpPr>
        <p:spPr>
          <a:xfrm flipH="1">
            <a:off x="5613005" y="3103989"/>
            <a:ext cx="393987" cy="1209196"/>
          </a:xfrm>
          <a:prstGeom prst="leftBrace">
            <a:avLst>
              <a:gd name="adj1" fmla="val 8333"/>
              <a:gd name="adj2" fmla="val 49307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BFE3ADE-63A2-C670-B2E9-D6D11314E8E5}"/>
              </a:ext>
            </a:extLst>
          </p:cNvPr>
          <p:cNvSpPr/>
          <p:nvPr/>
        </p:nvSpPr>
        <p:spPr>
          <a:xfrm>
            <a:off x="3021258" y="3105083"/>
            <a:ext cx="393986" cy="1207008"/>
          </a:xfrm>
          <a:prstGeom prst="leftBrace">
            <a:avLst>
              <a:gd name="adj1" fmla="val 8333"/>
              <a:gd name="adj2" fmla="val 49307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151E976-CB5A-B62E-E549-1A7B5311CC91}"/>
              </a:ext>
            </a:extLst>
          </p:cNvPr>
          <p:cNvCxnSpPr>
            <a:stCxn id="2" idx="1"/>
            <a:endCxn id="17" idx="2"/>
          </p:cNvCxnSpPr>
          <p:nvPr/>
        </p:nvCxnSpPr>
        <p:spPr>
          <a:xfrm flipV="1">
            <a:off x="6006993" y="3511403"/>
            <a:ext cx="1326419" cy="188805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94488B1A-633D-ED49-E3B4-4222471DB1DA}"/>
              </a:ext>
            </a:extLst>
          </p:cNvPr>
          <p:cNvCxnSpPr>
            <a:stCxn id="18" idx="1"/>
            <a:endCxn id="11" idx="2"/>
          </p:cNvCxnSpPr>
          <p:nvPr/>
        </p:nvCxnSpPr>
        <p:spPr>
          <a:xfrm rot="10800000">
            <a:off x="1749068" y="3403522"/>
            <a:ext cx="1272189" cy="29670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C2238B2-A3C7-6D99-C50A-5AE520C20377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31E41993-B52F-3D86-C4D5-53CC5DC44A32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37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2BF64D-776D-22BA-3817-ABB297AA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46"/>
            <a:ext cx="9144000" cy="51074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Ge</a:t>
            </a:r>
            <a:r>
              <a:rPr lang="en-US" sz="2800" baseline="-25000" dirty="0">
                <a:latin typeface="+mn-lt"/>
              </a:rPr>
              <a:t>1-y</a:t>
            </a:r>
            <a:r>
              <a:rPr lang="en-US" sz="2800" dirty="0">
                <a:latin typeface="+mn-lt"/>
              </a:rPr>
              <a:t>Sn</a:t>
            </a:r>
            <a:r>
              <a:rPr lang="en-US" sz="2800" baseline="-25000" dirty="0">
                <a:latin typeface="+mn-lt"/>
              </a:rPr>
              <a:t>y</a:t>
            </a:r>
            <a:r>
              <a:rPr lang="en-US" sz="2800" dirty="0">
                <a:latin typeface="+mn-lt"/>
              </a:rPr>
              <a:t> optical constants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73903-4290-881D-FD01-1447A81DB17E}"/>
              </a:ext>
            </a:extLst>
          </p:cNvPr>
          <p:cNvSpPr/>
          <p:nvPr/>
        </p:nvSpPr>
        <p:spPr>
          <a:xfrm>
            <a:off x="734062" y="2413441"/>
            <a:ext cx="1889762" cy="620756"/>
          </a:xfrm>
          <a:prstGeom prst="rect">
            <a:avLst/>
          </a:prstGeom>
          <a:solidFill>
            <a:srgbClr val="4F555C">
              <a:alpha val="89804"/>
            </a:srgbClr>
          </a:solidFill>
          <a:ln w="12700" cap="sq" cmpd="sng" algn="ctr">
            <a:solidFill>
              <a:srgbClr val="4F555C">
                <a:alpha val="89804"/>
              </a:srgbClr>
            </a:solidFill>
            <a:prstDash val="solid"/>
            <a:miter lim="800000"/>
          </a:ln>
          <a:effectLst/>
          <a:scene3d>
            <a:camera prst="obliqueTopRight">
              <a:rot lat="0" lon="9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685847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E684A8-EB2C-8D6E-0603-30FD86819AF0}"/>
              </a:ext>
            </a:extLst>
          </p:cNvPr>
          <p:cNvSpPr/>
          <p:nvPr/>
        </p:nvSpPr>
        <p:spPr>
          <a:xfrm>
            <a:off x="734062" y="2068544"/>
            <a:ext cx="1889762" cy="338310"/>
          </a:xfrm>
          <a:prstGeom prst="rect">
            <a:avLst/>
          </a:prstGeom>
          <a:solidFill>
            <a:srgbClr val="BDB9B5"/>
          </a:solidFill>
          <a:ln w="12700" cap="sq" cmpd="sng" algn="ctr">
            <a:solidFill>
              <a:srgbClr val="BDB9B5"/>
            </a:solidFill>
            <a:prstDash val="solid"/>
            <a:miter lim="800000"/>
          </a:ln>
          <a:effectLst/>
          <a:scene3d>
            <a:camera prst="obliqueTopRight">
              <a:rot lat="0" lon="9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685847">
              <a:defRPr/>
            </a:pPr>
            <a:endParaRPr lang="en-US" sz="10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EB109-218A-8B97-DF85-DD34953B321E}"/>
              </a:ext>
            </a:extLst>
          </p:cNvPr>
          <p:cNvSpPr/>
          <p:nvPr/>
        </p:nvSpPr>
        <p:spPr>
          <a:xfrm>
            <a:off x="734063" y="2028970"/>
            <a:ext cx="1889761" cy="34289"/>
          </a:xfrm>
          <a:prstGeom prst="rect">
            <a:avLst/>
          </a:prstGeom>
          <a:solidFill>
            <a:srgbClr val="668DAD"/>
          </a:solidFill>
          <a:ln w="12700" cap="sq" cmpd="sng" algn="ctr">
            <a:solidFill>
              <a:srgbClr val="668DAD"/>
            </a:solidFill>
            <a:prstDash val="solid"/>
            <a:miter lim="800000"/>
          </a:ln>
          <a:effectLst/>
          <a:scene3d>
            <a:camera prst="obliqueTopRight">
              <a:rot lat="0" lon="9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685847">
              <a:defRPr/>
            </a:pPr>
            <a:endParaRPr lang="en-US" sz="10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96DCF-C126-32CF-3B31-F2BC1D215DA3}"/>
              </a:ext>
            </a:extLst>
          </p:cNvPr>
          <p:cNvSpPr txBox="1"/>
          <p:nvPr/>
        </p:nvSpPr>
        <p:spPr>
          <a:xfrm rot="188928">
            <a:off x="1256791" y="2603258"/>
            <a:ext cx="734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7">
              <a:defRPr/>
            </a:pPr>
            <a:r>
              <a:rPr lang="en-US" sz="1050" dirty="0">
                <a:solidFill>
                  <a:prstClr val="black"/>
                </a:solidFill>
              </a:rPr>
              <a:t>GaAs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390B17-D28B-72D2-8672-BC455D4BEF1C}"/>
              </a:ext>
            </a:extLst>
          </p:cNvPr>
          <p:cNvSpPr txBox="1"/>
          <p:nvPr/>
        </p:nvSpPr>
        <p:spPr>
          <a:xfrm rot="192543">
            <a:off x="955869" y="2107627"/>
            <a:ext cx="144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7">
              <a:defRPr/>
            </a:pPr>
            <a:r>
              <a:rPr lang="en-US" sz="1050" dirty="0">
                <a:solidFill>
                  <a:prstClr val="black"/>
                </a:solidFill>
              </a:rPr>
              <a:t>Ge</a:t>
            </a:r>
            <a:r>
              <a:rPr lang="en-US" sz="1050" baseline="-25000" dirty="0">
                <a:solidFill>
                  <a:prstClr val="black"/>
                </a:solidFill>
              </a:rPr>
              <a:t>1-y</a:t>
            </a:r>
            <a:r>
              <a:rPr lang="en-US" sz="1050" dirty="0">
                <a:solidFill>
                  <a:prstClr val="black"/>
                </a:solidFill>
              </a:rPr>
              <a:t>Sn</a:t>
            </a:r>
            <a:r>
              <a:rPr lang="en-US" sz="1050" baseline="-25000" dirty="0">
                <a:solidFill>
                  <a:prstClr val="black"/>
                </a:solidFill>
              </a:rPr>
              <a:t>y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D5420-A314-5B55-43F7-E14A3966E84C}"/>
              </a:ext>
            </a:extLst>
          </p:cNvPr>
          <p:cNvSpPr txBox="1"/>
          <p:nvPr/>
        </p:nvSpPr>
        <p:spPr>
          <a:xfrm rot="242763">
            <a:off x="1480348" y="1765981"/>
            <a:ext cx="7010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47">
              <a:defRPr/>
            </a:pPr>
            <a:r>
              <a:rPr lang="en-US" sz="1050" dirty="0">
                <a:solidFill>
                  <a:prstClr val="black"/>
                </a:solidFill>
              </a:rPr>
              <a:t>Oxide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5A98A76-4EB9-8371-9543-5CE8606A7371}"/>
              </a:ext>
            </a:extLst>
          </p:cNvPr>
          <p:cNvSpPr/>
          <p:nvPr/>
        </p:nvSpPr>
        <p:spPr>
          <a:xfrm>
            <a:off x="3146019" y="1919231"/>
            <a:ext cx="253816" cy="338310"/>
          </a:xfrm>
          <a:prstGeom prst="rightBrace">
            <a:avLst>
              <a:gd name="adj1" fmla="val 8333"/>
              <a:gd name="adj2" fmla="val 51844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ABF2E5-E19E-EE6A-E762-F9188421D55B}"/>
              </a:ext>
            </a:extLst>
          </p:cNvPr>
          <p:cNvCxnSpPr>
            <a:cxnSpLocks/>
          </p:cNvCxnSpPr>
          <p:nvPr/>
        </p:nvCxnSpPr>
        <p:spPr>
          <a:xfrm flipV="1">
            <a:off x="3365415" y="2085267"/>
            <a:ext cx="1113228" cy="62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0E8B488-80FC-42E5-A02D-A4580B0F6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44" y="770933"/>
            <a:ext cx="3916367" cy="299694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F2F8A2-4AA4-1B81-43F1-9A2757237B52}"/>
              </a:ext>
            </a:extLst>
          </p:cNvPr>
          <p:cNvCxnSpPr/>
          <p:nvPr/>
        </p:nvCxnSpPr>
        <p:spPr>
          <a:xfrm flipH="1">
            <a:off x="5579616" y="2406854"/>
            <a:ext cx="2130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9381778-A0AB-1A48-3AC3-798329B5AAD5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  <p:sp>
        <p:nvSpPr>
          <p:cNvPr id="11" name="Marcador de número de diapositiva 3">
            <a:extLst>
              <a:ext uri="{FF2B5EF4-FFF2-40B4-BE49-F238E27FC236}">
                <a16:creationId xmlns:a16="http://schemas.microsoft.com/office/drawing/2014/main" id="{559C5777-93F0-EF25-010F-56231AADD2B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20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Finally in Grenoble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9C5B89-7054-A358-F4FA-B832A8A7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2577"/>
            <a:ext cx="4046318" cy="22721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B8D3D-57E2-8218-323A-1B46D8580B4F}"/>
              </a:ext>
            </a:extLst>
          </p:cNvPr>
          <p:cNvSpPr txBox="1"/>
          <p:nvPr/>
        </p:nvSpPr>
        <p:spPr>
          <a:xfrm>
            <a:off x="31261" y="336288"/>
            <a:ext cx="165782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STM fab in </a:t>
            </a:r>
            <a:r>
              <a:rPr lang="en-US" dirty="0" err="1"/>
              <a:t>Crolles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6CF97-528F-5DA6-566B-72790DBEFBAC}"/>
              </a:ext>
            </a:extLst>
          </p:cNvPr>
          <p:cNvSpPr txBox="1"/>
          <p:nvPr/>
        </p:nvSpPr>
        <p:spPr>
          <a:xfrm>
            <a:off x="4122549" y="578966"/>
            <a:ext cx="49901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Dès 1972, une collaboration est engagée entre le SNCI et le 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Max-Plank-Institut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für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Festkörperforschung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(MPI-FKF)</a:t>
            </a:r>
            <a:r>
              <a:rPr lang="fr-FR" dirty="0"/>
              <a:t> de Stuttgart (avec </a:t>
            </a:r>
            <a:r>
              <a:rPr lang="fr-FR" dirty="0" err="1"/>
              <a:t>Dransfeld</a:t>
            </a:r>
            <a:r>
              <a:rPr lang="fr-FR" dirty="0"/>
              <a:t>). La puissance est portée à 10 MW en 1974, ce qui permet d’atteindre en 1982 des champs de 25T dans un diamètre de 50 mm, avec les premières </a:t>
            </a:r>
            <a:r>
              <a:rPr lang="fr-FR" dirty="0" err="1"/>
              <a:t>polyhélices</a:t>
            </a:r>
            <a:r>
              <a:rPr lang="fr-FR" dirty="0"/>
              <a:t> construites par Hans Schneider-</a:t>
            </a:r>
            <a:r>
              <a:rPr lang="fr-FR" dirty="0" err="1"/>
              <a:t>Muntau</a:t>
            </a:r>
            <a:r>
              <a:rPr lang="fr-FR" dirty="0"/>
              <a:t>. C’est dans les champs intenses de Grenoble que 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Klaus von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Klitzing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fr-FR" dirty="0"/>
              <a:t>découvre l’effet Hall quantique entier dans la nuit du 4 au 5 février 1980, qui lui vaut le prix Nobel de physique en 1985.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6CEBB-8BF0-F342-2C35-98A6F1557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9" y="2973191"/>
            <a:ext cx="4033658" cy="2097502"/>
          </a:xfrm>
          <a:prstGeom prst="rect">
            <a:avLst/>
          </a:prstGeom>
        </p:spPr>
      </p:pic>
      <p:pic>
        <p:nvPicPr>
          <p:cNvPr id="15" name="Picture 14" descr="A person with blonde hair&#10;&#10;Description automatically generated with low confidence">
            <a:extLst>
              <a:ext uri="{FF2B5EF4-FFF2-40B4-BE49-F238E27FC236}">
                <a16:creationId xmlns:a16="http://schemas.microsoft.com/office/drawing/2014/main" id="{0E1985FE-ED00-2337-F2C7-697DAC74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693" y="2560913"/>
            <a:ext cx="1720044" cy="25825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13191E-857E-4491-6EBC-5B0B75D9D0DE}"/>
              </a:ext>
            </a:extLst>
          </p:cNvPr>
          <p:cNvSpPr txBox="1"/>
          <p:nvPr/>
        </p:nvSpPr>
        <p:spPr>
          <a:xfrm>
            <a:off x="4855296" y="2709483"/>
            <a:ext cx="2654894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Dr. Maria Spies</a:t>
            </a:r>
          </a:p>
          <a:p>
            <a:r>
              <a:rPr lang="en-US" dirty="0" err="1"/>
              <a:t>Universite</a:t>
            </a:r>
            <a:r>
              <a:rPr lang="en-US" dirty="0"/>
              <a:t> Grenoble Alpes</a:t>
            </a:r>
          </a:p>
          <a:p>
            <a:endParaRPr lang="en-US" dirty="0"/>
          </a:p>
          <a:p>
            <a:r>
              <a:rPr lang="en-US" dirty="0"/>
              <a:t>Now a physics postdoc in Pisa.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87A229-294D-66DE-107A-5A3C892147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78" b="17693"/>
          <a:stretch/>
        </p:blipFill>
        <p:spPr>
          <a:xfrm>
            <a:off x="4262196" y="4006335"/>
            <a:ext cx="2990850" cy="10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30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D20F83-FCD9-43EC-A591-465B67B7B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783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2</a:t>
            </a:r>
            <a:r>
              <a:rPr lang="en-US" sz="2800" baseline="30000" dirty="0">
                <a:latin typeface="+mn-lt"/>
              </a:rPr>
              <a:t>nd</a:t>
            </a:r>
            <a:r>
              <a:rPr lang="en-US" sz="2800" dirty="0">
                <a:latin typeface="+mn-lt"/>
              </a:rPr>
              <a:t> Derivative of the dielectric Function: 2.6% tin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E8F031-F63C-4277-8B81-E02213861E30}"/>
              </a:ext>
            </a:extLst>
          </p:cNvPr>
          <p:cNvSpPr txBox="1"/>
          <p:nvPr/>
        </p:nvSpPr>
        <p:spPr>
          <a:xfrm>
            <a:off x="5498465" y="2543403"/>
            <a:ext cx="2974515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47">
              <a:defRPr/>
            </a:pPr>
            <a:r>
              <a:rPr lang="en-US" sz="975" b="1" dirty="0">
                <a:solidFill>
                  <a:prstClr val="black"/>
                </a:solidFill>
              </a:rPr>
              <a:t>Critical Points of Ge (Orange)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31884-9927-49BB-80FA-15003365539A}"/>
              </a:ext>
            </a:extLst>
          </p:cNvPr>
          <p:cNvSpPr txBox="1"/>
          <p:nvPr/>
        </p:nvSpPr>
        <p:spPr>
          <a:xfrm>
            <a:off x="5498465" y="1033816"/>
            <a:ext cx="2223065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47">
              <a:defRPr/>
            </a:pPr>
            <a:r>
              <a:rPr lang="en-US" sz="975" b="1" dirty="0">
                <a:solidFill>
                  <a:prstClr val="black"/>
                </a:solidFill>
              </a:rPr>
              <a:t>Critical Points of </a:t>
            </a:r>
            <a:r>
              <a:rPr lang="en-US" sz="975" b="1" dirty="0" err="1">
                <a:solidFill>
                  <a:prstClr val="black"/>
                </a:solidFill>
              </a:rPr>
              <a:t>GeSn</a:t>
            </a:r>
            <a:r>
              <a:rPr lang="en-US" sz="975" b="1" dirty="0">
                <a:solidFill>
                  <a:prstClr val="black"/>
                </a:solidFill>
              </a:rPr>
              <a:t> 2.6% (Blue)</a:t>
            </a:r>
          </a:p>
        </p:txBody>
      </p:sp>
      <p:graphicFrame>
        <p:nvGraphicFramePr>
          <p:cNvPr id="16" name="Table 12">
            <a:extLst>
              <a:ext uri="{FF2B5EF4-FFF2-40B4-BE49-F238E27FC236}">
                <a16:creationId xmlns:a16="http://schemas.microsoft.com/office/drawing/2014/main" id="{FC4C85E4-A07A-43A2-9E4C-39DC30718FCA}"/>
              </a:ext>
            </a:extLst>
          </p:cNvPr>
          <p:cNvGraphicFramePr>
            <a:graphicFrameLocks noGrp="1"/>
          </p:cNvGraphicFramePr>
          <p:nvPr/>
        </p:nvGraphicFramePr>
        <p:xfrm>
          <a:off x="5535034" y="2759321"/>
          <a:ext cx="2747097" cy="1325880"/>
        </p:xfrm>
        <a:graphic>
          <a:graphicData uri="http://schemas.openxmlformats.org/drawingml/2006/table">
            <a:tbl>
              <a:tblPr firstRow="1" bandRow="1"/>
              <a:tblGrid>
                <a:gridCol w="487074">
                  <a:extLst>
                    <a:ext uri="{9D8B030D-6E8A-4147-A177-3AD203B41FA5}">
                      <a16:colId xmlns:a16="http://schemas.microsoft.com/office/drawing/2014/main" val="2382074324"/>
                    </a:ext>
                  </a:extLst>
                </a:gridCol>
                <a:gridCol w="475384">
                  <a:extLst>
                    <a:ext uri="{9D8B030D-6E8A-4147-A177-3AD203B41FA5}">
                      <a16:colId xmlns:a16="http://schemas.microsoft.com/office/drawing/2014/main" val="1578204970"/>
                    </a:ext>
                  </a:extLst>
                </a:gridCol>
                <a:gridCol w="467591">
                  <a:extLst>
                    <a:ext uri="{9D8B030D-6E8A-4147-A177-3AD203B41FA5}">
                      <a16:colId xmlns:a16="http://schemas.microsoft.com/office/drawing/2014/main" val="3807730246"/>
                    </a:ext>
                  </a:extLst>
                </a:gridCol>
                <a:gridCol w="524741">
                  <a:extLst>
                    <a:ext uri="{9D8B030D-6E8A-4147-A177-3AD203B41FA5}">
                      <a16:colId xmlns:a16="http://schemas.microsoft.com/office/drawing/2014/main" val="2760140583"/>
                    </a:ext>
                  </a:extLst>
                </a:gridCol>
                <a:gridCol w="563707">
                  <a:extLst>
                    <a:ext uri="{9D8B030D-6E8A-4147-A177-3AD203B41FA5}">
                      <a16:colId xmlns:a16="http://schemas.microsoft.com/office/drawing/2014/main" val="48452510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718565396"/>
                    </a:ext>
                  </a:extLst>
                </a:gridCol>
              </a:tblGrid>
              <a:tr h="2171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CP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i="1" dirty="0"/>
                        <a:t>E</a:t>
                      </a:r>
                      <a:r>
                        <a:rPr lang="en-US" sz="1000" dirty="0"/>
                        <a:t> (eV)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i="1" dirty="0"/>
                        <a:t>A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</a:t>
                      </a:r>
                      <a:r>
                        <a:rPr lang="en-US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(deg)</a:t>
                      </a:r>
                      <a:endParaRPr lang="en-US" sz="1000" dirty="0"/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en-US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meV</a:t>
                      </a:r>
                      <a:r>
                        <a:rPr lang="en-US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/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i="1" dirty="0"/>
                        <a:t>n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528119"/>
                  </a:ext>
                </a:extLst>
              </a:tr>
              <a:tr h="2171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en-US" sz="1000" baseline="-25000" dirty="0"/>
                        <a:t>1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2.113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5.32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246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0.050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753690"/>
                  </a:ext>
                </a:extLst>
              </a:tr>
              <a:tr h="2171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en-US" sz="1000" baseline="-25000" dirty="0"/>
                        <a:t>1</a:t>
                      </a:r>
                      <a:r>
                        <a:rPr lang="en-US" sz="1000" dirty="0"/>
                        <a:t>+</a:t>
                      </a:r>
                      <a:r>
                        <a:rPr lang="el-GR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000" baseline="-25000" dirty="0"/>
                        <a:t>1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2.314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3.53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246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0.066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43613"/>
                  </a:ext>
                </a:extLst>
              </a:tr>
              <a:tr h="2171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E’</a:t>
                      </a:r>
                      <a:r>
                        <a:rPr lang="en-US" sz="1000" baseline="-25000" dirty="0"/>
                        <a:t>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3.099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1.33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175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0.102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887789"/>
                  </a:ext>
                </a:extLst>
              </a:tr>
              <a:tr h="2171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E’</a:t>
                      </a:r>
                      <a:r>
                        <a:rPr lang="en-US" sz="1000" baseline="-25000" dirty="0"/>
                        <a:t>0</a:t>
                      </a:r>
                      <a:r>
                        <a:rPr lang="en-US" sz="1000" dirty="0"/>
                        <a:t>+</a:t>
                      </a:r>
                      <a:r>
                        <a:rPr lang="el-GR" sz="1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’</a:t>
                      </a:r>
                      <a:r>
                        <a:rPr lang="en-US" sz="1000" b="0" i="0" kern="1200" baseline="-25000" dirty="0">
                          <a:solidFill>
                            <a:schemeClr val="dk1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0</a:t>
                      </a:r>
                      <a:endParaRPr lang="en-US" sz="1000" baseline="-25000" dirty="0"/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3.344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0.486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266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0.139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355274"/>
                  </a:ext>
                </a:extLst>
              </a:tr>
              <a:tr h="217170"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en-US" sz="1000" baseline="-25000" dirty="0"/>
                        <a:t>2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4.354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11.2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318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0.097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1945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43891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65836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877824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097280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316736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536192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7556480" algn="l" defTabSz="4389120" rtl="0" eaLnBrk="1" latinLnBrk="0" hangingPunct="1">
                        <a:defRPr sz="864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34290" marR="3429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239803"/>
                  </a:ext>
                </a:extLst>
              </a:tr>
            </a:tbl>
          </a:graphicData>
        </a:graphic>
      </p:graphicFrame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5D750357-2BF3-0216-C030-B8277A455BCA}"/>
              </a:ext>
            </a:extLst>
          </p:cNvPr>
          <p:cNvGraphicFramePr>
            <a:graphicFrameLocks noGrp="1"/>
          </p:cNvGraphicFramePr>
          <p:nvPr/>
        </p:nvGraphicFramePr>
        <p:xfrm>
          <a:off x="5535034" y="1238743"/>
          <a:ext cx="2745934" cy="1579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6918">
                  <a:extLst>
                    <a:ext uri="{9D8B030D-6E8A-4147-A177-3AD203B41FA5}">
                      <a16:colId xmlns:a16="http://schemas.microsoft.com/office/drawing/2014/main" val="2382074324"/>
                    </a:ext>
                  </a:extLst>
                </a:gridCol>
                <a:gridCol w="473202">
                  <a:extLst>
                    <a:ext uri="{9D8B030D-6E8A-4147-A177-3AD203B41FA5}">
                      <a16:colId xmlns:a16="http://schemas.microsoft.com/office/drawing/2014/main" val="1578204970"/>
                    </a:ext>
                  </a:extLst>
                </a:gridCol>
                <a:gridCol w="466344">
                  <a:extLst>
                    <a:ext uri="{9D8B030D-6E8A-4147-A177-3AD203B41FA5}">
                      <a16:colId xmlns:a16="http://schemas.microsoft.com/office/drawing/2014/main" val="3807730246"/>
                    </a:ext>
                  </a:extLst>
                </a:gridCol>
                <a:gridCol w="528066">
                  <a:extLst>
                    <a:ext uri="{9D8B030D-6E8A-4147-A177-3AD203B41FA5}">
                      <a16:colId xmlns:a16="http://schemas.microsoft.com/office/drawing/2014/main" val="2760140583"/>
                    </a:ext>
                  </a:extLst>
                </a:gridCol>
                <a:gridCol w="565090">
                  <a:extLst>
                    <a:ext uri="{9D8B030D-6E8A-4147-A177-3AD203B41FA5}">
                      <a16:colId xmlns:a16="http://schemas.microsoft.com/office/drawing/2014/main" val="484525108"/>
                    </a:ext>
                  </a:extLst>
                </a:gridCol>
                <a:gridCol w="226314">
                  <a:extLst>
                    <a:ext uri="{9D8B030D-6E8A-4147-A177-3AD203B41FA5}">
                      <a16:colId xmlns:a16="http://schemas.microsoft.com/office/drawing/2014/main" val="271856539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E</a:t>
                      </a:r>
                      <a:r>
                        <a:rPr lang="en-US" sz="1000" dirty="0"/>
                        <a:t> (eV)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</a:t>
                      </a:r>
                      <a:r>
                        <a:rPr lang="en-US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(deg)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en-US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0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meV</a:t>
                      </a:r>
                      <a:r>
                        <a:rPr lang="en-US" sz="10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/>
                        <a:t>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552811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en-US" sz="1000" baseline="-25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2.066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6.701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225.0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0.0769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3875369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en-US" sz="1000" baseline="-25000" dirty="0"/>
                        <a:t>1</a:t>
                      </a:r>
                      <a:r>
                        <a:rPr lang="en-US" sz="1000" dirty="0"/>
                        <a:t>+</a:t>
                      </a:r>
                      <a:r>
                        <a:rPr lang="el-GR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000" baseline="-250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2.285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2.958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225.0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0.0862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34361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E’</a:t>
                      </a:r>
                      <a:r>
                        <a:rPr lang="en-US" sz="1000" baseline="-25000" dirty="0"/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3.138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2.669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314.9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0.2027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4887789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E’</a:t>
                      </a:r>
                      <a:r>
                        <a:rPr lang="en-US" sz="1000" baseline="-25000" dirty="0"/>
                        <a:t>0</a:t>
                      </a:r>
                      <a:r>
                        <a:rPr lang="en-US" sz="1000" dirty="0"/>
                        <a:t>+</a:t>
                      </a:r>
                      <a:r>
                        <a:rPr lang="el-GR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</a:t>
                      </a:r>
                      <a:r>
                        <a:rPr lang="en-US" sz="1000" b="0" i="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00" baseline="-25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3.299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0.060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189.3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0.0485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035527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</a:t>
                      </a:r>
                      <a:r>
                        <a:rPr lang="en-US" sz="1000" baseline="-25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4.339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10.72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232.9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0.1148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6823980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B31905C-C2E3-41BC-84DC-657B14F99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" y="541408"/>
            <a:ext cx="5407479" cy="3778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24D5A3-F4B5-E7F4-141C-D1E9EB0F4C56}"/>
                  </a:ext>
                </a:extLst>
              </p:cNvPr>
              <p:cNvSpPr txBox="1"/>
              <p:nvPr/>
            </p:nvSpPr>
            <p:spPr>
              <a:xfrm>
                <a:off x="6469844" y="557835"/>
                <a:ext cx="2350293" cy="5054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500" i="1" baseline="-2500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−ⅈ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𝛤</m:t>
                                  </m:r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24D5A3-F4B5-E7F4-141C-D1E9EB0F4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844" y="557835"/>
                <a:ext cx="2350293" cy="505459"/>
              </a:xfrm>
              <a:prstGeom prst="rect">
                <a:avLst/>
              </a:prstGeom>
              <a:blipFill>
                <a:blip r:embed="rId4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38BE33-AA36-EA00-25DC-E5348B9E8861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DAB09-B056-CE61-AE0C-BBBB0C867A04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</p:spTree>
    <p:extLst>
      <p:ext uri="{BB962C8B-B14F-4D97-AF65-F5344CB8AC3E}">
        <p14:creationId xmlns:p14="http://schemas.microsoft.com/office/powerpoint/2010/main" val="1801097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24573D-754D-40F6-827A-1B4E084D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5"/>
            <a:ext cx="9144000" cy="60614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Dependence of E</a:t>
            </a:r>
            <a:r>
              <a:rPr lang="en-US" sz="2800" baseline="-250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 &amp; E</a:t>
            </a:r>
            <a:r>
              <a:rPr lang="en-US" sz="2800" baseline="-250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+</a:t>
            </a:r>
            <a:r>
              <a:rPr lang="el-GR" sz="2800" dirty="0">
                <a:latin typeface="+mn-lt"/>
              </a:rPr>
              <a:t>Δ</a:t>
            </a:r>
            <a:r>
              <a:rPr lang="en-US" sz="2800" baseline="-25000" dirty="0">
                <a:latin typeface="+mn-lt"/>
              </a:rPr>
              <a:t>1</a:t>
            </a:r>
            <a:r>
              <a:rPr lang="en-US" sz="2800" dirty="0">
                <a:latin typeface="+mn-lt"/>
              </a:rPr>
              <a:t> energies on tin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63A29-A97A-40D9-9C7D-A4DB72A0CAFA}"/>
                  </a:ext>
                </a:extLst>
              </p:cNvPr>
              <p:cNvSpPr txBox="1"/>
              <p:nvPr/>
            </p:nvSpPr>
            <p:spPr>
              <a:xfrm>
                <a:off x="4907364" y="1557375"/>
                <a:ext cx="1028295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𝐺𝑒𝑆𝑛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=1.350 </m:t>
                      </m:r>
                      <m:r>
                        <m:rPr>
                          <m:sty m:val="p"/>
                        </m:rPr>
                        <a:rPr lang="en-US" sz="105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A63A29-A97A-40D9-9C7D-A4DB72A0C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64" y="1557375"/>
                <a:ext cx="1028295" cy="161583"/>
              </a:xfrm>
              <a:prstGeom prst="rect">
                <a:avLst/>
              </a:prstGeom>
              <a:blipFill>
                <a:blip r:embed="rId3"/>
                <a:stretch>
                  <a:fillRect l="-2367" r="-236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8B24AAD-377B-4F8C-8101-B101A1621B7F}"/>
              </a:ext>
            </a:extLst>
          </p:cNvPr>
          <p:cNvSpPr txBox="1"/>
          <p:nvPr/>
        </p:nvSpPr>
        <p:spPr>
          <a:xfrm>
            <a:off x="4414194" y="635505"/>
            <a:ext cx="1566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u="dash" dirty="0"/>
              <a:t>Relaxed: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0455C7-740E-4A62-B8A0-50A5138DB974}"/>
                  </a:ext>
                </a:extLst>
              </p:cNvPr>
              <p:cNvSpPr txBox="1"/>
              <p:nvPr/>
            </p:nvSpPr>
            <p:spPr>
              <a:xfrm>
                <a:off x="4417067" y="982253"/>
                <a:ext cx="3022622" cy="1974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𝑺𝒏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40455C7-740E-4A62-B8A0-50A5138DB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067" y="982253"/>
                <a:ext cx="3022622" cy="197490"/>
              </a:xfrm>
              <a:prstGeom prst="rect">
                <a:avLst/>
              </a:prstGeom>
              <a:blipFill>
                <a:blip r:embed="rId4"/>
                <a:stretch>
                  <a:fillRect l="-606" r="-1414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2025EB-655B-4725-851E-D2FE0516F5DB}"/>
                  </a:ext>
                </a:extLst>
              </p:cNvPr>
              <p:cNvSpPr txBox="1"/>
              <p:nvPr/>
            </p:nvSpPr>
            <p:spPr>
              <a:xfrm>
                <a:off x="4385389" y="1260424"/>
                <a:ext cx="4673652" cy="1888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p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𝑺𝒏</m:t>
                          </m:r>
                        </m:sup>
                      </m:sSup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𝑮𝒆</m:t>
                          </m:r>
                        </m:sup>
                      </m:sSup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b>
                      </m:sSub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2025EB-655B-4725-851E-D2FE0516F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389" y="1260424"/>
                <a:ext cx="4673652" cy="188834"/>
              </a:xfrm>
              <a:prstGeom prst="rect">
                <a:avLst/>
              </a:prstGeom>
              <a:blipFill>
                <a:blip r:embed="rId5"/>
                <a:stretch>
                  <a:fillRect r="-652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F426DA81-BCD6-41EC-A2FD-0163A16BF77B}"/>
              </a:ext>
            </a:extLst>
          </p:cNvPr>
          <p:cNvSpPr txBox="1"/>
          <p:nvPr/>
        </p:nvSpPr>
        <p:spPr>
          <a:xfrm>
            <a:off x="4385389" y="1761832"/>
            <a:ext cx="1566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u="sng" dirty="0"/>
              <a:t>Strained: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BBAF88-E451-4B9D-B1C5-2B38017E7891}"/>
                  </a:ext>
                </a:extLst>
              </p:cNvPr>
              <p:cNvSpPr txBox="1"/>
              <p:nvPr/>
            </p:nvSpPr>
            <p:spPr>
              <a:xfrm>
                <a:off x="4414194" y="2076153"/>
                <a:ext cx="2100960" cy="405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𝑹𝒆𝒍𝒂𝒙𝒆𝒅</m:t>
                          </m:r>
                        </m:sup>
                      </m:sSubSup>
                      <m:r>
                        <a:rPr lang="en-US" sz="1200" b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2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BBAF88-E451-4B9D-B1C5-2B38017E7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194" y="2076153"/>
                <a:ext cx="2100960" cy="405432"/>
              </a:xfrm>
              <a:prstGeom prst="rect">
                <a:avLst/>
              </a:prstGeom>
              <a:blipFill>
                <a:blip r:embed="rId6"/>
                <a:stretch>
                  <a:fillRect l="-115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D7386-8A1F-400D-9A79-37F2FC3F0BCE}"/>
                  </a:ext>
                </a:extLst>
              </p:cNvPr>
              <p:cNvSpPr txBox="1"/>
              <p:nvPr/>
            </p:nvSpPr>
            <p:spPr>
              <a:xfrm>
                <a:off x="4388774" y="2424818"/>
                <a:ext cx="3133807" cy="405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p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𝑹𝒆𝒍𝒂𝒙𝒆𝒅</m:t>
                          </m:r>
                        </m:sup>
                      </m:sSup>
                      <m:r>
                        <a:rPr lang="en-US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Sup>
                            <m:sSubSup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34D7386-8A1F-400D-9A79-37F2FC3F0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774" y="2424818"/>
                <a:ext cx="3133807" cy="405432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4C0DA6-F1CF-4FDD-BB48-15C6CFB286FB}"/>
                  </a:ext>
                </a:extLst>
              </p:cNvPr>
              <p:cNvSpPr txBox="1"/>
              <p:nvPr/>
            </p:nvSpPr>
            <p:spPr>
              <a:xfrm>
                <a:off x="4622082" y="2867905"/>
                <a:ext cx="2659911" cy="193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𝑦𝐷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𝑆𝑛</m:t>
                              </m:r>
                            </m:sup>
                          </m:sSubSup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𝐺𝑒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4C0DA6-F1CF-4FDD-BB48-15C6CFB28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082" y="2867905"/>
                <a:ext cx="2659911" cy="193579"/>
              </a:xfrm>
              <a:prstGeom prst="rect">
                <a:avLst/>
              </a:prstGeom>
              <a:blipFill>
                <a:blip r:embed="rId8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C7EA02-BB49-447A-A163-38D4D37F04C4}"/>
                  </a:ext>
                </a:extLst>
              </p:cNvPr>
              <p:cNvSpPr txBox="1"/>
              <p:nvPr/>
            </p:nvSpPr>
            <p:spPr>
              <a:xfrm>
                <a:off x="4907363" y="3457193"/>
                <a:ext cx="2030364" cy="193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  <m:d>
                        <m:dPr>
                          <m:begChr m:val="["/>
                          <m:endChr m:val="]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𝑦𝐷</m:t>
                                  </m:r>
                                </m:e>
                                <m:sub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3 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𝑆𝑛</m:t>
                                  </m:r>
                                </m:sup>
                              </m:sSub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sz="105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𝐺𝑒</m:t>
                              </m:r>
                            </m:sup>
                          </m:sSubSup>
                        </m:e>
                      </m:d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6C7EA02-BB49-447A-A163-38D4D37F0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63" y="3457193"/>
                <a:ext cx="2030364" cy="193579"/>
              </a:xfrm>
              <a:prstGeom prst="rect">
                <a:avLst/>
              </a:prstGeom>
              <a:blipFill>
                <a:blip r:embed="rId9"/>
                <a:stretch>
                  <a:fillRect l="-1201" r="-3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8AADDE9-F9B2-4D7F-8A32-FB161BE2970E}"/>
                  </a:ext>
                </a:extLst>
              </p:cNvPr>
              <p:cNvSpPr txBox="1"/>
              <p:nvPr/>
            </p:nvSpPr>
            <p:spPr>
              <a:xfrm>
                <a:off x="5197519" y="3167644"/>
                <a:ext cx="992003" cy="165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𝑆𝑛</m:t>
                        </m:r>
                      </m:sup>
                    </m:sSubSup>
                    <m:r>
                      <a:rPr lang="en-US" sz="1050" i="1">
                        <a:latin typeface="Cambria Math" panose="02040503050406030204" pitchFamily="18" charset="0"/>
                      </a:rPr>
                      <m:t>=−5.4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8AADDE9-F9B2-4D7F-8A32-FB161BE29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19" y="3167644"/>
                <a:ext cx="992003" cy="165558"/>
              </a:xfrm>
              <a:prstGeom prst="rect">
                <a:avLst/>
              </a:prstGeom>
              <a:blipFill>
                <a:blip r:embed="rId10"/>
                <a:stretch>
                  <a:fillRect l="-4938" t="-22222" r="-7407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4409CF7-0816-43E9-BAB5-C5E3BB8B8B66}"/>
                  </a:ext>
                </a:extLst>
              </p:cNvPr>
              <p:cNvSpPr txBox="1"/>
              <p:nvPr/>
            </p:nvSpPr>
            <p:spPr>
              <a:xfrm>
                <a:off x="6262874" y="3178978"/>
                <a:ext cx="954813" cy="1655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𝐺𝑒</m:t>
                        </m:r>
                      </m:sup>
                    </m:sSubSup>
                    <m:r>
                      <a:rPr lang="en-US" sz="1050" i="1">
                        <a:latin typeface="Cambria Math" panose="02040503050406030204" pitchFamily="18" charset="0"/>
                      </a:rPr>
                      <m:t>=−8.7</m:t>
                    </m:r>
                  </m:oMath>
                </a14:m>
                <a:r>
                  <a:rPr lang="en-US" sz="1050" dirty="0"/>
                  <a:t>eV,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4409CF7-0816-43E9-BAB5-C5E3BB8B8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874" y="3178978"/>
                <a:ext cx="954813" cy="165558"/>
              </a:xfrm>
              <a:prstGeom prst="rect">
                <a:avLst/>
              </a:prstGeom>
              <a:blipFill>
                <a:blip r:embed="rId11"/>
                <a:stretch>
                  <a:fillRect l="-5096" t="-21429" r="-7643" b="-46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58AAC1-2AF9-415A-8784-AF387DCF0C7E}"/>
                  </a:ext>
                </a:extLst>
              </p:cNvPr>
              <p:cNvSpPr txBox="1"/>
              <p:nvPr/>
            </p:nvSpPr>
            <p:spPr>
              <a:xfrm>
                <a:off x="5197519" y="3748854"/>
                <a:ext cx="994888" cy="166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𝑆𝑛</m:t>
                        </m:r>
                      </m:sup>
                    </m:sSubSup>
                    <m:r>
                      <a:rPr lang="en-US" sz="1050" i="1">
                        <a:latin typeface="Cambria Math" panose="02040503050406030204" pitchFamily="18" charset="0"/>
                      </a:rPr>
                      <m:t>=−3.8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58AAC1-2AF9-415A-8784-AF387DCF0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19" y="3748854"/>
                <a:ext cx="994888" cy="166712"/>
              </a:xfrm>
              <a:prstGeom prst="rect">
                <a:avLst/>
              </a:prstGeom>
              <a:blipFill>
                <a:blip r:embed="rId12"/>
                <a:stretch>
                  <a:fillRect l="-4908" t="-22222" r="-7362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2C7CC4-3CEA-4E2A-AFFA-833E96AEFE98}"/>
                  </a:ext>
                </a:extLst>
              </p:cNvPr>
              <p:cNvSpPr txBox="1"/>
              <p:nvPr/>
            </p:nvSpPr>
            <p:spPr>
              <a:xfrm>
                <a:off x="6262874" y="3740132"/>
                <a:ext cx="994568" cy="166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𝐺𝑒</m:t>
                        </m:r>
                      </m:sup>
                    </m:sSubSup>
                    <m:r>
                      <a:rPr lang="en-US" sz="1050" i="1">
                        <a:latin typeface="Cambria Math" panose="02040503050406030204" pitchFamily="18" charset="0"/>
                      </a:rPr>
                      <m:t>=−5.6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2C7CC4-3CEA-4E2A-AFFA-833E96AEF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874" y="3740132"/>
                <a:ext cx="994568" cy="166712"/>
              </a:xfrm>
              <a:prstGeom prst="rect">
                <a:avLst/>
              </a:prstGeom>
              <a:blipFill>
                <a:blip r:embed="rId13"/>
                <a:stretch>
                  <a:fillRect l="-4878" t="-22222" r="-7317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23D294B-2E1D-4008-9F9C-D8EC469B8294}"/>
                  </a:ext>
                </a:extLst>
              </p:cNvPr>
              <p:cNvSpPr txBox="1"/>
              <p:nvPr/>
            </p:nvSpPr>
            <p:spPr>
              <a:xfrm>
                <a:off x="7343281" y="3078945"/>
                <a:ext cx="847411" cy="309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23D294B-2E1D-4008-9F9C-D8EC469B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281" y="3078945"/>
                <a:ext cx="847411" cy="309765"/>
              </a:xfrm>
              <a:prstGeom prst="rect">
                <a:avLst/>
              </a:prstGeom>
              <a:blipFill>
                <a:blip r:embed="rId14"/>
                <a:stretch>
                  <a:fillRect l="-1439" t="-1961" r="-2158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D29C20-3C89-4A98-901E-ACBFB2B271F3}"/>
                  </a:ext>
                </a:extLst>
              </p:cNvPr>
              <p:cNvSpPr txBox="1"/>
              <p:nvPr/>
            </p:nvSpPr>
            <p:spPr>
              <a:xfrm>
                <a:off x="7343281" y="3650756"/>
                <a:ext cx="748282" cy="282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D29C20-3C89-4A98-901E-ACBFB2B27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281" y="3650756"/>
                <a:ext cx="748282" cy="282963"/>
              </a:xfrm>
              <a:prstGeom prst="rect">
                <a:avLst/>
              </a:prstGeom>
              <a:blipFill>
                <a:blip r:embed="rId15"/>
                <a:stretch>
                  <a:fillRect l="-1639" r="-3279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4AB03BB-86E8-4674-B243-8F9D502644C9}"/>
                  </a:ext>
                </a:extLst>
              </p:cNvPr>
              <p:cNvSpPr txBox="1"/>
              <p:nvPr/>
            </p:nvSpPr>
            <p:spPr>
              <a:xfrm>
                <a:off x="7214529" y="2045553"/>
                <a:ext cx="1451596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/>
                  <a:t>small shear approximation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4AB03BB-86E8-4674-B243-8F9D5026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529" y="2045553"/>
                <a:ext cx="1451596" cy="5770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20B87C4-7CD9-E5A8-D84E-80AEA4BEBD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4" y="846016"/>
            <a:ext cx="4274845" cy="3271266"/>
          </a:xfrm>
          <a:prstGeom prst="rect">
            <a:avLst/>
          </a:prstGeom>
        </p:spPr>
      </p:pic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1F77E546-E111-921B-540F-B05324A36AC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91C1E-C818-7D3F-1D8E-4ED1F35B01A3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</p:spTree>
    <p:extLst>
      <p:ext uri="{BB962C8B-B14F-4D97-AF65-F5344CB8AC3E}">
        <p14:creationId xmlns:p14="http://schemas.microsoft.com/office/powerpoint/2010/main" val="460970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E4524-D342-EB1F-8512-E1556628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742" y="0"/>
            <a:ext cx="9213742" cy="4833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Photoluminescence spectra of Ge-Sn alloys at 300K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3C7B43-83AD-1E86-3A81-49CFB3690D1B}"/>
              </a:ext>
            </a:extLst>
          </p:cNvPr>
          <p:cNvSpPr txBox="1"/>
          <p:nvPr/>
        </p:nvSpPr>
        <p:spPr>
          <a:xfrm>
            <a:off x="4766711" y="2260099"/>
            <a:ext cx="4025921" cy="90024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	   </a:t>
            </a:r>
            <a:r>
              <a:rPr lang="en-US" sz="1050" u="sng" dirty="0"/>
              <a:t>Indirect </a:t>
            </a:r>
            <a:r>
              <a:rPr lang="en-US" sz="1050" dirty="0"/>
              <a:t>	     	</a:t>
            </a:r>
            <a:r>
              <a:rPr lang="en-US" sz="1050" u="sng" dirty="0"/>
              <a:t>Direct</a:t>
            </a:r>
          </a:p>
          <a:p>
            <a:r>
              <a:rPr lang="en-US" sz="1050" dirty="0"/>
              <a:t>	</a:t>
            </a:r>
            <a:r>
              <a:rPr lang="en-US" sz="1050" u="sng" dirty="0"/>
              <a:t>Bandgap (eV)</a:t>
            </a:r>
            <a:r>
              <a:rPr lang="en-US" sz="1050" dirty="0"/>
              <a:t>		</a:t>
            </a:r>
            <a:r>
              <a:rPr lang="en-US" sz="1050" u="sng" dirty="0"/>
              <a:t>Bandgap (eV)</a:t>
            </a:r>
          </a:p>
          <a:p>
            <a:r>
              <a:rPr lang="en-US" sz="1050" dirty="0"/>
              <a:t>Bulk Ge:	    0.679		    0.772</a:t>
            </a:r>
          </a:p>
          <a:p>
            <a:r>
              <a:rPr lang="en-US" sz="1050" dirty="0" err="1">
                <a:solidFill>
                  <a:srgbClr val="FF0000"/>
                </a:solidFill>
              </a:rPr>
              <a:t>GeSn</a:t>
            </a:r>
            <a:r>
              <a:rPr lang="en-US" sz="1050" dirty="0">
                <a:solidFill>
                  <a:srgbClr val="FF0000"/>
                </a:solidFill>
              </a:rPr>
              <a:t> (1.2%):	    0.657		    0.748</a:t>
            </a:r>
          </a:p>
          <a:p>
            <a:r>
              <a:rPr lang="en-US" sz="1050" dirty="0" err="1">
                <a:solidFill>
                  <a:srgbClr val="0070C0"/>
                </a:solidFill>
              </a:rPr>
              <a:t>GeSn</a:t>
            </a:r>
            <a:r>
              <a:rPr lang="en-US" sz="1050" dirty="0">
                <a:solidFill>
                  <a:srgbClr val="0070C0"/>
                </a:solidFill>
              </a:rPr>
              <a:t> (2.6%):	    0.651		    0.705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B0AC7623-F303-F24D-383E-F54C43F47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2" y="1035558"/>
            <a:ext cx="4014948" cy="307238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01193B-41BB-A562-CBB5-E3CED01FAE0D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3A2DE-646A-285B-FFCA-CD14D1E33555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</p:spTree>
    <p:extLst>
      <p:ext uri="{BB962C8B-B14F-4D97-AF65-F5344CB8AC3E}">
        <p14:creationId xmlns:p14="http://schemas.microsoft.com/office/powerpoint/2010/main" val="2090530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26C9496C-763D-5939-D02F-E27DD1CFD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" y="991009"/>
            <a:ext cx="3907405" cy="29900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46481B-0460-B8A1-4146-C7092767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94"/>
            <a:ext cx="9125994" cy="46016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Dependence of direct bandgap E</a:t>
            </a:r>
            <a:r>
              <a:rPr lang="en-US" sz="2800" baseline="-25000" dirty="0">
                <a:latin typeface="+mn-lt"/>
              </a:rPr>
              <a:t>0 </a:t>
            </a:r>
            <a:r>
              <a:rPr lang="en-US" sz="2800" dirty="0">
                <a:latin typeface="+mn-lt"/>
              </a:rPr>
              <a:t>on tin content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649B9A-27DB-81B6-551E-497C8C9FD110}"/>
                  </a:ext>
                </a:extLst>
              </p:cNvPr>
              <p:cNvSpPr txBox="1"/>
              <p:nvPr/>
            </p:nvSpPr>
            <p:spPr>
              <a:xfrm>
                <a:off x="4982643" y="-447968"/>
                <a:ext cx="4161357" cy="414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𝑹𝒆𝒍𝒂𝒙𝒆𝒅</m:t>
                          </m:r>
                        </m:sup>
                      </m:sSubSup>
                      <m:r>
                        <a:rPr lang="en-US" sz="1200" b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d>
                        <m:dPr>
                          <m:ctrlP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𝑺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sz="12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sup>
                      </m:sSubSup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649B9A-27DB-81B6-551E-497C8C9FD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643" y="-447968"/>
                <a:ext cx="4161357" cy="414985"/>
              </a:xfrm>
              <a:prstGeom prst="rect">
                <a:avLst/>
              </a:prstGeom>
              <a:blipFill>
                <a:blip r:embed="rId3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BC226-D648-023A-95E0-506500C9E82D}"/>
                  </a:ext>
                </a:extLst>
              </p:cNvPr>
              <p:cNvSpPr txBox="1"/>
              <p:nvPr/>
            </p:nvSpPr>
            <p:spPr>
              <a:xfrm>
                <a:off x="4165174" y="2597554"/>
                <a:ext cx="2659911" cy="1645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l-GR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sup>
                      </m:sSubSup>
                      <m:r>
                        <a:rPr lang="en-US" sz="1050" i="1"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𝑦</m:t>
                          </m:r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𝑆𝑛</m:t>
                              </m:r>
                            </m:sup>
                          </m:sSup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𝐺𝑒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BC226-D648-023A-95E0-506500C9E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174" y="2597554"/>
                <a:ext cx="2659911" cy="164532"/>
              </a:xfrm>
              <a:prstGeom prst="rect">
                <a:avLst/>
              </a:prstGeom>
              <a:blipFill>
                <a:blip r:embed="rId4"/>
                <a:stretch>
                  <a:fillRect l="-1831" b="-29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AFBFD6-DAAA-323A-789B-915C8EE229E6}"/>
                  </a:ext>
                </a:extLst>
              </p:cNvPr>
              <p:cNvSpPr txBox="1"/>
              <p:nvPr/>
            </p:nvSpPr>
            <p:spPr>
              <a:xfrm>
                <a:off x="6220255" y="2808729"/>
                <a:ext cx="847411" cy="309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AFBFD6-DAAA-323A-789B-915C8EE22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255" y="2808729"/>
                <a:ext cx="847411" cy="309765"/>
              </a:xfrm>
              <a:prstGeom prst="rect">
                <a:avLst/>
              </a:prstGeom>
              <a:blipFill>
                <a:blip r:embed="rId5"/>
                <a:stretch>
                  <a:fillRect l="-719" t="-1961" r="-2878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3DD892-1358-1BA1-9D68-4840ABC02FAA}"/>
                  </a:ext>
                </a:extLst>
              </p:cNvPr>
              <p:cNvSpPr txBox="1"/>
              <p:nvPr/>
            </p:nvSpPr>
            <p:spPr>
              <a:xfrm>
                <a:off x="4217539" y="2896851"/>
                <a:ext cx="976486" cy="1621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𝑆𝑛</m:t>
                        </m:r>
                      </m:sup>
                    </m:sSup>
                    <m:r>
                      <a:rPr lang="en-US" sz="1050" i="1">
                        <a:latin typeface="Cambria Math" panose="02040503050406030204" pitchFamily="18" charset="0"/>
                      </a:rPr>
                      <m:t>=−9.75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73DD892-1358-1BA1-9D68-4840ABC02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539" y="2896851"/>
                <a:ext cx="976486" cy="162160"/>
              </a:xfrm>
              <a:prstGeom prst="rect">
                <a:avLst/>
              </a:prstGeom>
              <a:blipFill>
                <a:blip r:embed="rId6"/>
                <a:stretch>
                  <a:fillRect l="-3750" t="-25926" r="-7500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CBBEF8-D59B-4E66-04F1-EEDB4AACF6FA}"/>
                  </a:ext>
                </a:extLst>
              </p:cNvPr>
              <p:cNvSpPr txBox="1"/>
              <p:nvPr/>
            </p:nvSpPr>
            <p:spPr>
              <a:xfrm>
                <a:off x="5208450" y="2889088"/>
                <a:ext cx="966948" cy="1621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𝐺𝑒</m:t>
                        </m:r>
                      </m:sup>
                    </m:sSup>
                    <m:r>
                      <a:rPr lang="en-US" sz="1050" i="1">
                        <a:latin typeface="Cambria Math" panose="02040503050406030204" pitchFamily="18" charset="0"/>
                      </a:rPr>
                      <m:t>=−9.75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CBBEF8-D59B-4E66-04F1-EEDB4AACF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450" y="2889088"/>
                <a:ext cx="966948" cy="162160"/>
              </a:xfrm>
              <a:prstGeom prst="rect">
                <a:avLst/>
              </a:prstGeom>
              <a:blipFill>
                <a:blip r:embed="rId7"/>
                <a:stretch>
                  <a:fillRect l="-3145" t="-25926" r="-8176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30975-DA9F-6BE6-8572-8064D711779B}"/>
                  </a:ext>
                </a:extLst>
              </p:cNvPr>
              <p:cNvSpPr txBox="1"/>
              <p:nvPr/>
            </p:nvSpPr>
            <p:spPr>
              <a:xfrm>
                <a:off x="4141472" y="3171818"/>
                <a:ext cx="2659911" cy="1621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=3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𝑦</m:t>
                          </m:r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𝑆𝑛</m:t>
                              </m:r>
                            </m:sup>
                          </m:sSup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𝐺𝑒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30975-DA9F-6BE6-8572-8064D7117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72" y="3171818"/>
                <a:ext cx="2659911" cy="162160"/>
              </a:xfrm>
              <a:prstGeom prst="rect">
                <a:avLst/>
              </a:prstGeom>
              <a:blipFill>
                <a:blip r:embed="rId8"/>
                <a:stretch>
                  <a:fillRect l="-1831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B46557-6A65-DAE7-CD51-61113A2DA8D0}"/>
                  </a:ext>
                </a:extLst>
              </p:cNvPr>
              <p:cNvSpPr txBox="1"/>
              <p:nvPr/>
            </p:nvSpPr>
            <p:spPr>
              <a:xfrm>
                <a:off x="4217540" y="3457898"/>
                <a:ext cx="898964" cy="1621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𝑆𝑛</m:t>
                        </m:r>
                      </m:sup>
                    </m:sSup>
                    <m:r>
                      <a:rPr lang="en-US" sz="1050" i="1">
                        <a:latin typeface="Cambria Math" panose="02040503050406030204" pitchFamily="18" charset="0"/>
                      </a:rPr>
                      <m:t>=−2.3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B46557-6A65-DAE7-CD51-61113A2DA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540" y="3457898"/>
                <a:ext cx="898964" cy="162160"/>
              </a:xfrm>
              <a:prstGeom prst="rect">
                <a:avLst/>
              </a:prstGeom>
              <a:blipFill>
                <a:blip r:embed="rId9"/>
                <a:stretch>
                  <a:fillRect l="-6122" t="-25926" r="-8163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713EBC-A23F-9A05-27F2-84234BF1D8BB}"/>
                  </a:ext>
                </a:extLst>
              </p:cNvPr>
              <p:cNvSpPr txBox="1"/>
              <p:nvPr/>
            </p:nvSpPr>
            <p:spPr>
              <a:xfrm>
                <a:off x="5208450" y="3457898"/>
                <a:ext cx="895502" cy="1621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0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𝐺𝑒</m:t>
                        </m:r>
                      </m:sup>
                    </m:sSup>
                    <m:r>
                      <a:rPr lang="en-US" sz="1050" i="1">
                        <a:latin typeface="Cambria Math" panose="02040503050406030204" pitchFamily="18" charset="0"/>
                      </a:rPr>
                      <m:t>=−2.3</m:t>
                    </m:r>
                  </m:oMath>
                </a14:m>
                <a:r>
                  <a:rPr lang="en-US" sz="1050" dirty="0"/>
                  <a:t> eV,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7713EBC-A23F-9A05-27F2-84234BF1D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450" y="3457898"/>
                <a:ext cx="895502" cy="162160"/>
              </a:xfrm>
              <a:prstGeom prst="rect">
                <a:avLst/>
              </a:prstGeom>
              <a:blipFill>
                <a:blip r:embed="rId10"/>
                <a:stretch>
                  <a:fillRect l="-5442" t="-25926" r="-8844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2FBFB6-707E-100D-6913-2E55FBE331E4}"/>
                  </a:ext>
                </a:extLst>
              </p:cNvPr>
              <p:cNvSpPr txBox="1"/>
              <p:nvPr/>
            </p:nvSpPr>
            <p:spPr>
              <a:xfrm>
                <a:off x="6220255" y="3407614"/>
                <a:ext cx="748282" cy="282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050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2FBFB6-707E-100D-6913-2E55FBE33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255" y="3407614"/>
                <a:ext cx="748282" cy="282963"/>
              </a:xfrm>
              <a:prstGeom prst="rect">
                <a:avLst/>
              </a:prstGeom>
              <a:blipFill>
                <a:blip r:embed="rId11"/>
                <a:stretch>
                  <a:fillRect l="-813" r="-3252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8748A5-983C-B75A-0F4A-6B4FCAA9A2B9}"/>
                  </a:ext>
                </a:extLst>
              </p:cNvPr>
              <p:cNvSpPr txBox="1"/>
              <p:nvPr/>
            </p:nvSpPr>
            <p:spPr>
              <a:xfrm>
                <a:off x="4077131" y="2284892"/>
                <a:ext cx="210314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𝑮𝒆𝑺𝒏</m:t>
                        </m:r>
                      </m:sup>
                    </m:sSubSup>
                    <m:r>
                      <a:rPr lang="en-US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𝑹𝒆𝒍𝒂𝒙𝒆𝒅</m:t>
                        </m:r>
                      </m:sup>
                    </m:sSubSup>
                  </m:oMath>
                </a14:m>
                <a:r>
                  <a:rPr lang="en-US" sz="12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𝚫</m:t>
                        </m:r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sub>
                      <m:sup>
                        <m:r>
                          <a:rPr lang="en-US" sz="1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𝚪</m:t>
                        </m:r>
                      </m:sup>
                    </m:sSubSup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8748A5-983C-B75A-0F4A-6B4FCAA9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131" y="2284892"/>
                <a:ext cx="2103140" cy="201209"/>
              </a:xfrm>
              <a:prstGeom prst="rect">
                <a:avLst/>
              </a:prstGeom>
              <a:blipFill>
                <a:blip r:embed="rId12"/>
                <a:stretch>
                  <a:fillRect l="-2609" t="-3030" r="-29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C84D480-4840-E82F-761B-32B9BF41A131}"/>
              </a:ext>
            </a:extLst>
          </p:cNvPr>
          <p:cNvSpPr txBox="1"/>
          <p:nvPr/>
        </p:nvSpPr>
        <p:spPr>
          <a:xfrm>
            <a:off x="3886641" y="1887658"/>
            <a:ext cx="165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BAC52E-2020-2653-170A-B955E3721AC3}"/>
              </a:ext>
            </a:extLst>
          </p:cNvPr>
          <p:cNvSpPr txBox="1"/>
          <p:nvPr/>
        </p:nvSpPr>
        <p:spPr>
          <a:xfrm>
            <a:off x="3878120" y="2246972"/>
            <a:ext cx="1990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29E18C-4162-DFA2-F552-B2C71818E931}"/>
                  </a:ext>
                </a:extLst>
              </p:cNvPr>
              <p:cNvSpPr txBox="1"/>
              <p:nvPr/>
            </p:nvSpPr>
            <p:spPr>
              <a:xfrm>
                <a:off x="4016039" y="1820941"/>
                <a:ext cx="5062604" cy="3758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bSup>
                      <m:r>
                        <a:rPr lang="en-US" sz="1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𝑹𝒆𝒍𝒂𝒙𝒆𝒅</m:t>
                          </m:r>
                        </m:sup>
                      </m:sSubSup>
                      <m:r>
                        <a:rPr lang="en-US" sz="1200" b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𝚫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en-US" sz="1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𝚫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𝚫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𝒃</m:t>
                                      </m:r>
                                      <m:r>
                                        <a:rPr lang="en-US" sz="1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𝜺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𝒔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2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𝑪</m:t>
                          </m:r>
                        </m:sub>
                        <m:sup>
                          <m:r>
                            <a:rPr lang="en-US" sz="1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𝚪</m:t>
                          </m:r>
                        </m:sup>
                      </m:sSubSup>
                    </m:oMath>
                  </m:oMathPara>
                </a14:m>
                <a:endParaRPr lang="en-US" sz="105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29E18C-4162-DFA2-F552-B2C71818E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039" y="1820941"/>
                <a:ext cx="5062604" cy="375809"/>
              </a:xfrm>
              <a:prstGeom prst="rect">
                <a:avLst/>
              </a:prstGeom>
              <a:blipFill>
                <a:blip r:embed="rId13"/>
                <a:stretch>
                  <a:fillRect l="-12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51BBCE6-1B1E-37F3-7C12-B597E5F11D2C}"/>
              </a:ext>
            </a:extLst>
          </p:cNvPr>
          <p:cNvSpPr txBox="1"/>
          <p:nvPr/>
        </p:nvSpPr>
        <p:spPr>
          <a:xfrm>
            <a:off x="3768238" y="1561699"/>
            <a:ext cx="1566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u="dotDash" dirty="0"/>
              <a:t>Strained:</a:t>
            </a:r>
            <a:r>
              <a:rPr lang="en-US" sz="1500" i="1" u="sng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23A3D-7009-7100-D8B2-AA473584A432}"/>
              </a:ext>
            </a:extLst>
          </p:cNvPr>
          <p:cNvSpPr txBox="1"/>
          <p:nvPr/>
        </p:nvSpPr>
        <p:spPr>
          <a:xfrm>
            <a:off x="3826780" y="693263"/>
            <a:ext cx="1566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u="sng" dirty="0"/>
              <a:t>Relaxed: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69C9A0-0955-6868-48AA-A78E27B60895}"/>
                  </a:ext>
                </a:extLst>
              </p:cNvPr>
              <p:cNvSpPr txBox="1"/>
              <p:nvPr/>
            </p:nvSpPr>
            <p:spPr>
              <a:xfrm>
                <a:off x="3913752" y="1050908"/>
                <a:ext cx="3022622" cy="198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𝑺𝒏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d>
                      <m:sSubSup>
                        <m:sSubSup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</m:t>
                          </m:r>
                        </m:sup>
                      </m:sSubSup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𝑮𝒆𝑺𝒏</m:t>
                          </m:r>
                        </m:sub>
                      </m:sSub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2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05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969C9A0-0955-6868-48AA-A78E27B60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752" y="1050908"/>
                <a:ext cx="3022622" cy="198388"/>
              </a:xfrm>
              <a:prstGeom prst="rect">
                <a:avLst/>
              </a:prstGeom>
              <a:blipFill>
                <a:blip r:embed="rId14"/>
                <a:stretch>
                  <a:fillRect l="-605" r="-1411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5E3E15-AD3E-86AC-D191-6B535A4FC587}"/>
                  </a:ext>
                </a:extLst>
              </p:cNvPr>
              <p:cNvSpPr txBox="1"/>
              <p:nvPr/>
            </p:nvSpPr>
            <p:spPr>
              <a:xfrm>
                <a:off x="4217540" y="1282042"/>
                <a:ext cx="95295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050" i="1">
                              <a:latin typeface="Cambria Math" panose="02040503050406030204" pitchFamily="18" charset="0"/>
                            </a:rPr>
                            <m:t>𝐺𝑒𝑆𝑛</m:t>
                          </m:r>
                        </m:sub>
                      </m:sSub>
                      <m:r>
                        <a:rPr lang="en-US" sz="1050" i="1">
                          <a:latin typeface="Cambria Math" panose="02040503050406030204" pitchFamily="18" charset="0"/>
                        </a:rPr>
                        <m:t>=2.46 </m:t>
                      </m:r>
                      <m:r>
                        <m:rPr>
                          <m:sty m:val="p"/>
                        </m:rPr>
                        <a:rPr lang="en-US" sz="1050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5E3E15-AD3E-86AC-D191-6B535A4FC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540" y="1282042"/>
                <a:ext cx="952953" cy="161583"/>
              </a:xfrm>
              <a:prstGeom prst="rect">
                <a:avLst/>
              </a:prstGeom>
              <a:blipFill>
                <a:blip r:embed="rId15"/>
                <a:stretch>
                  <a:fillRect l="-3205" r="-3205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Marcador de número de diapositiva 3">
            <a:extLst>
              <a:ext uri="{FF2B5EF4-FFF2-40B4-BE49-F238E27FC236}">
                <a16:creationId xmlns:a16="http://schemas.microsoft.com/office/drawing/2014/main" id="{6422D79D-A23B-5BFA-F2E4-D0BC4CDAFB2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69751F-EF2E-76EB-F494-672D46AD283E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</p:spTree>
    <p:extLst>
      <p:ext uri="{BB962C8B-B14F-4D97-AF65-F5344CB8AC3E}">
        <p14:creationId xmlns:p14="http://schemas.microsoft.com/office/powerpoint/2010/main" val="2008672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DF8F02-F47D-4FFB-937D-396725187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76" y="838325"/>
            <a:ext cx="8277482" cy="3120917"/>
          </a:xfrm>
        </p:spPr>
        <p:txBody>
          <a:bodyPr>
            <a:noAutofit/>
          </a:bodyPr>
          <a:lstStyle/>
          <a:p>
            <a:r>
              <a:rPr lang="en-US" sz="1650" dirty="0"/>
              <a:t>The (224) reciprocal space maps showed that the </a:t>
            </a:r>
            <a:r>
              <a:rPr lang="en-US" sz="1650" dirty="0" err="1"/>
              <a:t>GeSn</a:t>
            </a:r>
            <a:r>
              <a:rPr lang="en-US" sz="1650" dirty="0"/>
              <a:t> epitaxial layer was grown </a:t>
            </a:r>
            <a:r>
              <a:rPr lang="en-US" sz="1650" dirty="0" err="1"/>
              <a:t>pseudomorphically</a:t>
            </a:r>
            <a:r>
              <a:rPr lang="en-US" sz="1650" dirty="0"/>
              <a:t> on both samples. </a:t>
            </a:r>
          </a:p>
          <a:p>
            <a:r>
              <a:rPr lang="en-US" sz="1650" dirty="0"/>
              <a:t>Using Vegard’s Law, continuum elasticity theory, and the (004) reciprocal space map, the tin content is found to be y=0.012 and y=0.026.  </a:t>
            </a:r>
          </a:p>
          <a:p>
            <a:r>
              <a:rPr lang="en-US" sz="1650" dirty="0"/>
              <a:t>After cleaning the sample, the thickness of the oxide was reduced to 26 </a:t>
            </a:r>
            <a:r>
              <a:rPr lang="en-US" sz="165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 and 23 Å. </a:t>
            </a:r>
          </a:p>
          <a:p>
            <a:r>
              <a:rPr lang="en-US" sz="1650" dirty="0"/>
              <a:t>Using the ellipsometry data, the fitted </a:t>
            </a:r>
            <a:r>
              <a:rPr lang="en-US" sz="1650" dirty="0" err="1"/>
              <a:t>GeSn</a:t>
            </a:r>
            <a:r>
              <a:rPr lang="en-US" sz="1650" dirty="0"/>
              <a:t> dielectric function was similar to bulk Ge most likely because of the low tin content. </a:t>
            </a:r>
          </a:p>
          <a:p>
            <a:r>
              <a:rPr lang="en-US" sz="1650" dirty="0"/>
              <a:t>The fit second derivative of the dielectric function helped find the critical point parameters and compared to bulk Ge.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6B91A6-35D6-49E3-8EF2-F92FC13AE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575" y="42159"/>
            <a:ext cx="7886700" cy="994172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8C33AC-0051-05DC-1EFA-2E0B6C3A1C9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0FDD2-8F31-58C7-EB99-DC8B4E62CB52}"/>
              </a:ext>
            </a:extLst>
          </p:cNvPr>
          <p:cNvSpPr txBox="1"/>
          <p:nvPr/>
        </p:nvSpPr>
        <p:spPr>
          <a:xfrm>
            <a:off x="4138047" y="4520456"/>
            <a:ext cx="3751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Haley B. Woolf et al., 2022 AVS Symposium,</a:t>
            </a:r>
          </a:p>
          <a:p>
            <a:r>
              <a:rPr lang="en-US" dirty="0">
                <a:solidFill>
                  <a:schemeClr val="bg1"/>
                </a:solidFill>
              </a:rPr>
              <a:t>Pittsburgh, PA, USA. November 2023.</a:t>
            </a:r>
          </a:p>
        </p:txBody>
      </p:sp>
    </p:spTree>
    <p:extLst>
      <p:ext uri="{BB962C8B-B14F-4D97-AF65-F5344CB8AC3E}">
        <p14:creationId xmlns:p14="http://schemas.microsoft.com/office/powerpoint/2010/main" val="1855445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A157F-DB9A-41BF-BFD4-25320C9F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21" y="473333"/>
            <a:ext cx="9021158" cy="381969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Hooke’s Law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Stress and strain tensors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Elasticity and compliance tensors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Examples of stress along one, two, and three directions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Strain measurements using high-resolution x-ray diffraction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Impact of strain on phonon energies (Raman spectra)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Impact of strain on band energies with CMOS applications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Impact of strain on optical spectra of semiconductors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</a:rPr>
              <a:t>Example: Germanium-tin alloys grown </a:t>
            </a:r>
            <a:r>
              <a:rPr lang="en-US" sz="2000" dirty="0" err="1">
                <a:solidFill>
                  <a:schemeClr val="tx1"/>
                </a:solidFill>
              </a:rPr>
              <a:t>pseudomorphically</a:t>
            </a:r>
            <a:r>
              <a:rPr lang="en-US" sz="2000" dirty="0">
                <a:solidFill>
                  <a:schemeClr val="tx1"/>
                </a:solidFill>
              </a:rPr>
              <a:t> on GaAs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BB94D-27B8-E9DC-3DC2-3B15BFA71FE2}"/>
              </a:ext>
            </a:extLst>
          </p:cNvPr>
          <p:cNvSpPr txBox="1"/>
          <p:nvPr/>
        </p:nvSpPr>
        <p:spPr>
          <a:xfrm>
            <a:off x="4009377" y="4663217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</p:txBody>
      </p:sp>
    </p:spTree>
    <p:extLst>
      <p:ext uri="{BB962C8B-B14F-4D97-AF65-F5344CB8AC3E}">
        <p14:creationId xmlns:p14="http://schemas.microsoft.com/office/powerpoint/2010/main" val="2889599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20886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Thank you!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Questions?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6750394-7226-5C31-893E-E877D97AF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1" y="114025"/>
            <a:ext cx="6590389" cy="49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48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New slide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1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Outline: tutorial on stress and strain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72576"/>
            <a:ext cx="9143999" cy="33929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Hooke’s Law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Stress and strain tensors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Elasticity and compliance tensors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Examples of stress along one, two, and three directions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Strain measurements using high-resolution x-ray diffraction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Impact of strain on phonon energies (Raman spectra)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Impact of strain on band energies with CMOS applications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Impact of strain on optical spectra of semiconductors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</a:rPr>
              <a:t>Example: Pseudomorphic Ge-Sn alloy layer on GaAs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3C876-086D-A087-0E0E-AA11D21226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r="9685"/>
          <a:stretch/>
        </p:blipFill>
        <p:spPr>
          <a:xfrm>
            <a:off x="6640225" y="2486967"/>
            <a:ext cx="2472512" cy="1790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58660-0D85-E793-A31C-FD4EF047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25" y="540985"/>
            <a:ext cx="2472512" cy="164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Hooke’s Law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509328"/>
            <a:ext cx="334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Grenoble</a:t>
            </a:r>
          </a:p>
          <a:p>
            <a:r>
              <a:rPr lang="en-US" dirty="0">
                <a:solidFill>
                  <a:schemeClr val="bg1"/>
                </a:solidFill>
              </a:rPr>
              <a:t>Young &amp; Freedman, </a:t>
            </a:r>
            <a:r>
              <a:rPr lang="en-US" i="1" dirty="0">
                <a:solidFill>
                  <a:schemeClr val="bg1"/>
                </a:solidFill>
              </a:rPr>
              <a:t>University Physics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id="{B0E96C33-CD87-F2C3-5841-323386DF5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654270"/>
              </p:ext>
            </p:extLst>
          </p:nvPr>
        </p:nvGraphicFramePr>
        <p:xfrm>
          <a:off x="142902" y="234734"/>
          <a:ext cx="2249488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343742" imgH="8209524" progId="MSPhotoEd.3">
                  <p:embed/>
                </p:oleObj>
              </mc:Choice>
              <mc:Fallback>
                <p:oleObj name="Photo Editor Photo" r:id="rId2" imgW="3343742" imgH="8209524" progId="MSPhotoEd.3">
                  <p:embed/>
                  <p:pic>
                    <p:nvPicPr>
                      <p:cNvPr id="23566" name="Object 14">
                        <a:extLst>
                          <a:ext uri="{FF2B5EF4-FFF2-40B4-BE49-F238E27FC236}">
                            <a16:creationId xmlns:a16="http://schemas.microsoft.com/office/drawing/2014/main" id="{B0FE9BD5-3C2F-F983-DDFE-DF72180520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673" t="15593" r="19142" b="43439"/>
                      <a:stretch>
                        <a:fillRect/>
                      </a:stretch>
                    </p:blipFill>
                    <p:spPr bwMode="auto">
                      <a:xfrm>
                        <a:off x="142902" y="234734"/>
                        <a:ext cx="2249488" cy="336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B46419-5E67-D569-2757-8D0430D09333}"/>
                  </a:ext>
                </a:extLst>
              </p:cNvPr>
              <p:cNvSpPr txBox="1"/>
              <p:nvPr/>
            </p:nvSpPr>
            <p:spPr>
              <a:xfrm>
                <a:off x="3068664" y="759416"/>
                <a:ext cx="1465722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𝑚𝑔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B46419-5E67-D569-2757-8D0430D09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664" y="759416"/>
                <a:ext cx="1465722" cy="276999"/>
              </a:xfrm>
              <a:prstGeom prst="rect">
                <a:avLst/>
              </a:prstGeom>
              <a:blipFill>
                <a:blip r:embed="rId4"/>
                <a:stretch>
                  <a:fillRect l="-2905" r="-415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8685F50-0277-D611-482A-CBCD3C7E8F02}"/>
              </a:ext>
            </a:extLst>
          </p:cNvPr>
          <p:cNvSpPr txBox="1"/>
          <p:nvPr/>
        </p:nvSpPr>
        <p:spPr>
          <a:xfrm>
            <a:off x="3068664" y="1270861"/>
            <a:ext cx="482856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one dimension, the </a:t>
            </a:r>
            <a:r>
              <a:rPr lang="en-US" b="1" dirty="0"/>
              <a:t>stress</a:t>
            </a:r>
            <a:r>
              <a:rPr lang="en-US" dirty="0"/>
              <a:t> is the force (measured in N). </a:t>
            </a:r>
          </a:p>
          <a:p>
            <a:r>
              <a:rPr lang="en-US" dirty="0"/>
              <a:t>The </a:t>
            </a:r>
            <a:r>
              <a:rPr lang="en-US" b="1" dirty="0"/>
              <a:t>strain</a:t>
            </a:r>
            <a:r>
              <a:rPr lang="en-US" dirty="0"/>
              <a:t> is the relative length change (dimensionless).</a:t>
            </a:r>
          </a:p>
          <a:p>
            <a:r>
              <a:rPr lang="en-US" dirty="0"/>
              <a:t>k is the </a:t>
            </a:r>
            <a:r>
              <a:rPr lang="en-US" b="1" dirty="0"/>
              <a:t>spring constant </a:t>
            </a:r>
            <a:r>
              <a:rPr lang="en-US" dirty="0"/>
              <a:t>(elasticity constant).</a:t>
            </a:r>
          </a:p>
          <a:p>
            <a:endParaRPr lang="en-US" dirty="0"/>
          </a:p>
          <a:p>
            <a:r>
              <a:rPr lang="en-US" dirty="0"/>
              <a:t>Let’s rewrite this:</a:t>
            </a:r>
          </a:p>
          <a:p>
            <a:r>
              <a:rPr lang="en-US" dirty="0"/>
              <a:t>r	Length of unstretched spring (m)</a:t>
            </a:r>
          </a:p>
          <a:p>
            <a:r>
              <a:rPr lang="en-US" dirty="0"/>
              <a:t>r’	Length of stretched spring (m)</a:t>
            </a:r>
          </a:p>
          <a:p>
            <a:r>
              <a:rPr lang="en-US" dirty="0"/>
              <a:t>u=r’-r	Displacement of spring (m)</a:t>
            </a:r>
          </a:p>
          <a:p>
            <a:r>
              <a:rPr lang="en-US" dirty="0">
                <a:latin typeface="Symbol" panose="05050102010706020507" pitchFamily="18" charset="2"/>
              </a:rPr>
              <a:t>e</a:t>
            </a:r>
            <a:r>
              <a:rPr lang="en-US" dirty="0"/>
              <a:t>=u/r	Strain (relative displacement), dimensionless</a:t>
            </a:r>
          </a:p>
          <a:p>
            <a:r>
              <a:rPr lang="en-US" dirty="0"/>
              <a:t>c=</a:t>
            </a:r>
            <a:r>
              <a:rPr lang="en-US" dirty="0" err="1"/>
              <a:t>kr</a:t>
            </a:r>
            <a:r>
              <a:rPr lang="en-US" dirty="0"/>
              <a:t>	Elasticity constant (N)</a:t>
            </a:r>
          </a:p>
          <a:p>
            <a:r>
              <a:rPr lang="en-US" b="1" dirty="0">
                <a:solidFill>
                  <a:srgbClr val="FF0000"/>
                </a:solidFill>
              </a:rPr>
              <a:t>F=</a:t>
            </a:r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	Hooke’s Law in one dimension</a:t>
            </a:r>
            <a:endParaRPr lang="en-US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16BA0E-C196-3625-6D0E-04C68A3880FD}"/>
                  </a:ext>
                </a:extLst>
              </p:cNvPr>
              <p:cNvSpPr txBox="1"/>
              <p:nvPr/>
            </p:nvSpPr>
            <p:spPr>
              <a:xfrm>
                <a:off x="3166820" y="3921146"/>
                <a:ext cx="74026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1800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16BA0E-C196-3625-6D0E-04C68A388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820" y="3921146"/>
                <a:ext cx="740267" cy="276999"/>
              </a:xfrm>
              <a:prstGeom prst="rect">
                <a:avLst/>
              </a:prstGeom>
              <a:blipFill>
                <a:blip r:embed="rId5"/>
                <a:stretch>
                  <a:fillRect l="-5738" r="-163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252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Stress tensor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F7EDE1-8FC9-B46C-E5B9-8177C3DA1D5A}"/>
              </a:ext>
            </a:extLst>
          </p:cNvPr>
          <p:cNvSpPr txBox="1"/>
          <p:nvPr/>
        </p:nvSpPr>
        <p:spPr>
          <a:xfrm>
            <a:off x="4009377" y="4533597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Landau-</a:t>
            </a:r>
            <a:r>
              <a:rPr lang="en-US" dirty="0" err="1">
                <a:solidFill>
                  <a:schemeClr val="bg1"/>
                </a:solidFill>
              </a:rPr>
              <a:t>Lifshitz</a:t>
            </a:r>
            <a:r>
              <a:rPr lang="en-US" dirty="0">
                <a:solidFill>
                  <a:schemeClr val="bg1"/>
                </a:solidFill>
              </a:rPr>
              <a:t>, Vol. 7, </a:t>
            </a:r>
            <a:r>
              <a:rPr lang="en-US" i="1" dirty="0">
                <a:solidFill>
                  <a:schemeClr val="bg1"/>
                </a:solidFill>
              </a:rPr>
              <a:t>Elasticity Theory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Wikipedia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1B53981-D024-45C0-131B-206CEB969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" y="575036"/>
            <a:ext cx="3552971" cy="3192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5F0797-3926-590C-B87D-52C22914C071}"/>
              </a:ext>
            </a:extLst>
          </p:cNvPr>
          <p:cNvSpPr txBox="1"/>
          <p:nvPr/>
        </p:nvSpPr>
        <p:spPr>
          <a:xfrm>
            <a:off x="3818785" y="798163"/>
            <a:ext cx="505939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Stress defined as </a:t>
            </a:r>
            <a:r>
              <a:rPr lang="en-US" b="1" dirty="0">
                <a:solidFill>
                  <a:srgbClr val="FF0000"/>
                </a:solidFill>
              </a:rPr>
              <a:t>force per unit area</a:t>
            </a:r>
            <a:r>
              <a:rPr lang="en-US" dirty="0"/>
              <a:t>.</a:t>
            </a:r>
          </a:p>
          <a:p>
            <a:r>
              <a:rPr lang="en-US" dirty="0"/>
              <a:t>Measured in units of MPa or </a:t>
            </a:r>
            <a:r>
              <a:rPr lang="en-US" dirty="0" err="1"/>
              <a:t>GPa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Sum of all forces (net force) must be zero.</a:t>
            </a:r>
          </a:p>
          <a:p>
            <a:r>
              <a:rPr lang="en-US" dirty="0"/>
              <a:t>Forces show inversion symmetry at opposite faces of the cell.</a:t>
            </a:r>
          </a:p>
          <a:p>
            <a:endParaRPr lang="en-US" dirty="0"/>
          </a:p>
          <a:p>
            <a:r>
              <a:rPr lang="en-US" b="1" dirty="0"/>
              <a:t>Net torque </a:t>
            </a:r>
            <a:r>
              <a:rPr lang="en-US" dirty="0"/>
              <a:t>must be zero: Stress tensor symmetric.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C888A-58D9-A9E5-EA28-D3A96BCFFAAA}"/>
                  </a:ext>
                </a:extLst>
              </p:cNvPr>
              <p:cNvSpPr txBox="1"/>
              <p:nvPr/>
            </p:nvSpPr>
            <p:spPr>
              <a:xfrm>
                <a:off x="4009377" y="2954769"/>
                <a:ext cx="4329583" cy="81253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C888A-58D9-A9E5-EA28-D3A96BCFF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377" y="2954769"/>
                <a:ext cx="4329583" cy="812530"/>
              </a:xfrm>
              <a:prstGeom prst="rect">
                <a:avLst/>
              </a:prstGeom>
              <a:blipFill>
                <a:blip r:embed="rId3"/>
                <a:stretch>
                  <a:fillRect l="-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128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Examples of stress tensors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F7EDE1-8FC9-B46C-E5B9-8177C3DA1D5A}"/>
              </a:ext>
            </a:extLst>
          </p:cNvPr>
          <p:cNvSpPr txBox="1"/>
          <p:nvPr/>
        </p:nvSpPr>
        <p:spPr>
          <a:xfrm>
            <a:off x="4009377" y="4533597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Landau-</a:t>
            </a:r>
            <a:r>
              <a:rPr lang="en-US" dirty="0" err="1">
                <a:solidFill>
                  <a:schemeClr val="bg1"/>
                </a:solidFill>
              </a:rPr>
              <a:t>Lifshitz</a:t>
            </a:r>
            <a:r>
              <a:rPr lang="en-US" dirty="0">
                <a:solidFill>
                  <a:schemeClr val="bg1"/>
                </a:solidFill>
              </a:rPr>
              <a:t>, Vol. 7, </a:t>
            </a:r>
            <a:r>
              <a:rPr lang="en-US" i="1" dirty="0">
                <a:solidFill>
                  <a:schemeClr val="bg1"/>
                </a:solidFill>
              </a:rPr>
              <a:t>Elasticity Theory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Google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C888A-58D9-A9E5-EA28-D3A96BCFFAAA}"/>
                  </a:ext>
                </a:extLst>
              </p:cNvPr>
              <p:cNvSpPr txBox="1"/>
              <p:nvPr/>
            </p:nvSpPr>
            <p:spPr>
              <a:xfrm>
                <a:off x="158048" y="1105238"/>
                <a:ext cx="1916550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8C888A-58D9-A9E5-EA28-D3A96BCFF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48" y="1105238"/>
                <a:ext cx="1916550" cy="813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73FBAB-62CA-92EB-0743-F1C8BBC5518E}"/>
                  </a:ext>
                </a:extLst>
              </p:cNvPr>
              <p:cNvSpPr txBox="1"/>
              <p:nvPr/>
            </p:nvSpPr>
            <p:spPr>
              <a:xfrm>
                <a:off x="3314848" y="1105238"/>
                <a:ext cx="1859099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73FBAB-62CA-92EB-0743-F1C8BBC55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848" y="1105238"/>
                <a:ext cx="1859099" cy="8138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CAB3B3-C949-699A-17C0-A86F67130728}"/>
                  </a:ext>
                </a:extLst>
              </p:cNvPr>
              <p:cNvSpPr txBox="1"/>
              <p:nvPr/>
            </p:nvSpPr>
            <p:spPr>
              <a:xfrm>
                <a:off x="6414197" y="1105238"/>
                <a:ext cx="1916550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CAB3B3-C949-699A-17C0-A86F67130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197" y="1105238"/>
                <a:ext cx="1916550" cy="8138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BFF1461-EE97-CE66-4A68-AE9D7CEE713C}"/>
              </a:ext>
            </a:extLst>
          </p:cNvPr>
          <p:cNvSpPr txBox="1"/>
          <p:nvPr/>
        </p:nvSpPr>
        <p:spPr>
          <a:xfrm>
            <a:off x="248457" y="758841"/>
            <a:ext cx="182614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Hydrostatic pressure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890BC-C5A9-8818-0077-BC4D1B9932C6}"/>
              </a:ext>
            </a:extLst>
          </p:cNvPr>
          <p:cNvSpPr txBox="1"/>
          <p:nvPr/>
        </p:nvSpPr>
        <p:spPr>
          <a:xfrm>
            <a:off x="3852217" y="758841"/>
            <a:ext cx="135005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Uniaxial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582EC-5050-0B1E-1EF9-F15885BC78AD}"/>
              </a:ext>
            </a:extLst>
          </p:cNvPr>
          <p:cNvSpPr txBox="1"/>
          <p:nvPr/>
        </p:nvSpPr>
        <p:spPr>
          <a:xfrm>
            <a:off x="7089702" y="758841"/>
            <a:ext cx="124104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Biaxial stress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8E165-3090-315E-775F-47A95EC8D970}"/>
              </a:ext>
            </a:extLst>
          </p:cNvPr>
          <p:cNvSpPr txBox="1"/>
          <p:nvPr/>
        </p:nvSpPr>
        <p:spPr>
          <a:xfrm>
            <a:off x="342232" y="3963819"/>
            <a:ext cx="163859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Diamond anvil cell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9DDD12D5-CCFF-1378-EAFE-7CF48F1E8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1" y="1979373"/>
            <a:ext cx="2592182" cy="1984446"/>
          </a:xfrm>
          <a:prstGeom prst="rect">
            <a:avLst/>
          </a:prstGeom>
        </p:spPr>
      </p:pic>
      <p:pic>
        <p:nvPicPr>
          <p:cNvPr id="21" name="Picture 2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F789383-D5BA-92AB-553D-E45E646D19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52" t="5273" r="25397" b="4181"/>
          <a:stretch/>
        </p:blipFill>
        <p:spPr>
          <a:xfrm>
            <a:off x="2727101" y="1919115"/>
            <a:ext cx="1175491" cy="2282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200559-3F25-54CD-FB95-EB0F0BF501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960" b="10996"/>
          <a:stretch/>
        </p:blipFill>
        <p:spPr>
          <a:xfrm>
            <a:off x="3974573" y="2956833"/>
            <a:ext cx="1286229" cy="9674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08373FC-E8AE-D37E-BF93-164C47426D2A}"/>
              </a:ext>
            </a:extLst>
          </p:cNvPr>
          <p:cNvSpPr txBox="1"/>
          <p:nvPr/>
        </p:nvSpPr>
        <p:spPr>
          <a:xfrm>
            <a:off x="4023115" y="3921620"/>
            <a:ext cx="1547218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Thin rod in a vise</a:t>
            </a:r>
          </a:p>
        </p:txBody>
      </p:sp>
      <p:grpSp>
        <p:nvGrpSpPr>
          <p:cNvPr id="25" name="Group 127">
            <a:extLst>
              <a:ext uri="{FF2B5EF4-FFF2-40B4-BE49-F238E27FC236}">
                <a16:creationId xmlns:a16="http://schemas.microsoft.com/office/drawing/2014/main" id="{D4DB7A0F-3294-A522-D1C0-6595CE4A29CC}"/>
              </a:ext>
            </a:extLst>
          </p:cNvPr>
          <p:cNvGrpSpPr>
            <a:grpSpLocks/>
          </p:cNvGrpSpPr>
          <p:nvPr/>
        </p:nvGrpSpPr>
        <p:grpSpPr bwMode="auto">
          <a:xfrm>
            <a:off x="5727068" y="2633649"/>
            <a:ext cx="3352800" cy="1195388"/>
            <a:chOff x="3120" y="656"/>
            <a:chExt cx="2112" cy="753"/>
          </a:xfrm>
        </p:grpSpPr>
        <p:grpSp>
          <p:nvGrpSpPr>
            <p:cNvPr id="26" name="Group 122">
              <a:extLst>
                <a:ext uri="{FF2B5EF4-FFF2-40B4-BE49-F238E27FC236}">
                  <a16:creationId xmlns:a16="http://schemas.microsoft.com/office/drawing/2014/main" id="{7483323E-8E37-AE8E-8319-5DC59D8267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660"/>
              <a:ext cx="1008" cy="749"/>
              <a:chOff x="4224" y="660"/>
              <a:chExt cx="1008" cy="749"/>
            </a:xfrm>
          </p:grpSpPr>
          <p:grpSp>
            <p:nvGrpSpPr>
              <p:cNvPr id="81" name="Group 63">
                <a:extLst>
                  <a:ext uri="{FF2B5EF4-FFF2-40B4-BE49-F238E27FC236}">
                    <a16:creationId xmlns:a16="http://schemas.microsoft.com/office/drawing/2014/main" id="{0B358CA7-7AB2-9D55-ED8C-AF2301415A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804"/>
                <a:ext cx="864" cy="480"/>
                <a:chOff x="4560" y="1152"/>
                <a:chExt cx="960" cy="672"/>
              </a:xfrm>
            </p:grpSpPr>
            <p:sp>
              <p:nvSpPr>
                <p:cNvPr id="84" name="Oval 64">
                  <a:extLst>
                    <a:ext uri="{FF2B5EF4-FFF2-40B4-BE49-F238E27FC236}">
                      <a16:creationId xmlns:a16="http://schemas.microsoft.com/office/drawing/2014/main" id="{11EDDD94-1501-1A58-400C-D5ABDC87E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1440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5" name="Oval 65">
                  <a:extLst>
                    <a:ext uri="{FF2B5EF4-FFF2-40B4-BE49-F238E27FC236}">
                      <a16:creationId xmlns:a16="http://schemas.microsoft.com/office/drawing/2014/main" id="{7000E1F1-C210-CAB7-ECD2-966627438D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8" y="1440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6" name="Oval 66">
                  <a:extLst>
                    <a:ext uri="{FF2B5EF4-FFF2-40B4-BE49-F238E27FC236}">
                      <a16:creationId xmlns:a16="http://schemas.microsoft.com/office/drawing/2014/main" id="{52E4E4A5-9CC4-20D1-5351-418EDE4F7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6" y="1440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7" name="Oval 67">
                  <a:extLst>
                    <a:ext uri="{FF2B5EF4-FFF2-40B4-BE49-F238E27FC236}">
                      <a16:creationId xmlns:a16="http://schemas.microsoft.com/office/drawing/2014/main" id="{5277CD05-5F52-6EF7-EF5A-F23E630739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" y="1440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88" name="Line 68">
                  <a:extLst>
                    <a:ext uri="{FF2B5EF4-FFF2-40B4-BE49-F238E27FC236}">
                      <a16:creationId xmlns:a16="http://schemas.microsoft.com/office/drawing/2014/main" id="{E2467B40-904F-700D-68CA-806C7072A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6" y="148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69">
                  <a:extLst>
                    <a:ext uri="{FF2B5EF4-FFF2-40B4-BE49-F238E27FC236}">
                      <a16:creationId xmlns:a16="http://schemas.microsoft.com/office/drawing/2014/main" id="{E3F90C1A-E4FD-3A84-7FFF-6AD7888A4A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4" y="148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70">
                  <a:extLst>
                    <a:ext uri="{FF2B5EF4-FFF2-40B4-BE49-F238E27FC236}">
                      <a16:creationId xmlns:a16="http://schemas.microsoft.com/office/drawing/2014/main" id="{C8E7075D-FDBF-951A-C010-9E5AD1FBC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2" y="1488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Oval 71">
                  <a:extLst>
                    <a:ext uri="{FF2B5EF4-FFF2-40B4-BE49-F238E27FC236}">
                      <a16:creationId xmlns:a16="http://schemas.microsoft.com/office/drawing/2014/main" id="{208076C7-B96E-1AF5-EB3A-E42788B429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1584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92" name="Oval 72">
                  <a:extLst>
                    <a:ext uri="{FF2B5EF4-FFF2-40B4-BE49-F238E27FC236}">
                      <a16:creationId xmlns:a16="http://schemas.microsoft.com/office/drawing/2014/main" id="{B196FE63-1546-08AF-23FF-9889F1148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8" y="1584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93" name="Oval 73">
                  <a:extLst>
                    <a:ext uri="{FF2B5EF4-FFF2-40B4-BE49-F238E27FC236}">
                      <a16:creationId xmlns:a16="http://schemas.microsoft.com/office/drawing/2014/main" id="{F511C063-5DC5-BBE5-E966-890A56AE43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6" y="1584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94" name="Oval 74">
                  <a:extLst>
                    <a:ext uri="{FF2B5EF4-FFF2-40B4-BE49-F238E27FC236}">
                      <a16:creationId xmlns:a16="http://schemas.microsoft.com/office/drawing/2014/main" id="{5323C823-474D-593E-497A-4925B3D234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" y="1584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95" name="Line 75">
                  <a:extLst>
                    <a:ext uri="{FF2B5EF4-FFF2-40B4-BE49-F238E27FC236}">
                      <a16:creationId xmlns:a16="http://schemas.microsoft.com/office/drawing/2014/main" id="{492F9A84-6A98-9029-D00E-66E6B30394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6" y="1632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76">
                  <a:extLst>
                    <a:ext uri="{FF2B5EF4-FFF2-40B4-BE49-F238E27FC236}">
                      <a16:creationId xmlns:a16="http://schemas.microsoft.com/office/drawing/2014/main" id="{E737EAC2-3D84-EA0D-3A6E-73DB1D0F54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4" y="1632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77">
                  <a:extLst>
                    <a:ext uri="{FF2B5EF4-FFF2-40B4-BE49-F238E27FC236}">
                      <a16:creationId xmlns:a16="http://schemas.microsoft.com/office/drawing/2014/main" id="{8EFBA1D1-6F97-672E-B1C6-5545392D3C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2" y="1632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78">
                  <a:extLst>
                    <a:ext uri="{FF2B5EF4-FFF2-40B4-BE49-F238E27FC236}">
                      <a16:creationId xmlns:a16="http://schemas.microsoft.com/office/drawing/2014/main" id="{9C327CD2-2B38-DF48-3C07-A522CDCB9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536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79">
                  <a:extLst>
                    <a:ext uri="{FF2B5EF4-FFF2-40B4-BE49-F238E27FC236}">
                      <a16:creationId xmlns:a16="http://schemas.microsoft.com/office/drawing/2014/main" id="{5FB8D90E-940F-22BE-FFEA-A154C4C52F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6" y="1536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80">
                  <a:extLst>
                    <a:ext uri="{FF2B5EF4-FFF2-40B4-BE49-F238E27FC236}">
                      <a16:creationId xmlns:a16="http://schemas.microsoft.com/office/drawing/2014/main" id="{9A7FC2EC-DA36-F3E0-5B98-DBC76CCDB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4" y="1536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81">
                  <a:extLst>
                    <a:ext uri="{FF2B5EF4-FFF2-40B4-BE49-F238E27FC236}">
                      <a16:creationId xmlns:a16="http://schemas.microsoft.com/office/drawing/2014/main" id="{E2219BB0-9EA3-9C72-B973-F26227E214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536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Oval 82">
                  <a:extLst>
                    <a:ext uri="{FF2B5EF4-FFF2-40B4-BE49-F238E27FC236}">
                      <a16:creationId xmlns:a16="http://schemas.microsoft.com/office/drawing/2014/main" id="{87EFC714-7D11-4BDC-78C8-CB7144559B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1296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3" name="Oval 83">
                  <a:extLst>
                    <a:ext uri="{FF2B5EF4-FFF2-40B4-BE49-F238E27FC236}">
                      <a16:creationId xmlns:a16="http://schemas.microsoft.com/office/drawing/2014/main" id="{0AC48909-9764-A60C-D027-ADF40A821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8" y="1296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4" name="Oval 84">
                  <a:extLst>
                    <a:ext uri="{FF2B5EF4-FFF2-40B4-BE49-F238E27FC236}">
                      <a16:creationId xmlns:a16="http://schemas.microsoft.com/office/drawing/2014/main" id="{5E9DBA49-BEDD-A3F9-E21F-06F15A4687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6" y="1296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5" name="Oval 85">
                  <a:extLst>
                    <a:ext uri="{FF2B5EF4-FFF2-40B4-BE49-F238E27FC236}">
                      <a16:creationId xmlns:a16="http://schemas.microsoft.com/office/drawing/2014/main" id="{AC13E495-8D01-D069-01EB-10CEFF600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" y="1296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6" name="Oval 86">
                  <a:extLst>
                    <a:ext uri="{FF2B5EF4-FFF2-40B4-BE49-F238E27FC236}">
                      <a16:creationId xmlns:a16="http://schemas.microsoft.com/office/drawing/2014/main" id="{70A79E70-B751-274A-81E2-B024480E8E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1152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7" name="Oval 87">
                  <a:extLst>
                    <a:ext uri="{FF2B5EF4-FFF2-40B4-BE49-F238E27FC236}">
                      <a16:creationId xmlns:a16="http://schemas.microsoft.com/office/drawing/2014/main" id="{F50AF1B6-3F3E-FEC5-E0F1-D8041B4FEB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8" y="1152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8" name="Oval 88">
                  <a:extLst>
                    <a:ext uri="{FF2B5EF4-FFF2-40B4-BE49-F238E27FC236}">
                      <a16:creationId xmlns:a16="http://schemas.microsoft.com/office/drawing/2014/main" id="{92D70BB4-BD0A-D78F-0161-BEFD8099B1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6" y="1152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09" name="Oval 89">
                  <a:extLst>
                    <a:ext uri="{FF2B5EF4-FFF2-40B4-BE49-F238E27FC236}">
                      <a16:creationId xmlns:a16="http://schemas.microsoft.com/office/drawing/2014/main" id="{F478F3DD-121D-D8A9-2E50-29394984F7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" y="1152"/>
                  <a:ext cx="96" cy="96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10" name="Line 90">
                  <a:extLst>
                    <a:ext uri="{FF2B5EF4-FFF2-40B4-BE49-F238E27FC236}">
                      <a16:creationId xmlns:a16="http://schemas.microsoft.com/office/drawing/2014/main" id="{A03255A2-B585-1B4B-FDF2-9E600F162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248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91">
                  <a:extLst>
                    <a:ext uri="{FF2B5EF4-FFF2-40B4-BE49-F238E27FC236}">
                      <a16:creationId xmlns:a16="http://schemas.microsoft.com/office/drawing/2014/main" id="{7F5C35B5-D1C1-BF55-4264-960FA2F835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6" y="1248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92">
                  <a:extLst>
                    <a:ext uri="{FF2B5EF4-FFF2-40B4-BE49-F238E27FC236}">
                      <a16:creationId xmlns:a16="http://schemas.microsoft.com/office/drawing/2014/main" id="{34F17100-5F4C-91A6-3F4E-9219F8D7EC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4" y="1248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93">
                  <a:extLst>
                    <a:ext uri="{FF2B5EF4-FFF2-40B4-BE49-F238E27FC236}">
                      <a16:creationId xmlns:a16="http://schemas.microsoft.com/office/drawing/2014/main" id="{761F78DA-5A7B-E1D6-DDCD-43F611B951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248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94">
                  <a:extLst>
                    <a:ext uri="{FF2B5EF4-FFF2-40B4-BE49-F238E27FC236}">
                      <a16:creationId xmlns:a16="http://schemas.microsoft.com/office/drawing/2014/main" id="{00530E20-ABBD-E198-3187-69E98BB91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6" y="1200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95">
                  <a:extLst>
                    <a:ext uri="{FF2B5EF4-FFF2-40B4-BE49-F238E27FC236}">
                      <a16:creationId xmlns:a16="http://schemas.microsoft.com/office/drawing/2014/main" id="{19DFDE4F-D616-C7B9-D729-BE33FEF84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4" y="1200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96">
                  <a:extLst>
                    <a:ext uri="{FF2B5EF4-FFF2-40B4-BE49-F238E27FC236}">
                      <a16:creationId xmlns:a16="http://schemas.microsoft.com/office/drawing/2014/main" id="{CA57EB4F-6662-5BC3-DA35-7FC3640E5E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2" y="1200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Line 97">
                  <a:extLst>
                    <a:ext uri="{FF2B5EF4-FFF2-40B4-BE49-F238E27FC236}">
                      <a16:creationId xmlns:a16="http://schemas.microsoft.com/office/drawing/2014/main" id="{380EA6B9-F463-1BF9-B097-8CBB663B3F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6" y="1344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Line 98">
                  <a:extLst>
                    <a:ext uri="{FF2B5EF4-FFF2-40B4-BE49-F238E27FC236}">
                      <a16:creationId xmlns:a16="http://schemas.microsoft.com/office/drawing/2014/main" id="{F6BA1189-3721-87E7-56BE-B7E1BAE07F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4" y="1344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Line 99">
                  <a:extLst>
                    <a:ext uri="{FF2B5EF4-FFF2-40B4-BE49-F238E27FC236}">
                      <a16:creationId xmlns:a16="http://schemas.microsoft.com/office/drawing/2014/main" id="{E8C3826E-CF75-BB30-E6A3-DA4616821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2" y="1344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Line 100">
                  <a:extLst>
                    <a:ext uri="{FF2B5EF4-FFF2-40B4-BE49-F238E27FC236}">
                      <a16:creationId xmlns:a16="http://schemas.microsoft.com/office/drawing/2014/main" id="{A3F83DE2-15CD-3226-8045-15E894377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392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Line 101">
                  <a:extLst>
                    <a:ext uri="{FF2B5EF4-FFF2-40B4-BE49-F238E27FC236}">
                      <a16:creationId xmlns:a16="http://schemas.microsoft.com/office/drawing/2014/main" id="{2E4E6B71-7598-6E2E-FA9E-F5531D219F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6" y="1392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02">
                  <a:extLst>
                    <a:ext uri="{FF2B5EF4-FFF2-40B4-BE49-F238E27FC236}">
                      <a16:creationId xmlns:a16="http://schemas.microsoft.com/office/drawing/2014/main" id="{AEBF732A-1AC8-564F-9A53-052D22FC58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4" y="1392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Line 103">
                  <a:extLst>
                    <a:ext uri="{FF2B5EF4-FFF2-40B4-BE49-F238E27FC236}">
                      <a16:creationId xmlns:a16="http://schemas.microsoft.com/office/drawing/2014/main" id="{B1E6451A-E5D2-7F7F-654C-9A82F7CE6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392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Oval 104">
                  <a:extLst>
                    <a:ext uri="{FF2B5EF4-FFF2-40B4-BE49-F238E27FC236}">
                      <a16:creationId xmlns:a16="http://schemas.microsoft.com/office/drawing/2014/main" id="{225B8500-19C5-3F98-94C0-77759F7A2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" y="1728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25" name="Oval 105">
                  <a:extLst>
                    <a:ext uri="{FF2B5EF4-FFF2-40B4-BE49-F238E27FC236}">
                      <a16:creationId xmlns:a16="http://schemas.microsoft.com/office/drawing/2014/main" id="{DD25ADCD-7E99-3C0C-E632-B166D723A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8" y="1728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26" name="Oval 106">
                  <a:extLst>
                    <a:ext uri="{FF2B5EF4-FFF2-40B4-BE49-F238E27FC236}">
                      <a16:creationId xmlns:a16="http://schemas.microsoft.com/office/drawing/2014/main" id="{0EB9756E-ACD2-5436-7C0B-F7E6654E6B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6" y="1728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27" name="Oval 107">
                  <a:extLst>
                    <a:ext uri="{FF2B5EF4-FFF2-40B4-BE49-F238E27FC236}">
                      <a16:creationId xmlns:a16="http://schemas.microsoft.com/office/drawing/2014/main" id="{152FE08D-985D-FE6D-B686-9C34EBE1E9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" y="1728"/>
                  <a:ext cx="96" cy="96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128" name="Line 108">
                  <a:extLst>
                    <a:ext uri="{FF2B5EF4-FFF2-40B4-BE49-F238E27FC236}">
                      <a16:creationId xmlns:a16="http://schemas.microsoft.com/office/drawing/2014/main" id="{02844093-47DF-D75F-CC6A-7B17DA4CB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56" y="1776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Line 109">
                  <a:extLst>
                    <a:ext uri="{FF2B5EF4-FFF2-40B4-BE49-F238E27FC236}">
                      <a16:creationId xmlns:a16="http://schemas.microsoft.com/office/drawing/2014/main" id="{A5FC1F35-8B97-97FB-75CD-84330ED258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44" y="1776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Line 110">
                  <a:extLst>
                    <a:ext uri="{FF2B5EF4-FFF2-40B4-BE49-F238E27FC236}">
                      <a16:creationId xmlns:a16="http://schemas.microsoft.com/office/drawing/2014/main" id="{6FCA9376-A66B-9908-BC96-FE1FAE1025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32" y="1776"/>
                  <a:ext cx="19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Line 111">
                  <a:extLst>
                    <a:ext uri="{FF2B5EF4-FFF2-40B4-BE49-F238E27FC236}">
                      <a16:creationId xmlns:a16="http://schemas.microsoft.com/office/drawing/2014/main" id="{9393D00C-9F00-EE6B-AB82-87CEFD663A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608" y="1680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Line 112">
                  <a:extLst>
                    <a:ext uri="{FF2B5EF4-FFF2-40B4-BE49-F238E27FC236}">
                      <a16:creationId xmlns:a16="http://schemas.microsoft.com/office/drawing/2014/main" id="{36E35B7E-AFC8-DE6B-3E16-BA171283FB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96" y="1680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" name="Line 113">
                  <a:extLst>
                    <a:ext uri="{FF2B5EF4-FFF2-40B4-BE49-F238E27FC236}">
                      <a16:creationId xmlns:a16="http://schemas.microsoft.com/office/drawing/2014/main" id="{79A4A34C-9B22-894D-9CB5-669D2274E0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84" y="1680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Line 114">
                  <a:extLst>
                    <a:ext uri="{FF2B5EF4-FFF2-40B4-BE49-F238E27FC236}">
                      <a16:creationId xmlns:a16="http://schemas.microsoft.com/office/drawing/2014/main" id="{BFB5238D-ADFC-D3C5-7AA1-B59F7D82DA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72" y="1680"/>
                  <a:ext cx="0" cy="4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" name="Rectangle 117">
                <a:extLst>
                  <a:ext uri="{FF2B5EF4-FFF2-40B4-BE49-F238E27FC236}">
                    <a16:creationId xmlns:a16="http://schemas.microsoft.com/office/drawing/2014/main" id="{9D50E9C8-4D43-5896-DB76-1753A3840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4" y="660"/>
                <a:ext cx="61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FF3300"/>
                    </a:solidFill>
                    <a:latin typeface="Helvetica" panose="020B0604020202020204" pitchFamily="34" charset="0"/>
                  </a:rPr>
                  <a:t>Strained Si</a:t>
                </a:r>
              </a:p>
            </p:txBody>
          </p:sp>
          <p:sp>
            <p:nvSpPr>
              <p:cNvPr id="83" name="Text Box 118">
                <a:extLst>
                  <a:ext uri="{FF2B5EF4-FFF2-40B4-BE49-F238E27FC236}">
                    <a16:creationId xmlns:a16="http://schemas.microsoft.com/office/drawing/2014/main" id="{F6745650-1AFB-171C-283A-02B0888FC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4" y="1236"/>
                <a:ext cx="10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accent1"/>
                    </a:solidFill>
                    <a:latin typeface="Helvetica" panose="020B0604020202020204" pitchFamily="34" charset="0"/>
                  </a:rPr>
                  <a:t>Relaxed SiGe</a:t>
                </a:r>
                <a:endParaRPr lang="en-US" altLang="en-US" sz="1400" b="1">
                  <a:solidFill>
                    <a:schemeClr val="accent1"/>
                  </a:solidFill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27" name="Group 126">
              <a:extLst>
                <a:ext uri="{FF2B5EF4-FFF2-40B4-BE49-F238E27FC236}">
                  <a16:creationId xmlns:a16="http://schemas.microsoft.com/office/drawing/2014/main" id="{C895E23B-0B10-B4B4-DFD5-40CFA5288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656"/>
              <a:ext cx="1008" cy="753"/>
              <a:chOff x="3120" y="656"/>
              <a:chExt cx="1008" cy="753"/>
            </a:xfrm>
          </p:grpSpPr>
          <p:grpSp>
            <p:nvGrpSpPr>
              <p:cNvPr id="28" name="Group 120">
                <a:extLst>
                  <a:ext uri="{FF2B5EF4-FFF2-40B4-BE49-F238E27FC236}">
                    <a16:creationId xmlns:a16="http://schemas.microsoft.com/office/drawing/2014/main" id="{6FF40901-4C3C-81C4-9F02-5234CC2160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09" y="799"/>
                <a:ext cx="611" cy="176"/>
                <a:chOff x="3120" y="756"/>
                <a:chExt cx="611" cy="176"/>
              </a:xfrm>
            </p:grpSpPr>
            <p:sp>
              <p:nvSpPr>
                <p:cNvPr id="63" name="Oval 6">
                  <a:extLst>
                    <a:ext uri="{FF2B5EF4-FFF2-40B4-BE49-F238E27FC236}">
                      <a16:creationId xmlns:a16="http://schemas.microsoft.com/office/drawing/2014/main" id="{7D2E2C59-F131-6E26-1934-209D036055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862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64" name="Oval 7">
                  <a:extLst>
                    <a:ext uri="{FF2B5EF4-FFF2-40B4-BE49-F238E27FC236}">
                      <a16:creationId xmlns:a16="http://schemas.microsoft.com/office/drawing/2014/main" id="{0665F7FE-6050-F70F-1E66-85D687F2C0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5" y="862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65" name="Oval 8">
                  <a:extLst>
                    <a:ext uri="{FF2B5EF4-FFF2-40B4-BE49-F238E27FC236}">
                      <a16:creationId xmlns:a16="http://schemas.microsoft.com/office/drawing/2014/main" id="{E19FA601-6312-F6A4-9050-FD9FFE82F0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862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66" name="Oval 9">
                  <a:extLst>
                    <a:ext uri="{FF2B5EF4-FFF2-40B4-BE49-F238E27FC236}">
                      <a16:creationId xmlns:a16="http://schemas.microsoft.com/office/drawing/2014/main" id="{C01ACF54-2018-12A7-B338-BFBE221FD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" y="862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67" name="Line 16">
                  <a:extLst>
                    <a:ext uri="{FF2B5EF4-FFF2-40B4-BE49-F238E27FC236}">
                      <a16:creationId xmlns:a16="http://schemas.microsoft.com/office/drawing/2014/main" id="{EBC387C5-8ACF-02D1-F121-59538991E4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7" y="897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17">
                  <a:extLst>
                    <a:ext uri="{FF2B5EF4-FFF2-40B4-BE49-F238E27FC236}">
                      <a16:creationId xmlns:a16="http://schemas.microsoft.com/office/drawing/2014/main" id="{16DE2473-898F-CA0F-0648-7FF5FD354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82" y="897"/>
                  <a:ext cx="87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18">
                  <a:extLst>
                    <a:ext uri="{FF2B5EF4-FFF2-40B4-BE49-F238E27FC236}">
                      <a16:creationId xmlns:a16="http://schemas.microsoft.com/office/drawing/2014/main" id="{63524173-F247-7F09-38E3-39DA1DB40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" y="897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Oval 21">
                  <a:extLst>
                    <a:ext uri="{FF2B5EF4-FFF2-40B4-BE49-F238E27FC236}">
                      <a16:creationId xmlns:a16="http://schemas.microsoft.com/office/drawing/2014/main" id="{BAAE5F26-1C9F-5371-D710-F3E3FD1EEB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756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71" name="Oval 22">
                  <a:extLst>
                    <a:ext uri="{FF2B5EF4-FFF2-40B4-BE49-F238E27FC236}">
                      <a16:creationId xmlns:a16="http://schemas.microsoft.com/office/drawing/2014/main" id="{0B718133-5615-01C7-9915-F1EB42C26C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5" y="756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72" name="Oval 23">
                  <a:extLst>
                    <a:ext uri="{FF2B5EF4-FFF2-40B4-BE49-F238E27FC236}">
                      <a16:creationId xmlns:a16="http://schemas.microsoft.com/office/drawing/2014/main" id="{A457EE84-7E1B-5E5D-F260-4E543CC89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756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73" name="Oval 24">
                  <a:extLst>
                    <a:ext uri="{FF2B5EF4-FFF2-40B4-BE49-F238E27FC236}">
                      <a16:creationId xmlns:a16="http://schemas.microsoft.com/office/drawing/2014/main" id="{E4F9D0A1-CB44-1081-92FF-4569E6F19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4" y="756"/>
                  <a:ext cx="87" cy="70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74" name="Line 27">
                  <a:extLst>
                    <a:ext uri="{FF2B5EF4-FFF2-40B4-BE49-F238E27FC236}">
                      <a16:creationId xmlns:a16="http://schemas.microsoft.com/office/drawing/2014/main" id="{87E5336E-DD66-FC07-6302-437F07E97E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7" y="791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28">
                  <a:extLst>
                    <a:ext uri="{FF2B5EF4-FFF2-40B4-BE49-F238E27FC236}">
                      <a16:creationId xmlns:a16="http://schemas.microsoft.com/office/drawing/2014/main" id="{7884A47F-E9BA-1189-F159-B4FBC30B74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82" y="791"/>
                  <a:ext cx="87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29">
                  <a:extLst>
                    <a:ext uri="{FF2B5EF4-FFF2-40B4-BE49-F238E27FC236}">
                      <a16:creationId xmlns:a16="http://schemas.microsoft.com/office/drawing/2014/main" id="{83DD71D9-2C0D-C1D0-C15B-4E7F14A4C5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56" y="791"/>
                  <a:ext cx="8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32">
                  <a:extLst>
                    <a:ext uri="{FF2B5EF4-FFF2-40B4-BE49-F238E27FC236}">
                      <a16:creationId xmlns:a16="http://schemas.microsoft.com/office/drawing/2014/main" id="{B2CBC1DF-40D1-266E-A136-2E494A1A02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4" y="826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33">
                  <a:extLst>
                    <a:ext uri="{FF2B5EF4-FFF2-40B4-BE49-F238E27FC236}">
                      <a16:creationId xmlns:a16="http://schemas.microsoft.com/office/drawing/2014/main" id="{0BFCFD7E-0B74-1B76-3155-E072CE4C65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8" y="826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34">
                  <a:extLst>
                    <a:ext uri="{FF2B5EF4-FFF2-40B4-BE49-F238E27FC236}">
                      <a16:creationId xmlns:a16="http://schemas.microsoft.com/office/drawing/2014/main" id="{5046F0EE-3413-F812-C09A-C51FA8D837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13" y="826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35">
                  <a:extLst>
                    <a:ext uri="{FF2B5EF4-FFF2-40B4-BE49-F238E27FC236}">
                      <a16:creationId xmlns:a16="http://schemas.microsoft.com/office/drawing/2014/main" id="{B35353B4-83ED-F5FA-EA1C-4EC73D24D3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87" y="826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19">
                <a:extLst>
                  <a:ext uri="{FF2B5EF4-FFF2-40B4-BE49-F238E27FC236}">
                    <a16:creationId xmlns:a16="http://schemas.microsoft.com/office/drawing/2014/main" id="{25EA495A-AF69-3446-F10B-451E70A1C4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4" y="1002"/>
                <a:ext cx="872" cy="282"/>
                <a:chOff x="3164" y="1002"/>
                <a:chExt cx="872" cy="282"/>
              </a:xfrm>
            </p:grpSpPr>
            <p:sp>
              <p:nvSpPr>
                <p:cNvPr id="34" name="Oval 12">
                  <a:extLst>
                    <a:ext uri="{FF2B5EF4-FFF2-40B4-BE49-F238E27FC236}">
                      <a16:creationId xmlns:a16="http://schemas.microsoft.com/office/drawing/2014/main" id="{208C7FC6-82D1-9CE5-9B08-0CD324735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1002"/>
                  <a:ext cx="87" cy="71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35" name="Oval 13">
                  <a:extLst>
                    <a:ext uri="{FF2B5EF4-FFF2-40B4-BE49-F238E27FC236}">
                      <a16:creationId xmlns:a16="http://schemas.microsoft.com/office/drawing/2014/main" id="{639C93BB-6ABF-4B0D-4534-10F43010E1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5" y="1002"/>
                  <a:ext cx="88" cy="71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36" name="Oval 14">
                  <a:extLst>
                    <a:ext uri="{FF2B5EF4-FFF2-40B4-BE49-F238E27FC236}">
                      <a16:creationId xmlns:a16="http://schemas.microsoft.com/office/drawing/2014/main" id="{09B850F9-B4AB-4281-761B-06C537AB4D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7" y="1002"/>
                  <a:ext cx="88" cy="71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37" name="Oval 15">
                  <a:extLst>
                    <a:ext uri="{FF2B5EF4-FFF2-40B4-BE49-F238E27FC236}">
                      <a16:creationId xmlns:a16="http://schemas.microsoft.com/office/drawing/2014/main" id="{99B14D6F-20EE-479E-85D6-0A4216B18C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9" y="1002"/>
                  <a:ext cx="87" cy="71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38" name="Line 38">
                  <a:extLst>
                    <a:ext uri="{FF2B5EF4-FFF2-40B4-BE49-F238E27FC236}">
                      <a16:creationId xmlns:a16="http://schemas.microsoft.com/office/drawing/2014/main" id="{ECE1A638-E309-FF50-DD47-FCCA0FA80F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1" y="1038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39">
                  <a:extLst>
                    <a:ext uri="{FF2B5EF4-FFF2-40B4-BE49-F238E27FC236}">
                      <a16:creationId xmlns:a16="http://schemas.microsoft.com/office/drawing/2014/main" id="{FC8525AD-972F-0F7D-CF5A-0C0DCFA2D8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13" y="1038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40">
                  <a:extLst>
                    <a:ext uri="{FF2B5EF4-FFF2-40B4-BE49-F238E27FC236}">
                      <a16:creationId xmlns:a16="http://schemas.microsoft.com/office/drawing/2014/main" id="{DC052B66-7F2D-3D83-16B2-47F1FCAC8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5" y="1038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Oval 41">
                  <a:extLst>
                    <a:ext uri="{FF2B5EF4-FFF2-40B4-BE49-F238E27FC236}">
                      <a16:creationId xmlns:a16="http://schemas.microsoft.com/office/drawing/2014/main" id="{05FDE7B0-E09B-6215-1746-6D3FE95396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1108"/>
                  <a:ext cx="87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42" name="Oval 42">
                  <a:extLst>
                    <a:ext uri="{FF2B5EF4-FFF2-40B4-BE49-F238E27FC236}">
                      <a16:creationId xmlns:a16="http://schemas.microsoft.com/office/drawing/2014/main" id="{8C1B00CA-8949-27CD-7C80-9CD0979097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5" y="1108"/>
                  <a:ext cx="88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43" name="Oval 43">
                  <a:extLst>
                    <a:ext uri="{FF2B5EF4-FFF2-40B4-BE49-F238E27FC236}">
                      <a16:creationId xmlns:a16="http://schemas.microsoft.com/office/drawing/2014/main" id="{FE9454E8-B02A-5FD9-E144-EC0D1E351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7" y="1108"/>
                  <a:ext cx="88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44" name="Oval 44">
                  <a:extLst>
                    <a:ext uri="{FF2B5EF4-FFF2-40B4-BE49-F238E27FC236}">
                      <a16:creationId xmlns:a16="http://schemas.microsoft.com/office/drawing/2014/main" id="{CD5E67C3-8974-BB20-E798-3227A2788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9" y="1108"/>
                  <a:ext cx="87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45" name="Line 45">
                  <a:extLst>
                    <a:ext uri="{FF2B5EF4-FFF2-40B4-BE49-F238E27FC236}">
                      <a16:creationId xmlns:a16="http://schemas.microsoft.com/office/drawing/2014/main" id="{1BBC049C-D970-97B1-DBFA-6CE36FDA58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1" y="1143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46">
                  <a:extLst>
                    <a:ext uri="{FF2B5EF4-FFF2-40B4-BE49-F238E27FC236}">
                      <a16:creationId xmlns:a16="http://schemas.microsoft.com/office/drawing/2014/main" id="{2F6E6359-1EE8-C9EA-86A3-479FC399C4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13" y="1143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47">
                  <a:extLst>
                    <a:ext uri="{FF2B5EF4-FFF2-40B4-BE49-F238E27FC236}">
                      <a16:creationId xmlns:a16="http://schemas.microsoft.com/office/drawing/2014/main" id="{FDCCDFBA-E8F9-8DA3-3CC3-D599DB4EBC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5" y="1143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48">
                  <a:extLst>
                    <a:ext uri="{FF2B5EF4-FFF2-40B4-BE49-F238E27FC236}">
                      <a16:creationId xmlns:a16="http://schemas.microsoft.com/office/drawing/2014/main" id="{9E057E8B-5461-FA3C-6C69-CE3C6A8D46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7" y="1073"/>
                  <a:ext cx="0" cy="3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49">
                  <a:extLst>
                    <a:ext uri="{FF2B5EF4-FFF2-40B4-BE49-F238E27FC236}">
                      <a16:creationId xmlns:a16="http://schemas.microsoft.com/office/drawing/2014/main" id="{223BAF28-65D6-60ED-7625-2CB67A08DA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9" y="1073"/>
                  <a:ext cx="0" cy="3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50">
                  <a:extLst>
                    <a:ext uri="{FF2B5EF4-FFF2-40B4-BE49-F238E27FC236}">
                      <a16:creationId xmlns:a16="http://schemas.microsoft.com/office/drawing/2014/main" id="{1154C589-4A6C-8FAF-00E2-358C5030BE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1" y="1073"/>
                  <a:ext cx="0" cy="3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51">
                  <a:extLst>
                    <a:ext uri="{FF2B5EF4-FFF2-40B4-BE49-F238E27FC236}">
                      <a16:creationId xmlns:a16="http://schemas.microsoft.com/office/drawing/2014/main" id="{E092C2E4-E907-AAF3-1419-82BDB189C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3" y="1073"/>
                  <a:ext cx="0" cy="3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52">
                  <a:extLst>
                    <a:ext uri="{FF2B5EF4-FFF2-40B4-BE49-F238E27FC236}">
                      <a16:creationId xmlns:a16="http://schemas.microsoft.com/office/drawing/2014/main" id="{C67F6A02-02CB-DB73-0A5D-11920DF98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1214"/>
                  <a:ext cx="87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53" name="Oval 53">
                  <a:extLst>
                    <a:ext uri="{FF2B5EF4-FFF2-40B4-BE49-F238E27FC236}">
                      <a16:creationId xmlns:a16="http://schemas.microsoft.com/office/drawing/2014/main" id="{ECC8D3E7-0808-1CCB-4733-BE153D0BA4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5" y="1214"/>
                  <a:ext cx="88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54" name="Oval 54">
                  <a:extLst>
                    <a:ext uri="{FF2B5EF4-FFF2-40B4-BE49-F238E27FC236}">
                      <a16:creationId xmlns:a16="http://schemas.microsoft.com/office/drawing/2014/main" id="{35D2BF00-1DCB-D870-783D-36DA4A4573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87" y="1214"/>
                  <a:ext cx="88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55" name="Oval 55">
                  <a:extLst>
                    <a:ext uri="{FF2B5EF4-FFF2-40B4-BE49-F238E27FC236}">
                      <a16:creationId xmlns:a16="http://schemas.microsoft.com/office/drawing/2014/main" id="{871561C4-214A-C613-7B9D-6400C3196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9" y="1214"/>
                  <a:ext cx="87" cy="70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/>
                </a:p>
              </p:txBody>
            </p:sp>
            <p:sp>
              <p:nvSpPr>
                <p:cNvPr id="56" name="Line 56">
                  <a:extLst>
                    <a:ext uri="{FF2B5EF4-FFF2-40B4-BE49-F238E27FC236}">
                      <a16:creationId xmlns:a16="http://schemas.microsoft.com/office/drawing/2014/main" id="{7E5D28AB-4633-DB4E-C82A-74E426FD83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1" y="1249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57">
                  <a:extLst>
                    <a:ext uri="{FF2B5EF4-FFF2-40B4-BE49-F238E27FC236}">
                      <a16:creationId xmlns:a16="http://schemas.microsoft.com/office/drawing/2014/main" id="{676FBAFE-DBA2-2C04-C4E3-8FF8877D19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13" y="1249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58">
                  <a:extLst>
                    <a:ext uri="{FF2B5EF4-FFF2-40B4-BE49-F238E27FC236}">
                      <a16:creationId xmlns:a16="http://schemas.microsoft.com/office/drawing/2014/main" id="{FBA7D363-060E-9EEC-4916-05C6799387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75" y="1249"/>
                  <a:ext cx="174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59">
                  <a:extLst>
                    <a:ext uri="{FF2B5EF4-FFF2-40B4-BE49-F238E27FC236}">
                      <a16:creationId xmlns:a16="http://schemas.microsoft.com/office/drawing/2014/main" id="{FF40D621-5608-6ACA-8507-DDBB15CF95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7" y="1178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60">
                  <a:extLst>
                    <a:ext uri="{FF2B5EF4-FFF2-40B4-BE49-F238E27FC236}">
                      <a16:creationId xmlns:a16="http://schemas.microsoft.com/office/drawing/2014/main" id="{1D7E1852-7B4E-DD5C-32DA-B11B87AF34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69" y="1178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61">
                  <a:extLst>
                    <a:ext uri="{FF2B5EF4-FFF2-40B4-BE49-F238E27FC236}">
                      <a16:creationId xmlns:a16="http://schemas.microsoft.com/office/drawing/2014/main" id="{E917BFAB-7407-92D9-A510-A08E36142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31" y="1178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62">
                  <a:extLst>
                    <a:ext uri="{FF2B5EF4-FFF2-40B4-BE49-F238E27FC236}">
                      <a16:creationId xmlns:a16="http://schemas.microsoft.com/office/drawing/2014/main" id="{1B8F04C0-11EB-7B15-1321-99E4D9DB3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3" y="1178"/>
                  <a:ext cx="0" cy="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Text Box 115">
                <a:extLst>
                  <a:ext uri="{FF2B5EF4-FFF2-40B4-BE49-F238E27FC236}">
                    <a16:creationId xmlns:a16="http://schemas.microsoft.com/office/drawing/2014/main" id="{3748A0DF-5DA1-C068-AF1E-5BE29BFD8E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1236"/>
                <a:ext cx="10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en-US" sz="1200" b="1">
                    <a:solidFill>
                      <a:schemeClr val="accent1"/>
                    </a:solidFill>
                    <a:latin typeface="Helvetica" panose="020B0604020202020204" pitchFamily="34" charset="0"/>
                  </a:rPr>
                  <a:t>Relaxed SiGe</a:t>
                </a:r>
                <a:endParaRPr lang="en-US" altLang="en-US" sz="1400" b="1">
                  <a:solidFill>
                    <a:schemeClr val="accent1"/>
                  </a:solidFill>
                  <a:latin typeface="Helvetica" panose="020B0604020202020204" pitchFamily="34" charset="0"/>
                </a:endParaRPr>
              </a:p>
            </p:txBody>
          </p:sp>
          <p:sp>
            <p:nvSpPr>
              <p:cNvPr id="31" name="Rectangle 116">
                <a:extLst>
                  <a:ext uri="{FF2B5EF4-FFF2-40B4-BE49-F238E27FC236}">
                    <a16:creationId xmlns:a16="http://schemas.microsoft.com/office/drawing/2014/main" id="{C05CAFB0-CE0D-B67C-EC56-678BA8A0C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3" y="656"/>
                <a:ext cx="77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solidFill>
                      <a:srgbClr val="FF3300"/>
                    </a:solidFill>
                    <a:latin typeface="Helvetica" panose="020B0604020202020204" pitchFamily="34" charset="0"/>
                  </a:rPr>
                  <a:t>Relaxed Si</a:t>
                </a:r>
              </a:p>
            </p:txBody>
          </p:sp>
          <p:sp>
            <p:nvSpPr>
              <p:cNvPr id="32" name="Line 124">
                <a:extLst>
                  <a:ext uri="{FF2B5EF4-FFF2-40B4-BE49-F238E27FC236}">
                    <a16:creationId xmlns:a16="http://schemas.microsoft.com/office/drawing/2014/main" id="{2D585163-3587-914E-DC98-F1A7CAFF71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7" y="890"/>
                <a:ext cx="1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25">
                <a:extLst>
                  <a:ext uri="{FF2B5EF4-FFF2-40B4-BE49-F238E27FC236}">
                    <a16:creationId xmlns:a16="http://schemas.microsoft.com/office/drawing/2014/main" id="{B33764BE-BE6E-78EE-6FD5-87E13D722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46" y="887"/>
                <a:ext cx="1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8BF94F26-040B-C097-36DC-DC9EED93E334}"/>
              </a:ext>
            </a:extLst>
          </p:cNvPr>
          <p:cNvSpPr txBox="1"/>
          <p:nvPr/>
        </p:nvSpPr>
        <p:spPr>
          <a:xfrm>
            <a:off x="6096162" y="3910379"/>
            <a:ext cx="257314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Pseudomorphic epitaxial layer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13F19B-B53A-B4D3-0A87-67AB86162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332" y="2011382"/>
            <a:ext cx="1060483" cy="93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4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672576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Measurement of wafer curvature (stress)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F7EDE1-8FC9-B46C-E5B9-8177C3DA1D5A}"/>
              </a:ext>
            </a:extLst>
          </p:cNvPr>
          <p:cNvSpPr txBox="1"/>
          <p:nvPr/>
        </p:nvSpPr>
        <p:spPr>
          <a:xfrm>
            <a:off x="3986129" y="4749040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Wikipedia</a:t>
            </a:r>
          </a:p>
        </p:txBody>
      </p:sp>
      <p:pic>
        <p:nvPicPr>
          <p:cNvPr id="11" name="Picture 10" descr="A picture containing text, umbrella, accessory&#10;&#10;Description automatically generated">
            <a:extLst>
              <a:ext uri="{FF2B5EF4-FFF2-40B4-BE49-F238E27FC236}">
                <a16:creationId xmlns:a16="http://schemas.microsoft.com/office/drawing/2014/main" id="{EC12B194-94CE-718E-5D01-06BA28C68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6" t="6358" r="7919" b="5798"/>
          <a:stretch/>
        </p:blipFill>
        <p:spPr>
          <a:xfrm>
            <a:off x="127861" y="672576"/>
            <a:ext cx="2363492" cy="2727702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D09BE624-F822-D4DE-9400-C01389ABC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953" y="608471"/>
            <a:ext cx="3037154" cy="3105150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5CDDDCE5-7CD3-D846-1A2C-ADCDAEE82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0" t="3642" r="1849" b="1495"/>
          <a:stretch/>
        </p:blipFill>
        <p:spPr>
          <a:xfrm>
            <a:off x="5634000" y="797195"/>
            <a:ext cx="3457242" cy="2558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4650C5-9DC7-B183-7990-65B439412264}"/>
              </a:ext>
            </a:extLst>
          </p:cNvPr>
          <p:cNvSpPr txBox="1"/>
          <p:nvPr/>
        </p:nvSpPr>
        <p:spPr>
          <a:xfrm>
            <a:off x="5907735" y="3957199"/>
            <a:ext cx="2909771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Measurement of stress with x-rays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EDC2A9-3033-2001-2502-F7BC47B4116C}"/>
              </a:ext>
            </a:extLst>
          </p:cNvPr>
          <p:cNvSpPr txBox="1"/>
          <p:nvPr/>
        </p:nvSpPr>
        <p:spPr>
          <a:xfrm>
            <a:off x="3236266" y="3957199"/>
            <a:ext cx="2146742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k-Space Associates, Inc.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1CBB33-706C-B44D-05E3-7B04CA8DDC6F}"/>
              </a:ext>
            </a:extLst>
          </p:cNvPr>
          <p:cNvSpPr txBox="1"/>
          <p:nvPr/>
        </p:nvSpPr>
        <p:spPr>
          <a:xfrm>
            <a:off x="485503" y="3741756"/>
            <a:ext cx="1648208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Flexus 2320-S</a:t>
            </a:r>
          </a:p>
          <a:p>
            <a:r>
              <a:rPr lang="en-US" dirty="0" err="1"/>
              <a:t>Dektak</a:t>
            </a:r>
            <a:r>
              <a:rPr lang="en-US" dirty="0"/>
              <a:t> XT (stylus)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BEAE17-0249-45FA-5F1F-284CAAB9C345}"/>
              </a:ext>
            </a:extLst>
          </p:cNvPr>
          <p:cNvGrpSpPr/>
          <p:nvPr/>
        </p:nvGrpSpPr>
        <p:grpSpPr>
          <a:xfrm>
            <a:off x="2034567" y="3082589"/>
            <a:ext cx="1678665" cy="781091"/>
            <a:chOff x="5320207" y="2572841"/>
            <a:chExt cx="1678665" cy="781091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F4FDA187-1F56-00B8-960E-DE96A7C53528}"/>
                </a:ext>
              </a:extLst>
            </p:cNvPr>
            <p:cNvSpPr txBox="1"/>
            <p:nvPr/>
          </p:nvSpPr>
          <p:spPr>
            <a:xfrm>
              <a:off x="5320207" y="2572841"/>
              <a:ext cx="1678665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Stoney’s Equation: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CBA91201-F9CB-F760-D503-BB17055E3586}"/>
                    </a:ext>
                  </a:extLst>
                </p:cNvPr>
                <p:cNvSpPr txBox="1"/>
                <p:nvPr/>
              </p:nvSpPr>
              <p:spPr>
                <a:xfrm>
                  <a:off x="5598168" y="2921698"/>
                  <a:ext cx="1122743" cy="432234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𝑅𝑡</m:t>
                            </m:r>
                          </m:den>
                        </m:f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CBA91201-F9CB-F760-D503-BB17055E35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8168" y="2921698"/>
                  <a:ext cx="1122743" cy="4322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BBD9B8-6FAE-DAD1-5133-9697B5DBA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341" y="2773614"/>
            <a:ext cx="2360680" cy="11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09981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26936</TotalTime>
  <Words>3806</Words>
  <Application>Microsoft Office PowerPoint</Application>
  <PresentationFormat>On-screen Show (16:9)</PresentationFormat>
  <Paragraphs>619</Paragraphs>
  <Slides>47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Calibri</vt:lpstr>
      <vt:lpstr>Cambria Math</vt:lpstr>
      <vt:lpstr>Google Sans</vt:lpstr>
      <vt:lpstr>Helvetica</vt:lpstr>
      <vt:lpstr>Symbol</vt:lpstr>
      <vt:lpstr>Tahoma</vt:lpstr>
      <vt:lpstr>Wingdings</vt:lpstr>
      <vt:lpstr>Wingdings 2</vt:lpstr>
      <vt:lpstr>NMSU_2019</vt:lpstr>
      <vt:lpstr>Photo Editor Photo</vt:lpstr>
      <vt:lpstr>Equation</vt:lpstr>
      <vt:lpstr>Impact of Stress and Strain on Optical Spectra of Semiconductors</vt:lpstr>
      <vt:lpstr>PowerPoint Presentation</vt:lpstr>
      <vt:lpstr>Where is Las Cruces, NM ???</vt:lpstr>
      <vt:lpstr>Finally in Grenoble</vt:lpstr>
      <vt:lpstr>Outline: tutorial on stress and strain</vt:lpstr>
      <vt:lpstr>Hooke’s Law</vt:lpstr>
      <vt:lpstr>Stress tensor</vt:lpstr>
      <vt:lpstr>Examples of stress tensors</vt:lpstr>
      <vt:lpstr>Measurement of wafer curvature (stress)</vt:lpstr>
      <vt:lpstr>Strain tensor</vt:lpstr>
      <vt:lpstr>Examples of strain tensors</vt:lpstr>
      <vt:lpstr>Strain measurements</vt:lpstr>
      <vt:lpstr>Elasticity and compliance tensors (Hooke’s Law)</vt:lpstr>
      <vt:lpstr>Compliance tensors for different symmetries</vt:lpstr>
      <vt:lpstr>Phonon spectra under uniaxial strain</vt:lpstr>
      <vt:lpstr>UV Raman stress mapping in Si devices</vt:lpstr>
      <vt:lpstr>UV Raman stress measurements in group-IV alloys</vt:lpstr>
      <vt:lpstr>Electronic bands under hydrostatic strain</vt:lpstr>
      <vt:lpstr>Valence bands of Si under (001) stress</vt:lpstr>
      <vt:lpstr>Conduction bands of Si under (001) stress</vt:lpstr>
      <vt:lpstr>Photoluminescence of Si1-xGex alloys on Si</vt:lpstr>
      <vt:lpstr>Strain splitting of E1 and E1+D1 transitions</vt:lpstr>
      <vt:lpstr>Spectroscopic ellipsometry</vt:lpstr>
      <vt:lpstr>Ellipsometry instrumentation</vt:lpstr>
      <vt:lpstr>Penetration depth</vt:lpstr>
      <vt:lpstr>Critical points in the dielectric function of Ge</vt:lpstr>
      <vt:lpstr>Piezo-optics of Si, Ge, GaAs under (001) strain</vt:lpstr>
      <vt:lpstr>Tensile biaxial stress in Ge layers on Si</vt:lpstr>
      <vt:lpstr>Optical and X-Ray Characterization of Ge1-ySny alloys on GaAs</vt:lpstr>
      <vt:lpstr>Outline</vt:lpstr>
      <vt:lpstr>Introduction </vt:lpstr>
      <vt:lpstr>(004) Rocking Curves: Strained or relaxed ???</vt:lpstr>
      <vt:lpstr>(004) Reciprocal Space Maps</vt:lpstr>
      <vt:lpstr>(2 ̅2 ̅4) &amp; (224) Rocking Curve (Open Detector)</vt:lpstr>
      <vt:lpstr>(224) Grazing Incidence RSM</vt:lpstr>
      <vt:lpstr>Lattice Constants</vt:lpstr>
      <vt:lpstr>Pseudodielectric function before/after cleaning: 1.2%</vt:lpstr>
      <vt:lpstr>Pseudodielectric Function </vt:lpstr>
      <vt:lpstr>Ge1-ySny optical constants</vt:lpstr>
      <vt:lpstr>2nd Derivative of the dielectric Function: 2.6% tin</vt:lpstr>
      <vt:lpstr>Dependence of E1 &amp; E1+Δ1 energies on tin content</vt:lpstr>
      <vt:lpstr>Photoluminescence spectra of Ge-Sn alloys at 300K</vt:lpstr>
      <vt:lpstr>Dependence of direct bandgap E0 on tin content</vt:lpstr>
      <vt:lpstr>Conclusion</vt:lpstr>
      <vt:lpstr>Conclusions </vt:lpstr>
      <vt:lpstr>Thank you!     Questions?</vt:lpstr>
      <vt:lpstr>New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dc:creator>Stefan Zollner</dc:creator>
  <cp:lastModifiedBy>Stefan Zollner</cp:lastModifiedBy>
  <cp:revision>458</cp:revision>
  <cp:lastPrinted>2023-03-05T00:09:42Z</cp:lastPrinted>
  <dcterms:modified xsi:type="dcterms:W3CDTF">2023-03-12T17:52:35Z</dcterms:modified>
</cp:coreProperties>
</file>