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8" r:id="rId3"/>
    <p:sldId id="341" r:id="rId4"/>
    <p:sldId id="342" r:id="rId5"/>
    <p:sldId id="343" r:id="rId6"/>
    <p:sldId id="344" r:id="rId7"/>
    <p:sldId id="345" r:id="rId8"/>
    <p:sldId id="275" r:id="rId9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6D5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8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63D939-A691-421B-973A-BC0A371610EB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340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70"/>
            <a:ext cx="3037840" cy="46340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7566E9-F661-4D04-BE93-261B4438D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1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Blank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64974"/>
            <a:ext cx="10363200" cy="1466291"/>
          </a:xfrm>
        </p:spPr>
        <p:txBody>
          <a:bodyPr anchor="t" anchorCtr="0"/>
          <a:lstStyle>
            <a:lvl1pPr algn="ctr">
              <a:defRPr sz="45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562418-96E8-2A4F-BC34-65F71D2C2E75}"/>
              </a:ext>
            </a:extLst>
          </p:cNvPr>
          <p:cNvGrpSpPr/>
          <p:nvPr/>
        </p:nvGrpSpPr>
        <p:grpSpPr>
          <a:xfrm>
            <a:off x="4508430" y="4572000"/>
            <a:ext cx="3175141" cy="1632515"/>
            <a:chOff x="4428154" y="3921547"/>
            <a:chExt cx="3330175" cy="228296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A8F4E40-A2A8-3845-A7BC-A70B2BE1615A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DA45FC5-0C12-A24C-87EF-D5E5C843A91A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47751CA-AB85-AD4C-AE99-09F065ACBE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D9A299-3B04-474A-A43F-2949E7EA41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218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E47562-0B4E-E143-B002-83649551E0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807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07360FE-8B74-B742-AC27-153E1A1C9C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9795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0538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59522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525253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898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62731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57337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860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971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42E-E29E-8442-94C1-AC54D70DD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552" y="2107021"/>
            <a:ext cx="10516077" cy="38318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2B999D7-A76D-B741-B745-30280A6B1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552" y="2604240"/>
            <a:ext cx="10516077" cy="38318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College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CA1FD1C-6FE7-DD48-9178-AFF6A8C55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552" y="3101459"/>
            <a:ext cx="10516077" cy="38318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Department or Program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6EF9B5F-920F-8E4F-872D-C4D4C2C60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552" y="3598678"/>
            <a:ext cx="10516077" cy="38318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EB2389-F780-2D4A-B2A3-2E10B3549B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552" y="4095897"/>
            <a:ext cx="10516077" cy="38318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444114-988B-6D44-B79C-537507DF2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552" y="4593118"/>
            <a:ext cx="10516077" cy="383182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D535D-CF14-414F-994D-2D6881DC565E}"/>
              </a:ext>
            </a:extLst>
          </p:cNvPr>
          <p:cNvSpPr txBox="1"/>
          <p:nvPr/>
        </p:nvSpPr>
        <p:spPr>
          <a:xfrm>
            <a:off x="820554" y="978794"/>
            <a:ext cx="8108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69525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resentation Titl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64974"/>
            <a:ext cx="10363200" cy="1466291"/>
          </a:xfrm>
        </p:spPr>
        <p:txBody>
          <a:bodyPr anchor="t" anchorCtr="0"/>
          <a:lstStyle>
            <a:lvl1pPr algn="ctr">
              <a:defRPr sz="45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152971"/>
            <a:ext cx="9144000" cy="828294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5B5FA-38C5-9149-9DA4-F4028C966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9" y="3009505"/>
            <a:ext cx="6233583" cy="3349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32339FA-DA32-A74D-BF3D-0857B2EA0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4" y="3470505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C4E1DC7-B849-7A47-B34C-CA67D6F46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7" y="3470505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3D67C-B153-C645-A39A-00A7DAE198D6}"/>
              </a:ext>
            </a:extLst>
          </p:cNvPr>
          <p:cNvGrpSpPr/>
          <p:nvPr/>
        </p:nvGrpSpPr>
        <p:grpSpPr>
          <a:xfrm>
            <a:off x="4508430" y="4850966"/>
            <a:ext cx="3175141" cy="1632516"/>
            <a:chOff x="4428154" y="3921547"/>
            <a:chExt cx="3330175" cy="22829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D9EA0D-1D68-9440-B3BE-BD5C55B95E11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85F0FEB-2A54-704E-9CA8-5EACEB32DA8A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6096C86-8430-4542-9130-724B45917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458BD4-C1E5-4B48-9C01-7F4AE75B2C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460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61770"/>
            <a:ext cx="10363200" cy="1466291"/>
          </a:xfrm>
        </p:spPr>
        <p:txBody>
          <a:bodyPr anchor="t" anchorCtr="0"/>
          <a:lstStyle>
            <a:lvl1pPr algn="ctr">
              <a:defRPr sz="45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49767"/>
            <a:ext cx="9144000" cy="828294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4281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BC21DA-BB37-9447-AE99-A5671996B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3911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D90CA-AF2E-8449-8E84-D6C56326C15A}"/>
              </a:ext>
            </a:extLst>
          </p:cNvPr>
          <p:cNvSpPr/>
          <p:nvPr/>
        </p:nvSpPr>
        <p:spPr>
          <a:xfrm>
            <a:off x="4391188" y="0"/>
            <a:ext cx="78008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4240262" y="0"/>
            <a:ext cx="4428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729" y="510446"/>
            <a:ext cx="6700299" cy="1080247"/>
          </a:xfrm>
        </p:spPr>
        <p:txBody>
          <a:bodyPr anchor="t" anchorCtr="0">
            <a:noAutofit/>
          </a:bodyPr>
          <a:lstStyle>
            <a:lvl1pPr algn="ctr">
              <a:defRPr sz="3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4116" y="1598800"/>
            <a:ext cx="5514661" cy="828294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9511" y="2494700"/>
            <a:ext cx="5083876" cy="33496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7412" y="2932981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7409" y="3865608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74E4EE-A9AB-F74A-BA9F-547C75AA6EF1}"/>
              </a:ext>
            </a:extLst>
          </p:cNvPr>
          <p:cNvCxnSpPr>
            <a:cxnSpLocks/>
          </p:cNvCxnSpPr>
          <p:nvPr/>
        </p:nvCxnSpPr>
        <p:spPr>
          <a:xfrm flipH="1">
            <a:off x="6914891" y="3706773"/>
            <a:ext cx="32959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A85373-871A-E541-8F8C-B40596554BE5}"/>
              </a:ext>
            </a:extLst>
          </p:cNvPr>
          <p:cNvGrpSpPr/>
          <p:nvPr/>
        </p:nvGrpSpPr>
        <p:grpSpPr>
          <a:xfrm>
            <a:off x="6206091" y="4742720"/>
            <a:ext cx="4462939" cy="1869942"/>
            <a:chOff x="2301428" y="3862555"/>
            <a:chExt cx="4541144" cy="253694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CC6DD35-5E5A-4146-B262-96EBC14807C4}"/>
                </a:ext>
              </a:extLst>
            </p:cNvPr>
            <p:cNvGrpSpPr/>
            <p:nvPr userDrawn="1"/>
          </p:nvGrpSpPr>
          <p:grpSpPr>
            <a:xfrm>
              <a:off x="3799086" y="3862555"/>
              <a:ext cx="1408176" cy="1538935"/>
              <a:chOff x="5183237" y="4557650"/>
              <a:chExt cx="1408176" cy="153893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C1F035-5C5D-4D45-89DC-B68221E4AAE2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076CB4F-6132-074E-8B18-3E6BE7D40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893F3D-60C2-2444-BD3E-C188C277E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491740" y="5508222"/>
              <a:ext cx="4160520" cy="59436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649042-7375-1E47-92F9-8BD14D315D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01428" y="5945387"/>
              <a:ext cx="4541144" cy="454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4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0" y="5029201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77000"/>
            <a:ext cx="10363200" cy="1466291"/>
          </a:xfrm>
        </p:spPr>
        <p:txBody>
          <a:bodyPr anchor="t" anchorCtr="0"/>
          <a:lstStyle>
            <a:lvl1pPr algn="ctr">
              <a:defRPr sz="45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964997"/>
            <a:ext cx="9144000" cy="828294"/>
          </a:xfrm>
        </p:spPr>
        <p:txBody>
          <a:bodyPr/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Subtopic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9" y="2816320"/>
            <a:ext cx="6233583" cy="33496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4" y="3277318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3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7" y="3277318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1FEA00-B214-AF4C-B8C4-3A82EA4AB2F4}"/>
              </a:ext>
            </a:extLst>
          </p:cNvPr>
          <p:cNvGrpSpPr/>
          <p:nvPr/>
        </p:nvGrpSpPr>
        <p:grpSpPr>
          <a:xfrm>
            <a:off x="4485752" y="4280008"/>
            <a:ext cx="3220496" cy="1632515"/>
            <a:chOff x="4884927" y="4571999"/>
            <a:chExt cx="2415372" cy="16325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A9CE167-A505-D349-A0F4-F77811BEA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84927" y="5814339"/>
              <a:ext cx="2415372" cy="390175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33D900-85D8-9843-A60D-7BA69B18B350}"/>
                </a:ext>
              </a:extLst>
            </p:cNvPr>
            <p:cNvGrpSpPr/>
            <p:nvPr userDrawn="1"/>
          </p:nvGrpSpPr>
          <p:grpSpPr>
            <a:xfrm>
              <a:off x="5594490" y="4571999"/>
              <a:ext cx="1006965" cy="1100469"/>
              <a:chOff x="5183237" y="4557650"/>
              <a:chExt cx="1408176" cy="153893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4FF2BE7-1FDF-994A-8167-87896B880EDD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8880FB9-D661-3540-92B4-3B0FC9ED91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093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Divider Slide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9"/>
            <a:ext cx="10515600" cy="73651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Topic</a:t>
            </a:r>
          </a:p>
        </p:txBody>
      </p:sp>
    </p:spTree>
    <p:extLst>
      <p:ext uri="{BB962C8B-B14F-4D97-AF65-F5344CB8AC3E}">
        <p14:creationId xmlns:p14="http://schemas.microsoft.com/office/powerpoint/2010/main" val="181058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63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8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3692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3692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9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093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093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7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431B1E-8998-0146-AF70-B53ABD36F462}"/>
              </a:ext>
            </a:extLst>
          </p:cNvPr>
          <p:cNvSpPr/>
          <p:nvPr/>
        </p:nvSpPr>
        <p:spPr>
          <a:xfrm>
            <a:off x="0" y="5811006"/>
            <a:ext cx="12192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D0EDF-6793-944A-8664-9CB2EFC03F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3417" y="5919727"/>
            <a:ext cx="923151" cy="776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7A22B-EB27-1644-86A5-45EE4003A3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11423" y="6228234"/>
            <a:ext cx="3979191" cy="3099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9B8D0-AAE2-4B7F-8141-238852989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62342" y="5445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98BCE-2AE9-4777-AE77-97F0A5B4812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756C8-6D43-4849-B145-FDCF3E702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4BCED8-F80F-480F-AF01-70729C7DA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2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emto.nmsu.edu/" TargetMode="External"/><Relationship Id="rId2" Type="http://schemas.openxmlformats.org/officeDocument/2006/relationships/hyperlink" Target="mailto:zollner@nmsu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hyperlink" Target="https://research.nmsu.edu/ResearchCores/XRAY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ECBE5E-9A8A-4778-A8AA-E20E52754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880" y="127330"/>
            <a:ext cx="11541760" cy="1466291"/>
          </a:xfrm>
        </p:spPr>
        <p:txBody>
          <a:bodyPr/>
          <a:lstStyle/>
          <a:p>
            <a:r>
              <a:rPr lang="en-US" dirty="0"/>
              <a:t>Thin-Film and Powder Characterization</a:t>
            </a:r>
            <a:br>
              <a:rPr lang="en-US" dirty="0"/>
            </a:br>
            <a:r>
              <a:rPr lang="en-US" dirty="0"/>
              <a:t>with X-rays and Polarized Light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07B52D-9193-42BE-9C38-246D92D88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4733" y="1652089"/>
            <a:ext cx="8622533" cy="853621"/>
          </a:xfrm>
        </p:spPr>
        <p:txBody>
          <a:bodyPr/>
          <a:lstStyle/>
          <a:p>
            <a:r>
              <a:rPr lang="en-US" sz="2400" dirty="0"/>
              <a:t>Stefan Zollner</a:t>
            </a:r>
            <a:endParaRPr lang="en-US" sz="2400" baseline="30000" dirty="0"/>
          </a:p>
          <a:p>
            <a:r>
              <a:rPr lang="en-US" sz="1600" dirty="0"/>
              <a:t>Head, Department of Physics, New Mexico State University, Las Cruces, NM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A8474-99B5-B513-A052-4DB58E244852}"/>
              </a:ext>
            </a:extLst>
          </p:cNvPr>
          <p:cNvSpPr txBox="1"/>
          <p:nvPr/>
        </p:nvSpPr>
        <p:spPr>
          <a:xfrm>
            <a:off x="1784733" y="2379244"/>
            <a:ext cx="8883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Email: </a:t>
            </a: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WWW: </a:t>
            </a:r>
            <a:r>
              <a:rPr lang="en-US" sz="18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or </a:t>
            </a:r>
            <a:r>
              <a:rPr lang="en-US" u="sng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http://research.nmsu.edu/ResearchCores/XRAY.html</a:t>
            </a:r>
            <a:endParaRPr lang="en-US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3C7F178-C850-A441-C3EB-0E17FABAC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/>
          <a:stretch/>
        </p:blipFill>
        <p:spPr>
          <a:xfrm>
            <a:off x="6644640" y="3145692"/>
            <a:ext cx="5466080" cy="3584978"/>
          </a:xfrm>
          <a:prstGeom prst="rect">
            <a:avLst/>
          </a:prstGeom>
        </p:spPr>
      </p:pic>
      <p:pic>
        <p:nvPicPr>
          <p:cNvPr id="8" name="Picture 7" descr="A picture containing text, projector&#10;&#10;Description automatically generated">
            <a:extLst>
              <a:ext uri="{FF2B5EF4-FFF2-40B4-BE49-F238E27FC236}">
                <a16:creationId xmlns:a16="http://schemas.microsoft.com/office/drawing/2014/main" id="{7809D694-5FE9-C8A0-F123-6C6272A64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1" y="3088159"/>
            <a:ext cx="4941970" cy="3700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A44F00-B979-79C3-43CC-2089177E4493}"/>
              </a:ext>
            </a:extLst>
          </p:cNvPr>
          <p:cNvSpPr txBox="1"/>
          <p:nvPr/>
        </p:nvSpPr>
        <p:spPr>
          <a:xfrm>
            <a:off x="9377680" y="3291333"/>
            <a:ext cx="26666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PANalytical</a:t>
            </a:r>
            <a:r>
              <a:rPr lang="en-US" dirty="0"/>
              <a:t> Empyrean XRD</a:t>
            </a:r>
          </a:p>
        </p:txBody>
      </p:sp>
    </p:spTree>
    <p:extLst>
      <p:ext uri="{BB962C8B-B14F-4D97-AF65-F5344CB8AC3E}">
        <p14:creationId xmlns:p14="http://schemas.microsoft.com/office/powerpoint/2010/main" val="385978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AFD8ED-B5B8-4219-ADC4-AA6FF7C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8321"/>
          </a:xfrm>
        </p:spPr>
        <p:txBody>
          <a:bodyPr/>
          <a:lstStyle/>
          <a:p>
            <a:pPr algn="ctr"/>
            <a:r>
              <a:rPr lang="en-US" dirty="0"/>
              <a:t>Thin Film and Powder </a:t>
            </a:r>
            <a:r>
              <a:rPr lang="en-US" sz="3200" dirty="0"/>
              <a:t>Characterization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44DD72-8688-437E-8943-64057555F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1" y="802640"/>
            <a:ext cx="7995920" cy="4978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How thick is my film?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What are the film properties?</a:t>
            </a:r>
          </a:p>
          <a:p>
            <a:pPr lvl="1"/>
            <a:r>
              <a:rPr lang="en-US" sz="2000" dirty="0"/>
              <a:t>Thickness, density, roughness (XRR)</a:t>
            </a:r>
          </a:p>
          <a:p>
            <a:pPr lvl="1"/>
            <a:r>
              <a:rPr lang="en-US" sz="2000" dirty="0"/>
              <a:t>Band gap (Ellipsometry)</a:t>
            </a:r>
          </a:p>
          <a:p>
            <a:pPr lvl="1"/>
            <a:r>
              <a:rPr lang="en-US" sz="2000" dirty="0"/>
              <a:t>Refractive index and absorption coefficient</a:t>
            </a:r>
          </a:p>
          <a:p>
            <a:pPr lvl="1"/>
            <a:r>
              <a:rPr lang="en-US" sz="2000" dirty="0"/>
              <a:t>Infrared vibrations</a:t>
            </a:r>
          </a:p>
          <a:p>
            <a:pPr lvl="1"/>
            <a:r>
              <a:rPr lang="en-US" sz="2000" dirty="0"/>
              <a:t>Strain and stress, alloy composition</a:t>
            </a:r>
          </a:p>
          <a:p>
            <a:pPr lvl="1"/>
            <a:r>
              <a:rPr lang="en-US" sz="2000" dirty="0"/>
              <a:t>Lattice constants, crystal structure, position of the atoms in the cell</a:t>
            </a:r>
          </a:p>
          <a:p>
            <a:pPr lvl="1"/>
            <a:r>
              <a:rPr lang="en-US" sz="2000" dirty="0"/>
              <a:t>Orientation, epitaxial alignment</a:t>
            </a:r>
          </a:p>
          <a:p>
            <a:pPr lvl="1"/>
            <a:r>
              <a:rPr lang="en-US" sz="2000" dirty="0"/>
              <a:t>Temperature dependence of properties (10 to 800 K)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dirty="0"/>
              <a:t>Powder and single-crystal characterization:</a:t>
            </a:r>
          </a:p>
          <a:p>
            <a:pPr lvl="1"/>
            <a:r>
              <a:rPr lang="en-US" sz="2000" dirty="0"/>
              <a:t>Chemical identification from diffraction patterns (PDF data base)</a:t>
            </a:r>
          </a:p>
          <a:p>
            <a:pPr lvl="1"/>
            <a:r>
              <a:rPr lang="en-US" sz="2000" dirty="0"/>
              <a:t>Lattice constants, crystal structure, position of the atoms in the cell</a:t>
            </a:r>
          </a:p>
          <a:p>
            <a:pPr lvl="1"/>
            <a:r>
              <a:rPr lang="en-US" sz="2000" dirty="0" err="1"/>
              <a:t>Rietfeld</a:t>
            </a:r>
            <a:r>
              <a:rPr lang="en-US" sz="2000" dirty="0"/>
              <a:t> refinement</a:t>
            </a:r>
          </a:p>
          <a:p>
            <a:pPr lvl="1"/>
            <a:endParaRPr lang="en-US" sz="2000" dirty="0"/>
          </a:p>
          <a:p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C27C4-90C1-409C-80D8-2064C2ED9891}"/>
              </a:ext>
            </a:extLst>
          </p:cNvPr>
          <p:cNvSpPr txBox="1"/>
          <p:nvPr/>
        </p:nvSpPr>
        <p:spPr>
          <a:xfrm>
            <a:off x="11627708" y="6376087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5395613-376D-4EF3-BF19-C8AB372A5617}" type="slidenum">
              <a:rPr lang="en-US" sz="2000" smtClean="0">
                <a:solidFill>
                  <a:schemeClr val="bg1"/>
                </a:solidFill>
              </a:rPr>
              <a:t>2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382DF-B1D9-88DB-43CB-414F9E6C50FF}"/>
              </a:ext>
            </a:extLst>
          </p:cNvPr>
          <p:cNvGrpSpPr/>
          <p:nvPr/>
        </p:nvGrpSpPr>
        <p:grpSpPr>
          <a:xfrm>
            <a:off x="5337389" y="942839"/>
            <a:ext cx="2170852" cy="1454652"/>
            <a:chOff x="978748" y="2339252"/>
            <a:chExt cx="2519683" cy="170634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B5B112-FC3C-CAEB-D5B6-0DE2912A19D8}"/>
                </a:ext>
              </a:extLst>
            </p:cNvPr>
            <p:cNvSpPr/>
            <p:nvPr/>
          </p:nvSpPr>
          <p:spPr>
            <a:xfrm>
              <a:off x="978748" y="3217921"/>
              <a:ext cx="2519683" cy="827674"/>
            </a:xfrm>
            <a:prstGeom prst="rect">
              <a:avLst/>
            </a:prstGeom>
            <a:solidFill>
              <a:srgbClr val="4F555C">
                <a:alpha val="89804"/>
              </a:srgbClr>
            </a:solidFill>
            <a:ln w="12700" cap="sq" cmpd="sng" algn="ctr">
              <a:solidFill>
                <a:srgbClr val="4F555C">
                  <a:alpha val="89804"/>
                </a:srgbClr>
              </a:solidFill>
              <a:prstDash val="solid"/>
              <a:miter lim="800000"/>
            </a:ln>
            <a:effectLst/>
            <a:scene3d>
              <a:camera prst="obliqueTopRight">
                <a:rot lat="0" lon="900000" rev="0"/>
              </a:camera>
              <a:lightRig rig="balanced" dir="t"/>
            </a:scene3d>
            <a:sp3d prstMaterial="matte">
              <a:bevelB w="0" h="1397000"/>
            </a:sp3d>
          </p:spPr>
          <p:txBody>
            <a:bodyPr rtlCol="0" anchor="ctr"/>
            <a:lstStyle/>
            <a:p>
              <a:pPr algn="ctr" defTabSz="914463">
                <a:defRPr/>
              </a:pPr>
              <a:endParaRPr lang="en-US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A7CC12-6274-26AB-90E8-ED2B861D8AEE}"/>
                </a:ext>
              </a:extLst>
            </p:cNvPr>
            <p:cNvSpPr/>
            <p:nvPr/>
          </p:nvSpPr>
          <p:spPr>
            <a:xfrm>
              <a:off x="978748" y="2758058"/>
              <a:ext cx="2519683" cy="451080"/>
            </a:xfrm>
            <a:prstGeom prst="rect">
              <a:avLst/>
            </a:prstGeom>
            <a:solidFill>
              <a:srgbClr val="BDB9B5"/>
            </a:solidFill>
            <a:ln w="12700" cap="sq" cmpd="sng" algn="ctr">
              <a:solidFill>
                <a:srgbClr val="BDB9B5"/>
              </a:solidFill>
              <a:prstDash val="solid"/>
              <a:miter lim="800000"/>
            </a:ln>
            <a:effectLst/>
            <a:scene3d>
              <a:camera prst="obliqueTopRight">
                <a:rot lat="0" lon="900000" rev="0"/>
              </a:camera>
              <a:lightRig rig="balanced" dir="t"/>
            </a:scene3d>
            <a:sp3d prstMaterial="matte">
              <a:bevelB w="0" h="1397000"/>
            </a:sp3d>
          </p:spPr>
          <p:txBody>
            <a:bodyPr rtlCol="0" anchor="ctr"/>
            <a:lstStyle/>
            <a:p>
              <a:pPr algn="ctr" defTabSz="914463">
                <a:defRPr/>
              </a:pPr>
              <a:endParaRPr lang="en-US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866350-3AAB-40A4-DA41-7DA2F288DBF9}"/>
                </a:ext>
              </a:extLst>
            </p:cNvPr>
            <p:cNvSpPr/>
            <p:nvPr/>
          </p:nvSpPr>
          <p:spPr>
            <a:xfrm>
              <a:off x="978750" y="2705293"/>
              <a:ext cx="2519681" cy="45719"/>
            </a:xfrm>
            <a:prstGeom prst="rect">
              <a:avLst/>
            </a:prstGeom>
            <a:solidFill>
              <a:srgbClr val="668DAD"/>
            </a:solidFill>
            <a:ln w="12700" cap="sq" cmpd="sng" algn="ctr">
              <a:solidFill>
                <a:srgbClr val="668DAD"/>
              </a:solidFill>
              <a:prstDash val="solid"/>
              <a:miter lim="800000"/>
            </a:ln>
            <a:effectLst/>
            <a:scene3d>
              <a:camera prst="obliqueTopRight">
                <a:rot lat="0" lon="900000" rev="0"/>
              </a:camera>
              <a:lightRig rig="balanced" dir="t"/>
            </a:scene3d>
            <a:sp3d prstMaterial="matte">
              <a:bevelB w="0" h="1397000"/>
            </a:sp3d>
          </p:spPr>
          <p:txBody>
            <a:bodyPr rtlCol="0" anchor="ctr"/>
            <a:lstStyle/>
            <a:p>
              <a:pPr algn="ctr" defTabSz="914463">
                <a:defRPr/>
              </a:pPr>
              <a:endParaRPr lang="en-US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D4CFF3-F8CE-2622-37C3-802FB9DB94CA}"/>
                </a:ext>
              </a:extLst>
            </p:cNvPr>
            <p:cNvSpPr txBox="1"/>
            <p:nvPr/>
          </p:nvSpPr>
          <p:spPr>
            <a:xfrm rot="188928">
              <a:off x="1675721" y="3455621"/>
              <a:ext cx="979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63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GaAs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438D1F-5352-D9A9-D6DD-2F9A693C26CC}"/>
                </a:ext>
              </a:extLst>
            </p:cNvPr>
            <p:cNvSpPr txBox="1"/>
            <p:nvPr/>
          </p:nvSpPr>
          <p:spPr>
            <a:xfrm rot="192543">
              <a:off x="1274492" y="2794780"/>
              <a:ext cx="19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63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Ge</a:t>
              </a:r>
              <a:r>
                <a:rPr lang="en-US" kern="0" baseline="-25000" dirty="0">
                  <a:solidFill>
                    <a:prstClr val="black"/>
                  </a:solidFill>
                </a:rPr>
                <a:t>1-y</a:t>
              </a:r>
              <a:r>
                <a:rPr lang="en-US" kern="0" dirty="0">
                  <a:solidFill>
                    <a:prstClr val="black"/>
                  </a:solidFill>
                </a:rPr>
                <a:t>Sn</a:t>
              </a:r>
              <a:r>
                <a:rPr lang="en-US" kern="0" baseline="-25000" dirty="0">
                  <a:solidFill>
                    <a:prstClr val="black"/>
                  </a:solidFill>
                </a:rPr>
                <a:t>y</a:t>
              </a: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C5AC7E-B457-68B2-1CE5-9611B4057726}"/>
                </a:ext>
              </a:extLst>
            </p:cNvPr>
            <p:cNvSpPr txBox="1"/>
            <p:nvPr/>
          </p:nvSpPr>
          <p:spPr>
            <a:xfrm rot="242763">
              <a:off x="1973797" y="2339252"/>
              <a:ext cx="934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63">
                <a:defRPr/>
              </a:pPr>
              <a:r>
                <a:rPr lang="en-US" kern="0" dirty="0">
                  <a:solidFill>
                    <a:prstClr val="black"/>
                  </a:solidFill>
                </a:rPr>
                <a:t>Oxide</a:t>
              </a:r>
            </a:p>
          </p:txBody>
        </p:sp>
      </p:grp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01B732-E79B-CE55-C7D6-836148D84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77" y="701040"/>
            <a:ext cx="4357954" cy="1913415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B5CB6146-23AB-DBE4-EC73-B85AB996B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40" y="2747174"/>
            <a:ext cx="4508298" cy="1987386"/>
          </a:xfrm>
          <a:prstGeom prst="rect">
            <a:avLst/>
          </a:prstGeom>
        </p:spPr>
      </p:pic>
      <p:pic>
        <p:nvPicPr>
          <p:cNvPr id="21" name="Picture 20" descr="Chart, bubble chart&#10;&#10;Description automatically generated">
            <a:extLst>
              <a:ext uri="{FF2B5EF4-FFF2-40B4-BE49-F238E27FC236}">
                <a16:creationId xmlns:a16="http://schemas.microsoft.com/office/drawing/2014/main" id="{9523853D-3FDD-39CF-D4BB-F35FEEE03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91" y="4869488"/>
            <a:ext cx="2371725" cy="192405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30D5F3A-C523-EE51-32CC-6B9B76249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25601" r="67894" b="38014"/>
          <a:stretch/>
        </p:blipFill>
        <p:spPr>
          <a:xfrm>
            <a:off x="6481966" y="5317181"/>
            <a:ext cx="2052550" cy="14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AFD8ED-B5B8-4219-ADC4-AA6FF7C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8321"/>
          </a:xfrm>
        </p:spPr>
        <p:txBody>
          <a:bodyPr/>
          <a:lstStyle/>
          <a:p>
            <a:pPr algn="ctr"/>
            <a:r>
              <a:rPr lang="en-US" sz="3200" dirty="0"/>
              <a:t>Powder</a:t>
            </a:r>
            <a:r>
              <a:rPr lang="en-US" dirty="0"/>
              <a:t> X-ray Diffraction (XRD)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C27C4-90C1-409C-80D8-2064C2ED9891}"/>
              </a:ext>
            </a:extLst>
          </p:cNvPr>
          <p:cNvSpPr txBox="1"/>
          <p:nvPr/>
        </p:nvSpPr>
        <p:spPr>
          <a:xfrm>
            <a:off x="11627708" y="6376087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5395613-376D-4EF3-BF19-C8AB372A5617}" type="slidenum">
              <a:rPr lang="en-US" sz="2000" smtClean="0">
                <a:solidFill>
                  <a:schemeClr val="bg1"/>
                </a:solidFill>
              </a:rPr>
              <a:t>3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3" descr="C:\Users\Stefan Zollner\Google Drive\Ellipsometry Group\Stefan Zollner\PHYS 471\instrument_overview.png">
            <a:extLst>
              <a:ext uri="{FF2B5EF4-FFF2-40B4-BE49-F238E27FC236}">
                <a16:creationId xmlns:a16="http://schemas.microsoft.com/office/drawing/2014/main" id="{AAAECA12-59C8-BE27-3871-9602EE5EC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13776" r="4801" b="3019"/>
          <a:stretch/>
        </p:blipFill>
        <p:spPr bwMode="auto">
          <a:xfrm>
            <a:off x="71120" y="649601"/>
            <a:ext cx="5257800" cy="251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ool, power saw&#10;&#10;Description automatically generated">
            <a:extLst>
              <a:ext uri="{FF2B5EF4-FFF2-40B4-BE49-F238E27FC236}">
                <a16:creationId xmlns:a16="http://schemas.microsoft.com/office/drawing/2014/main" id="{9B75D6DC-049A-D064-1358-5162460BD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" r="1168"/>
          <a:stretch/>
        </p:blipFill>
        <p:spPr>
          <a:xfrm>
            <a:off x="5435600" y="649601"/>
            <a:ext cx="6674022" cy="4145995"/>
          </a:xfrm>
          <a:prstGeom prst="rect">
            <a:avLst/>
          </a:prstGeom>
        </p:spPr>
      </p:pic>
      <p:pic>
        <p:nvPicPr>
          <p:cNvPr id="6" name="Picture 5" descr="C:\Users\Stefan Zollner\Google Drive\Ellipsometry Group\Stefan Zollner\PHYS 471\rocksalt pattern.jpg">
            <a:extLst>
              <a:ext uri="{FF2B5EF4-FFF2-40B4-BE49-F238E27FC236}">
                <a16:creationId xmlns:a16="http://schemas.microsoft.com/office/drawing/2014/main" id="{8ACFFB16-EBF2-EDD2-F67C-CE564681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 b="2145"/>
          <a:stretch>
            <a:fillRect/>
          </a:stretch>
        </p:blipFill>
        <p:spPr bwMode="auto">
          <a:xfrm>
            <a:off x="71120" y="3540237"/>
            <a:ext cx="40925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Stefan Zollner\Google Drive\Ellipsometry Group\Stefan Zollner\PHYS 471\RS-structure.png">
            <a:extLst>
              <a:ext uri="{FF2B5EF4-FFF2-40B4-BE49-F238E27FC236}">
                <a16:creationId xmlns:a16="http://schemas.microsoft.com/office/drawing/2014/main" id="{5C117399-ABBB-147B-A65C-E82DA8392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4362562"/>
            <a:ext cx="27432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C6F3BC-4D32-0BCC-48BE-BC00418C5478}"/>
                  </a:ext>
                </a:extLst>
              </p:cNvPr>
              <p:cNvSpPr txBox="1"/>
              <p:nvPr/>
            </p:nvSpPr>
            <p:spPr>
              <a:xfrm>
                <a:off x="9255760" y="5274897"/>
                <a:ext cx="24665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C6F3BC-4D32-0BCC-48BE-BC00418C5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760" y="5274897"/>
                <a:ext cx="246657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063C283-AA22-673C-C5A3-AEFE153D86D2}"/>
              </a:ext>
            </a:extLst>
          </p:cNvPr>
          <p:cNvSpPr txBox="1"/>
          <p:nvPr/>
        </p:nvSpPr>
        <p:spPr>
          <a:xfrm>
            <a:off x="7161721" y="5244896"/>
            <a:ext cx="189083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Bragg’s Law</a:t>
            </a:r>
          </a:p>
        </p:txBody>
      </p:sp>
    </p:spTree>
    <p:extLst>
      <p:ext uri="{BB962C8B-B14F-4D97-AF65-F5344CB8AC3E}">
        <p14:creationId xmlns:p14="http://schemas.microsoft.com/office/powerpoint/2010/main" val="8657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AFD8ED-B5B8-4219-ADC4-AA6FF7C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8321"/>
          </a:xfrm>
        </p:spPr>
        <p:txBody>
          <a:bodyPr>
            <a:normAutofit/>
          </a:bodyPr>
          <a:lstStyle/>
          <a:p>
            <a:pPr algn="ctr"/>
            <a:r>
              <a:rPr lang="en-US" sz="2900" dirty="0"/>
              <a:t>High-Resolution and Single-Crystal X-ray Diffraction (HR-XRD)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C27C4-90C1-409C-80D8-2064C2ED9891}"/>
              </a:ext>
            </a:extLst>
          </p:cNvPr>
          <p:cNvSpPr txBox="1"/>
          <p:nvPr/>
        </p:nvSpPr>
        <p:spPr>
          <a:xfrm>
            <a:off x="11627708" y="6376087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5395613-376D-4EF3-BF19-C8AB372A5617}" type="slidenum">
              <a:rPr lang="en-US" sz="2000" smtClean="0">
                <a:solidFill>
                  <a:schemeClr val="bg1"/>
                </a:solidFill>
              </a:rPr>
              <a:t>4</a:t>
            </a:fld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2A806FB-3EAA-DA69-443E-FD5D291DEC81}"/>
              </a:ext>
            </a:extLst>
          </p:cNvPr>
          <p:cNvGrpSpPr/>
          <p:nvPr/>
        </p:nvGrpSpPr>
        <p:grpSpPr>
          <a:xfrm>
            <a:off x="8088450" y="710913"/>
            <a:ext cx="4022516" cy="6098909"/>
            <a:chOff x="8108770" y="477233"/>
            <a:chExt cx="4022516" cy="6098909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A7A237A9-9B16-89F8-FC9B-274F00229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88033" y="477233"/>
              <a:ext cx="3943253" cy="3017520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59420EA-2081-A292-14C2-CE9A24668828}"/>
                </a:ext>
              </a:extLst>
            </p:cNvPr>
            <p:cNvSpPr txBox="1"/>
            <p:nvPr/>
          </p:nvSpPr>
          <p:spPr>
            <a:xfrm>
              <a:off x="10426728" y="1708994"/>
              <a:ext cx="7837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GaAs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0EAC7DA-D8F3-9263-CB4E-DEE75F7188FB}"/>
                </a:ext>
              </a:extLst>
            </p:cNvPr>
            <p:cNvSpPr txBox="1"/>
            <p:nvPr/>
          </p:nvSpPr>
          <p:spPr>
            <a:xfrm>
              <a:off x="10599374" y="2312636"/>
              <a:ext cx="7837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GeSn</a:t>
              </a:r>
              <a:endParaRPr lang="en-US" sz="12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C155BC8-60FC-DF89-9D99-4134575CBB66}"/>
                </a:ext>
              </a:extLst>
            </p:cNvPr>
            <p:cNvSpPr txBox="1"/>
            <p:nvPr/>
          </p:nvSpPr>
          <p:spPr>
            <a:xfrm>
              <a:off x="8788646" y="832525"/>
              <a:ext cx="95173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1.2% Sn</a:t>
              </a:r>
            </a:p>
          </p:txBody>
        </p:sp>
        <p:pic>
          <p:nvPicPr>
            <p:cNvPr id="120" name="Picture 119" descr="Graphical user interface, chart, scatter chart&#10;&#10;Description automatically generated">
              <a:extLst>
                <a:ext uri="{FF2B5EF4-FFF2-40B4-BE49-F238E27FC236}">
                  <a16:creationId xmlns:a16="http://schemas.microsoft.com/office/drawing/2014/main" id="{D761F3F0-E8FA-F3DF-A0A0-338C38DCE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770" y="3558622"/>
              <a:ext cx="3943252" cy="3017520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59C75B0-9E01-B1B8-6C0B-E8524E113558}"/>
                </a:ext>
              </a:extLst>
            </p:cNvPr>
            <p:cNvSpPr txBox="1"/>
            <p:nvPr/>
          </p:nvSpPr>
          <p:spPr>
            <a:xfrm>
              <a:off x="10621913" y="4655394"/>
              <a:ext cx="7837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GaAs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883F2AB2-936C-07F0-F033-655654C385BE}"/>
                </a:ext>
              </a:extLst>
            </p:cNvPr>
            <p:cNvSpPr txBox="1"/>
            <p:nvPr/>
          </p:nvSpPr>
          <p:spPr>
            <a:xfrm>
              <a:off x="10647108" y="5477268"/>
              <a:ext cx="7837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GeSn</a:t>
              </a:r>
              <a:endParaRPr lang="en-US" sz="12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BE91E07-C954-8911-FCA9-877E8EAFF219}"/>
                </a:ext>
              </a:extLst>
            </p:cNvPr>
            <p:cNvSpPr txBox="1"/>
            <p:nvPr/>
          </p:nvSpPr>
          <p:spPr>
            <a:xfrm>
              <a:off x="8721971" y="3881926"/>
              <a:ext cx="95173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2.6% Sn</a:t>
              </a: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6FBBDF33-4F88-81EC-CE1A-1F1F73824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3" y="3728433"/>
            <a:ext cx="5671542" cy="2077441"/>
          </a:xfrm>
          <a:prstGeom prst="rect">
            <a:avLst/>
          </a:prstGeom>
        </p:spPr>
      </p:pic>
      <p:sp>
        <p:nvSpPr>
          <p:cNvPr id="126" name="Content Placeholder 7">
            <a:extLst>
              <a:ext uri="{FF2B5EF4-FFF2-40B4-BE49-F238E27FC236}">
                <a16:creationId xmlns:a16="http://schemas.microsoft.com/office/drawing/2014/main" id="{05403979-4D1D-CB6B-49DD-92856FA76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66" y="710913"/>
            <a:ext cx="6908799" cy="2626360"/>
          </a:xfrm>
        </p:spPr>
        <p:txBody>
          <a:bodyPr>
            <a:normAutofit/>
          </a:bodyPr>
          <a:lstStyle/>
          <a:p>
            <a:r>
              <a:rPr lang="en-US" sz="2400" b="1" dirty="0"/>
              <a:t>High-Resolution Diffraction:</a:t>
            </a:r>
            <a:br>
              <a:rPr lang="en-US" sz="2400" b="1" dirty="0"/>
            </a:br>
            <a:r>
              <a:rPr lang="en-US" sz="2400" dirty="0"/>
              <a:t>Requires monochromatic and parallel x-ray beam</a:t>
            </a:r>
          </a:p>
          <a:p>
            <a:r>
              <a:rPr lang="en-US" sz="2400" b="1" dirty="0"/>
              <a:t>Suitable for highly crystalline epitaxial layers.</a:t>
            </a:r>
          </a:p>
          <a:p>
            <a:r>
              <a:rPr lang="en-US" sz="2400" b="1" dirty="0"/>
              <a:t>Symmetric and asymmetric reciprocal space maps</a:t>
            </a:r>
          </a:p>
          <a:p>
            <a:r>
              <a:rPr lang="en-US" sz="2400" b="1" dirty="0"/>
              <a:t>Example: Germanium-tin alloy on GaAs</a:t>
            </a:r>
          </a:p>
          <a:p>
            <a:r>
              <a:rPr lang="en-US" sz="2400" b="1" dirty="0"/>
              <a:t>Measure strain, lattice constant, and composition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039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AFD8ED-B5B8-4219-ADC4-AA6FF7C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832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X-ray Reflectivity (XRR): Thickness, density, roughness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C27C4-90C1-409C-80D8-2064C2ED9891}"/>
              </a:ext>
            </a:extLst>
          </p:cNvPr>
          <p:cNvSpPr txBox="1"/>
          <p:nvPr/>
        </p:nvSpPr>
        <p:spPr>
          <a:xfrm>
            <a:off x="11627708" y="6376087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5395613-376D-4EF3-BF19-C8AB372A5617}" type="slidenum">
              <a:rPr lang="en-US" sz="2000" smtClean="0">
                <a:solidFill>
                  <a:schemeClr val="bg1"/>
                </a:solidFill>
              </a:rPr>
              <a:t>5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4" descr="2LawrenceXRRFit">
            <a:extLst>
              <a:ext uri="{FF2B5EF4-FFF2-40B4-BE49-F238E27FC236}">
                <a16:creationId xmlns:a16="http://schemas.microsoft.com/office/drawing/2014/main" id="{BFFDDB6C-63AD-4E7B-8CF1-B32AEDE9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6491" r="4234" b="4234"/>
          <a:stretch>
            <a:fillRect/>
          </a:stretch>
        </p:blipFill>
        <p:spPr bwMode="auto">
          <a:xfrm>
            <a:off x="228600" y="762000"/>
            <a:ext cx="5319713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3E18E165-D81E-BC10-6BD0-6F64CB112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760413"/>
            <a:ext cx="5149850" cy="915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Unicode MS" pitchFamily="34" charset="-128"/>
              </a:rPr>
              <a:t>Oxide: 1.4 nm thick, 71% density, 0.4 nm rms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Unicode MS" pitchFamily="34" charset="-128"/>
              </a:rPr>
              <a:t>Si: 17.2 nm thick, 100% density (fixed), 3 nm rms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 Unicode MS" pitchFamily="34" charset="-128"/>
              </a:rPr>
              <a:t>SiGe: 26% Ge (fixed), 95% density, 0.5 nm rms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16066C99-992D-FED5-FAA7-47A9123D258F}"/>
              </a:ext>
            </a:extLst>
          </p:cNvPr>
          <p:cNvGrpSpPr>
            <a:grpSpLocks/>
          </p:cNvGrpSpPr>
          <p:nvPr/>
        </p:nvGrpSpPr>
        <p:grpSpPr bwMode="auto">
          <a:xfrm>
            <a:off x="9254634" y="1218406"/>
            <a:ext cx="2534920" cy="3829055"/>
            <a:chOff x="4560" y="576"/>
            <a:chExt cx="924" cy="1838"/>
          </a:xfrm>
        </p:grpSpPr>
        <p:pic>
          <p:nvPicPr>
            <p:cNvPr id="6" name="Picture 7" descr="fig6">
              <a:extLst>
                <a:ext uri="{FF2B5EF4-FFF2-40B4-BE49-F238E27FC236}">
                  <a16:creationId xmlns:a16="http://schemas.microsoft.com/office/drawing/2014/main" id="{2687786E-65A0-9BB5-F8E6-E565B92483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29" r="46408" b="28685"/>
            <a:stretch>
              <a:fillRect/>
            </a:stretch>
          </p:blipFill>
          <p:spPr bwMode="auto">
            <a:xfrm>
              <a:off x="4560" y="576"/>
              <a:ext cx="924" cy="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80A6B94B-A0F1-3467-9A5A-E80FC8ADC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" y="600"/>
              <a:ext cx="341" cy="1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epoxy</a:t>
              </a: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C6644849-EE1B-4D1B-38F5-570E24355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" y="1190"/>
              <a:ext cx="113" cy="1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Si</a:t>
              </a: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A788CF49-C063-E6EC-84ED-55D92C089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" y="2238"/>
              <a:ext cx="284" cy="1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SiGe</a:t>
              </a: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6D2BF008-D05E-4BFD-9D9E-FD66B0127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48200"/>
            <a:ext cx="117754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  <a:ea typeface="+mn-ea"/>
              </a:rPr>
              <a:t>TEM: 16-17 nm thick. SIMS: 26% </a:t>
            </a:r>
            <a:r>
              <a:rPr lang="en-US" sz="2800" kern="0" dirty="0" err="1">
                <a:latin typeface="+mn-lt"/>
                <a:ea typeface="+mn-ea"/>
              </a:rPr>
              <a:t>Ge</a:t>
            </a:r>
            <a:r>
              <a:rPr lang="en-US" sz="2800" kern="0" dirty="0">
                <a:latin typeface="+mn-lt"/>
                <a:ea typeface="+mn-ea"/>
              </a:rPr>
              <a:t>. Raman: 75% strained.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  <a:ea typeface="+mn-ea"/>
              </a:rPr>
              <a:t>For this smooth sample (0.6 nm </a:t>
            </a:r>
            <a:r>
              <a:rPr lang="en-US" sz="2800" kern="0" dirty="0" err="1">
                <a:latin typeface="+mn-lt"/>
                <a:ea typeface="+mn-ea"/>
              </a:rPr>
              <a:t>rms</a:t>
            </a:r>
            <a:r>
              <a:rPr lang="en-US" sz="2800" kern="0" dirty="0">
                <a:latin typeface="+mn-lt"/>
                <a:ea typeface="+mn-ea"/>
              </a:rPr>
              <a:t>) XRR gives excellent results.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F0372-A925-3ACB-78A8-33F93B0098DE}"/>
              </a:ext>
            </a:extLst>
          </p:cNvPr>
          <p:cNvSpPr txBox="1"/>
          <p:nvPr/>
        </p:nvSpPr>
        <p:spPr>
          <a:xfrm>
            <a:off x="8808936" y="748666"/>
            <a:ext cx="33498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Transmission electron micrograph</a:t>
            </a:r>
          </a:p>
        </p:txBody>
      </p:sp>
      <p:pic>
        <p:nvPicPr>
          <p:cNvPr id="13" name="Picture 4" descr="C:\Users\Stefan Zollner\Google Drive\Ellipsometry Group\Stefan Zollner\PHYS 471\Film_on_Si.jpg">
            <a:extLst>
              <a:ext uri="{FF2B5EF4-FFF2-40B4-BE49-F238E27FC236}">
                <a16:creationId xmlns:a16="http://schemas.microsoft.com/office/drawing/2014/main" id="{D15411EE-9E72-5BE2-04E8-F2D9AAA8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54" y="1840864"/>
            <a:ext cx="3514095" cy="260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6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inear">
            <a:extLst>
              <a:ext uri="{FF2B5EF4-FFF2-40B4-BE49-F238E27FC236}">
                <a16:creationId xmlns:a16="http://schemas.microsoft.com/office/drawing/2014/main" id="{57AEEBF6-626A-C0E3-6BFB-942937683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4292"/>
          <a:stretch>
            <a:fillRect/>
          </a:stretch>
        </p:blipFill>
        <p:spPr bwMode="auto">
          <a:xfrm>
            <a:off x="6775622" y="751205"/>
            <a:ext cx="5334000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924ACC-F0BE-BF62-A5B4-2FEE1569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481" y="568321"/>
            <a:ext cx="2681142" cy="1800354"/>
          </a:xfrm>
          <a:prstGeom prst="rect">
            <a:avLst/>
          </a:prstGeom>
        </p:spPr>
      </p:pic>
      <p:pic>
        <p:nvPicPr>
          <p:cNvPr id="28" name="Picture 4" descr="C:\Users\Stefan Zollner\Google Drive\Ellipsometry Group\Stefan Zollner\PHYS 471\RAE.GIF">
            <a:extLst>
              <a:ext uri="{FF2B5EF4-FFF2-40B4-BE49-F238E27FC236}">
                <a16:creationId xmlns:a16="http://schemas.microsoft.com/office/drawing/2014/main" id="{AE502C3C-9667-4429-DE89-DBC875677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14700" r="10340" b="32670"/>
          <a:stretch/>
        </p:blipFill>
        <p:spPr bwMode="auto">
          <a:xfrm>
            <a:off x="335280" y="454122"/>
            <a:ext cx="72136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BAFD8ED-B5B8-4219-ADC4-AA6FF7C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832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Ellipsometry and Infrared Ellipsometry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C27C4-90C1-409C-80D8-2064C2ED9891}"/>
              </a:ext>
            </a:extLst>
          </p:cNvPr>
          <p:cNvSpPr txBox="1"/>
          <p:nvPr/>
        </p:nvSpPr>
        <p:spPr>
          <a:xfrm>
            <a:off x="11627708" y="6376087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5395613-376D-4EF3-BF19-C8AB372A5617}" type="slidenum">
              <a:rPr lang="en-US" sz="2000" smtClean="0">
                <a:solidFill>
                  <a:schemeClr val="bg1"/>
                </a:solidFill>
              </a:rPr>
              <a:t>6</a:t>
            </a:fld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7" name="Picture 6" descr="C:\Users\Stefan Zollner\Google Drive\Ellipsometry Group\Stefan Zollner\PHYS 471\Thin_film_interference_-_soap_bubble.gif">
            <a:extLst>
              <a:ext uri="{FF2B5EF4-FFF2-40B4-BE49-F238E27FC236}">
                <a16:creationId xmlns:a16="http://schemas.microsoft.com/office/drawing/2014/main" id="{81FBCA01-B2C6-5931-E6EB-F98889F10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80" y="3032156"/>
            <a:ext cx="25146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A6A279E-0B77-3941-EB71-B42BA14755E7}"/>
              </a:ext>
            </a:extLst>
          </p:cNvPr>
          <p:cNvSpPr/>
          <p:nvPr/>
        </p:nvSpPr>
        <p:spPr>
          <a:xfrm>
            <a:off x="6319520" y="484602"/>
            <a:ext cx="955040" cy="297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6D31AA-A392-A0E3-689E-648AD5CBC12A}"/>
              </a:ext>
            </a:extLst>
          </p:cNvPr>
          <p:cNvSpPr/>
          <p:nvPr/>
        </p:nvSpPr>
        <p:spPr>
          <a:xfrm>
            <a:off x="7030720" y="751205"/>
            <a:ext cx="699942" cy="681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Chart, scatter chart&#10;&#10;Description automatically generated">
            <a:extLst>
              <a:ext uri="{FF2B5EF4-FFF2-40B4-BE49-F238E27FC236}">
                <a16:creationId xmlns:a16="http://schemas.microsoft.com/office/drawing/2014/main" id="{2FB842B4-369E-8974-7480-DAF732CD0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9307"/>
            <a:ext cx="3224303" cy="19535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CD641A4-16F9-2D3F-6020-0B83CEB13D66}"/>
              </a:ext>
            </a:extLst>
          </p:cNvPr>
          <p:cNvSpPr txBox="1"/>
          <p:nvPr/>
        </p:nvSpPr>
        <p:spPr>
          <a:xfrm>
            <a:off x="427818" y="3316087"/>
            <a:ext cx="262418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Band gap of </a:t>
            </a:r>
            <a:r>
              <a:rPr lang="en-US" sz="2800" dirty="0" err="1"/>
              <a:t>InAs</a:t>
            </a:r>
            <a:endParaRPr lang="en-US" sz="28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7A7BECC-0073-FE52-BFEE-D959F94FA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100" y="3839307"/>
            <a:ext cx="2514600" cy="295953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7775FF-5DF5-AB26-12FB-21D73152836D}"/>
              </a:ext>
            </a:extLst>
          </p:cNvPr>
          <p:cNvSpPr txBox="1"/>
          <p:nvPr/>
        </p:nvSpPr>
        <p:spPr>
          <a:xfrm>
            <a:off x="4981842" y="5438903"/>
            <a:ext cx="283463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Infrared lattice vibrations in gallium phosphide</a:t>
            </a:r>
          </a:p>
        </p:txBody>
      </p:sp>
      <p:pic>
        <p:nvPicPr>
          <p:cNvPr id="39" name="Picture 38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8BDC38A1-91A9-5A62-CF91-9311CF0EA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69" y="3839307"/>
            <a:ext cx="1768783" cy="29595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896D655-510A-9568-23EC-476941DB715E}"/>
              </a:ext>
            </a:extLst>
          </p:cNvPr>
          <p:cNvSpPr txBox="1"/>
          <p:nvPr/>
        </p:nvSpPr>
        <p:spPr>
          <a:xfrm>
            <a:off x="6881356" y="6341716"/>
            <a:ext cx="243426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Temperature: 4-800 K</a:t>
            </a:r>
          </a:p>
        </p:txBody>
      </p:sp>
    </p:spTree>
    <p:extLst>
      <p:ext uri="{BB962C8B-B14F-4D97-AF65-F5344CB8AC3E}">
        <p14:creationId xmlns:p14="http://schemas.microsoft.com/office/powerpoint/2010/main" val="136993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AFD8ED-B5B8-4219-ADC4-AA6FF7C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95440" cy="56832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Training and Education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C27C4-90C1-409C-80D8-2064C2ED9891}"/>
              </a:ext>
            </a:extLst>
          </p:cNvPr>
          <p:cNvSpPr txBox="1"/>
          <p:nvPr/>
        </p:nvSpPr>
        <p:spPr>
          <a:xfrm>
            <a:off x="11627708" y="6376087"/>
            <a:ext cx="48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5395613-376D-4EF3-BF19-C8AB372A5617}" type="slidenum">
              <a:rPr lang="en-US" sz="2000" smtClean="0">
                <a:solidFill>
                  <a:schemeClr val="bg1"/>
                </a:solidFill>
              </a:rPr>
              <a:t>7</a:t>
            </a:fld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55ACB9B7-8A6D-CBDA-52E6-3EC1CF975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8" y="568321"/>
            <a:ext cx="5902960" cy="5293360"/>
          </a:xfrm>
        </p:spPr>
        <p:txBody>
          <a:bodyPr>
            <a:normAutofit/>
          </a:bodyPr>
          <a:lstStyle/>
          <a:p>
            <a:r>
              <a:rPr lang="en-US" sz="2400" dirty="0"/>
              <a:t>Is it difficult to learn how to do this?</a:t>
            </a:r>
            <a:br>
              <a:rPr lang="en-US" sz="2400" dirty="0"/>
            </a:br>
            <a:r>
              <a:rPr lang="en-US" sz="2400" dirty="0"/>
              <a:t>No, but it takes practice (like violin or piano).</a:t>
            </a:r>
          </a:p>
          <a:p>
            <a:endParaRPr lang="en-US" sz="2400" dirty="0"/>
          </a:p>
          <a:p>
            <a:r>
              <a:rPr lang="en-US" sz="2400" dirty="0"/>
              <a:t>Interdisciplinary courses offered at NMSU</a:t>
            </a:r>
          </a:p>
          <a:p>
            <a:pPr lvl="1"/>
            <a:r>
              <a:rPr lang="en-US" sz="2400" dirty="0"/>
              <a:t>PHYS 468/568: Elements of XRD</a:t>
            </a:r>
          </a:p>
          <a:p>
            <a:pPr lvl="1"/>
            <a:r>
              <a:rPr lang="en-US" sz="2400" dirty="0"/>
              <a:t>PHYS 489/589: Modern Materials</a:t>
            </a:r>
          </a:p>
          <a:p>
            <a:pPr lvl="1"/>
            <a:r>
              <a:rPr lang="en-US" sz="2400" dirty="0"/>
              <a:t>PHYS 471/571: Experimental Optics</a:t>
            </a:r>
          </a:p>
          <a:p>
            <a:pPr lvl="1"/>
            <a:r>
              <a:rPr lang="en-US" sz="2400" dirty="0"/>
              <a:t>Intended for students from other majors with STEM background (C E, CHME, MAE).</a:t>
            </a:r>
          </a:p>
          <a:p>
            <a:pPr lvl="1"/>
            <a:endParaRPr lang="en-US" sz="2400" dirty="0"/>
          </a:p>
          <a:p>
            <a:r>
              <a:rPr lang="en-US" sz="2400" dirty="0"/>
              <a:t>Safety training by NMSU EHS&amp;RM</a:t>
            </a:r>
          </a:p>
          <a:p>
            <a:endParaRPr lang="en-US" sz="2400" dirty="0"/>
          </a:p>
          <a:p>
            <a:r>
              <a:rPr lang="en-US" sz="2400" dirty="0"/>
              <a:t>Individual training by </a:t>
            </a:r>
            <a:r>
              <a:rPr lang="en-US" sz="2400" b="1" u="sng" dirty="0"/>
              <a:t>your</a:t>
            </a:r>
            <a:r>
              <a:rPr lang="en-US" sz="2400" dirty="0"/>
              <a:t> research group.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30D50-B6C3-C074-318C-1E0662AE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519" y="108324"/>
            <a:ext cx="4754113" cy="3320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6C98A4-D9A5-3542-7B51-88E3012B3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26" y="3537324"/>
            <a:ext cx="4706694" cy="31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3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1E3BF0-15D3-4F47-B443-8C0CB83DAD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86FD00-B268-40AF-B574-A44694EE14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06191384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U_2019" id="{F3039E45-AD72-2745-91F4-8F90602B2064}" vid="{36F2A75D-F91E-5C47-8EE5-76E117038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2022_NMSU_Standard</Template>
  <TotalTime>5908</TotalTime>
  <Words>428</Words>
  <Application>Microsoft Office PowerPoint</Application>
  <PresentationFormat>Widescreen</PresentationFormat>
  <Paragraphs>72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 Unicode MS</vt:lpstr>
      <vt:lpstr>Arial</vt:lpstr>
      <vt:lpstr>Calibri</vt:lpstr>
      <vt:lpstr>Cambria Math</vt:lpstr>
      <vt:lpstr>Tahoma</vt:lpstr>
      <vt:lpstr>NMSU_2019</vt:lpstr>
      <vt:lpstr>Thin-Film and Powder Characterization with X-rays and Polarized Light</vt:lpstr>
      <vt:lpstr>Thin Film and Powder Characterization</vt:lpstr>
      <vt:lpstr>Powder X-ray Diffraction (XRD)</vt:lpstr>
      <vt:lpstr>High-Resolution and Single-Crystal X-ray Diffraction (HR-XRD)</vt:lpstr>
      <vt:lpstr>X-ray Reflectivity (XRR): Thickness, density, roughness</vt:lpstr>
      <vt:lpstr>Ellipsometry and Infrared Ellipsometry</vt:lpstr>
      <vt:lpstr>Training and Education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and X-Ray Charactorization of Ge1-ySny alloy on GaAs</dc:title>
  <dc:creator>Haley Woolf</dc:creator>
  <cp:lastModifiedBy>Stefan Zollner</cp:lastModifiedBy>
  <cp:revision>124</cp:revision>
  <cp:lastPrinted>2023-01-07T21:21:40Z</cp:lastPrinted>
  <dcterms:created xsi:type="dcterms:W3CDTF">2022-04-11T00:59:16Z</dcterms:created>
  <dcterms:modified xsi:type="dcterms:W3CDTF">2023-02-18T18:25:56Z</dcterms:modified>
</cp:coreProperties>
</file>