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9"/>
  </p:notesMasterIdLst>
  <p:sldIdLst>
    <p:sldId id="256" r:id="rId2"/>
    <p:sldId id="867" r:id="rId3"/>
    <p:sldId id="305" r:id="rId4"/>
    <p:sldId id="626" r:id="rId5"/>
    <p:sldId id="335" r:id="rId6"/>
    <p:sldId id="866" r:id="rId7"/>
    <p:sldId id="904" r:id="rId8"/>
    <p:sldId id="338" r:id="rId9"/>
    <p:sldId id="339" r:id="rId10"/>
    <p:sldId id="340" r:id="rId11"/>
    <p:sldId id="830" r:id="rId12"/>
    <p:sldId id="831" r:id="rId13"/>
    <p:sldId id="837" r:id="rId14"/>
    <p:sldId id="341" r:id="rId15"/>
    <p:sldId id="344" r:id="rId16"/>
    <p:sldId id="905" r:id="rId17"/>
    <p:sldId id="623" r:id="rId18"/>
    <p:sldId id="624" r:id="rId19"/>
    <p:sldId id="643" r:id="rId20"/>
    <p:sldId id="906" r:id="rId21"/>
    <p:sldId id="629" r:id="rId22"/>
    <p:sldId id="630" r:id="rId23"/>
    <p:sldId id="631" r:id="rId24"/>
    <p:sldId id="644" r:id="rId25"/>
    <p:sldId id="645" r:id="rId26"/>
    <p:sldId id="869" r:id="rId27"/>
    <p:sldId id="870" r:id="rId28"/>
    <p:sldId id="628" r:id="rId29"/>
    <p:sldId id="839" r:id="rId30"/>
    <p:sldId id="840" r:id="rId31"/>
    <p:sldId id="841" r:id="rId32"/>
    <p:sldId id="848" r:id="rId33"/>
    <p:sldId id="850" r:id="rId34"/>
    <p:sldId id="345" r:id="rId35"/>
    <p:sldId id="646" r:id="rId36"/>
    <p:sldId id="647" r:id="rId37"/>
    <p:sldId id="868" r:id="rId38"/>
    <p:sldId id="648" r:id="rId39"/>
    <p:sldId id="322" r:id="rId40"/>
    <p:sldId id="328" r:id="rId41"/>
    <p:sldId id="649" r:id="rId42"/>
    <p:sldId id="650" r:id="rId43"/>
    <p:sldId id="874" r:id="rId44"/>
    <p:sldId id="875" r:id="rId45"/>
    <p:sldId id="855" r:id="rId46"/>
    <p:sldId id="847" r:id="rId47"/>
    <p:sldId id="902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E18"/>
    <a:srgbClr val="9E0E18"/>
    <a:srgbClr val="7D0E18"/>
    <a:srgbClr val="A20E19"/>
    <a:srgbClr val="C8121F"/>
    <a:srgbClr val="670910"/>
    <a:srgbClr val="B10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8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9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C58C5-AE03-AEE7-4FDF-8576647E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0D197-9607-B377-B55B-257DC622C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323C0-5387-1E3F-2DD8-40506F404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66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8AD1F-FAB1-BBED-C356-87BD92CA5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CF58B5-A5BB-BE7B-479D-C3693749D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73E56-37EE-17C5-91FF-4CC6198D7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17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40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5226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3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1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1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5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0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 type="secHead">
  <p:cSld name="Divider Slide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Tahoma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16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ollner@nmsu.edu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://femto.nmsu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36.emf"/><Relationship Id="rId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1.pn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48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450.png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13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femto.nmsu.edu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87.emf"/><Relationship Id="rId4" Type="http://schemas.openxmlformats.org/officeDocument/2006/relationships/image" Target="../media/image8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3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30.png"/><Relationship Id="rId7" Type="http://schemas.openxmlformats.org/officeDocument/2006/relationships/image" Target="../media/image207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0.png"/><Relationship Id="rId5" Type="http://schemas.openxmlformats.org/officeDocument/2006/relationships/image" Target="../media/image1210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hyperlink" Target="http://femto.nmsu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5" Type="http://schemas.openxmlformats.org/officeDocument/2006/relationships/image" Target="../media/image151.png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26.png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0" y="820717"/>
            <a:ext cx="9035180" cy="106273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  <a:t>Matrix elements and excitonic effects in </a:t>
            </a:r>
            <a:b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en-US" sz="3200" dirty="0">
                <a:latin typeface="+mn-lt"/>
                <a:ea typeface="Times New Roman"/>
                <a:cs typeface="Times New Roman"/>
                <a:sym typeface="Times New Roman"/>
              </a:rPr>
              <a:t>the direct gap absorption of semiconductors</a:t>
            </a: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806590" y="1880313"/>
            <a:ext cx="5337411" cy="2381721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sz="3000" b="1" u="sng" dirty="0">
                <a:latin typeface="+mn-lt"/>
                <a:ea typeface="Times New Roman"/>
                <a:cs typeface="Times New Roman"/>
                <a:sym typeface="Times New Roman"/>
              </a:rPr>
              <a:t>Stefan Zollner</a:t>
            </a:r>
            <a:br>
              <a:rPr lang="es" sz="3000" b="1" u="sng" dirty="0">
                <a:latin typeface="+mn-lt"/>
                <a:ea typeface="Times New Roman"/>
                <a:cs typeface="Times New Roman"/>
                <a:sym typeface="Times New Roman"/>
              </a:rPr>
            </a:br>
            <a:endParaRPr lang="en-US" sz="1300" b="1" u="sng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900" u="sng" dirty="0">
                <a:latin typeface="+mn-lt"/>
                <a:cs typeface="Times New Roman"/>
                <a:sym typeface="Times New Roman"/>
              </a:rPr>
              <a:t>in collaboration with: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600" b="1" dirty="0">
                <a:latin typeface="+mn-lt"/>
                <a:cs typeface="Times New Roman"/>
                <a:sym typeface="Times New Roman"/>
              </a:rPr>
              <a:t>Carola Emminger, Carlos A. Armenta, Sonam Yadav, </a:t>
            </a:r>
            <a:r>
              <a:rPr lang="en-US" sz="1600" b="1" u="sng" dirty="0">
                <a:latin typeface="+mn-lt"/>
                <a:cs typeface="Times New Roman"/>
                <a:sym typeface="Times New Roman"/>
              </a:rPr>
              <a:t>Melissa Rivero Arias</a:t>
            </a:r>
            <a:r>
              <a:rPr lang="en-US" sz="1600" b="1" dirty="0">
                <a:latin typeface="+mn-lt"/>
                <a:cs typeface="Times New Roman"/>
                <a:sym typeface="Times New Roman"/>
              </a:rPr>
              <a:t>,  Jaden Love (NMSU),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600" b="1" dirty="0">
                <a:latin typeface="+mn-lt"/>
                <a:cs typeface="Times New Roman"/>
                <a:sym typeface="Times New Roman"/>
              </a:rPr>
              <a:t>Jose </a:t>
            </a:r>
            <a:r>
              <a:rPr lang="en-US" sz="1600" b="1" dirty="0" err="1">
                <a:latin typeface="+mn-lt"/>
                <a:cs typeface="Times New Roman"/>
                <a:sym typeface="Times New Roman"/>
              </a:rPr>
              <a:t>Mendendez</a:t>
            </a:r>
            <a:r>
              <a:rPr lang="en-US" sz="1600" b="1" dirty="0">
                <a:latin typeface="+mn-lt"/>
                <a:cs typeface="Times New Roman"/>
                <a:sym typeface="Times New Roman"/>
              </a:rPr>
              <a:t> (Arizona State)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1170123" y="4417602"/>
            <a:ext cx="7934798" cy="615523"/>
          </a:xfrm>
          <a:prstGeom prst="rect">
            <a:avLst/>
          </a:prstGeom>
          <a:solidFill>
            <a:srgbClr val="7D0E1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Department of Physics, 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University, Las Cruces, NM, USA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F49386-8717-4871-99F5-D74B40C54066}"/>
              </a:ext>
            </a:extLst>
          </p:cNvPr>
          <p:cNvSpPr txBox="1"/>
          <p:nvPr/>
        </p:nvSpPr>
        <p:spPr>
          <a:xfrm>
            <a:off x="8283" y="7169"/>
            <a:ext cx="6058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LXVII Congreso Nacional de Física</a:t>
            </a:r>
          </a:p>
          <a:p>
            <a:r>
              <a:rPr lang="es-MX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Sociedad Mexicana de Física</a:t>
            </a:r>
          </a:p>
          <a:p>
            <a:r>
              <a:rPr lang="es-MX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Chihuahua, </a:t>
            </a:r>
            <a:r>
              <a:rPr lang="en-US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Mexico, 09 October 2024</a:t>
            </a:r>
            <a:endParaRPr lang="es-MX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8168055" y="5401"/>
            <a:ext cx="936866" cy="93387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825" y="70891"/>
            <a:ext cx="1349471" cy="51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 AFOSR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FA9550-24-1-0061 AFOSR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NSF DMR-2235447 NSF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FEA59-4AD1-2A41-AFCC-B2392F416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0" y="1812985"/>
            <a:ext cx="3712729" cy="2457722"/>
          </a:xfrm>
          <a:prstGeom prst="rect">
            <a:avLst/>
          </a:prstGeom>
        </p:spPr>
      </p:pic>
      <p:pic>
        <p:nvPicPr>
          <p:cNvPr id="4" name="Picture 3" descr="A logo of a globe in a gold circle&#10;&#10;Description automatically generated">
            <a:extLst>
              <a:ext uri="{FF2B5EF4-FFF2-40B4-BE49-F238E27FC236}">
                <a16:creationId xmlns:a16="http://schemas.microsoft.com/office/drawing/2014/main" id="{C7E995A9-F7AB-A17F-09DE-913261D92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654" y="5401"/>
            <a:ext cx="936866" cy="9368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F73D671-BAB1-969C-035A-964D2CD3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0" y="2123823"/>
            <a:ext cx="4940559" cy="2993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049270" cy="50666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1E5BB4-618D-6354-DBF6-4EB1ECEF680A}"/>
              </a:ext>
            </a:extLst>
          </p:cNvPr>
          <p:cNvSpPr txBox="1"/>
          <p:nvPr/>
        </p:nvSpPr>
        <p:spPr>
          <a:xfrm>
            <a:off x="4746712" y="2300064"/>
            <a:ext cx="2421130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The Tauc plot is wishful thinking.</a:t>
            </a:r>
          </a:p>
          <a:p>
            <a:endParaRPr lang="en-US" sz="1200" dirty="0"/>
          </a:p>
          <a:p>
            <a:r>
              <a:rPr lang="en-US" sz="1200" b="1" u="sng" dirty="0"/>
              <a:t>No linear region:</a:t>
            </a:r>
          </a:p>
          <a:p>
            <a:r>
              <a:rPr lang="en-US" sz="1200" dirty="0"/>
              <a:t>Conduction band nonparabolicity</a:t>
            </a:r>
          </a:p>
          <a:p>
            <a:r>
              <a:rPr lang="en-US" sz="1200" dirty="0"/>
              <a:t>Broadening</a:t>
            </a:r>
          </a:p>
          <a:p>
            <a:r>
              <a:rPr lang="en-US" sz="1200" dirty="0"/>
              <a:t>1/E</a:t>
            </a:r>
            <a:r>
              <a:rPr lang="en-US" sz="1200" baseline="30000" dirty="0"/>
              <a:t>2</a:t>
            </a:r>
            <a:r>
              <a:rPr lang="en-US" sz="1200" dirty="0"/>
              <a:t> denominator.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excitons</a:t>
            </a:r>
          </a:p>
        </p:txBody>
      </p:sp>
      <p:pic>
        <p:nvPicPr>
          <p:cNvPr id="10" name="Picture 9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6C1FCCBD-1F6B-A7F0-0F20-806ADCBF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01" y="127543"/>
            <a:ext cx="1778020" cy="199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ABAAB-406D-A6EC-CDBA-F368CD818348}"/>
              </a:ext>
            </a:extLst>
          </p:cNvPr>
          <p:cNvSpPr txBox="1"/>
          <p:nvPr/>
        </p:nvSpPr>
        <p:spPr>
          <a:xfrm>
            <a:off x="7196766" y="2263973"/>
            <a:ext cx="180323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Melissa Rivero Arias</a:t>
            </a:r>
          </a:p>
        </p:txBody>
      </p:sp>
    </p:spTree>
    <p:extLst>
      <p:ext uri="{BB962C8B-B14F-4D97-AF65-F5344CB8AC3E}">
        <p14:creationId xmlns:p14="http://schemas.microsoft.com/office/powerpoint/2010/main" val="393694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Exciton concept: Bound Electron-Hole Pair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CDBBBB-ED3B-0238-7451-780FC493E5D6}"/>
              </a:ext>
            </a:extLst>
          </p:cNvPr>
          <p:cNvGrpSpPr/>
          <p:nvPr/>
        </p:nvGrpSpPr>
        <p:grpSpPr>
          <a:xfrm>
            <a:off x="-8980" y="391235"/>
            <a:ext cx="4619073" cy="3251894"/>
            <a:chOff x="4863818" y="1750189"/>
            <a:chExt cx="4619073" cy="32518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766F0E-006C-D1DB-E40E-04A644AD1489}"/>
                </a:ext>
              </a:extLst>
            </p:cNvPr>
            <p:cNvSpPr/>
            <p:nvPr/>
          </p:nvSpPr>
          <p:spPr>
            <a:xfrm>
              <a:off x="5287617" y="2226365"/>
              <a:ext cx="2425148" cy="715618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88234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880C3-C256-2F71-1C77-2A3CCF534B35}"/>
                </a:ext>
              </a:extLst>
            </p:cNvPr>
            <p:cNvSpPr/>
            <p:nvPr/>
          </p:nvSpPr>
          <p:spPr>
            <a:xfrm>
              <a:off x="5287617" y="4326834"/>
              <a:ext cx="2425148" cy="311427"/>
            </a:xfrm>
            <a:prstGeom prst="rect">
              <a:avLst/>
            </a:prstGeom>
            <a:pattFill prst="pct20">
              <a:fgClr>
                <a:srgbClr val="006265"/>
              </a:fgClr>
              <a:bgClr>
                <a:srgbClr val="FFFFFF"/>
              </a:bgClr>
            </a:pattFill>
            <a:ln w="19050" cap="flat" cmpd="sng" algn="ctr">
              <a:solidFill>
                <a:srgbClr val="88234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60B46C0-B913-D1A8-E784-2D7FE0DDBA63}"/>
                </a:ext>
              </a:extLst>
            </p:cNvPr>
            <p:cNvCxnSpPr/>
            <p:nvPr/>
          </p:nvCxnSpPr>
          <p:spPr>
            <a:xfrm>
              <a:off x="5353985" y="4491420"/>
              <a:ext cx="2358780" cy="9621"/>
            </a:xfrm>
            <a:prstGeom prst="line">
              <a:avLst/>
            </a:prstGeom>
            <a:noFill/>
            <a:ln w="28575" cap="flat" cmpd="sng" algn="ctr">
              <a:solidFill>
                <a:srgbClr val="882345"/>
              </a:solidFill>
              <a:prstDash val="dash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2338020-3561-B6FF-6CFA-DED8F62380B6}"/>
                </a:ext>
              </a:extLst>
            </p:cNvPr>
            <p:cNvCxnSpPr/>
            <p:nvPr/>
          </p:nvCxnSpPr>
          <p:spPr>
            <a:xfrm>
              <a:off x="5424755" y="2941983"/>
              <a:ext cx="0" cy="1403986"/>
            </a:xfrm>
            <a:prstGeom prst="straightConnector1">
              <a:avLst/>
            </a:prstGeom>
            <a:noFill/>
            <a:ln w="19050" cap="flat" cmpd="sng" algn="ctr">
              <a:solidFill>
                <a:srgbClr val="882345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EB594AF-5D2B-C3EA-97A5-F43E2B14485D}"/>
                </a:ext>
              </a:extLst>
            </p:cNvPr>
            <p:cNvCxnSpPr/>
            <p:nvPr/>
          </p:nvCxnSpPr>
          <p:spPr>
            <a:xfrm>
              <a:off x="5287617" y="2563068"/>
              <a:ext cx="2425148" cy="0"/>
            </a:xfrm>
            <a:prstGeom prst="line">
              <a:avLst/>
            </a:prstGeom>
            <a:noFill/>
            <a:ln w="28575" cap="flat" cmpd="sng" algn="ctr">
              <a:solidFill>
                <a:srgbClr val="882345"/>
              </a:solidFill>
              <a:prstDash val="dash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C83D1-A50B-4B9F-D19C-C32D9635A1B2}"/>
                </a:ext>
              </a:extLst>
            </p:cNvPr>
            <p:cNvSpPr txBox="1"/>
            <p:nvPr/>
          </p:nvSpPr>
          <p:spPr>
            <a:xfrm>
              <a:off x="5699664" y="4663529"/>
              <a:ext cx="1739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Valence Band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0FD5ED-6E84-8509-08E4-88ABF2094FA9}"/>
                </a:ext>
              </a:extLst>
            </p:cNvPr>
            <p:cNvSpPr txBox="1"/>
            <p:nvPr/>
          </p:nvSpPr>
          <p:spPr>
            <a:xfrm>
              <a:off x="5678610" y="1878270"/>
              <a:ext cx="21337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Conduction Band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E090F9-7199-1878-95E7-010680B0569E}"/>
                </a:ext>
              </a:extLst>
            </p:cNvPr>
            <p:cNvCxnSpPr/>
            <p:nvPr/>
          </p:nvCxnSpPr>
          <p:spPr>
            <a:xfrm flipH="1" flipV="1">
              <a:off x="4939748" y="2075382"/>
              <a:ext cx="0" cy="2603216"/>
            </a:xfrm>
            <a:prstGeom prst="straightConnector1">
              <a:avLst/>
            </a:prstGeom>
            <a:noFill/>
            <a:ln w="28575" cap="flat" cmpd="sng" algn="ctr">
              <a:solidFill>
                <a:srgbClr val="882345"/>
              </a:solidFill>
              <a:prstDash val="soli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4229A-C092-352E-2F56-A82AEEE02BE6}"/>
                </a:ext>
              </a:extLst>
            </p:cNvPr>
            <p:cNvSpPr txBox="1"/>
            <p:nvPr/>
          </p:nvSpPr>
          <p:spPr>
            <a:xfrm>
              <a:off x="4863818" y="1750189"/>
              <a:ext cx="1739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Energy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6C2A31-C469-2314-9F29-49B15087080E}"/>
                </a:ext>
              </a:extLst>
            </p:cNvPr>
            <p:cNvSpPr txBox="1"/>
            <p:nvPr/>
          </p:nvSpPr>
          <p:spPr>
            <a:xfrm>
              <a:off x="7712765" y="2384372"/>
              <a:ext cx="1739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</a:t>
              </a:r>
              <a:r>
                <a:rPr kumimoji="0" lang="en-US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f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721696-0670-DF38-15CA-5FFF70A9D830}"/>
                </a:ext>
              </a:extLst>
            </p:cNvPr>
            <p:cNvSpPr txBox="1"/>
            <p:nvPr/>
          </p:nvSpPr>
          <p:spPr>
            <a:xfrm>
              <a:off x="7743544" y="4313270"/>
              <a:ext cx="1739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</a:t>
              </a:r>
              <a:r>
                <a:rPr kumimoji="0" lang="en-US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i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C2E86A-6625-4F9F-59A1-6D4E37FD8AAE}"/>
                </a:ext>
              </a:extLst>
            </p:cNvPr>
            <p:cNvSpPr txBox="1"/>
            <p:nvPr/>
          </p:nvSpPr>
          <p:spPr>
            <a:xfrm>
              <a:off x="5407203" y="3496067"/>
              <a:ext cx="1739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</a:t>
              </a:r>
              <a:r>
                <a:rPr kumimoji="0" lang="en-US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g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B99EF1-0AF8-7AB1-A75E-E2591C066BED}"/>
              </a:ext>
            </a:extLst>
          </p:cNvPr>
          <p:cNvGrpSpPr/>
          <p:nvPr/>
        </p:nvGrpSpPr>
        <p:grpSpPr>
          <a:xfrm>
            <a:off x="1595375" y="1817574"/>
            <a:ext cx="1715125" cy="1255771"/>
            <a:chOff x="6572110" y="3166604"/>
            <a:chExt cx="1715125" cy="12557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647E8B-8BED-318A-143A-8AEB455ADFA3}"/>
                </a:ext>
              </a:extLst>
            </p:cNvPr>
            <p:cNvGrpSpPr/>
            <p:nvPr/>
          </p:nvGrpSpPr>
          <p:grpSpPr>
            <a:xfrm>
              <a:off x="6572110" y="3700906"/>
              <a:ext cx="1272069" cy="721469"/>
              <a:chOff x="6910941" y="3566571"/>
              <a:chExt cx="1272069" cy="721469"/>
            </a:xfrm>
          </p:grpSpPr>
          <p:sp>
            <p:nvSpPr>
              <p:cNvPr id="23" name="Freeform 32">
                <a:extLst>
                  <a:ext uri="{FF2B5EF4-FFF2-40B4-BE49-F238E27FC236}">
                    <a16:creationId xmlns:a16="http://schemas.microsoft.com/office/drawing/2014/main" id="{39FD5BFB-A767-183E-0073-DE5E6C162D9E}"/>
                  </a:ext>
                </a:extLst>
              </p:cNvPr>
              <p:cNvSpPr/>
              <p:nvPr/>
            </p:nvSpPr>
            <p:spPr>
              <a:xfrm rot="13616663">
                <a:off x="7444330" y="3033182"/>
                <a:ext cx="205291" cy="1272069"/>
              </a:xfrm>
              <a:custGeom>
                <a:avLst/>
                <a:gdLst>
                  <a:gd name="connsiteX0" fmla="*/ 9939 w 457204"/>
                  <a:gd name="connsiteY0" fmla="*/ 0 h 2266121"/>
                  <a:gd name="connsiteX1" fmla="*/ 457200 w 457204"/>
                  <a:gd name="connsiteY1" fmla="*/ 367748 h 2266121"/>
                  <a:gd name="connsiteX2" fmla="*/ 19878 w 457204"/>
                  <a:gd name="connsiteY2" fmla="*/ 636104 h 2266121"/>
                  <a:gd name="connsiteX3" fmla="*/ 457200 w 457204"/>
                  <a:gd name="connsiteY3" fmla="*/ 954156 h 2266121"/>
                  <a:gd name="connsiteX4" fmla="*/ 9939 w 457204"/>
                  <a:gd name="connsiteY4" fmla="*/ 1232452 h 2266121"/>
                  <a:gd name="connsiteX5" fmla="*/ 447261 w 457204"/>
                  <a:gd name="connsiteY5" fmla="*/ 1570382 h 2266121"/>
                  <a:gd name="connsiteX6" fmla="*/ 29817 w 457204"/>
                  <a:gd name="connsiteY6" fmla="*/ 1789043 h 2266121"/>
                  <a:gd name="connsiteX7" fmla="*/ 447261 w 457204"/>
                  <a:gd name="connsiteY7" fmla="*/ 2126974 h 2266121"/>
                  <a:gd name="connsiteX8" fmla="*/ 0 w 457204"/>
                  <a:gd name="connsiteY8" fmla="*/ 2266121 h 22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7204" h="2266121">
                    <a:moveTo>
                      <a:pt x="9939" y="0"/>
                    </a:moveTo>
                    <a:cubicBezTo>
                      <a:pt x="232741" y="130865"/>
                      <a:pt x="455544" y="261731"/>
                      <a:pt x="457200" y="367748"/>
                    </a:cubicBezTo>
                    <a:cubicBezTo>
                      <a:pt x="458856" y="473765"/>
                      <a:pt x="19878" y="538369"/>
                      <a:pt x="19878" y="636104"/>
                    </a:cubicBezTo>
                    <a:cubicBezTo>
                      <a:pt x="19878" y="733839"/>
                      <a:pt x="458857" y="854765"/>
                      <a:pt x="457200" y="954156"/>
                    </a:cubicBezTo>
                    <a:cubicBezTo>
                      <a:pt x="455544" y="1053547"/>
                      <a:pt x="11596" y="1129748"/>
                      <a:pt x="9939" y="1232452"/>
                    </a:cubicBezTo>
                    <a:cubicBezTo>
                      <a:pt x="8282" y="1335156"/>
                      <a:pt x="443948" y="1477617"/>
                      <a:pt x="447261" y="1570382"/>
                    </a:cubicBezTo>
                    <a:cubicBezTo>
                      <a:pt x="450574" y="1663147"/>
                      <a:pt x="29817" y="1696278"/>
                      <a:pt x="29817" y="1789043"/>
                    </a:cubicBezTo>
                    <a:cubicBezTo>
                      <a:pt x="29817" y="1881808"/>
                      <a:pt x="452231" y="2047461"/>
                      <a:pt x="447261" y="2126974"/>
                    </a:cubicBezTo>
                    <a:cubicBezTo>
                      <a:pt x="442291" y="2206487"/>
                      <a:pt x="1656" y="2201517"/>
                      <a:pt x="0" y="2266121"/>
                    </a:cubicBezTo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8823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C5EFC1A-FCB1-B63F-2AA4-BA1F309D9B18}"/>
                  </a:ext>
                </a:extLst>
              </p:cNvPr>
              <p:cNvCxnSpPr/>
              <p:nvPr/>
            </p:nvCxnSpPr>
            <p:spPr>
              <a:xfrm flipH="1">
                <a:off x="7012153" y="4148893"/>
                <a:ext cx="127165" cy="13914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882345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DDBB83-9E7F-EA69-487F-116F65882113}"/>
                </a:ext>
              </a:extLst>
            </p:cNvPr>
            <p:cNvGrpSpPr/>
            <p:nvPr/>
          </p:nvGrpSpPr>
          <p:grpSpPr>
            <a:xfrm>
              <a:off x="7671009" y="3166604"/>
              <a:ext cx="616226" cy="307777"/>
              <a:chOff x="7810157" y="3214438"/>
              <a:chExt cx="616226" cy="30777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202BFC-0A53-EB93-8295-62785EB2AE53}"/>
                  </a:ext>
                </a:extLst>
              </p:cNvPr>
              <p:cNvSpPr txBox="1"/>
              <p:nvPr/>
            </p:nvSpPr>
            <p:spPr>
              <a:xfrm>
                <a:off x="7810157" y="3214438"/>
                <a:ext cx="6162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hω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E992CE6-97B4-36A2-48CD-06EFB3F97563}"/>
                  </a:ext>
                </a:extLst>
              </p:cNvPr>
              <p:cNvCxnSpPr/>
              <p:nvPr/>
            </p:nvCxnSpPr>
            <p:spPr>
              <a:xfrm>
                <a:off x="7879922" y="3316308"/>
                <a:ext cx="89452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882345"/>
                </a:solidFill>
                <a:prstDash val="solid"/>
              </a:ln>
              <a:effectLst/>
            </p:spPr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D0D4A-F723-4B24-6F47-F90376B93908}"/>
              </a:ext>
            </a:extLst>
          </p:cNvPr>
          <p:cNvGrpSpPr/>
          <p:nvPr/>
        </p:nvGrpSpPr>
        <p:grpSpPr>
          <a:xfrm>
            <a:off x="1540882" y="2987101"/>
            <a:ext cx="308476" cy="246221"/>
            <a:chOff x="4453087" y="4299264"/>
            <a:chExt cx="308476" cy="24622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208F483-DFB2-E3F9-D598-585F850A0F53}"/>
                </a:ext>
              </a:extLst>
            </p:cNvPr>
            <p:cNvSpPr/>
            <p:nvPr/>
          </p:nvSpPr>
          <p:spPr>
            <a:xfrm>
              <a:off x="4512477" y="4352801"/>
              <a:ext cx="143838" cy="154112"/>
            </a:xfrm>
            <a:prstGeom prst="ellipse">
              <a:avLst/>
            </a:prstGeom>
            <a:solidFill>
              <a:srgbClr val="882345"/>
            </a:solidFill>
            <a:ln w="25400" cap="flat" cmpd="sng" algn="ctr">
              <a:solidFill>
                <a:srgbClr val="88234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D75BBF-19F1-1A56-0C2E-1E2F14475483}"/>
                </a:ext>
              </a:extLst>
            </p:cNvPr>
            <p:cNvSpPr txBox="1"/>
            <p:nvPr/>
          </p:nvSpPr>
          <p:spPr>
            <a:xfrm>
              <a:off x="4453087" y="4299264"/>
              <a:ext cx="3084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843C385-170B-D59E-775E-A21FDF998F5D}"/>
              </a:ext>
            </a:extLst>
          </p:cNvPr>
          <p:cNvSpPr/>
          <p:nvPr/>
        </p:nvSpPr>
        <p:spPr>
          <a:xfrm>
            <a:off x="1596743" y="3037701"/>
            <a:ext cx="142932" cy="154112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8823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C4F867-62F1-AA79-A21D-11DBA3D0DC3F}"/>
              </a:ext>
            </a:extLst>
          </p:cNvPr>
          <p:cNvSpPr/>
          <p:nvPr/>
        </p:nvSpPr>
        <p:spPr>
          <a:xfrm>
            <a:off x="5307612" y="609374"/>
            <a:ext cx="3619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Excitons in semiconductors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19104F-34A6-EE09-137D-85248C1C7BE4}"/>
              </a:ext>
            </a:extLst>
          </p:cNvPr>
          <p:cNvGrpSpPr/>
          <p:nvPr/>
        </p:nvGrpSpPr>
        <p:grpSpPr>
          <a:xfrm>
            <a:off x="6008181" y="2550583"/>
            <a:ext cx="2811414" cy="1971386"/>
            <a:chOff x="5943600" y="3657600"/>
            <a:chExt cx="2811414" cy="197138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97FE806-219D-5208-A1B6-A9B9DAF9CB30}"/>
                </a:ext>
              </a:extLst>
            </p:cNvPr>
            <p:cNvSpPr/>
            <p:nvPr/>
          </p:nvSpPr>
          <p:spPr>
            <a:xfrm>
              <a:off x="7419192" y="4000600"/>
              <a:ext cx="1233093" cy="324779"/>
            </a:xfrm>
            <a:prstGeom prst="rect">
              <a:avLst/>
            </a:prstGeom>
            <a:solidFill>
              <a:srgbClr val="882345">
                <a:lumMod val="50000"/>
                <a:lumOff val="50000"/>
              </a:srgbClr>
            </a:solidFill>
            <a:ln w="25400" cap="flat" cmpd="sng" algn="ctr">
              <a:solidFill>
                <a:srgbClr val="88234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851EA18-AC86-3DFF-69E7-91F7393617D8}"/>
                </a:ext>
              </a:extLst>
            </p:cNvPr>
            <p:cNvGrpSpPr/>
            <p:nvPr/>
          </p:nvGrpSpPr>
          <p:grpSpPr>
            <a:xfrm>
              <a:off x="5943600" y="3977634"/>
              <a:ext cx="2491089" cy="347745"/>
              <a:chOff x="6118201" y="4328598"/>
              <a:chExt cx="2491089" cy="34774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DD09B49-5E64-5D74-104A-1548D45EAD51}"/>
                  </a:ext>
                </a:extLst>
              </p:cNvPr>
              <p:cNvSpPr/>
              <p:nvPr/>
            </p:nvSpPr>
            <p:spPr>
              <a:xfrm>
                <a:off x="6174957" y="4328598"/>
                <a:ext cx="1221969" cy="347745"/>
              </a:xfrm>
              <a:prstGeom prst="rect">
                <a:avLst/>
              </a:prstGeom>
              <a:solidFill>
                <a:srgbClr val="882345">
                  <a:lumMod val="50000"/>
                  <a:lumOff val="50000"/>
                </a:srgbClr>
              </a:solidFill>
              <a:ln w="25400" cap="flat" cmpd="sng" algn="ctr">
                <a:solidFill>
                  <a:srgbClr val="8823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C10B982-ABD9-1BEA-0A2F-B286295E54EF}"/>
                  </a:ext>
                </a:extLst>
              </p:cNvPr>
              <p:cNvSpPr txBox="1"/>
              <p:nvPr/>
            </p:nvSpPr>
            <p:spPr>
              <a:xfrm>
                <a:off x="6118201" y="4399494"/>
                <a:ext cx="249108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Conduction band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D307B3D-C52B-DA9E-875A-E4AC065A0021}"/>
                </a:ext>
              </a:extLst>
            </p:cNvPr>
            <p:cNvSpPr/>
            <p:nvPr/>
          </p:nvSpPr>
          <p:spPr>
            <a:xfrm>
              <a:off x="7407162" y="4935089"/>
              <a:ext cx="1233092" cy="324779"/>
            </a:xfrm>
            <a:prstGeom prst="rect">
              <a:avLst/>
            </a:prstGeom>
            <a:solidFill>
              <a:srgbClr val="882345">
                <a:lumMod val="50000"/>
                <a:lumOff val="50000"/>
              </a:srgbClr>
            </a:solidFill>
            <a:ln w="25400" cap="flat" cmpd="sng" algn="ctr">
              <a:solidFill>
                <a:srgbClr val="88234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84C5E6A-C9D4-EB54-BE76-F48B9FDF5B68}"/>
                </a:ext>
              </a:extLst>
            </p:cNvPr>
            <p:cNvGrpSpPr/>
            <p:nvPr/>
          </p:nvGrpSpPr>
          <p:grpSpPr>
            <a:xfrm>
              <a:off x="6000356" y="4941962"/>
              <a:ext cx="2501540" cy="317906"/>
              <a:chOff x="6186988" y="4944186"/>
              <a:chExt cx="2501540" cy="31790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6F78026-5403-3CD6-6D2A-99A0E3506C61}"/>
                  </a:ext>
                </a:extLst>
              </p:cNvPr>
              <p:cNvSpPr/>
              <p:nvPr/>
            </p:nvSpPr>
            <p:spPr>
              <a:xfrm>
                <a:off x="6186988" y="4944186"/>
                <a:ext cx="1209937" cy="317906"/>
              </a:xfrm>
              <a:prstGeom prst="rect">
                <a:avLst/>
              </a:prstGeom>
              <a:solidFill>
                <a:srgbClr val="882345">
                  <a:lumMod val="50000"/>
                  <a:lumOff val="50000"/>
                </a:srgbClr>
              </a:solidFill>
              <a:ln w="25400" cap="flat" cmpd="sng" algn="ctr">
                <a:solidFill>
                  <a:srgbClr val="8823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7210D0-AC00-9245-7750-776307F36C8B}"/>
                  </a:ext>
                </a:extLst>
              </p:cNvPr>
              <p:cNvSpPr txBox="1"/>
              <p:nvPr/>
            </p:nvSpPr>
            <p:spPr>
              <a:xfrm>
                <a:off x="6197439" y="4978073"/>
                <a:ext cx="249108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Valence band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1CC913A-216C-3B16-4DAD-6F73816D8BB8}"/>
                </a:ext>
              </a:extLst>
            </p:cNvPr>
            <p:cNvSpPr/>
            <p:nvPr/>
          </p:nvSpPr>
          <p:spPr>
            <a:xfrm>
              <a:off x="7949473" y="4356719"/>
              <a:ext cx="143838" cy="154112"/>
            </a:xfrm>
            <a:prstGeom prst="ellipse">
              <a:avLst/>
            </a:prstGeom>
            <a:solidFill>
              <a:srgbClr val="882345"/>
            </a:solidFill>
            <a:ln w="25400" cap="flat" cmpd="sng" algn="ctr">
              <a:solidFill>
                <a:srgbClr val="88234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3E07109-AE4B-7F91-4826-1A26B37D04B7}"/>
                </a:ext>
              </a:extLst>
            </p:cNvPr>
            <p:cNvSpPr txBox="1"/>
            <p:nvPr/>
          </p:nvSpPr>
          <p:spPr>
            <a:xfrm>
              <a:off x="7899317" y="4318433"/>
              <a:ext cx="3084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56B3D3-6151-3D52-1E9F-1DB17644242D}"/>
                </a:ext>
              </a:extLst>
            </p:cNvPr>
            <p:cNvSpPr txBox="1"/>
            <p:nvPr/>
          </p:nvSpPr>
          <p:spPr>
            <a:xfrm>
              <a:off x="6263925" y="3657600"/>
              <a:ext cx="24910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Semiconductor Picture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EE89D7E-3F29-07C9-3601-6CC4E4115E93}"/>
                </a:ext>
              </a:extLst>
            </p:cNvPr>
            <p:cNvCxnSpPr/>
            <p:nvPr/>
          </p:nvCxnSpPr>
          <p:spPr>
            <a:xfrm>
              <a:off x="7419148" y="4428321"/>
              <a:ext cx="1320743" cy="0"/>
            </a:xfrm>
            <a:prstGeom prst="line">
              <a:avLst/>
            </a:prstGeom>
            <a:noFill/>
            <a:ln w="9525" cap="flat" cmpd="sng" algn="ctr">
              <a:solidFill>
                <a:srgbClr val="882345"/>
              </a:solidFill>
              <a:prstDash val="soli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DAFB66E-AF43-50F2-9D1D-BD45D26A7716}"/>
                </a:ext>
              </a:extLst>
            </p:cNvPr>
            <p:cNvCxnSpPr/>
            <p:nvPr/>
          </p:nvCxnSpPr>
          <p:spPr>
            <a:xfrm>
              <a:off x="7432895" y="4844373"/>
              <a:ext cx="1320743" cy="0"/>
            </a:xfrm>
            <a:prstGeom prst="line">
              <a:avLst/>
            </a:prstGeom>
            <a:noFill/>
            <a:ln w="9525" cap="flat" cmpd="sng" algn="ctr">
              <a:solidFill>
                <a:srgbClr val="882345"/>
              </a:solidFill>
              <a:prstDash val="solid"/>
            </a:ln>
            <a:effectLst/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FEFA9B7-A0D7-6D0F-3BDB-4F1A96E5C471}"/>
                </a:ext>
              </a:extLst>
            </p:cNvPr>
            <p:cNvSpPr/>
            <p:nvPr/>
          </p:nvSpPr>
          <p:spPr>
            <a:xfrm>
              <a:off x="7946631" y="4739221"/>
              <a:ext cx="142932" cy="15411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88234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E699B4-6390-3961-CD82-A23F701046B9}"/>
                </a:ext>
              </a:extLst>
            </p:cNvPr>
            <p:cNvSpPr txBox="1"/>
            <p:nvPr/>
          </p:nvSpPr>
          <p:spPr>
            <a:xfrm>
              <a:off x="5992421" y="5351987"/>
              <a:ext cx="12299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Ground State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84D6B1-FC3E-5050-6257-A6E29FA36D06}"/>
                </a:ext>
              </a:extLst>
            </p:cNvPr>
            <p:cNvSpPr txBox="1"/>
            <p:nvPr/>
          </p:nvSpPr>
          <p:spPr>
            <a:xfrm>
              <a:off x="7432896" y="5351987"/>
              <a:ext cx="12073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Exciton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9B3D8FE-B5B2-73CE-2076-532D78B60633}"/>
              </a:ext>
            </a:extLst>
          </p:cNvPr>
          <p:cNvSpPr txBox="1"/>
          <p:nvPr/>
        </p:nvSpPr>
        <p:spPr>
          <a:xfrm>
            <a:off x="3333635" y="2509970"/>
            <a:ext cx="2576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Large radius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(larger than atomic spacing)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Weakly bound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AA62F1B-9464-416D-F209-CAC82970A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092" y="985028"/>
            <a:ext cx="3871418" cy="1531666"/>
          </a:xfrm>
          <a:prstGeom prst="rect">
            <a:avLst/>
          </a:prstGeom>
        </p:spPr>
      </p:pic>
      <p:pic>
        <p:nvPicPr>
          <p:cNvPr id="55" name="Picture 54" descr="exciton generation">
            <a:extLst>
              <a:ext uri="{FF2B5EF4-FFF2-40B4-BE49-F238E27FC236}">
                <a16:creationId xmlns:a16="http://schemas.microsoft.com/office/drawing/2014/main" id="{5A8D7E11-4F9E-E541-3102-F9C05138C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198036" y="3676464"/>
            <a:ext cx="1973663" cy="14189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D6C8E5A-773E-CFFE-0110-44D3A751F827}"/>
              </a:ext>
            </a:extLst>
          </p:cNvPr>
          <p:cNvSpPr txBox="1"/>
          <p:nvPr/>
        </p:nvSpPr>
        <p:spPr>
          <a:xfrm>
            <a:off x="3585167" y="3868832"/>
            <a:ext cx="1973663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Bohr model for exciton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1A3570-C5A5-703D-4FBA-B2FF870DBC1F}"/>
              </a:ext>
            </a:extLst>
          </p:cNvPr>
          <p:cNvSpPr txBox="1"/>
          <p:nvPr/>
        </p:nvSpPr>
        <p:spPr>
          <a:xfrm>
            <a:off x="8647217" y="1077361"/>
            <a:ext cx="31451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R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0366671-DD8F-AF7A-1DD2-5C8727877984}"/>
              </a:ext>
            </a:extLst>
          </p:cNvPr>
          <p:cNvSpPr/>
          <p:nvPr/>
        </p:nvSpPr>
        <p:spPr>
          <a:xfrm>
            <a:off x="1618372" y="1411954"/>
            <a:ext cx="128016" cy="128864"/>
          </a:xfrm>
          <a:prstGeom prst="ellipse">
            <a:avLst/>
          </a:prstGeom>
          <a:solidFill>
            <a:srgbClr val="9E0E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2634E6B-5594-FBD0-61AC-BEA286CFD295}"/>
              </a:ext>
            </a:extLst>
          </p:cNvPr>
          <p:cNvCxnSpPr>
            <a:cxnSpLocks/>
          </p:cNvCxnSpPr>
          <p:nvPr/>
        </p:nvCxnSpPr>
        <p:spPr>
          <a:xfrm flipV="1">
            <a:off x="1665208" y="1595061"/>
            <a:ext cx="0" cy="1395735"/>
          </a:xfrm>
          <a:prstGeom prst="straightConnector1">
            <a:avLst/>
          </a:prstGeom>
          <a:ln w="44450">
            <a:solidFill>
              <a:srgbClr val="960E1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CA55D421-6F20-AFD5-6141-CBC0011DF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3" t="5424" r="53369" b="50000"/>
          <a:stretch/>
        </p:blipFill>
        <p:spPr>
          <a:xfrm>
            <a:off x="3270650" y="806709"/>
            <a:ext cx="1626761" cy="155263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5EA462B-A875-CE64-B91E-324DE2C52D03}"/>
              </a:ext>
            </a:extLst>
          </p:cNvPr>
          <p:cNvSpPr txBox="1"/>
          <p:nvPr/>
        </p:nvSpPr>
        <p:spPr>
          <a:xfrm>
            <a:off x="6075388" y="4721166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</p:spTree>
    <p:extLst>
      <p:ext uri="{BB962C8B-B14F-4D97-AF65-F5344CB8AC3E}">
        <p14:creationId xmlns:p14="http://schemas.microsoft.com/office/powerpoint/2010/main" val="26673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3426 L 0.00104 -0.27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3" y="0"/>
            <a:ext cx="5847023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Bohr model for free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61918-BCB2-76BA-DCD4-BF9CF5C9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92"/>
            <a:ext cx="3517861" cy="2021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750FE-50F9-76D5-8916-C8F6BC108913}"/>
              </a:ext>
            </a:extLst>
          </p:cNvPr>
          <p:cNvSpPr txBox="1"/>
          <p:nvPr/>
        </p:nvSpPr>
        <p:spPr>
          <a:xfrm>
            <a:off x="122842" y="2096512"/>
            <a:ext cx="45411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 and hole form a bound state with binding energy.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=13.6 eV Rydberg energy.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QM mechanical treatment easy.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AF7764-1F4B-F580-B92E-5BB80EB7BD2C}"/>
                  </a:ext>
                </a:extLst>
              </p:cNvPr>
              <p:cNvSpPr txBox="1"/>
              <p:nvPr/>
            </p:nvSpPr>
            <p:spPr>
              <a:xfrm>
                <a:off x="185569" y="2819497"/>
                <a:ext cx="3592009" cy="7675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4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AF7764-1F4B-F580-B92E-5BB80EB7B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69" y="2819497"/>
                <a:ext cx="3592009" cy="767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7E37DA-3585-FF75-81FD-4B08467488E0}"/>
              </a:ext>
            </a:extLst>
          </p:cNvPr>
          <p:cNvSpPr txBox="1"/>
          <p:nvPr/>
        </p:nvSpPr>
        <p:spPr>
          <a:xfrm>
            <a:off x="4460682" y="451755"/>
            <a:ext cx="4683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Reduced electron/hole mass </a:t>
            </a: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optical mass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Static screening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with static dielectric constant </a:t>
            </a:r>
            <a:r>
              <a:rPr lang="en-US" sz="20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e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radius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: </a:t>
            </a: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</a:t>
            </a:r>
            <a:r>
              <a:rPr lang="en-US" sz="2000" kern="1200" baseline="-250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=0.53 Å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Excitons 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stable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if </a:t>
            </a:r>
            <a:r>
              <a:rPr lang="en-US" sz="2000" i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&gt;&gt;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kT</a:t>
            </a:r>
            <a:endParaRPr lang="en-US" sz="2000" kern="1200" dirty="0">
              <a:solidFill>
                <a:srgbClr val="00B0F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 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momentum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is zero.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enhancement important even if R&lt;&lt;</a:t>
            </a:r>
            <a:r>
              <a:rPr lang="en-US" sz="20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kT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(high temperature).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756262-41D4-0462-4CEB-AABAACFCA67A}"/>
                  </a:ext>
                </a:extLst>
              </p:cNvPr>
              <p:cNvSpPr txBox="1"/>
              <p:nvPr/>
            </p:nvSpPr>
            <p:spPr>
              <a:xfrm>
                <a:off x="6982107" y="814041"/>
                <a:ext cx="1538947" cy="6301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756262-41D4-0462-4CEB-AABAACFCA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107" y="814041"/>
                <a:ext cx="1538947" cy="630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9ACDD-A2DB-D4EA-67E4-60639A871220}"/>
                  </a:ext>
                </a:extLst>
              </p:cNvPr>
              <p:cNvSpPr txBox="1"/>
              <p:nvPr/>
            </p:nvSpPr>
            <p:spPr>
              <a:xfrm>
                <a:off x="6724152" y="2084351"/>
                <a:ext cx="1860316" cy="5752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9ACDD-A2DB-D4EA-67E4-60639A871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152" y="2084351"/>
                <a:ext cx="1860316" cy="5752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F79A8E9-0674-7C1F-DD60-AFA2ECDBEF49}"/>
              </a:ext>
            </a:extLst>
          </p:cNvPr>
          <p:cNvSpPr txBox="1"/>
          <p:nvPr/>
        </p:nvSpPr>
        <p:spPr>
          <a:xfrm>
            <a:off x="6530587" y="4641535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</p:spTree>
    <p:extLst>
      <p:ext uri="{BB962C8B-B14F-4D97-AF65-F5344CB8AC3E}">
        <p14:creationId xmlns:p14="http://schemas.microsoft.com/office/powerpoint/2010/main" val="157110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5745200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Sommerfeld enhancement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54430-EE8F-F2B5-9C66-A4DCC066D0F7}"/>
              </a:ext>
            </a:extLst>
          </p:cNvPr>
          <p:cNvSpPr txBox="1"/>
          <p:nvPr/>
        </p:nvSpPr>
        <p:spPr>
          <a:xfrm>
            <a:off x="0" y="509953"/>
            <a:ext cx="2935419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Excitonic Rydberg </a:t>
            </a:r>
            <a:b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energy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Discrete states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Discrete absorption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Continuum absorption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DE57F-E771-D8AA-9392-F59B0B5C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461" y="38542"/>
            <a:ext cx="2819923" cy="2341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06BFAA-9582-3F56-A973-2148B05534F0}"/>
                  </a:ext>
                </a:extLst>
              </p:cNvPr>
              <p:cNvSpPr txBox="1"/>
              <p:nvPr/>
            </p:nvSpPr>
            <p:spPr>
              <a:xfrm>
                <a:off x="2947698" y="475239"/>
                <a:ext cx="1818447" cy="7050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𝑅</m:t>
                      </m:r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06BFAA-9582-3F56-A973-2148B0553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698" y="475239"/>
                <a:ext cx="1818447" cy="7050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77FE5D-C052-7FA1-69F2-8D906263D625}"/>
                  </a:ext>
                </a:extLst>
              </p:cNvPr>
              <p:cNvSpPr txBox="1"/>
              <p:nvPr/>
            </p:nvSpPr>
            <p:spPr>
              <a:xfrm>
                <a:off x="2819923" y="1044498"/>
                <a:ext cx="2249783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77FE5D-C052-7FA1-69F2-8D906263D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923" y="1044498"/>
                <a:ext cx="2249783" cy="693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C9924-6AED-B702-C413-2AB4F56A8383}"/>
                  </a:ext>
                </a:extLst>
              </p:cNvPr>
              <p:cNvSpPr txBox="1"/>
              <p:nvPr/>
            </p:nvSpPr>
            <p:spPr>
              <a:xfrm>
                <a:off x="87161" y="1942618"/>
                <a:ext cx="4485587" cy="8392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8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4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C9924-6AED-B702-C413-2AB4F56A8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1" y="1942618"/>
                <a:ext cx="4485587" cy="839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E85FB5-C204-17EE-AD58-7454EDF9CA48}"/>
                  </a:ext>
                </a:extLst>
              </p:cNvPr>
              <p:cNvSpPr txBox="1"/>
              <p:nvPr/>
            </p:nvSpPr>
            <p:spPr>
              <a:xfrm>
                <a:off x="87161" y="3095393"/>
                <a:ext cx="4063355" cy="7113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E85FB5-C204-17EE-AD58-7454EDF9C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1" y="3095393"/>
                <a:ext cx="4063355" cy="711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6F0F867-A6BB-C2AD-9F8E-4FEDBC5EAC76}"/>
              </a:ext>
            </a:extLst>
          </p:cNvPr>
          <p:cNvSpPr txBox="1"/>
          <p:nvPr/>
        </p:nvSpPr>
        <p:spPr>
          <a:xfrm>
            <a:off x="5283395" y="4596370"/>
            <a:ext cx="29496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R. J. Elliott, Phys. Rev.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108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1384 (1957)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Cardona; Fox, Chapter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0706F-3A60-CFD8-AABC-81B5817F2B04}"/>
                  </a:ext>
                </a:extLst>
              </p:cNvPr>
              <p:cNvSpPr txBox="1"/>
              <p:nvPr/>
            </p:nvSpPr>
            <p:spPr>
              <a:xfrm>
                <a:off x="87161" y="3806742"/>
                <a:ext cx="1524520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0706F-3A60-CFD8-AABC-81B5817F2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1" y="3806742"/>
                <a:ext cx="1524520" cy="501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4A691E5-5F39-4C38-DC86-2343A32CDE1D}"/>
              </a:ext>
            </a:extLst>
          </p:cNvPr>
          <p:cNvSpPr txBox="1"/>
          <p:nvPr/>
        </p:nvSpPr>
        <p:spPr>
          <a:xfrm>
            <a:off x="122842" y="4472042"/>
            <a:ext cx="3828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Bohr wave functions to calculate </a:t>
            </a:r>
            <a:r>
              <a:rPr lang="en-US" sz="16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e</a:t>
            </a:r>
            <a:r>
              <a:rPr lang="en-US" sz="16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</a:t>
            </a: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Toyozawa</a:t>
            </a: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discusses broadening.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5BC632-8F16-5885-6B22-126A761BB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522" y="2395620"/>
            <a:ext cx="2668936" cy="20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82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A938F-4555-3FC2-0502-761D86F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8" y="2428357"/>
            <a:ext cx="2223447" cy="18550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Elliott-Tanguy exciton absorption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43235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/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ℏ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6378A0-4E71-F7D6-5245-1F644C85A627}"/>
              </a:ext>
            </a:extLst>
          </p:cNvPr>
          <p:cNvSpPr txBox="1"/>
          <p:nvPr/>
        </p:nvSpPr>
        <p:spPr>
          <a:xfrm>
            <a:off x="3588122" y="447745"/>
            <a:ext cx="40527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Excitonic binding energy: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=</a:t>
            </a:r>
            <a:r>
              <a:rPr lang="en-US" sz="1800" dirty="0" err="1"/>
              <a:t>R</a:t>
            </a:r>
            <a:r>
              <a:rPr lang="en-US" sz="1800" baseline="-25000" dirty="0" err="1"/>
              <a:t>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baseline="-25000" dirty="0" err="1"/>
              <a:t>h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baseline="-25000" dirty="0"/>
              <a:t>s</a:t>
            </a:r>
            <a:r>
              <a:rPr lang="en-US" sz="1800" baseline="30000" dirty="0"/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491B-2610-EDA2-E1F4-A299BC25B30B}"/>
              </a:ext>
            </a:extLst>
          </p:cNvPr>
          <p:cNvSpPr txBox="1"/>
          <p:nvPr/>
        </p:nvSpPr>
        <p:spPr>
          <a:xfrm>
            <a:off x="2440983" y="3432875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´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990B7-6415-3606-B052-CFDDA8C69318}"/>
              </a:ext>
            </a:extLst>
          </p:cNvPr>
          <p:cNvSpPr txBox="1"/>
          <p:nvPr/>
        </p:nvSpPr>
        <p:spPr>
          <a:xfrm>
            <a:off x="3613896" y="2069372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bound excitons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546C-8447-7CE1-78C5-87E1ED238FB2}"/>
              </a:ext>
            </a:extLst>
          </p:cNvPr>
          <p:cNvSpPr txBox="1"/>
          <p:nvPr/>
        </p:nvSpPr>
        <p:spPr>
          <a:xfrm>
            <a:off x="5489422" y="2069717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 continuum enhancement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20D97-C96E-37ED-D3CA-A52F8B10301A}"/>
              </a:ext>
            </a:extLst>
          </p:cNvPr>
          <p:cNvSpPr txBox="1"/>
          <p:nvPr/>
        </p:nvSpPr>
        <p:spPr>
          <a:xfrm>
            <a:off x="2432789" y="2902016"/>
            <a:ext cx="2692975" cy="95410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Tanguy’s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Lorentzian broadening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Kramers-Kronig</a:t>
            </a:r>
            <a:r>
              <a:rPr lang="en-US" dirty="0"/>
              <a:t> transform to get the real part.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80EE3DD7-644D-0C0C-AAC2-05FE24477E0D}"/>
              </a:ext>
            </a:extLst>
          </p:cNvPr>
          <p:cNvSpPr txBox="1"/>
          <p:nvPr/>
        </p:nvSpPr>
        <p:spPr>
          <a:xfrm>
            <a:off x="3746818" y="4322140"/>
            <a:ext cx="514251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Lett.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75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4090 (1995) + (E)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74094-A2E5-F7F7-C41F-0B99739E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5" y="1971320"/>
            <a:ext cx="2355298" cy="3072821"/>
          </a:xfrm>
          <a:prstGeom prst="rect">
            <a:avLst/>
          </a:prstGeom>
        </p:spPr>
      </p:pic>
      <p:pic>
        <p:nvPicPr>
          <p:cNvPr id="12" name="Picture 11" descr="exciton generation">
            <a:extLst>
              <a:ext uri="{FF2B5EF4-FFF2-40B4-BE49-F238E27FC236}">
                <a16:creationId xmlns:a16="http://schemas.microsoft.com/office/drawing/2014/main" id="{FB709B22-F8DE-E7C2-29D5-78415CED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5092810" y="3004938"/>
            <a:ext cx="1736373" cy="124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D6E585-F038-6B29-4BDE-C86FC0EA47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482083" y="2438704"/>
            <a:ext cx="2887361" cy="73176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CB4361-8C72-9012-C88D-013D5F0C365E}"/>
              </a:ext>
            </a:extLst>
          </p:cNvPr>
          <p:cNvCxnSpPr/>
          <p:nvPr/>
        </p:nvCxnSpPr>
        <p:spPr>
          <a:xfrm>
            <a:off x="8144359" y="2428357"/>
            <a:ext cx="0" cy="9347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3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6"/>
            <a:ext cx="9144000" cy="4596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Calculation of absorption spectrum from </a:t>
            </a:r>
            <a:r>
              <a:rPr lang="en-US" sz="2800" dirty="0" err="1">
                <a:latin typeface="+mn-lt"/>
              </a:rPr>
              <a:t>k·p</a:t>
            </a:r>
            <a:r>
              <a:rPr lang="en-US" sz="2800" dirty="0">
                <a:latin typeface="+mn-lt"/>
              </a:rPr>
              <a:t> theory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37F35-4468-2316-59D5-D8A36846733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764" r="5183" b="3622"/>
          <a:stretch/>
        </p:blipFill>
        <p:spPr>
          <a:xfrm>
            <a:off x="998220" y="1087393"/>
            <a:ext cx="7442037" cy="328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68D54-7FA2-A2B8-AE1C-075B087DE380}"/>
              </a:ext>
            </a:extLst>
          </p:cNvPr>
          <p:cNvSpPr txBox="1"/>
          <p:nvPr/>
        </p:nvSpPr>
        <p:spPr>
          <a:xfrm>
            <a:off x="114301" y="464146"/>
            <a:ext cx="4398961" cy="7848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Can we calculate the absorption spectrum?</a:t>
            </a:r>
          </a:p>
          <a:p>
            <a:r>
              <a:rPr lang="en-US" sz="1500" dirty="0"/>
              <a:t>Yes, we can for Ge in the low carrier density limit.</a:t>
            </a:r>
          </a:p>
          <a:p>
            <a:r>
              <a:rPr lang="en-US" sz="1500" dirty="0"/>
              <a:t>It does not work for other III/V compounds.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FA2A4-EF50-7274-76EB-3D6F08040BF5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</p:spTree>
    <p:extLst>
      <p:ext uri="{BB962C8B-B14F-4D97-AF65-F5344CB8AC3E}">
        <p14:creationId xmlns:p14="http://schemas.microsoft.com/office/powerpoint/2010/main" val="348588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057900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64867"/>
            <a:ext cx="6309453" cy="3794832"/>
          </a:xfrm>
        </p:spPr>
        <p:txBody>
          <a:bodyPr>
            <a:normAutofit fontScale="92500" lnSpcReduction="10000"/>
          </a:bodyPr>
          <a:lstStyle/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tx1"/>
                </a:solidFill>
              </a:rPr>
              <a:t>Fixed </a:t>
            </a:r>
            <a:r>
              <a:rPr lang="de-DE" sz="2000" b="1" u="sng" dirty="0" err="1">
                <a:solidFill>
                  <a:schemeClr val="tx1"/>
                </a:solidFill>
              </a:rPr>
              <a:t>parameters</a:t>
            </a:r>
            <a:r>
              <a:rPr lang="de-DE" sz="2000" b="1" u="sng" dirty="0">
                <a:solidFill>
                  <a:schemeClr val="tx1"/>
                </a:solidFill>
              </a:rPr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tx1"/>
                </a:solidFill>
              </a:rPr>
              <a:t>Electron</a:t>
            </a:r>
            <a:r>
              <a:rPr lang="de-DE" sz="2000" dirty="0">
                <a:solidFill>
                  <a:schemeClr val="tx1"/>
                </a:solidFill>
              </a:rPr>
              <a:t> and hole </a:t>
            </a:r>
            <a:r>
              <a:rPr lang="de-DE" sz="2000" dirty="0" err="1">
                <a:solidFill>
                  <a:schemeClr val="tx1"/>
                </a:solidFill>
              </a:rPr>
              <a:t>masses</a:t>
            </a:r>
            <a:r>
              <a:rPr lang="de-DE" sz="2000" dirty="0">
                <a:solidFill>
                  <a:schemeClr val="tx1"/>
                </a:solidFill>
              </a:rPr>
              <a:t> (</a:t>
            </a:r>
            <a:r>
              <a:rPr lang="de-DE" sz="2000" dirty="0" err="1">
                <a:solidFill>
                  <a:schemeClr val="tx1"/>
                </a:solidFill>
              </a:rPr>
              <a:t>temperature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dependent</a:t>
            </a:r>
            <a:r>
              <a:rPr lang="de-DE" sz="2000" dirty="0">
                <a:solidFill>
                  <a:schemeClr val="tx1"/>
                </a:solidFill>
              </a:rPr>
              <a:t>)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chemeClr val="tx1"/>
                </a:solidFill>
              </a:rPr>
              <a:t>Excitonic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binding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energy</a:t>
            </a:r>
            <a:r>
              <a:rPr lang="de-DE" sz="2000" dirty="0">
                <a:solidFill>
                  <a:schemeClr val="tx1"/>
                </a:solidFill>
              </a:rPr>
              <a:t> R</a:t>
            </a:r>
            <a:endParaRPr lang="de-DE" sz="2000" baseline="-25000" dirty="0">
              <a:solidFill>
                <a:schemeClr val="tx1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chemeClr val="tx1"/>
                </a:solidFill>
              </a:rPr>
              <a:t>Amplitude A (</a:t>
            </a:r>
            <a:r>
              <a:rPr lang="de-DE" sz="2000" dirty="0" err="1">
                <a:solidFill>
                  <a:schemeClr val="tx1"/>
                </a:solidFill>
              </a:rPr>
              <a:t>derived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from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matrix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element</a:t>
            </a:r>
            <a:r>
              <a:rPr lang="de-DE" sz="2000" dirty="0">
                <a:solidFill>
                  <a:schemeClr val="tx1"/>
                </a:solidFill>
              </a:rPr>
              <a:t> P)</a:t>
            </a:r>
            <a:endParaRPr lang="de-DE" sz="2000" baseline="-25000" dirty="0">
              <a:solidFill>
                <a:schemeClr val="tx1"/>
              </a:solidFill>
            </a:endParaRPr>
          </a:p>
          <a:p>
            <a:pPr marL="231775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 err="1"/>
              <a:t>Adjustable</a:t>
            </a:r>
            <a:r>
              <a:rPr lang="de-DE" sz="2000" b="1" u="sng" dirty="0"/>
              <a:t>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el-GR" sz="2000" dirty="0">
                <a:solidFill>
                  <a:srgbClr val="003BF6"/>
                </a:solidFill>
              </a:rPr>
              <a:t>Γ</a:t>
            </a:r>
            <a:r>
              <a:rPr lang="en-US" sz="2000" dirty="0">
                <a:solidFill>
                  <a:srgbClr val="003BF6"/>
                </a:solidFill>
              </a:rPr>
              <a:t>: 2.3 </a:t>
            </a:r>
            <a:r>
              <a:rPr lang="en-US" sz="2000" dirty="0" err="1">
                <a:solidFill>
                  <a:srgbClr val="003BF6"/>
                </a:solidFill>
              </a:rPr>
              <a:t>meV</a:t>
            </a:r>
            <a:endParaRPr lang="de-DE" sz="2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Band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0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>
                <a:solidFill>
                  <a:srgbClr val="003BF6"/>
                </a:solidFill>
              </a:rPr>
              <a:t>Linear </a:t>
            </a:r>
            <a:r>
              <a:rPr lang="de-DE" sz="2000" dirty="0" err="1">
                <a:solidFill>
                  <a:srgbClr val="003BF6"/>
                </a:solidFill>
              </a:rPr>
              <a:t>background</a:t>
            </a:r>
            <a:r>
              <a:rPr lang="de-DE" sz="2000" dirty="0">
                <a:solidFill>
                  <a:srgbClr val="003BF6"/>
                </a:solidFill>
              </a:rPr>
              <a:t> A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and B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br>
              <a:rPr lang="de-DE" sz="2000" dirty="0">
                <a:solidFill>
                  <a:srgbClr val="003BF6"/>
                </a:solidFill>
              </a:rPr>
            </a:br>
            <a:r>
              <a:rPr lang="de-DE" sz="2000" dirty="0">
                <a:solidFill>
                  <a:srgbClr val="003BF6"/>
                </a:solidFill>
              </a:rPr>
              <a:t>(</a:t>
            </a:r>
            <a:r>
              <a:rPr lang="de-DE" sz="2000" dirty="0" err="1">
                <a:solidFill>
                  <a:srgbClr val="003BF6"/>
                </a:solidFill>
              </a:rPr>
              <a:t>contribution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to</a:t>
            </a:r>
            <a:r>
              <a:rPr lang="de-DE" sz="2000" dirty="0">
                <a:solidFill>
                  <a:srgbClr val="003BF6"/>
                </a:solidFill>
              </a:rPr>
              <a:t> real </a:t>
            </a:r>
            <a:r>
              <a:rPr lang="de-DE" sz="2000" dirty="0" err="1">
                <a:solidFill>
                  <a:srgbClr val="003BF6"/>
                </a:solidFill>
              </a:rPr>
              <a:t>part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of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>
                <a:solidFill>
                  <a:srgbClr val="003BF6"/>
                </a:solidFill>
                <a:latin typeface="Symbol" panose="05050102010706020507" pitchFamily="18" charset="2"/>
              </a:rPr>
              <a:t>e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  <a:p>
            <a:pPr marL="231775" lvl="1" indent="-115888">
              <a:lnSpc>
                <a:spcPct val="150000"/>
              </a:lnSpc>
              <a:spcBef>
                <a:spcPts val="450"/>
              </a:spcBef>
            </a:pPr>
            <a:r>
              <a:rPr lang="de-DE" sz="2000" b="1" u="sng" dirty="0">
                <a:solidFill>
                  <a:schemeClr val="tx1"/>
                </a:solidFill>
              </a:rPr>
              <a:t>Problems: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below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the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(band </a:t>
            </a:r>
            <a:r>
              <a:rPr lang="de-DE" sz="2000" dirty="0" err="1">
                <a:solidFill>
                  <a:srgbClr val="003BF6"/>
                </a:solidFill>
              </a:rPr>
              <a:t>tail</a:t>
            </a:r>
            <a:r>
              <a:rPr lang="de-DE" sz="2000" dirty="0">
                <a:solidFill>
                  <a:srgbClr val="003BF6"/>
                </a:solidFill>
              </a:rPr>
              <a:t>, </a:t>
            </a:r>
            <a:r>
              <a:rPr lang="de-DE" sz="2000" dirty="0" err="1">
                <a:solidFill>
                  <a:srgbClr val="003BF6"/>
                </a:solidFill>
              </a:rPr>
              <a:t>oxide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correction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8B66E0-E459-A134-2B88-0C43E0AA0314}"/>
              </a:ext>
            </a:extLst>
          </p:cNvPr>
          <p:cNvGrpSpPr/>
          <p:nvPr/>
        </p:nvGrpSpPr>
        <p:grpSpPr>
          <a:xfrm>
            <a:off x="5770276" y="24881"/>
            <a:ext cx="3303982" cy="4283870"/>
            <a:chOff x="5770276" y="24881"/>
            <a:chExt cx="3303982" cy="428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7D8C12-DD58-8DE7-8DAE-A595BAA65F60}"/>
                </a:ext>
              </a:extLst>
            </p:cNvPr>
            <p:cNvGrpSpPr/>
            <p:nvPr/>
          </p:nvGrpSpPr>
          <p:grpSpPr>
            <a:xfrm>
              <a:off x="5770276" y="24881"/>
              <a:ext cx="3303982" cy="4283870"/>
              <a:chOff x="5770276" y="24881"/>
              <a:chExt cx="3303982" cy="428387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35D01C-AF74-4473-A44D-0916F44957FB}"/>
                  </a:ext>
                </a:extLst>
              </p:cNvPr>
              <p:cNvSpPr txBox="1"/>
              <p:nvPr/>
            </p:nvSpPr>
            <p:spPr>
              <a:xfrm rot="16200000">
                <a:off x="5616295" y="2649849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38845F-C7D7-471A-BD9B-90B80C7F45B1}"/>
                  </a:ext>
                </a:extLst>
              </p:cNvPr>
              <p:cNvSpPr txBox="1"/>
              <p:nvPr/>
            </p:nvSpPr>
            <p:spPr>
              <a:xfrm rot="16200000">
                <a:off x="5616296" y="818020"/>
                <a:ext cx="6465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de-DE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3A60EB2-5C52-4806-9A94-13AA8F7ED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96" t="1987" r="7691" b="7112"/>
              <a:stretch/>
            </p:blipFill>
            <p:spPr>
              <a:xfrm>
                <a:off x="6137329" y="24881"/>
                <a:ext cx="2936929" cy="4134818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0A923F5-A7FF-497E-AF3D-19F5FCF09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0" t="95020" r="24116" b="-475"/>
              <a:stretch/>
            </p:blipFill>
            <p:spPr>
              <a:xfrm>
                <a:off x="6309453" y="4095313"/>
                <a:ext cx="2178365" cy="213438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BE04C-773C-A96C-3A92-268AE58B2AF8}"/>
                </a:ext>
              </a:extLst>
            </p:cNvPr>
            <p:cNvSpPr txBox="1"/>
            <p:nvPr/>
          </p:nvSpPr>
          <p:spPr>
            <a:xfrm>
              <a:off x="8151828" y="907838"/>
              <a:ext cx="671979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/>
                <a:t>Ge</a:t>
              </a:r>
            </a:p>
            <a:p>
              <a:pPr algn="ctr"/>
              <a:r>
                <a:rPr lang="en-US" sz="1800" b="1" dirty="0"/>
                <a:t>10 K</a:t>
              </a:r>
            </a:p>
          </p:txBody>
        </p:sp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0CA8CEE-AF8F-9CB2-44A3-9F6DFEAE2870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FEC65-1261-36D5-F534-5E9760A89020}"/>
              </a:ext>
            </a:extLst>
          </p:cNvPr>
          <p:cNvSpPr txBox="1"/>
          <p:nvPr/>
        </p:nvSpPr>
        <p:spPr>
          <a:xfrm>
            <a:off x="4030975" y="2340555"/>
            <a:ext cx="151108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Quantitative agreement</a:t>
            </a:r>
          </a:p>
        </p:txBody>
      </p:sp>
    </p:spTree>
    <p:extLst>
      <p:ext uri="{BB962C8B-B14F-4D97-AF65-F5344CB8AC3E}">
        <p14:creationId xmlns:p14="http://schemas.microsoft.com/office/powerpoint/2010/main" val="3121386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rgbClr val="FF0000"/>
                </a:solidFill>
              </a:rPr>
              <a:t>Model also </a:t>
            </a:r>
            <a:r>
              <a:rPr lang="de-DE" sz="2000" dirty="0" err="1">
                <a:solidFill>
                  <a:srgbClr val="FF0000"/>
                </a:solidFill>
              </a:rPr>
              <a:t>describes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second</a:t>
            </a:r>
            <a:r>
              <a:rPr lang="de-DE" sz="2000" dirty="0">
                <a:solidFill>
                  <a:srgbClr val="FF0000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chemeClr val="tx1"/>
                </a:solidFill>
              </a:rPr>
              <a:t>Potential </a:t>
            </a:r>
            <a:r>
              <a:rPr lang="de-DE" sz="2000" b="1" u="sng" dirty="0" err="1">
                <a:solidFill>
                  <a:schemeClr val="tx1"/>
                </a:solidFill>
              </a:rPr>
              <a:t>problems</a:t>
            </a:r>
            <a:r>
              <a:rPr lang="de-DE" sz="2000" b="1" u="sng" dirty="0">
                <a:solidFill>
                  <a:schemeClr val="tx1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Matrix </a:t>
            </a:r>
            <a:r>
              <a:rPr lang="de-DE" sz="2000" dirty="0" err="1">
                <a:solidFill>
                  <a:schemeClr val="tx1"/>
                </a:solidFill>
              </a:rPr>
              <a:t>element</a:t>
            </a:r>
            <a:r>
              <a:rPr lang="de-DE" sz="2000" dirty="0">
                <a:solidFill>
                  <a:schemeClr val="tx1"/>
                </a:solidFill>
              </a:rPr>
              <a:t> k-</a:t>
            </a:r>
            <a:r>
              <a:rPr lang="de-DE" sz="2000" dirty="0" err="1">
                <a:solidFill>
                  <a:schemeClr val="tx1"/>
                </a:solidFill>
              </a:rPr>
              <a:t>dependent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tx1"/>
                </a:solidFill>
              </a:rPr>
              <a:t>Nonparabolicity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Resonant </a:t>
            </a:r>
            <a:r>
              <a:rPr lang="de-DE" sz="2000" dirty="0" err="1">
                <a:solidFill>
                  <a:schemeClr val="tx1"/>
                </a:solidFill>
              </a:rPr>
              <a:t>indirect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absorption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??? at high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76B51-CEC6-696B-62F5-697B5BCF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70" y="435022"/>
            <a:ext cx="6456440" cy="384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DEAF-15A6-160D-D5F7-61B17AFF3433}"/>
              </a:ext>
            </a:extLst>
          </p:cNvPr>
          <p:cNvSpPr txBox="1"/>
          <p:nvPr/>
        </p:nvSpPr>
        <p:spPr>
          <a:xfrm>
            <a:off x="8558566" y="496637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8E185-BF28-01FA-FE50-6AD5CB9CF365}"/>
              </a:ext>
            </a:extLst>
          </p:cNvPr>
          <p:cNvSpPr txBox="1"/>
          <p:nvPr/>
        </p:nvSpPr>
        <p:spPr>
          <a:xfrm>
            <a:off x="5234923" y="601070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2EF2FD9-BD12-8ABB-AD2D-C3305CA876C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44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theory: problems for Ge at high 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tx1"/>
                </a:solidFill>
              </a:rPr>
              <a:t>Model also </a:t>
            </a:r>
            <a:r>
              <a:rPr lang="de-DE" sz="2000" dirty="0" err="1">
                <a:solidFill>
                  <a:schemeClr val="tx1"/>
                </a:solidFill>
              </a:rPr>
              <a:t>describes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second</a:t>
            </a:r>
            <a:r>
              <a:rPr lang="de-DE" sz="2000" dirty="0">
                <a:solidFill>
                  <a:schemeClr val="tx1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rgbClr val="FF0000"/>
                </a:solidFill>
              </a:rPr>
              <a:t>Potential </a:t>
            </a:r>
            <a:r>
              <a:rPr lang="de-DE" sz="2000" b="1" u="sng" dirty="0" err="1">
                <a:solidFill>
                  <a:srgbClr val="FF0000"/>
                </a:solidFill>
              </a:rPr>
              <a:t>problems</a:t>
            </a:r>
            <a:r>
              <a:rPr lang="de-DE" sz="2000" b="1" u="sng" dirty="0">
                <a:solidFill>
                  <a:srgbClr val="FF0000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Matrix </a:t>
            </a:r>
            <a:r>
              <a:rPr lang="de-DE" sz="2000" dirty="0" err="1">
                <a:solidFill>
                  <a:schemeClr val="tx1"/>
                </a:solidFill>
              </a:rPr>
              <a:t>element</a:t>
            </a:r>
            <a:r>
              <a:rPr lang="de-DE" sz="2000" dirty="0">
                <a:solidFill>
                  <a:schemeClr val="tx1"/>
                </a:solidFill>
              </a:rPr>
              <a:t> k-</a:t>
            </a:r>
            <a:r>
              <a:rPr lang="de-DE" sz="2000" dirty="0" err="1">
                <a:solidFill>
                  <a:schemeClr val="tx1"/>
                </a:solidFill>
              </a:rPr>
              <a:t>dependent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tx1"/>
                </a:solidFill>
              </a:rPr>
              <a:t>Nonparabolicity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Resonant </a:t>
            </a:r>
            <a:r>
              <a:rPr lang="de-DE" sz="2000" dirty="0" err="1">
                <a:solidFill>
                  <a:schemeClr val="tx1"/>
                </a:solidFill>
              </a:rPr>
              <a:t>indirect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absorption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b="1" dirty="0" err="1">
                <a:solidFill>
                  <a:srgbClr val="FF0000"/>
                </a:solidFill>
              </a:rPr>
              <a:t>Temperature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dependence</a:t>
            </a:r>
            <a:r>
              <a:rPr lang="de-DE" sz="2000" b="1" dirty="0">
                <a:solidFill>
                  <a:srgbClr val="FF0000"/>
                </a:solidFill>
              </a:rPr>
              <a:t> of the </a:t>
            </a:r>
            <a:r>
              <a:rPr lang="de-DE" sz="2000" b="1" dirty="0" err="1">
                <a:solidFill>
                  <a:srgbClr val="FF0000"/>
                </a:solidFill>
              </a:rPr>
              <a:t>effective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mass</a:t>
            </a:r>
            <a:r>
              <a:rPr lang="de-DE" sz="20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FDC1725-9B72-5949-E40D-A1FBBE9D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27" y="397145"/>
            <a:ext cx="6646928" cy="388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8E46-9E22-634B-8076-9D679AE57747}"/>
              </a:ext>
            </a:extLst>
          </p:cNvPr>
          <p:cNvSpPr txBox="1"/>
          <p:nvPr/>
        </p:nvSpPr>
        <p:spPr>
          <a:xfrm>
            <a:off x="6467039" y="59331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B56C-ED22-05E1-5D19-C084CF8CAA7C}"/>
              </a:ext>
            </a:extLst>
          </p:cNvPr>
          <p:cNvSpPr txBox="1"/>
          <p:nvPr/>
        </p:nvSpPr>
        <p:spPr>
          <a:xfrm>
            <a:off x="5065450" y="1682753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0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Temperature dependence of the effective mass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A7E514-3F6C-19C5-33AC-DD33B21DD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" y="400050"/>
            <a:ext cx="8244129" cy="242839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Effective electron mass given by </a:t>
            </a:r>
            <a:r>
              <a:rPr lang="en-US" sz="2000" dirty="0" err="1"/>
              <a:t>k·p</a:t>
            </a:r>
            <a:r>
              <a:rPr lang="en-US" sz="2000" dirty="0"/>
              <a:t> theory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Temperature dependence of the direct band gap has two contributions:</a:t>
            </a:r>
          </a:p>
          <a:p>
            <a:pPr lvl="1"/>
            <a:r>
              <a:rPr lang="en-US" sz="1700" dirty="0"/>
              <a:t>Thermal expansion of the lattice</a:t>
            </a:r>
          </a:p>
          <a:p>
            <a:pPr lvl="1"/>
            <a:r>
              <a:rPr lang="en-US" sz="1700" dirty="0"/>
              <a:t>Electron-phonon interaction (Debye-Waller term and self-energy)</a:t>
            </a:r>
          </a:p>
          <a:p>
            <a:r>
              <a:rPr lang="en-US" sz="2000" dirty="0"/>
              <a:t>“Mass band gap” should </a:t>
            </a:r>
            <a:r>
              <a:rPr lang="en-US" sz="2000" b="1" dirty="0">
                <a:solidFill>
                  <a:srgbClr val="FF0000"/>
                </a:solidFill>
              </a:rPr>
              <a:t>only include the thermal expansion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/>
              <p:nvPr/>
            </p:nvSpPr>
            <p:spPr>
              <a:xfrm>
                <a:off x="526943" y="769050"/>
                <a:ext cx="3974358" cy="62235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AC733-982A-8BA3-922B-AAED42A5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43" y="769050"/>
                <a:ext cx="3974358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9DAC8AA-19DE-74EB-7677-133D149ABD2F}"/>
              </a:ext>
            </a:extLst>
          </p:cNvPr>
          <p:cNvSpPr txBox="1"/>
          <p:nvPr/>
        </p:nvSpPr>
        <p:spPr>
          <a:xfrm>
            <a:off x="5198896" y="528601"/>
            <a:ext cx="368241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E</a:t>
            </a:r>
            <a:r>
              <a:rPr lang="en-US" sz="1800" b="1" baseline="-25000" dirty="0"/>
              <a:t>0</a:t>
            </a:r>
            <a:r>
              <a:rPr lang="en-US" sz="1800" dirty="0"/>
              <a:t>: direct band gap</a:t>
            </a:r>
          </a:p>
          <a:p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4E4E73-58DA-450D-7DFF-16D669C1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5" y="2917410"/>
            <a:ext cx="2292004" cy="21825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4F772-17C6-EE46-D426-B3B2D58AA2A0}"/>
              </a:ext>
            </a:extLst>
          </p:cNvPr>
          <p:cNvSpPr txBox="1"/>
          <p:nvPr/>
        </p:nvSpPr>
        <p:spPr>
          <a:xfrm>
            <a:off x="1640602" y="2805760"/>
            <a:ext cx="109998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Self-energy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A30BA-CAC0-A837-008E-AA8E37022FD9}"/>
              </a:ext>
            </a:extLst>
          </p:cNvPr>
          <p:cNvSpPr txBox="1"/>
          <p:nvPr/>
        </p:nvSpPr>
        <p:spPr>
          <a:xfrm>
            <a:off x="1989298" y="3678663"/>
            <a:ext cx="170591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Thermal expansion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6DB6F-7220-5963-8F77-A9BA2F109FCE}"/>
              </a:ext>
            </a:extLst>
          </p:cNvPr>
          <p:cNvSpPr txBox="1"/>
          <p:nvPr/>
        </p:nvSpPr>
        <p:spPr>
          <a:xfrm>
            <a:off x="1548957" y="4355440"/>
            <a:ext cx="5822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1A8D1-A9C0-F249-3075-5EDA8C52533C}"/>
              </a:ext>
            </a:extLst>
          </p:cNvPr>
          <p:cNvSpPr txBox="1"/>
          <p:nvPr/>
        </p:nvSpPr>
        <p:spPr>
          <a:xfrm>
            <a:off x="2424866" y="4329558"/>
            <a:ext cx="109036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8C03B-6ED3-A952-6DB3-0CA3334DA186}"/>
              </a:ext>
            </a:extLst>
          </p:cNvPr>
          <p:cNvSpPr txBox="1"/>
          <p:nvPr/>
        </p:nvSpPr>
        <p:spPr>
          <a:xfrm>
            <a:off x="3169263" y="4712454"/>
            <a:ext cx="3815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SZ, Solid State </a:t>
            </a:r>
            <a:r>
              <a:rPr lang="en-US" sz="1100" dirty="0" err="1">
                <a:solidFill>
                  <a:schemeClr val="bg1"/>
                </a:solidFill>
              </a:rPr>
              <a:t>Commun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b="1" dirty="0">
                <a:solidFill>
                  <a:schemeClr val="bg1"/>
                </a:solidFill>
              </a:rPr>
              <a:t>77</a:t>
            </a:r>
            <a:r>
              <a:rPr lang="en-US" sz="1100" dirty="0">
                <a:solidFill>
                  <a:schemeClr val="bg1"/>
                </a:solidFill>
              </a:rPr>
              <a:t>, 485 (1991).</a:t>
            </a:r>
          </a:p>
          <a:p>
            <a:r>
              <a:rPr lang="en-US" sz="1100" dirty="0">
                <a:solidFill>
                  <a:schemeClr val="bg1"/>
                </a:solidFill>
              </a:rPr>
              <a:t>P.B. Allen and M. Cardona, Phys. Rev. B </a:t>
            </a:r>
            <a:r>
              <a:rPr lang="en-US" sz="1100" b="1" dirty="0">
                <a:solidFill>
                  <a:schemeClr val="bg1"/>
                </a:solidFill>
              </a:rPr>
              <a:t>27</a:t>
            </a:r>
            <a:r>
              <a:rPr lang="en-US" sz="1100" dirty="0">
                <a:solidFill>
                  <a:schemeClr val="bg1"/>
                </a:solidFill>
              </a:rPr>
              <a:t> 4760 (1983).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F010B-760A-18B9-1484-66F956C8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95" y="1938358"/>
            <a:ext cx="2223038" cy="3171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6A102-76E0-54F6-C136-21FE27C7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088" y="2828441"/>
            <a:ext cx="3118032" cy="187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6EE8FA-BF14-39FD-F4F8-431FA8D8B5F9}"/>
              </a:ext>
            </a:extLst>
          </p:cNvPr>
          <p:cNvSpPr txBox="1"/>
          <p:nvPr/>
        </p:nvSpPr>
        <p:spPr>
          <a:xfrm>
            <a:off x="5804116" y="3074602"/>
            <a:ext cx="55335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InSb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1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New Mexico State University, Las Cruces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3775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SMF Congress, October 2024</a:t>
            </a:r>
          </a:p>
        </p:txBody>
      </p:sp>
      <p:pic>
        <p:nvPicPr>
          <p:cNvPr id="10" name="Picture 9" descr="A large white building with a red roof&#10;&#10;Description automatically generated">
            <a:extLst>
              <a:ext uri="{FF2B5EF4-FFF2-40B4-BE49-F238E27FC236}">
                <a16:creationId xmlns:a16="http://schemas.microsoft.com/office/drawing/2014/main" id="{66249BE2-41CD-2A28-E1AD-9EDAC3BE3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1" y="493819"/>
            <a:ext cx="2828309" cy="1882111"/>
          </a:xfrm>
          <a:prstGeom prst="rect">
            <a:avLst/>
          </a:prstGeom>
        </p:spPr>
      </p:pic>
      <p:pic>
        <p:nvPicPr>
          <p:cNvPr id="13" name="Picture 12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E9AB10E8-F40C-1AB4-0E93-59A2072E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1" y="2418669"/>
            <a:ext cx="2828308" cy="18821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009ECF-1B5E-798D-DDD9-66F3E4892183}"/>
              </a:ext>
            </a:extLst>
          </p:cNvPr>
          <p:cNvSpPr txBox="1"/>
          <p:nvPr/>
        </p:nvSpPr>
        <p:spPr>
          <a:xfrm>
            <a:off x="2914791" y="428226"/>
            <a:ext cx="61979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Land grant institution, Carnegie R2 (soon to be R1)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Comprehensive: Arts and Sciences, Education, Business, Agriculture</a:t>
            </a:r>
          </a:p>
          <a:p>
            <a:r>
              <a:rPr lang="en-US" b="1" dirty="0">
                <a:solidFill>
                  <a:srgbClr val="FF0000"/>
                </a:solidFill>
              </a:rPr>
              <a:t>Ph.D. programs in sciences, engineering, agriculture; </a:t>
            </a:r>
            <a:r>
              <a:rPr lang="en-US" dirty="0"/>
              <a:t>Ag extension; 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Chile Pepper Institute 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12,700 students </a:t>
            </a:r>
            <a:r>
              <a:rPr lang="en-US" dirty="0"/>
              <a:t>(11,000 UG, 1,700 GR), 1000 faculty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Minority-serving</a:t>
            </a:r>
            <a:r>
              <a:rPr lang="en-US" dirty="0"/>
              <a:t>, Hispanic-serving (60% Hispanic/NA, 26% White)</a:t>
            </a:r>
          </a:p>
          <a:p>
            <a:r>
              <a:rPr lang="en-US" dirty="0"/>
              <a:t>Small-town setting (111,000)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Military-friendly </a:t>
            </a:r>
            <a:r>
              <a:rPr lang="en-US" dirty="0"/>
              <a:t>institution (Army and Air Force ROTC programs)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Community engagement </a:t>
            </a:r>
            <a:r>
              <a:rPr lang="en-US" dirty="0"/>
              <a:t>classification</a:t>
            </a:r>
            <a:br>
              <a:rPr lang="en-US" dirty="0"/>
            </a:br>
            <a:r>
              <a:rPr lang="en-US" dirty="0"/>
              <a:t>(first-generation students, Pell grant recipients)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Physics: BS/BA, MS, PhD degrees</a:t>
            </a:r>
            <a:r>
              <a:rPr lang="en-US" dirty="0"/>
              <a:t>. 67 UG and 39 GR students. </a:t>
            </a:r>
          </a:p>
          <a:p>
            <a:r>
              <a:rPr lang="en-US" b="1" dirty="0">
                <a:solidFill>
                  <a:srgbClr val="FF0000"/>
                </a:solidFill>
              </a:rPr>
              <a:t>11 faculty </a:t>
            </a:r>
            <a:r>
              <a:rPr lang="en-US" dirty="0"/>
              <a:t>(HE Nuclear and Materials Physics), </a:t>
            </a:r>
            <a:r>
              <a:rPr lang="en-US" b="1" dirty="0">
                <a:solidFill>
                  <a:srgbClr val="FF0000"/>
                </a:solidFill>
              </a:rPr>
              <a:t>2.4 M$ expenditures.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ABET-accredited BS in Physics </a:t>
            </a:r>
            <a:r>
              <a:rPr lang="en-US" dirty="0"/>
              <a:t>and BS in Engineering Physics </a:t>
            </a:r>
          </a:p>
        </p:txBody>
      </p:sp>
    </p:spTree>
    <p:extLst>
      <p:ext uri="{BB962C8B-B14F-4D97-AF65-F5344CB8AC3E}">
        <p14:creationId xmlns:p14="http://schemas.microsoft.com/office/powerpoint/2010/main" val="109979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statement: Optical constants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605826"/>
            <a:ext cx="9143999" cy="2996222"/>
          </a:xfrm>
        </p:spPr>
        <p:txBody>
          <a:bodyPr>
            <a:normAutofit fontScale="77500" lnSpcReduction="20000"/>
          </a:bodyPr>
          <a:lstStyle/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(1) </a:t>
            </a:r>
            <a:r>
              <a:rPr lang="en-US" sz="2200" dirty="0"/>
              <a:t>Achieve a </a:t>
            </a:r>
            <a:r>
              <a:rPr lang="en-US" sz="2200" b="1" u="sng" dirty="0">
                <a:solidFill>
                  <a:srgbClr val="FF0000"/>
                </a:solidFill>
              </a:rPr>
              <a:t>quantitative</a:t>
            </a:r>
            <a:r>
              <a:rPr lang="en-US" sz="2200" dirty="0"/>
              <a:t> understanding of </a:t>
            </a:r>
            <a:r>
              <a:rPr lang="en-US" sz="2200" b="1" dirty="0"/>
              <a:t>photon absorption</a:t>
            </a:r>
            <a:r>
              <a:rPr lang="en-US" sz="2200" dirty="0"/>
              <a:t> and </a:t>
            </a:r>
            <a:r>
              <a:rPr lang="en-US" sz="2200" b="1" dirty="0"/>
              <a:t>emission</a:t>
            </a:r>
            <a:r>
              <a:rPr lang="en-US" sz="2200" dirty="0"/>
              <a:t> processes.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Our </a:t>
            </a:r>
            <a:r>
              <a:rPr lang="en-US" sz="2200" b="1" u="sng" dirty="0"/>
              <a:t>qualitative</a:t>
            </a:r>
            <a:r>
              <a:rPr lang="en-US" sz="2200" dirty="0"/>
              <a:t> understanding of excitonic absorption is 50-100 years old (Einstein coefficients), 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But </a:t>
            </a:r>
            <a:r>
              <a:rPr lang="en-US" sz="2200" b="1" u="sng" dirty="0"/>
              <a:t>insufficient</a:t>
            </a:r>
            <a:r>
              <a:rPr lang="en-US" sz="2200" dirty="0"/>
              <a:t> for modeling of detectors and emitters.</a:t>
            </a:r>
          </a:p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b="1" u="sng" dirty="0">
                <a:solidFill>
                  <a:srgbClr val="FF0000"/>
                </a:solidFill>
              </a:rPr>
              <a:t>high carrier concentrations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(screening)?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In situ doping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i="1" dirty="0">
                <a:solidFill>
                  <a:srgbClr val="FF0000"/>
                </a:solidFill>
              </a:rPr>
              <a:t>ultrafast (femtosecond) lasers, </a:t>
            </a:r>
            <a:r>
              <a:rPr lang="en-US" sz="1900" i="1" dirty="0">
                <a:solidFill>
                  <a:srgbClr val="FF0000"/>
                </a:solidFill>
              </a:rPr>
              <a:t>see talk by Carlos Armenta </a:t>
            </a:r>
            <a:r>
              <a:rPr lang="en-US" sz="1900" i="1" u="sng" dirty="0">
                <a:solidFill>
                  <a:srgbClr val="FF0000"/>
                </a:solidFill>
              </a:rPr>
              <a:t>today at 4:30pm</a:t>
            </a:r>
            <a:endParaRPr lang="en-US" sz="1900" i="1" u="sng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 (narrow-gap or gapless semiconductors)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Application:</a:t>
            </a:r>
            <a:r>
              <a:rPr lang="en-US" sz="2200" dirty="0"/>
              <a:t> CMOS-integrated mid-infrared camera (thermal imaging with a phone).</a:t>
            </a: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4A9F-040B-D33F-1838-EC610F27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50" r="1931" b="14933"/>
          <a:stretch/>
        </p:blipFill>
        <p:spPr>
          <a:xfrm>
            <a:off x="0" y="3684881"/>
            <a:ext cx="9145515" cy="14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0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Dielectric function of InSb from 80 to 800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4214035" y="4628597"/>
            <a:ext cx="4036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Melissa 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9F3B-7BAB-1FAF-ED06-0D6A5D7308A2}"/>
              </a:ext>
            </a:extLst>
          </p:cNvPr>
          <p:cNvSpPr txBox="1"/>
          <p:nvPr/>
        </p:nvSpPr>
        <p:spPr>
          <a:xfrm>
            <a:off x="0" y="3208446"/>
            <a:ext cx="7217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Band gap </a:t>
            </a:r>
            <a:r>
              <a:rPr lang="en-US" sz="1600" dirty="0"/>
              <a:t>changes with temperature (but only below 500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Amplitude reduction at high temperatures (Pauli blocking, bleaching)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Drude response </a:t>
            </a:r>
            <a:r>
              <a:rPr lang="en-US" sz="1600" dirty="0"/>
              <a:t>at high temperatures (thermally excited carriers).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Depolarization artifacts at long wavelengths (below 300 K).</a:t>
            </a:r>
          </a:p>
        </p:txBody>
      </p:sp>
      <p:pic>
        <p:nvPicPr>
          <p:cNvPr id="5" name="Picture 59">
            <a:extLst>
              <a:ext uri="{FF2B5EF4-FFF2-40B4-BE49-F238E27FC236}">
                <a16:creationId xmlns:a16="http://schemas.microsoft.com/office/drawing/2014/main" id="{394FA212-356A-97C3-AA99-D40906E0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55753" y="514903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60">
            <a:extLst>
              <a:ext uri="{FF2B5EF4-FFF2-40B4-BE49-F238E27FC236}">
                <a16:creationId xmlns:a16="http://schemas.microsoft.com/office/drawing/2014/main" id="{FCDDDE27-238B-BBF7-CF7B-7EDDCFB6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52" y="3282011"/>
            <a:ext cx="158993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B8CAB6-1B8C-80AD-59AC-C947AFD46C97}"/>
              </a:ext>
            </a:extLst>
          </p:cNvPr>
          <p:cNvGrpSpPr/>
          <p:nvPr/>
        </p:nvGrpSpPr>
        <p:grpSpPr>
          <a:xfrm>
            <a:off x="77490" y="479648"/>
            <a:ext cx="7363742" cy="2649075"/>
            <a:chOff x="0" y="619130"/>
            <a:chExt cx="7363742" cy="2649075"/>
          </a:xfrm>
        </p:grpSpPr>
        <p:pic>
          <p:nvPicPr>
            <p:cNvPr id="3" name="docs-internal-guid-ae63a074-7fff-16a2-320c-c06006a66dd7">
              <a:extLst>
                <a:ext uri="{FF2B5EF4-FFF2-40B4-BE49-F238E27FC236}">
                  <a16:creationId xmlns:a16="http://schemas.microsoft.com/office/drawing/2014/main" id="{DDDFC93F-246E-BF90-1859-00EF7EB2A1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7976" r="5774" b="49451"/>
            <a:stretch/>
          </p:blipFill>
          <p:spPr bwMode="auto">
            <a:xfrm>
              <a:off x="0" y="619130"/>
              <a:ext cx="7363742" cy="26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ACA2E-3ED9-F23C-6DDA-3107A9629DDA}"/>
                </a:ext>
              </a:extLst>
            </p:cNvPr>
            <p:cNvSpPr txBox="1"/>
            <p:nvPr/>
          </p:nvSpPr>
          <p:spPr>
            <a:xfrm>
              <a:off x="1780258" y="238708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11E9F-1717-D263-75CF-18CE973D2507}"/>
                </a:ext>
              </a:extLst>
            </p:cNvPr>
            <p:cNvSpPr txBox="1"/>
            <p:nvPr/>
          </p:nvSpPr>
          <p:spPr>
            <a:xfrm>
              <a:off x="4392088" y="89846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5152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952440" y="4392823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Johs, et al., J. Appl. Phys. </a:t>
            </a:r>
            <a:r>
              <a:rPr lang="da-DK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</a:t>
            </a:r>
            <a:endParaRPr lang="da-DK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ADAD44-BFF3-E2CA-D8AF-B0E4D126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71"/>
            <a:ext cx="9132063" cy="44459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Band gap analysis for </a:t>
            </a:r>
            <a:r>
              <a:rPr lang="en-US" sz="2800" dirty="0" err="1">
                <a:latin typeface="+mj-lt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ACE38035-977D-A786-97E4-04DFB73E7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" y="458168"/>
            <a:ext cx="8520600" cy="419001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dirty="0"/>
              <a:t>How does the band gap of </a:t>
            </a:r>
            <a:r>
              <a:rPr lang="en-US" sz="2200" dirty="0" err="1"/>
              <a:t>InSb</a:t>
            </a:r>
            <a:r>
              <a:rPr lang="en-US" dirty="0"/>
              <a:t> change with temperature?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6785ACCD-85B6-8090-C468-EABF52041FF7}"/>
              </a:ext>
            </a:extLst>
          </p:cNvPr>
          <p:cNvSpPr txBox="1"/>
          <p:nvPr/>
        </p:nvSpPr>
        <p:spPr>
          <a:xfrm>
            <a:off x="4885527" y="977833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5" name="Picture 14" descr="Diagram, histogram&#10;&#10;Description automatically generated">
            <a:extLst>
              <a:ext uri="{FF2B5EF4-FFF2-40B4-BE49-F238E27FC236}">
                <a16:creationId xmlns:a16="http://schemas.microsoft.com/office/drawing/2014/main" id="{6525D181-3273-AB10-288F-93DAA7BA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8" y="927420"/>
            <a:ext cx="4778447" cy="3080872"/>
          </a:xfrm>
          <a:prstGeom prst="rect">
            <a:avLst/>
          </a:prstGeom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id="{557EB743-0687-ADE7-0704-77E10C37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"/>
          <a:stretch/>
        </p:blipFill>
        <p:spPr>
          <a:xfrm>
            <a:off x="5083135" y="1290352"/>
            <a:ext cx="1880839" cy="1558628"/>
          </a:xfrm>
          <a:prstGeom prst="rect">
            <a:avLst/>
          </a:prstGeom>
        </p:spPr>
      </p:pic>
      <p:pic>
        <p:nvPicPr>
          <p:cNvPr id="17" name="Imagen 14">
            <a:extLst>
              <a:ext uri="{FF2B5EF4-FFF2-40B4-BE49-F238E27FC236}">
                <a16:creationId xmlns:a16="http://schemas.microsoft.com/office/drawing/2014/main" id="{C374F011-64A4-49EA-D797-B2095679F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16"/>
          <a:stretch/>
        </p:blipFill>
        <p:spPr>
          <a:xfrm>
            <a:off x="5126134" y="2834864"/>
            <a:ext cx="1701051" cy="1318471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9D6A4A0-5259-5E63-8459-0B32126BA721}"/>
              </a:ext>
            </a:extLst>
          </p:cNvPr>
          <p:cNvCxnSpPr>
            <a:cxnSpLocks/>
          </p:cNvCxnSpPr>
          <p:nvPr/>
        </p:nvCxnSpPr>
        <p:spPr>
          <a:xfrm flipH="1">
            <a:off x="6827185" y="3343416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885026-6FF6-4F23-89DF-856B5549FB81}"/>
              </a:ext>
            </a:extLst>
          </p:cNvPr>
          <p:cNvSpPr txBox="1"/>
          <p:nvPr/>
        </p:nvSpPr>
        <p:spPr>
          <a:xfrm>
            <a:off x="7096124" y="1409788"/>
            <a:ext cx="2047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vary </a:t>
            </a:r>
            <a:br>
              <a:rPr lang="en-US" sz="1200" dirty="0"/>
            </a:br>
            <a:r>
              <a:rPr lang="en-US" sz="1200" dirty="0"/>
              <a:t>“shape parameters”.</a:t>
            </a:r>
          </a:p>
          <a:p>
            <a:endParaRPr lang="en-US" sz="1200" dirty="0"/>
          </a:p>
          <a:p>
            <a:r>
              <a:rPr lang="en-US" sz="1200" dirty="0"/>
              <a:t>Asymmetric peak shape poorly described.</a:t>
            </a:r>
          </a:p>
          <a:p>
            <a:endParaRPr lang="en-US" sz="1200" dirty="0"/>
          </a:p>
          <a:p>
            <a:r>
              <a:rPr lang="en-US" sz="1200" dirty="0"/>
              <a:t>Try Tanguy oscillator for excitonic line shape.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F0C1B-94B8-54E0-4933-4D797BEBF39A}"/>
              </a:ext>
            </a:extLst>
          </p:cNvPr>
          <p:cNvSpPr txBox="1"/>
          <p:nvPr/>
        </p:nvSpPr>
        <p:spPr>
          <a:xfrm>
            <a:off x="2125569" y="3968669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9024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Band gap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051370-E990-7ADF-4374-7EF4364D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" y="466065"/>
            <a:ext cx="3901604" cy="2910165"/>
          </a:xfrm>
          <a:prstGeom prst="rect">
            <a:avLst/>
          </a:prstGeom>
        </p:spPr>
      </p:pic>
      <p:cxnSp>
        <p:nvCxnSpPr>
          <p:cNvPr id="7" name="Conector recto de flecha 7">
            <a:extLst>
              <a:ext uri="{FF2B5EF4-FFF2-40B4-BE49-F238E27FC236}">
                <a16:creationId xmlns:a16="http://schemas.microsoft.com/office/drawing/2014/main" id="{580E25C3-D4FD-6FBE-CCC4-241DB0B82493}"/>
              </a:ext>
            </a:extLst>
          </p:cNvPr>
          <p:cNvCxnSpPr>
            <a:cxnSpLocks/>
          </p:cNvCxnSpPr>
          <p:nvPr/>
        </p:nvCxnSpPr>
        <p:spPr>
          <a:xfrm>
            <a:off x="2680979" y="2641249"/>
            <a:ext cx="1276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uadroTexto 9">
            <a:extLst>
              <a:ext uri="{FF2B5EF4-FFF2-40B4-BE49-F238E27FC236}">
                <a16:creationId xmlns:a16="http://schemas.microsoft.com/office/drawing/2014/main" id="{5465A403-32FC-3F1D-1F33-D79451E836D9}"/>
              </a:ext>
            </a:extLst>
          </p:cNvPr>
          <p:cNvSpPr txBox="1"/>
          <p:nvPr/>
        </p:nvSpPr>
        <p:spPr>
          <a:xfrm>
            <a:off x="4054166" y="2478914"/>
            <a:ext cx="170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Bose-Einstein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71A47-1F25-AE7C-FB36-E685864343CF}"/>
              </a:ext>
            </a:extLst>
          </p:cNvPr>
          <p:cNvSpPr txBox="1"/>
          <p:nvPr/>
        </p:nvSpPr>
        <p:spPr>
          <a:xfrm>
            <a:off x="13589" y="3376230"/>
            <a:ext cx="900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changes with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Described by Bose-Einstein model below 500 K: </a:t>
            </a:r>
            <a:r>
              <a:rPr lang="en-US" sz="1800" dirty="0" err="1"/>
              <a:t>Logothetidis</a:t>
            </a:r>
            <a:r>
              <a:rPr lang="en-US" sz="1800" dirty="0"/>
              <a:t>, PRB </a:t>
            </a:r>
            <a:r>
              <a:rPr lang="en-US" sz="1800" b="1" dirty="0"/>
              <a:t>31</a:t>
            </a:r>
            <a:r>
              <a:rPr lang="en-US" sz="1800" dirty="0"/>
              <a:t>, 947 (1985).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redshift above 500 K: </a:t>
            </a:r>
            <a:r>
              <a:rPr lang="en-US" sz="1800" b="1" dirty="0">
                <a:solidFill>
                  <a:srgbClr val="FF0000"/>
                </a:solidFill>
              </a:rPr>
              <a:t>Thermal Burstein-Moss shift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6F47E491-5A71-99CC-423D-E5FFCECD26C4}"/>
              </a:ext>
            </a:extLst>
          </p:cNvPr>
          <p:cNvSpPr txBox="1"/>
          <p:nvPr/>
        </p:nvSpPr>
        <p:spPr>
          <a:xfrm>
            <a:off x="4514180" y="4355455"/>
            <a:ext cx="375254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T.S. Moss, Proc. Phys. Soc.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775 (1954).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E. Burstein,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632 (1954).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6" descr="Tabla&#10;&#10;Descripción generada automáticamente">
            <a:extLst>
              <a:ext uri="{FF2B5EF4-FFF2-40B4-BE49-F238E27FC236}">
                <a16:creationId xmlns:a16="http://schemas.microsoft.com/office/drawing/2014/main" id="{A38B2C6F-B797-9D2B-96C6-DBC8FEA4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313" y="672277"/>
            <a:ext cx="3711920" cy="17220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6EC17-0EDD-4787-DDE0-6B41C9A2303B}"/>
              </a:ext>
            </a:extLst>
          </p:cNvPr>
          <p:cNvSpPr txBox="1"/>
          <p:nvPr/>
        </p:nvSpPr>
        <p:spPr>
          <a:xfrm>
            <a:off x="645481" y="1798907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/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un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C1540-056A-4173-373E-9EDAB6BB2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173" y="2771907"/>
                <a:ext cx="2882391" cy="576376"/>
              </a:xfrm>
              <a:prstGeom prst="rect">
                <a:avLst/>
              </a:prstGeom>
              <a:blipFill>
                <a:blip r:embed="rId5"/>
                <a:stretch>
                  <a:fillRect t="-31915" r="-6554" b="-1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818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 (band structure method)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3B96E-B707-5E75-2DC5-240A3F4ABF41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BE541-CC2B-25C9-0833-70B152A96190}"/>
              </a:ext>
            </a:extLst>
          </p:cNvPr>
          <p:cNvSpPr txBox="1"/>
          <p:nvPr/>
        </p:nvSpPr>
        <p:spPr>
          <a:xfrm>
            <a:off x="12404" y="590971"/>
            <a:ext cx="8533105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Schrödinger equation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Bloch’s theorem: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Solve equation for 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Eliminate green free-electron term with substitution of variables (Kane 1957).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Then treat red term in perturbation theory.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very well for semiconductors with local V(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 potentials.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/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C7E808-EBAF-B656-3D06-FF431B46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62" y="620701"/>
                <a:ext cx="4801891" cy="8373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/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306F4-F7C9-07B6-3FED-BE791C90A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/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1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𝒑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B68AA-3934-7800-9B76-C4C122B10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993" y="2672127"/>
                <a:ext cx="5689827" cy="9555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889152" y="4598407"/>
            <a:ext cx="458330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 Kane 1966.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/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solidFill>
                <a:srgbClr val="006265">
                  <a:lumMod val="10000"/>
                  <a:lumOff val="90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𝑓𝑔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+2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FED4D-7250-DC2B-985C-CE5F84E7E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blipFill>
                <a:blip r:embed="rId5"/>
                <a:stretch>
                  <a:fillRect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D012569-E34D-C7E7-1358-C88D5D922070}"/>
              </a:ext>
            </a:extLst>
          </p:cNvPr>
          <p:cNvSpPr txBox="1"/>
          <p:nvPr/>
        </p:nvSpPr>
        <p:spPr>
          <a:xfrm>
            <a:off x="6335778" y="1870927"/>
            <a:ext cx="1566454" cy="400110"/>
          </a:xfrm>
          <a:prstGeom prst="rect">
            <a:avLst/>
          </a:prstGeom>
          <a:solidFill>
            <a:srgbClr val="006265">
              <a:lumMod val="10000"/>
              <a:lumOff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 rule</a:t>
            </a:r>
          </a:p>
        </p:txBody>
      </p:sp>
    </p:spTree>
    <p:extLst>
      <p:ext uri="{BB962C8B-B14F-4D97-AF65-F5344CB8AC3E}">
        <p14:creationId xmlns:p14="http://schemas.microsoft.com/office/powerpoint/2010/main" val="2150183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24E3F7-D8F4-A384-34BA-16D01DA2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Nonparabolicity of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InSb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conduction </a:t>
            </a:r>
            <a:r>
              <a:rPr lang="en-US" sz="2800" dirty="0">
                <a:solidFill>
                  <a:srgbClr val="882345"/>
                </a:solidFill>
                <a:latin typeface="Arial"/>
                <a:ea typeface="ＭＳ Ｐゴシック"/>
                <a:cs typeface="+mj-cs"/>
              </a:rPr>
              <a:t>band from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</a:t>
            </a:r>
            <a:endParaRPr lang="en-US" sz="2800" dirty="0">
              <a:latin typeface="+mj-lt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296D115-810E-5549-F2FA-81EF584ABEB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9B889-B014-8BE4-6668-A1E2BFF9221F}"/>
              </a:ext>
            </a:extLst>
          </p:cNvPr>
          <p:cNvSpPr txBox="1"/>
          <p:nvPr/>
        </p:nvSpPr>
        <p:spPr>
          <a:xfrm>
            <a:off x="37597" y="4631342"/>
            <a:ext cx="366664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F4253-D4EA-34D7-703C-5EB4E217A37F}"/>
              </a:ext>
            </a:extLst>
          </p:cNvPr>
          <p:cNvSpPr txBox="1"/>
          <p:nvPr/>
        </p:nvSpPr>
        <p:spPr>
          <a:xfrm>
            <a:off x="37597" y="503699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Kane 8x8 </a:t>
            </a:r>
            <a:r>
              <a:rPr lang="en-US" sz="1600" dirty="0" err="1"/>
              <a:t>k·p</a:t>
            </a:r>
            <a:r>
              <a:rPr lang="en-US" sz="1600" dirty="0"/>
              <a:t> Hamiltonian: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/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A65737-BA78-1741-F467-3CEA45E03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886011"/>
                <a:ext cx="2903359" cy="16982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886FE2C-DBFF-2397-675D-03624BF34D91}"/>
              </a:ext>
            </a:extLst>
          </p:cNvPr>
          <p:cNvSpPr txBox="1"/>
          <p:nvPr/>
        </p:nvSpPr>
        <p:spPr>
          <a:xfrm>
            <a:off x="37597" y="2628054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 characteristic equation: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92101-FCF3-6580-B19E-883B7F62BA81}"/>
              </a:ext>
            </a:extLst>
          </p:cNvPr>
          <p:cNvSpPr txBox="1"/>
          <p:nvPr/>
        </p:nvSpPr>
        <p:spPr>
          <a:xfrm>
            <a:off x="37597" y="3542463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spin-orbit approximation: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/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F8C469-EA9B-E42E-6730-0AD530FEC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010366"/>
                <a:ext cx="3519233" cy="488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/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3,4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𝑙h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84FA2D-D09B-02BB-CD37-A7C92C0A9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893998"/>
                <a:ext cx="3330079" cy="69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7B25A811-4D87-098C-54CA-F7BE7D64C4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1" t="2561" r="6949"/>
          <a:stretch/>
        </p:blipFill>
        <p:spPr>
          <a:xfrm>
            <a:off x="3792590" y="2774909"/>
            <a:ext cx="2816747" cy="2341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/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392B4-D8A3-D796-5741-674712CA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252" y="3222875"/>
                <a:ext cx="2347547" cy="5611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/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B06464-F567-3B91-3409-9D3161CA3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885" y="3830269"/>
                <a:ext cx="1166281" cy="4674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5BD7F5-1BE6-7AD6-3846-12735E052317}"/>
              </a:ext>
            </a:extLst>
          </p:cNvPr>
          <p:cNvSpPr txBox="1"/>
          <p:nvPr/>
        </p:nvSpPr>
        <p:spPr>
          <a:xfrm>
            <a:off x="6827003" y="1317356"/>
            <a:ext cx="146867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Energy versus k</a:t>
            </a:r>
          </a:p>
          <a:p>
            <a:pPr algn="ctr"/>
            <a:r>
              <a:rPr lang="en-US" dirty="0"/>
              <a:t>(InSb)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1933D-7C35-48B9-B8B3-FC0D10645DA2}"/>
              </a:ext>
            </a:extLst>
          </p:cNvPr>
          <p:cNvSpPr txBox="1"/>
          <p:nvPr/>
        </p:nvSpPr>
        <p:spPr>
          <a:xfrm>
            <a:off x="6697687" y="2797331"/>
            <a:ext cx="180850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Density of CB states</a:t>
            </a:r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F6166DA-6A54-BEF7-C4DE-35013DFDB4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2590" y="524534"/>
            <a:ext cx="2795858" cy="22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0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6269F-BB59-B949-CA00-15968494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E59F-0AB1-3609-4E3A-49C216F4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Chemical potential in intrinsic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FF7A0-751F-2E8D-4629-A63EA2DC9F8D}"/>
              </a:ext>
            </a:extLst>
          </p:cNvPr>
          <p:cNvSpPr txBox="1"/>
          <p:nvPr/>
        </p:nvSpPr>
        <p:spPr>
          <a:xfrm>
            <a:off x="3863218" y="4663217"/>
            <a:ext cx="3555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S. Zollner and J. Menendez (</a:t>
            </a:r>
            <a:r>
              <a:rPr lang="it-IT" dirty="0" err="1">
                <a:solidFill>
                  <a:schemeClr val="bg1"/>
                </a:solidFill>
              </a:rPr>
              <a:t>unpublished</a:t>
            </a:r>
            <a:r>
              <a:rPr lang="it-IT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92BC47AB-4B3B-73CB-113F-8F9BC139B7FF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C4F2E-0B12-2881-761B-754254003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67"/>
          <a:stretch/>
        </p:blipFill>
        <p:spPr>
          <a:xfrm>
            <a:off x="0" y="495829"/>
            <a:ext cx="3863218" cy="2150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2CED1-E536-D3AF-9A0E-305984D3B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673" y="444207"/>
            <a:ext cx="3270026" cy="129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D2674D-CEB6-A1A1-8692-822DDBC2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43" y="1673385"/>
            <a:ext cx="2901947" cy="6081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2C65F1-B319-D977-0DA2-0333B250E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044" y="2208626"/>
            <a:ext cx="3403387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87656C-CC5C-7201-179F-0A56D9231B35}"/>
              </a:ext>
            </a:extLst>
          </p:cNvPr>
          <p:cNvSpPr txBox="1"/>
          <p:nvPr/>
        </p:nvSpPr>
        <p:spPr>
          <a:xfrm>
            <a:off x="143619" y="3572360"/>
            <a:ext cx="348685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Intrinsic condition: n=p.</a:t>
            </a:r>
          </a:p>
          <a:p>
            <a:r>
              <a:rPr lang="en-US" dirty="0"/>
              <a:t>Find chemical potential as a function of T.</a:t>
            </a:r>
          </a:p>
        </p:txBody>
      </p:sp>
    </p:spTree>
    <p:extLst>
      <p:ext uri="{BB962C8B-B14F-4D97-AF65-F5344CB8AC3E}">
        <p14:creationId xmlns:p14="http://schemas.microsoft.com/office/powerpoint/2010/main" val="5614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16F2-8CCE-6C2E-53AC-21DAB4B2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8E31-57B9-A082-C839-8766AAF2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Chemical potential in intrinsic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CF3A5-940A-1C80-3669-94FF9EDFEC8D}"/>
              </a:ext>
            </a:extLst>
          </p:cNvPr>
          <p:cNvSpPr txBox="1"/>
          <p:nvPr/>
        </p:nvSpPr>
        <p:spPr>
          <a:xfrm>
            <a:off x="3863218" y="4663217"/>
            <a:ext cx="3555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S. Zollner and J. Menendez (</a:t>
            </a:r>
            <a:r>
              <a:rPr lang="it-IT" dirty="0" err="1">
                <a:solidFill>
                  <a:schemeClr val="bg1"/>
                </a:solidFill>
              </a:rPr>
              <a:t>unpublished</a:t>
            </a:r>
            <a:r>
              <a:rPr lang="it-IT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028DED0E-A9E7-2356-41D8-347E21A9ECAD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4664B-36BE-223E-07F8-477D1B2BA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67"/>
          <a:stretch/>
        </p:blipFill>
        <p:spPr>
          <a:xfrm>
            <a:off x="0" y="495829"/>
            <a:ext cx="3863218" cy="2150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B7D6F3-96D4-E9B5-0A7A-4DAA37112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673" y="444207"/>
            <a:ext cx="3270026" cy="129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9F29A-1C5C-EC29-BD89-03B660D71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43" y="1673385"/>
            <a:ext cx="2901947" cy="6081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46C0E3-4BB5-1CB1-42E8-34ECB60C8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044" y="2208626"/>
            <a:ext cx="3403387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D8166B-3D49-C4E2-F061-9DB7FF52EDC5}"/>
              </a:ext>
            </a:extLst>
          </p:cNvPr>
          <p:cNvSpPr txBox="1"/>
          <p:nvPr/>
        </p:nvSpPr>
        <p:spPr>
          <a:xfrm>
            <a:off x="29954" y="3223648"/>
            <a:ext cx="3486852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Intrinsic condition: n=p.</a:t>
            </a:r>
          </a:p>
          <a:p>
            <a:r>
              <a:rPr lang="en-US" dirty="0"/>
              <a:t>Find chemical potential as a function of T.</a:t>
            </a:r>
          </a:p>
          <a:p>
            <a:r>
              <a:rPr lang="en-US" dirty="0"/>
              <a:t>Degenerate Fermi-Dirac statistics.</a:t>
            </a:r>
          </a:p>
          <a:p>
            <a:r>
              <a:rPr lang="en-US" dirty="0"/>
              <a:t>Nonparabolicity of conduction band.</a:t>
            </a:r>
          </a:p>
        </p:txBody>
      </p:sp>
      <p:pic>
        <p:nvPicPr>
          <p:cNvPr id="20" name="Picture 19" descr="A graph of a chemical potential&#10;&#10;Description automatically generated with medium confidence">
            <a:extLst>
              <a:ext uri="{FF2B5EF4-FFF2-40B4-BE49-F238E27FC236}">
                <a16:creationId xmlns:a16="http://schemas.microsoft.com/office/drawing/2014/main" id="{0A688D13-25AD-C6CD-5317-A0425B833C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62" t="4925" r="6859"/>
          <a:stretch/>
        </p:blipFill>
        <p:spPr>
          <a:xfrm>
            <a:off x="3765190" y="666437"/>
            <a:ext cx="5348856" cy="342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42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5AFE0AA-5F66-AAA6-6662-8A2AF48B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389" r="6950"/>
          <a:stretch/>
        </p:blipFill>
        <p:spPr>
          <a:xfrm>
            <a:off x="0" y="457344"/>
            <a:ext cx="4510009" cy="2876269"/>
          </a:xfrm>
          <a:prstGeom prst="rect">
            <a:avLst/>
          </a:prstGeom>
        </p:spPr>
      </p:pic>
      <p:pic>
        <p:nvPicPr>
          <p:cNvPr id="8" name="Picture 7" descr="A graph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B33F2F8B-F7B3-9CD5-B97D-0471840F3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5" t="6572" r="6765"/>
          <a:stretch/>
        </p:blipFill>
        <p:spPr>
          <a:xfrm>
            <a:off x="4571999" y="523187"/>
            <a:ext cx="4510009" cy="2811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Thermal excitations of electron-hole pairs in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798164" y="3458229"/>
            <a:ext cx="331561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baseline="-25000" dirty="0" err="1"/>
              <a:t>B</a:t>
            </a:r>
            <a:r>
              <a:rPr lang="en-US" dirty="0" err="1"/>
              <a:t>T</a:t>
            </a:r>
            <a:r>
              <a:rPr lang="en-US" dirty="0"/>
              <a:t>=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/4 at 600 K</a:t>
            </a:r>
          </a:p>
          <a:p>
            <a:pPr algn="ctr"/>
            <a:r>
              <a:rPr lang="en-US" dirty="0"/>
              <a:t>Fermi level above </a:t>
            </a:r>
          </a:p>
          <a:p>
            <a:pPr algn="ctr"/>
            <a:r>
              <a:rPr lang="en-US" dirty="0"/>
              <a:t>conduction band edge above 450 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553252" y="4404836"/>
            <a:ext cx="50321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M. Rivero Arias </a:t>
            </a:r>
            <a:r>
              <a:rPr lang="it-IT" i="1" dirty="0">
                <a:solidFill>
                  <a:schemeClr val="bg1"/>
                </a:solidFill>
              </a:rPr>
              <a:t>et al.</a:t>
            </a:r>
            <a:r>
              <a:rPr lang="it-IT" dirty="0">
                <a:solidFill>
                  <a:schemeClr val="bg1"/>
                </a:solidFill>
              </a:rPr>
              <a:t>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Oswaldowski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Zimpel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J. Phys. Chem. Solids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49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1179 (1988).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D. L. Rode,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3287 (1971).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EB9B4-F661-8251-9506-E7025DE06667}"/>
              </a:ext>
            </a:extLst>
          </p:cNvPr>
          <p:cNvSpPr txBox="1"/>
          <p:nvPr/>
        </p:nvSpPr>
        <p:spPr>
          <a:xfrm>
            <a:off x="5151348" y="628127"/>
            <a:ext cx="202972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n=2</a:t>
            </a:r>
            <a:r>
              <a:rPr lang="en-US" sz="1100" dirty="0">
                <a:latin typeface="+mj-lt"/>
                <a:ea typeface="Calibri" panose="020F0502020204030204" pitchFamily="34" charset="0"/>
              </a:rPr>
              <a:t>x</a:t>
            </a:r>
            <a:r>
              <a:rPr lang="en-US" dirty="0"/>
              <a:t>10</a:t>
            </a:r>
            <a:r>
              <a:rPr lang="en-US" baseline="30000" dirty="0"/>
              <a:t>18</a:t>
            </a:r>
            <a:r>
              <a:rPr lang="en-US" dirty="0"/>
              <a:t> cm</a:t>
            </a:r>
            <a:r>
              <a:rPr lang="en-US" baseline="30000" dirty="0">
                <a:latin typeface="Symbol" panose="05050102010706020507" pitchFamily="18" charset="2"/>
              </a:rPr>
              <a:t>-</a:t>
            </a:r>
            <a:r>
              <a:rPr lang="en-US" baseline="30000" dirty="0"/>
              <a:t>3</a:t>
            </a:r>
            <a:r>
              <a:rPr lang="en-US" dirty="0"/>
              <a:t> at 800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378CA-20B5-470E-DCB7-DFF5B3E5021C}"/>
              </a:ext>
            </a:extLst>
          </p:cNvPr>
          <p:cNvSpPr txBox="1"/>
          <p:nvPr/>
        </p:nvSpPr>
        <p:spPr>
          <a:xfrm>
            <a:off x="5471926" y="3458229"/>
            <a:ext cx="2930610" cy="73866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Thermal Burstein-Moss shift</a:t>
            </a:r>
          </a:p>
          <a:p>
            <a:r>
              <a:rPr lang="en-US" dirty="0"/>
              <a:t>Drude response of free carriers</a:t>
            </a:r>
          </a:p>
          <a:p>
            <a:r>
              <a:rPr lang="en-US" dirty="0"/>
              <a:t>Reduction of absorption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519304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Condensation of excitons at high density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534DC-3B41-5FF2-DC93-87347B63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4" y="927914"/>
            <a:ext cx="1819107" cy="4130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7F4B8-EB9D-A2A9-552F-13159E1B96AE}"/>
              </a:ext>
            </a:extLst>
          </p:cNvPr>
          <p:cNvSpPr txBox="1"/>
          <p:nvPr/>
        </p:nvSpPr>
        <p:spPr>
          <a:xfrm>
            <a:off x="549821" y="504432"/>
            <a:ext cx="162416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gas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DC6A5-1CE2-0ACD-DE0C-251B73C8AF3E}"/>
              </a:ext>
            </a:extLst>
          </p:cNvPr>
          <p:cNvSpPr txBox="1"/>
          <p:nvPr/>
        </p:nvSpPr>
        <p:spPr>
          <a:xfrm>
            <a:off x="73729" y="2758562"/>
            <a:ext cx="257634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Electron-hole liquid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D949C-63D4-315B-86B0-78505045C3F4}"/>
              </a:ext>
            </a:extLst>
          </p:cNvPr>
          <p:cNvSpPr txBox="1"/>
          <p:nvPr/>
        </p:nvSpPr>
        <p:spPr>
          <a:xfrm>
            <a:off x="2902226" y="318169"/>
            <a:ext cx="61655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Mott transition (insulator-metal) when electron separation equals exciton radius.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 separation d for density 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Mott transition 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occurs at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baseline="-250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near 1.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GaAs: n=10</a:t>
            </a:r>
            <a:r>
              <a:rPr lang="en-US" sz="20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17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cm</a:t>
            </a:r>
            <a:r>
              <a:rPr lang="en-US" sz="2000" kern="1200" baseline="300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-</a:t>
            </a:r>
            <a:r>
              <a:rPr lang="en-US" sz="20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3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Biexciton, triexciton molecule formation.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Electron-hole droplets. Bose-Einstein condensation.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123E-67B6-6ED5-0DEF-C92E56B42B1F}"/>
                  </a:ext>
                </a:extLst>
              </p:cNvPr>
              <p:cNvSpPr txBox="1"/>
              <p:nvPr/>
            </p:nvSpPr>
            <p:spPr>
              <a:xfrm>
                <a:off x="5499487" y="1819447"/>
                <a:ext cx="1043939" cy="761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123E-67B6-6ED5-0DEF-C92E56B42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487" y="1819447"/>
                <a:ext cx="1043939" cy="761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EA4E27-AAF2-CBF8-5B01-46C10CC46A9D}"/>
                  </a:ext>
                </a:extLst>
              </p:cNvPr>
              <p:cNvSpPr txBox="1"/>
              <p:nvPr/>
            </p:nvSpPr>
            <p:spPr>
              <a:xfrm>
                <a:off x="3153099" y="1654690"/>
                <a:ext cx="1528752" cy="1091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24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EA4E27-AAF2-CBF8-5B01-46C10CC46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099" y="1654690"/>
                <a:ext cx="1528752" cy="1091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4E1C4DA-93A2-4E94-53F3-3E5E7B04B220}"/>
              </a:ext>
            </a:extLst>
          </p:cNvPr>
          <p:cNvSpPr txBox="1"/>
          <p:nvPr/>
        </p:nvSpPr>
        <p:spPr>
          <a:xfrm>
            <a:off x="6950498" y="1969454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dimensionless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76CDC-1C4B-15D3-20C5-A6725ED7A5B0}"/>
              </a:ext>
            </a:extLst>
          </p:cNvPr>
          <p:cNvSpPr txBox="1"/>
          <p:nvPr/>
        </p:nvSpPr>
        <p:spPr>
          <a:xfrm>
            <a:off x="6543426" y="4671442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  <p:pic>
        <p:nvPicPr>
          <p:cNvPr id="3" name="Picture 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3C6D4EC6-8A0E-D7BA-C2A6-725693A1C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3" t="5424" r="53369" b="50000"/>
          <a:stretch/>
        </p:blipFill>
        <p:spPr>
          <a:xfrm>
            <a:off x="7361062" y="758756"/>
            <a:ext cx="1268496" cy="12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4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statement: Optical constants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605826"/>
            <a:ext cx="9143999" cy="2996222"/>
          </a:xfrm>
        </p:spPr>
        <p:txBody>
          <a:bodyPr>
            <a:normAutofit fontScale="77500" lnSpcReduction="20000"/>
          </a:bodyPr>
          <a:lstStyle/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(1) </a:t>
            </a:r>
            <a:r>
              <a:rPr lang="en-US" sz="2200" dirty="0"/>
              <a:t>Achieve a </a:t>
            </a:r>
            <a:r>
              <a:rPr lang="en-US" sz="2200" b="1" u="sng" dirty="0">
                <a:solidFill>
                  <a:srgbClr val="FF0000"/>
                </a:solidFill>
              </a:rPr>
              <a:t>quantitative</a:t>
            </a:r>
            <a:r>
              <a:rPr lang="en-US" sz="2200" dirty="0"/>
              <a:t> understanding of </a:t>
            </a:r>
            <a:r>
              <a:rPr lang="en-US" sz="2200" b="1" dirty="0"/>
              <a:t>photon absorption</a:t>
            </a:r>
            <a:r>
              <a:rPr lang="en-US" sz="2200" dirty="0"/>
              <a:t> and </a:t>
            </a:r>
            <a:r>
              <a:rPr lang="en-US" sz="2200" b="1" dirty="0"/>
              <a:t>emission</a:t>
            </a:r>
            <a:r>
              <a:rPr lang="en-US" sz="2200" dirty="0"/>
              <a:t> processes.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Our </a:t>
            </a:r>
            <a:r>
              <a:rPr lang="en-US" sz="2200" b="1" u="sng" dirty="0"/>
              <a:t>qualitative</a:t>
            </a:r>
            <a:r>
              <a:rPr lang="en-US" sz="2200" dirty="0"/>
              <a:t> understanding of excitonic absorption is 50-100 years old (Einstein coefficients), 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But </a:t>
            </a:r>
            <a:r>
              <a:rPr lang="en-US" sz="2200" b="1" u="sng" dirty="0"/>
              <a:t>insufficient</a:t>
            </a:r>
            <a:r>
              <a:rPr lang="en-US" sz="2200" dirty="0"/>
              <a:t> for modeling of detectors and emitters.</a:t>
            </a:r>
          </a:p>
          <a:p>
            <a:pPr marL="952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b="1" u="sng" dirty="0">
                <a:solidFill>
                  <a:srgbClr val="FF0000"/>
                </a:solidFill>
              </a:rPr>
              <a:t>high carrier concentrations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(screening)?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In situ doping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i="1" dirty="0">
                <a:solidFill>
                  <a:srgbClr val="FF0000"/>
                </a:solidFill>
              </a:rPr>
              <a:t>ultrafast (femtosecond) lasers, </a:t>
            </a:r>
            <a:r>
              <a:rPr lang="en-US" sz="1900" i="1" dirty="0">
                <a:solidFill>
                  <a:srgbClr val="FF0000"/>
                </a:solidFill>
              </a:rPr>
              <a:t>see talk by Carlos Armenta </a:t>
            </a:r>
            <a:r>
              <a:rPr lang="en-US" sz="1900" i="1" u="sng" dirty="0">
                <a:solidFill>
                  <a:srgbClr val="FF0000"/>
                </a:solidFill>
              </a:rPr>
              <a:t>today at 4:30pm</a:t>
            </a:r>
            <a:endParaRPr lang="en-US" sz="1900" i="1" u="sng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 (narrow-gap or gapless semiconductors)</a:t>
            </a:r>
          </a:p>
          <a:p>
            <a:pPr marL="573088" indent="-231775"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Application:</a:t>
            </a:r>
            <a:r>
              <a:rPr lang="en-US" sz="2200" dirty="0"/>
              <a:t> CMOS-integrated mid-infrared camera (thermal imaging with a phone).</a:t>
            </a: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4A9F-040B-D33F-1838-EC610F27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50" r="1931" b="14933"/>
          <a:stretch/>
        </p:blipFill>
        <p:spPr>
          <a:xfrm>
            <a:off x="0" y="3684881"/>
            <a:ext cx="9145515" cy="14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Excitons in doped or excited semiconductors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31671-C471-3F10-2AA3-59832CA07547}"/>
              </a:ext>
            </a:extLst>
          </p:cNvPr>
          <p:cNvSpPr txBox="1"/>
          <p:nvPr/>
        </p:nvSpPr>
        <p:spPr>
          <a:xfrm>
            <a:off x="4096435" y="4537278"/>
            <a:ext cx="307327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60, 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10660 (1999).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Banyai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&amp; Koch, Z. Phys.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63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283 (1986).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D0A41-E82A-469D-D46B-873A466429D5}"/>
              </a:ext>
            </a:extLst>
          </p:cNvPr>
          <p:cNvSpPr txBox="1"/>
          <p:nvPr/>
        </p:nvSpPr>
        <p:spPr>
          <a:xfrm>
            <a:off x="152400" y="372386"/>
            <a:ext cx="8229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Need to include exciton screening due to doping.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Yukawa potential: Schrödinger equation not solvable.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potential as an approximation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Coulomb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2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1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Yukawa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5D0057-B001-71A4-F59E-B59B7F24C9EB}"/>
                  </a:ext>
                </a:extLst>
              </p:cNvPr>
              <p:cNvSpPr txBox="1"/>
              <p:nvPr/>
            </p:nvSpPr>
            <p:spPr>
              <a:xfrm>
                <a:off x="1949199" y="1499093"/>
                <a:ext cx="1440523" cy="5761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5D0057-B001-71A4-F59E-B59B7F24C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9" y="1499093"/>
                <a:ext cx="1440523" cy="57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5F08A6-474D-D5C1-C587-AF10EF10413C}"/>
                  </a:ext>
                </a:extLst>
              </p:cNvPr>
              <p:cNvSpPr txBox="1"/>
              <p:nvPr/>
            </p:nvSpPr>
            <p:spPr>
              <a:xfrm>
                <a:off x="1949199" y="2183598"/>
                <a:ext cx="2737673" cy="6331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000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itchFamily="34" charset="-128"/>
                                          <a:cs typeface="+mn-cs"/>
                                        </a:rPr>
                                        <m:t>D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5F08A6-474D-D5C1-C587-AF10EF104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9" y="2183598"/>
                <a:ext cx="2737673" cy="6331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CC3D6DE-584F-0CE1-730B-5EAC37626585}"/>
              </a:ext>
            </a:extLst>
          </p:cNvPr>
          <p:cNvSpPr txBox="1"/>
          <p:nvPr/>
        </p:nvSpPr>
        <p:spPr>
          <a:xfrm>
            <a:off x="315824" y="4432384"/>
            <a:ext cx="24913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4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exciton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C4CD9-1FF0-77F5-9BB9-6D532625999C}"/>
                  </a:ext>
                </a:extLst>
              </p:cNvPr>
              <p:cNvSpPr txBox="1"/>
              <p:nvPr/>
            </p:nvSpPr>
            <p:spPr>
              <a:xfrm>
                <a:off x="1905000" y="3275945"/>
                <a:ext cx="2876878" cy="9006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C4CD9-1FF0-77F5-9BB9-6D532625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275945"/>
                <a:ext cx="2876878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835D-11BE-8800-CAE8-74B28DE80AEC}"/>
                  </a:ext>
                </a:extLst>
              </p:cNvPr>
              <p:cNvSpPr txBox="1"/>
              <p:nvPr/>
            </p:nvSpPr>
            <p:spPr>
              <a:xfrm>
                <a:off x="5062996" y="1405477"/>
                <a:ext cx="1315104" cy="669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835D-11BE-8800-CAE8-74B28DE8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996" y="1405477"/>
                <a:ext cx="1315104" cy="669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6E1FCF-0B44-FD55-7110-F5D3DE7FE236}"/>
                  </a:ext>
                </a:extLst>
              </p:cNvPr>
              <p:cNvSpPr txBox="1"/>
              <p:nvPr/>
            </p:nvSpPr>
            <p:spPr>
              <a:xfrm>
                <a:off x="4934788" y="2094591"/>
                <a:ext cx="2412135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20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6E1FCF-0B44-FD55-7110-F5D3DE7FE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788" y="2094591"/>
                <a:ext cx="2412135" cy="909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E9644-AC3A-D6E2-549A-90AEC56A8552}"/>
                  </a:ext>
                </a:extLst>
              </p:cNvPr>
              <p:cNvSpPr txBox="1"/>
              <p:nvPr/>
            </p:nvSpPr>
            <p:spPr>
              <a:xfrm>
                <a:off x="5042951" y="3408899"/>
                <a:ext cx="849720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E9644-AC3A-D6E2-549A-90AEC56A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951" y="3408899"/>
                <a:ext cx="849720" cy="634789"/>
              </a:xfrm>
              <a:prstGeom prst="rect">
                <a:avLst/>
              </a:prstGeom>
              <a:blipFill>
                <a:blip r:embed="rId7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9A1F49E-522F-8561-AC06-2EAC0C95040B}"/>
              </a:ext>
            </a:extLst>
          </p:cNvPr>
          <p:cNvSpPr txBox="1"/>
          <p:nvPr/>
        </p:nvSpPr>
        <p:spPr>
          <a:xfrm>
            <a:off x="6378100" y="3218462"/>
            <a:ext cx="2505814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Unscreened: 	g=∞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Fully screened: 	g=0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Mott criterion:	g=1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DB588-B30A-92B6-E35B-419D45C3FB9A}"/>
              </a:ext>
            </a:extLst>
          </p:cNvPr>
          <p:cNvSpPr txBox="1"/>
          <p:nvPr/>
        </p:nvSpPr>
        <p:spPr>
          <a:xfrm>
            <a:off x="7253157" y="1708456"/>
            <a:ext cx="1859580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Debye screening length</a:t>
            </a:r>
          </a:p>
        </p:txBody>
      </p:sp>
      <p:pic>
        <p:nvPicPr>
          <p:cNvPr id="3" name="Picture 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0F771C9E-5D7E-3087-3273-857F51F60A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3" t="5424" r="53369" b="50000"/>
          <a:stretch/>
        </p:blipFill>
        <p:spPr>
          <a:xfrm>
            <a:off x="7552041" y="432191"/>
            <a:ext cx="1261811" cy="12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10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Tanguy: Dielectric function of screened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3F3F5-9FF4-D444-4A37-4A2A7EF35381}"/>
              </a:ext>
            </a:extLst>
          </p:cNvPr>
          <p:cNvSpPr txBox="1"/>
          <p:nvPr/>
        </p:nvSpPr>
        <p:spPr>
          <a:xfrm>
            <a:off x="4193597" y="4601328"/>
            <a:ext cx="303705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60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10660 (1999)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F40F8-3434-3CD9-4FCF-155F12F84CD4}"/>
                  </a:ext>
                </a:extLst>
              </p:cNvPr>
              <p:cNvSpPr txBox="1"/>
              <p:nvPr/>
            </p:nvSpPr>
            <p:spPr>
              <a:xfrm>
                <a:off x="14861" y="1002271"/>
                <a:ext cx="7055329" cy="908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=1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&lt;</m:t>
                          </m:r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p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𝑛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𝑔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F40F8-3434-3CD9-4FCF-155F12F84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1" y="1002271"/>
                <a:ext cx="7055329" cy="9084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B0203F-F8C7-822D-3147-1F1EF1FF0D14}"/>
                  </a:ext>
                </a:extLst>
              </p:cNvPr>
              <p:cNvSpPr txBox="1"/>
              <p:nvPr/>
            </p:nvSpPr>
            <p:spPr>
              <a:xfrm>
                <a:off x="6712513" y="344905"/>
                <a:ext cx="230864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6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B0203F-F8C7-822D-3147-1F1EF1FF0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13" y="344905"/>
                <a:ext cx="2308645" cy="617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9EBA021-EDDF-E4CC-82F9-C1F67A407546}"/>
              </a:ext>
            </a:extLst>
          </p:cNvPr>
          <p:cNvSpPr txBox="1"/>
          <p:nvPr/>
        </p:nvSpPr>
        <p:spPr>
          <a:xfrm>
            <a:off x="53926" y="483448"/>
            <a:ext cx="43556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Bound exciton states (finite number):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9D842-C982-7FE0-698D-3DDE153E32AB}"/>
              </a:ext>
            </a:extLst>
          </p:cNvPr>
          <p:cNvSpPr txBox="1"/>
          <p:nvPr/>
        </p:nvSpPr>
        <p:spPr>
          <a:xfrm>
            <a:off x="71559" y="2031918"/>
            <a:ext cx="23214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 continuum: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E2CDF9-3146-E4E3-0632-E3D9D97B8871}"/>
                  </a:ext>
                </a:extLst>
              </p:cNvPr>
              <p:cNvSpPr txBox="1"/>
              <p:nvPr/>
            </p:nvSpPr>
            <p:spPr>
              <a:xfrm>
                <a:off x="0" y="2511037"/>
                <a:ext cx="6771726" cy="11085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𝑔</m:t>
                                          </m:r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E2CDF9-3146-E4E3-0632-E3D9D97B8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11037"/>
                <a:ext cx="6771726" cy="11085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EF2625-DDF7-AB76-C4CA-009934524886}"/>
                  </a:ext>
                </a:extLst>
              </p:cNvPr>
              <p:cNvSpPr txBox="1"/>
              <p:nvPr/>
            </p:nvSpPr>
            <p:spPr>
              <a:xfrm>
                <a:off x="7173968" y="3065291"/>
                <a:ext cx="1707262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𝑘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EF2625-DDF7-AB76-C4CA-009934524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968" y="3065291"/>
                <a:ext cx="1707262" cy="501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7B893D1-26D5-914C-1C0B-C8FEDDFDC8EA}"/>
              </a:ext>
            </a:extLst>
          </p:cNvPr>
          <p:cNvSpPr txBox="1"/>
          <p:nvPr/>
        </p:nvSpPr>
        <p:spPr>
          <a:xfrm>
            <a:off x="13996" y="3729043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Need to introduce Lorentzian broadening and perform numerical KK transform.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A052C-2570-F11B-071E-8F66F041FC7D}"/>
              </a:ext>
            </a:extLst>
          </p:cNvPr>
          <p:cNvSpPr txBox="1"/>
          <p:nvPr/>
        </p:nvSpPr>
        <p:spPr>
          <a:xfrm>
            <a:off x="4882975" y="1849010"/>
            <a:ext cx="2223686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Reduced Rydberg energy</a:t>
            </a:r>
          </a:p>
        </p:txBody>
      </p:sp>
    </p:spTree>
    <p:extLst>
      <p:ext uri="{BB962C8B-B14F-4D97-AF65-F5344CB8AC3E}">
        <p14:creationId xmlns:p14="http://schemas.microsoft.com/office/powerpoint/2010/main" val="4249606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Tanguy: Dielectric function of screened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597206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F3D0A-2EB2-938E-6FDC-1B882A4F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07" y="381000"/>
            <a:ext cx="6991130" cy="4698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D6BB3-F7EE-8589-1C22-0E2D73059E0A}"/>
              </a:ext>
            </a:extLst>
          </p:cNvPr>
          <p:cNvSpPr txBox="1"/>
          <p:nvPr/>
        </p:nvSpPr>
        <p:spPr>
          <a:xfrm>
            <a:off x="2444621" y="2727187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82845-D686-B3CD-EABC-4DE136088880}"/>
              </a:ext>
            </a:extLst>
          </p:cNvPr>
          <p:cNvSpPr txBox="1"/>
          <p:nvPr/>
        </p:nvSpPr>
        <p:spPr>
          <a:xfrm>
            <a:off x="3783489" y="4138246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22ACB-CA3B-274A-3E32-52CC4C50F984}"/>
              </a:ext>
            </a:extLst>
          </p:cNvPr>
          <p:cNvSpPr txBox="1"/>
          <p:nvPr/>
        </p:nvSpPr>
        <p:spPr>
          <a:xfrm>
            <a:off x="7859181" y="3729152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C1B67-048C-AE62-8FFD-B09EF4272F9B}"/>
              </a:ext>
            </a:extLst>
          </p:cNvPr>
          <p:cNvSpPr txBox="1"/>
          <p:nvPr/>
        </p:nvSpPr>
        <p:spPr>
          <a:xfrm>
            <a:off x="5973251" y="2742679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E25B0-283B-A2D9-075A-1B758B995BE9}"/>
              </a:ext>
            </a:extLst>
          </p:cNvPr>
          <p:cNvSpPr txBox="1"/>
          <p:nvPr/>
        </p:nvSpPr>
        <p:spPr>
          <a:xfrm>
            <a:off x="2575249" y="3319635"/>
            <a:ext cx="83227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g=1.5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87B48-37E0-1012-A0FD-4D234A63D0BD}"/>
              </a:ext>
            </a:extLst>
          </p:cNvPr>
          <p:cNvSpPr txBox="1"/>
          <p:nvPr/>
        </p:nvSpPr>
        <p:spPr>
          <a:xfrm>
            <a:off x="7688758" y="1852947"/>
            <a:ext cx="14093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(screened)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C13AC-082E-FC4D-4ACA-611313451433}"/>
              </a:ext>
            </a:extLst>
          </p:cNvPr>
          <p:cNvSpPr txBox="1"/>
          <p:nvPr/>
        </p:nvSpPr>
        <p:spPr>
          <a:xfrm>
            <a:off x="6716071" y="640295"/>
            <a:ext cx="223971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 (unscreened)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B4FA2-0230-3A95-193F-B754A6599B5B}"/>
              </a:ext>
            </a:extLst>
          </p:cNvPr>
          <p:cNvSpPr txBox="1"/>
          <p:nvPr/>
        </p:nvSpPr>
        <p:spPr>
          <a:xfrm>
            <a:off x="2648787" y="4844036"/>
            <a:ext cx="2837636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B </a:t>
            </a:r>
            <a:r>
              <a:rPr lang="en-US" sz="11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60</a:t>
            </a:r>
            <a:r>
              <a:rPr lang="en-US" sz="11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10660 (1999)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F6349-1F33-78AC-5DEF-31C8D5B4D490}"/>
              </a:ext>
            </a:extLst>
          </p:cNvPr>
          <p:cNvSpPr txBox="1"/>
          <p:nvPr/>
        </p:nvSpPr>
        <p:spPr>
          <a:xfrm>
            <a:off x="311021" y="3345564"/>
            <a:ext cx="151777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Small Broadening</a:t>
            </a:r>
            <a:endParaRPr lang="en-US" sz="1800" kern="1200" dirty="0">
              <a:solidFill>
                <a:srgbClr val="882345"/>
              </a:solidFill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0DC2E-8283-A9F5-DAEE-D4FF5C0F7C27}"/>
              </a:ext>
            </a:extLst>
          </p:cNvPr>
          <p:cNvSpPr txBox="1"/>
          <p:nvPr/>
        </p:nvSpPr>
        <p:spPr>
          <a:xfrm>
            <a:off x="4571999" y="3282876"/>
            <a:ext cx="15302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Large Broadening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BCF8E6-BD68-20C6-0D4D-CA68E528BE68}"/>
              </a:ext>
            </a:extLst>
          </p:cNvPr>
          <p:cNvSpPr txBox="1"/>
          <p:nvPr/>
        </p:nvSpPr>
        <p:spPr>
          <a:xfrm>
            <a:off x="1388153" y="1239265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DE4ADD-0D42-85D1-BA36-371FFDF3E7C3}"/>
              </a:ext>
            </a:extLst>
          </p:cNvPr>
          <p:cNvSpPr txBox="1"/>
          <p:nvPr/>
        </p:nvSpPr>
        <p:spPr>
          <a:xfrm>
            <a:off x="3594926" y="2126039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</p:spTree>
    <p:extLst>
      <p:ext uri="{BB962C8B-B14F-4D97-AF65-F5344CB8AC3E}">
        <p14:creationId xmlns:p14="http://schemas.microsoft.com/office/powerpoint/2010/main" val="1130443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Excitons in laser-excited GaAs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60E69-BFB4-D2F7-4472-22F6F4459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" t="3119"/>
          <a:stretch/>
        </p:blipFill>
        <p:spPr>
          <a:xfrm>
            <a:off x="105757" y="666523"/>
            <a:ext cx="6341696" cy="4405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073106-1E33-EB91-1FFF-561C96A49B06}"/>
              </a:ext>
            </a:extLst>
          </p:cNvPr>
          <p:cNvSpPr txBox="1"/>
          <p:nvPr/>
        </p:nvSpPr>
        <p:spPr>
          <a:xfrm>
            <a:off x="6386026" y="1093699"/>
            <a:ext cx="258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GaAs 300 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High laser excitation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B05D9-77C5-F78D-A3AC-72A1F2BA595E}"/>
              </a:ext>
            </a:extLst>
          </p:cNvPr>
          <p:cNvSpPr txBox="1"/>
          <p:nvPr/>
        </p:nvSpPr>
        <p:spPr>
          <a:xfrm>
            <a:off x="1391827" y="760900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5B479-2FE7-C37D-8FC2-27FC30DC909E}"/>
              </a:ext>
            </a:extLst>
          </p:cNvPr>
          <p:cNvSpPr txBox="1"/>
          <p:nvPr/>
        </p:nvSpPr>
        <p:spPr>
          <a:xfrm>
            <a:off x="1871922" y="2258771"/>
            <a:ext cx="99738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 small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A9959-557C-5F55-F997-49ED659BC6FA}"/>
              </a:ext>
            </a:extLst>
          </p:cNvPr>
          <p:cNvSpPr txBox="1"/>
          <p:nvPr/>
        </p:nvSpPr>
        <p:spPr>
          <a:xfrm>
            <a:off x="5257790" y="3680469"/>
            <a:ext cx="3780453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Haug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Koch, </a:t>
            </a:r>
            <a:r>
              <a:rPr lang="en-US" i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Quantum Theory of Optical and Electronic Properties of Semiconductors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Y. H. Lee, Phys. Rev. Lett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57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2446 (1986)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6149F-C333-2FA5-42D8-28CCFCCBEC04}"/>
              </a:ext>
            </a:extLst>
          </p:cNvPr>
          <p:cNvSpPr txBox="1"/>
          <p:nvPr/>
        </p:nvSpPr>
        <p:spPr>
          <a:xfrm>
            <a:off x="6044964" y="1946973"/>
            <a:ext cx="288252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8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exciton</a:t>
            </a:r>
          </a:p>
        </p:txBody>
      </p:sp>
    </p:spTree>
    <p:extLst>
      <p:ext uri="{BB962C8B-B14F-4D97-AF65-F5344CB8AC3E}">
        <p14:creationId xmlns:p14="http://schemas.microsoft.com/office/powerpoint/2010/main" val="3400387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46387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constants model: screened excitons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115AD-D53C-5D15-8357-B9E4A2C6AEAD}"/>
              </a:ext>
            </a:extLst>
          </p:cNvPr>
          <p:cNvSpPr txBox="1"/>
          <p:nvPr/>
        </p:nvSpPr>
        <p:spPr>
          <a:xfrm>
            <a:off x="0" y="1524049"/>
            <a:ext cx="8603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Absorption by screened excitons </a:t>
            </a:r>
            <a:r>
              <a:rPr lang="en-US" sz="1800" dirty="0"/>
              <a:t>(</a:t>
            </a:r>
            <a:r>
              <a:rPr lang="en-US" sz="1800" dirty="0" err="1"/>
              <a:t>Hulthen</a:t>
            </a:r>
            <a:r>
              <a:rPr lang="en-US" sz="1800" dirty="0"/>
              <a:t> potential)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Degenerate Fermi-Dirac statistics </a:t>
            </a:r>
            <a:r>
              <a:rPr lang="en-US" sz="1800" dirty="0"/>
              <a:t>to calculate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h</a:t>
            </a:r>
            <a:r>
              <a:rPr lang="en-US" sz="1800" dirty="0"/>
              <a:t> and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Numerical </a:t>
            </a:r>
            <a:r>
              <a:rPr lang="en-US" sz="1800" dirty="0" err="1"/>
              <a:t>Kramers-Kronig</a:t>
            </a:r>
            <a:r>
              <a:rPr lang="en-US" sz="1800" dirty="0"/>
              <a:t> transform (need occupation factors)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terms for light and heavy excitons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Non-parabolicity and temperature-dependent mass </a:t>
            </a:r>
            <a:r>
              <a:rPr lang="en-US" sz="1800" dirty="0"/>
              <a:t>included from </a:t>
            </a:r>
            <a:r>
              <a:rPr lang="en-US" sz="1800" dirty="0" err="1"/>
              <a:t>k.p</a:t>
            </a:r>
            <a:r>
              <a:rPr lang="en-US" sz="1800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k-dependent matrix element </a:t>
            </a:r>
            <a:r>
              <a:rPr lang="en-US" sz="1800" b="1" i="1" dirty="0">
                <a:solidFill>
                  <a:srgbClr val="FF0000"/>
                </a:solidFill>
              </a:rPr>
              <a:t>P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Screening parameter </a:t>
            </a:r>
            <a:r>
              <a:rPr lang="en-US" sz="1800" i="1" dirty="0"/>
              <a:t>g</a:t>
            </a:r>
            <a:r>
              <a:rPr lang="en-US" sz="1800" dirty="0"/>
              <a:t>=12/</a:t>
            </a:r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baseline="30000" dirty="0"/>
              <a:t>2</a:t>
            </a:r>
            <a:r>
              <a:rPr lang="en-US" sz="1800" i="1" dirty="0"/>
              <a:t>a</a:t>
            </a:r>
            <a:r>
              <a:rPr lang="en-US" sz="1800" baseline="-25000" dirty="0"/>
              <a:t>R</a:t>
            </a:r>
            <a:r>
              <a:rPr lang="en-US" sz="1800" i="1" dirty="0"/>
              <a:t>k</a:t>
            </a:r>
            <a:r>
              <a:rPr lang="en-US" sz="1800" baseline="-25000" dirty="0"/>
              <a:t>TF</a:t>
            </a:r>
            <a:r>
              <a:rPr lang="en-US" sz="1800" dirty="0"/>
              <a:t> (large: no screening)</a:t>
            </a:r>
            <a:br>
              <a:rPr lang="en-US" sz="1800" dirty="0"/>
            </a:br>
            <a:r>
              <a:rPr lang="en-US" sz="1800" b="1" u="sng" dirty="0">
                <a:solidFill>
                  <a:srgbClr val="0070C0"/>
                </a:solidFill>
              </a:rPr>
              <a:t>Sommerfeld enhancement persists well above the Mott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Only two free parameters: Band gap </a:t>
            </a:r>
            <a:r>
              <a:rPr lang="en-US" sz="1800" b="1" i="1" dirty="0">
                <a:solidFill>
                  <a:srgbClr val="FF0000"/>
                </a:solidFill>
              </a:rPr>
              <a:t>E</a:t>
            </a:r>
            <a:r>
              <a:rPr lang="en-US" sz="1800" b="1" baseline="-25000" dirty="0">
                <a:solidFill>
                  <a:srgbClr val="FF0000"/>
                </a:solidFill>
              </a:rPr>
              <a:t>0</a:t>
            </a:r>
            <a:r>
              <a:rPr lang="en-US" sz="1800" b="1" dirty="0">
                <a:solidFill>
                  <a:srgbClr val="FF0000"/>
                </a:solidFill>
              </a:rPr>
              <a:t> and broadening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Amplitude </a:t>
            </a:r>
            <a:r>
              <a:rPr lang="en-US" sz="1800" i="1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and exciton binding energy </a:t>
            </a:r>
            <a:r>
              <a:rPr lang="en-US" sz="1800" i="1" dirty="0">
                <a:latin typeface="+mn-lt"/>
              </a:rPr>
              <a:t>R </a:t>
            </a:r>
            <a:r>
              <a:rPr lang="en-US" sz="1800" dirty="0">
                <a:latin typeface="+mn-lt"/>
              </a:rPr>
              <a:t>from </a:t>
            </a:r>
            <a:r>
              <a:rPr lang="en-US" sz="1800" dirty="0" err="1">
                <a:latin typeface="+mn-lt"/>
              </a:rPr>
              <a:t>k.p</a:t>
            </a:r>
            <a:r>
              <a:rPr lang="en-US" sz="1800" dirty="0">
                <a:latin typeface="+mn-lt"/>
              </a:rPr>
              <a:t> theory and effective masses</a:t>
            </a:r>
            <a:endParaRPr lang="en-US" sz="18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/>
              <p:nvPr/>
            </p:nvSpPr>
            <p:spPr>
              <a:xfrm>
                <a:off x="174634" y="506321"/>
                <a:ext cx="8846524" cy="830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rad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4" y="506321"/>
                <a:ext cx="8846524" cy="83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2BD16C78-894E-B519-4164-8C2187C15C13}"/>
              </a:ext>
            </a:extLst>
          </p:cNvPr>
          <p:cNvSpPr txBox="1"/>
          <p:nvPr/>
        </p:nvSpPr>
        <p:spPr>
          <a:xfrm>
            <a:off x="4126527" y="4311982"/>
            <a:ext cx="514251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60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10660 (1999).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Jose Menendez,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195204 (2020).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Carola Emminger,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131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165701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F1CE2-8A5F-E28F-5936-D26E3723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90" y="1351787"/>
            <a:ext cx="1888768" cy="12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5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ADBCC18-C856-A9B9-44ED-C672A3F9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Relativistic Effects: Darwin Shift: C, Si, Ge, Sn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DBC40753-3C0C-F6A5-09F0-FE5A3F37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77" y="480448"/>
            <a:ext cx="7726093" cy="379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5E4133-EAF3-0959-73CD-A9B73C3BE095}"/>
              </a:ext>
            </a:extLst>
          </p:cNvPr>
          <p:cNvSpPr txBox="1"/>
          <p:nvPr/>
        </p:nvSpPr>
        <p:spPr>
          <a:xfrm>
            <a:off x="38745" y="3425601"/>
            <a:ext cx="651597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The s* band moves down, as the elements get heavier.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In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-tin, the s* band moves into the p-band manifold, between the j=1/2 and j=3/2 states.</a:t>
            </a:r>
          </a:p>
          <a:p>
            <a:r>
              <a:rPr lang="en-US" sz="2000" dirty="0">
                <a:solidFill>
                  <a:schemeClr val="bg2"/>
                </a:solidFill>
              </a:rPr>
              <a:t>This makes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 an (</a:t>
            </a:r>
            <a:r>
              <a:rPr lang="en-US" sz="2000" b="1" dirty="0">
                <a:solidFill>
                  <a:srgbClr val="FF0000"/>
                </a:solidFill>
              </a:rPr>
              <a:t>inverted</a:t>
            </a:r>
            <a:r>
              <a:rPr lang="en-US" sz="2000" dirty="0">
                <a:solidFill>
                  <a:schemeClr val="bg2"/>
                </a:solidFill>
              </a:rPr>
              <a:t>) </a:t>
            </a:r>
            <a:r>
              <a:rPr lang="en-US" sz="2000" b="1" dirty="0">
                <a:solidFill>
                  <a:srgbClr val="FF0000"/>
                </a:solidFill>
              </a:rPr>
              <a:t>gapless</a:t>
            </a:r>
            <a:r>
              <a:rPr lang="en-US" sz="2000" dirty="0">
                <a:solidFill>
                  <a:schemeClr val="bg2"/>
                </a:solidFill>
              </a:rPr>
              <a:t> semiconductor.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651AD-D0D0-409D-DDAF-1198A6789D70}"/>
              </a:ext>
            </a:extLst>
          </p:cNvPr>
          <p:cNvSpPr txBox="1"/>
          <p:nvPr/>
        </p:nvSpPr>
        <p:spPr>
          <a:xfrm>
            <a:off x="7638368" y="3953134"/>
            <a:ext cx="6912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j=1/2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0F5D2-D4D0-141A-101D-9BF164219673}"/>
              </a:ext>
            </a:extLst>
          </p:cNvPr>
          <p:cNvSpPr txBox="1"/>
          <p:nvPr/>
        </p:nvSpPr>
        <p:spPr>
          <a:xfrm>
            <a:off x="7582263" y="2171640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F24AE-F226-74D4-3BD5-CE183A2FE10B}"/>
              </a:ext>
            </a:extLst>
          </p:cNvPr>
          <p:cNvSpPr txBox="1"/>
          <p:nvPr/>
        </p:nvSpPr>
        <p:spPr>
          <a:xfrm>
            <a:off x="6775614" y="395313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81269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747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gapless topological insulators (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-tin)</a:t>
            </a:r>
          </a:p>
        </p:txBody>
      </p:sp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6E32E2ED-B626-D4CB-2D75-FD8B85C9688F}"/>
              </a:ext>
            </a:extLst>
          </p:cNvPr>
          <p:cNvSpPr txBox="1"/>
          <p:nvPr/>
        </p:nvSpPr>
        <p:spPr>
          <a:xfrm>
            <a:off x="154135" y="4479806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81FEB-7520-3E1D-26BB-418C08FD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42" y="842707"/>
            <a:ext cx="4253577" cy="3492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3773715" y="4409652"/>
            <a:ext cx="530630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gapless (inverted) semiconductors should have this peak.</a:t>
            </a:r>
          </a:p>
          <a:p>
            <a:r>
              <a:rPr lang="en-US" dirty="0"/>
              <a:t>Theory with same model as Ge IVB (Kaiser 1953, Kahn 1955).</a:t>
            </a:r>
          </a:p>
        </p:txBody>
      </p:sp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7C6EDF5-C18B-C019-DC74-17867B51C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1" y="842707"/>
            <a:ext cx="4253577" cy="3028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07293-63ED-91B4-8F4D-1AAE83421201}"/>
              </a:ext>
            </a:extLst>
          </p:cNvPr>
          <p:cNvSpPr txBox="1"/>
          <p:nvPr/>
        </p:nvSpPr>
        <p:spPr>
          <a:xfrm>
            <a:off x="6994938" y="1034072"/>
            <a:ext cx="183736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looks like an exciton</a:t>
            </a:r>
          </a:p>
        </p:txBody>
      </p:sp>
    </p:spTree>
    <p:extLst>
      <p:ext uri="{BB962C8B-B14F-4D97-AF65-F5344CB8AC3E}">
        <p14:creationId xmlns:p14="http://schemas.microsoft.com/office/powerpoint/2010/main" val="1875131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73A85-90BF-1B83-5329-BF2DEE7DF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56F7DC-EB84-93AF-B3BB-E852AAA5E2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D1DE666-BF5E-BF46-66D1-BA66276B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55664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Simple 8x8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lang="en-US" sz="2800" dirty="0">
                <a:latin typeface="+mj-lt"/>
              </a:rPr>
              <a:t> band structure of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 (Kane)</a:t>
            </a:r>
          </a:p>
        </p:txBody>
      </p:sp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8EFC39DB-CAEC-0501-6956-3ABD0B2B27CB}"/>
              </a:ext>
            </a:extLst>
          </p:cNvPr>
          <p:cNvSpPr txBox="1"/>
          <p:nvPr/>
        </p:nvSpPr>
        <p:spPr>
          <a:xfrm>
            <a:off x="154135" y="4479806"/>
            <a:ext cx="3279530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S. Zollner, JVST B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42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022203 (2024).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F8B01-F268-BD0B-B66D-5952AD65FEE8}"/>
              </a:ext>
            </a:extLst>
          </p:cNvPr>
          <p:cNvSpPr txBox="1"/>
          <p:nvPr/>
        </p:nvSpPr>
        <p:spPr>
          <a:xfrm>
            <a:off x="37597" y="627683"/>
            <a:ext cx="2589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Kane 8x8 </a:t>
            </a:r>
            <a:r>
              <a:rPr lang="en-US" sz="1600" dirty="0" err="1"/>
              <a:t>k·p</a:t>
            </a:r>
            <a:r>
              <a:rPr lang="en-US" sz="1600" dirty="0"/>
              <a:t> Hamiltonian: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828605-FE62-DEF6-5ECB-EB4EC44AE131}"/>
                  </a:ext>
                </a:extLst>
              </p:cNvPr>
              <p:cNvSpPr txBox="1"/>
              <p:nvPr/>
            </p:nvSpPr>
            <p:spPr>
              <a:xfrm>
                <a:off x="37597" y="1009995"/>
                <a:ext cx="2903359" cy="16982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𝑖𝑃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828605-FE62-DEF6-5ECB-EB4EC44A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1009995"/>
                <a:ext cx="2903359" cy="16982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B4FC832-0B45-8705-9F78-80B946A105C7}"/>
              </a:ext>
            </a:extLst>
          </p:cNvPr>
          <p:cNvSpPr txBox="1"/>
          <p:nvPr/>
        </p:nvSpPr>
        <p:spPr>
          <a:xfrm>
            <a:off x="37597" y="2752038"/>
            <a:ext cx="2874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Cubic characteristic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C0B665-D12A-A16F-E6F8-5E4340DC3BFF}"/>
                  </a:ext>
                </a:extLst>
              </p:cNvPr>
              <p:cNvSpPr txBox="1"/>
              <p:nvPr/>
            </p:nvSpPr>
            <p:spPr>
              <a:xfrm>
                <a:off x="37597" y="3134350"/>
                <a:ext cx="3519233" cy="488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C0B665-D12A-A16F-E6F8-5E4340DC3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" y="3134350"/>
                <a:ext cx="3519233" cy="488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diagram of energy and energy&#10;&#10;Description automatically generated">
            <a:extLst>
              <a:ext uri="{FF2B5EF4-FFF2-40B4-BE49-F238E27FC236}">
                <a16:creationId xmlns:a16="http://schemas.microsoft.com/office/drawing/2014/main" id="{9E515A0E-692D-E488-9AF9-1D28CC9C3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96" r="5823"/>
          <a:stretch/>
        </p:blipFill>
        <p:spPr>
          <a:xfrm>
            <a:off x="4572000" y="481997"/>
            <a:ext cx="3900458" cy="4634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2E9779-9FDF-677F-8712-5D3F37084FEA}"/>
              </a:ext>
            </a:extLst>
          </p:cNvPr>
          <p:cNvSpPr txBox="1"/>
          <p:nvPr/>
        </p:nvSpPr>
        <p:spPr>
          <a:xfrm>
            <a:off x="5191933" y="966237"/>
            <a:ext cx="546945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>
                <a:latin typeface="+mj-lt"/>
              </a:rPr>
              <a:t>-tin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9734D-4CB0-28BA-458D-91F7D55267F0}"/>
              </a:ext>
            </a:extLst>
          </p:cNvPr>
          <p:cNvSpPr txBox="1"/>
          <p:nvPr/>
        </p:nvSpPr>
        <p:spPr>
          <a:xfrm>
            <a:off x="7398884" y="2048530"/>
            <a:ext cx="167706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dashed: parabolic</a:t>
            </a:r>
          </a:p>
          <a:p>
            <a:r>
              <a:rPr lang="en-US" dirty="0"/>
              <a:t>solid: </a:t>
            </a:r>
            <a:r>
              <a:rPr lang="en-US" dirty="0" err="1"/>
              <a:t>nonparabolic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41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16">
            <a:extLst>
              <a:ext uri="{FF2B5EF4-FFF2-40B4-BE49-F238E27FC236}">
                <a16:creationId xmlns:a16="http://schemas.microsoft.com/office/drawing/2014/main" id="{0D7E967F-CD5D-930E-99A8-33E5C04D80C0}"/>
              </a:ext>
            </a:extLst>
          </p:cNvPr>
          <p:cNvSpPr txBox="1"/>
          <p:nvPr/>
        </p:nvSpPr>
        <p:spPr>
          <a:xfrm>
            <a:off x="2210205" y="4700124"/>
            <a:ext cx="3279530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S. Zollner, JVST B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42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022203 (2024).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53809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Excitonic </a:t>
            </a:r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absorption in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B487F-CC68-374C-E3FC-54B50B9D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" t="5423" r="6253"/>
          <a:stretch/>
        </p:blipFill>
        <p:spPr>
          <a:xfrm>
            <a:off x="5935850" y="526671"/>
            <a:ext cx="2435792" cy="3880884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76CA362-F079-B1B4-D950-D5259A49B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" t="6605" r="5808"/>
          <a:stretch/>
        </p:blipFill>
        <p:spPr>
          <a:xfrm>
            <a:off x="193728" y="526671"/>
            <a:ext cx="2435792" cy="3803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67022-70E1-DE65-A7F7-477D914A3383}"/>
              </a:ext>
            </a:extLst>
          </p:cNvPr>
          <p:cNvSpPr txBox="1"/>
          <p:nvPr/>
        </p:nvSpPr>
        <p:spPr>
          <a:xfrm>
            <a:off x="2017952" y="1064769"/>
            <a:ext cx="8418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</a:p>
          <a:p>
            <a:r>
              <a:rPr lang="en-US" dirty="0"/>
              <a:t>excitons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3DE1B-4B5C-6509-B4D0-970C76B0F0B3}"/>
              </a:ext>
            </a:extLst>
          </p:cNvPr>
          <p:cNvSpPr txBox="1"/>
          <p:nvPr/>
        </p:nvSpPr>
        <p:spPr>
          <a:xfrm>
            <a:off x="1960250" y="2833607"/>
            <a:ext cx="12506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excitons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E16F8-9CAA-C50E-8FDD-A0C6E33ED155}"/>
              </a:ext>
            </a:extLst>
          </p:cNvPr>
          <p:cNvSpPr txBox="1"/>
          <p:nvPr/>
        </p:nvSpPr>
        <p:spPr>
          <a:xfrm>
            <a:off x="8179261" y="1324914"/>
            <a:ext cx="8418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without </a:t>
            </a:r>
          </a:p>
          <a:p>
            <a:r>
              <a:rPr lang="en-US" dirty="0"/>
              <a:t>excitons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C5B8A-5425-8F35-7D12-BD3CF449BBF7}"/>
              </a:ext>
            </a:extLst>
          </p:cNvPr>
          <p:cNvSpPr txBox="1"/>
          <p:nvPr/>
        </p:nvSpPr>
        <p:spPr>
          <a:xfrm>
            <a:off x="7847126" y="3295366"/>
            <a:ext cx="12506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with excitons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BE0A3-F03D-9E33-1D89-DC306ED13422}"/>
              </a:ext>
            </a:extLst>
          </p:cNvPr>
          <p:cNvSpPr txBox="1"/>
          <p:nvPr/>
        </p:nvSpPr>
        <p:spPr>
          <a:xfrm>
            <a:off x="3881699" y="935351"/>
            <a:ext cx="128753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u="sng" dirty="0"/>
              <a:t>Screening: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6D901B-4B94-6B3A-694B-A58264794D5B}"/>
                  </a:ext>
                </a:extLst>
              </p:cNvPr>
              <p:cNvSpPr txBox="1"/>
              <p:nvPr/>
            </p:nvSpPr>
            <p:spPr>
              <a:xfrm>
                <a:off x="3896543" y="1412320"/>
                <a:ext cx="1257845" cy="7275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ad>
                        <m:rad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6D901B-4B94-6B3A-694B-A58264794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543" y="1412320"/>
                <a:ext cx="1257845" cy="7275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BFEBDE-3C5B-9150-43A8-506407FDE438}"/>
                  </a:ext>
                </a:extLst>
              </p:cNvPr>
              <p:cNvSpPr txBox="1"/>
              <p:nvPr/>
            </p:nvSpPr>
            <p:spPr>
              <a:xfrm>
                <a:off x="3429268" y="2425823"/>
                <a:ext cx="2192395" cy="5065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600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itchFamily="34" charset="-128"/>
                                          <a:cs typeface="+mn-cs"/>
                                        </a:rPr>
                                        <m:t>D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BFEBDE-3C5B-9150-43A8-506407FDE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268" y="2425823"/>
                <a:ext cx="2192395" cy="506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5E60D-C4DA-21D4-AB6A-7DAE3FBAD841}"/>
                  </a:ext>
                </a:extLst>
              </p:cNvPr>
              <p:cNvSpPr txBox="1"/>
              <p:nvPr/>
            </p:nvSpPr>
            <p:spPr>
              <a:xfrm>
                <a:off x="3561195" y="3218368"/>
                <a:ext cx="1928540" cy="7275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16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6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5E60D-C4DA-21D4-AB6A-7DAE3FBAD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5" y="3218368"/>
                <a:ext cx="1928540" cy="7275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9817A9-581B-B143-621E-271E719E01B0}"/>
              </a:ext>
            </a:extLst>
          </p:cNvPr>
          <p:cNvSpPr txBox="1"/>
          <p:nvPr/>
        </p:nvSpPr>
        <p:spPr>
          <a:xfrm>
            <a:off x="5042379" y="479062"/>
            <a:ext cx="409678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nonparabolicity affects exciton radius (screening)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F1582-4008-00B3-65EC-A640D8AD9581}"/>
              </a:ext>
            </a:extLst>
          </p:cNvPr>
          <p:cNvSpPr txBox="1"/>
          <p:nvPr/>
        </p:nvSpPr>
        <p:spPr>
          <a:xfrm>
            <a:off x="1599090" y="486972"/>
            <a:ext cx="1611823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Parabolic bands</a:t>
            </a:r>
          </a:p>
        </p:txBody>
      </p:sp>
    </p:spTree>
    <p:extLst>
      <p:ext uri="{BB962C8B-B14F-4D97-AF65-F5344CB8AC3E}">
        <p14:creationId xmlns:p14="http://schemas.microsoft.com/office/powerpoint/2010/main" val="4280608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20" y="566323"/>
            <a:ext cx="9021158" cy="3205577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 modeling of low-density optical processes is possible with basic physics and matrix elements from 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Photoluminescence in Ge (Menendez)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gap absorption in Ge (Menendez)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gap absorption in Ge at low T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work is needed at high temperatures and for materials other than Ge.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carrier excitations: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electron doping density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excitation of electron-hole pairs in </a:t>
            </a:r>
            <a:r>
              <a:rPr lang="en-US" alt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-tin.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i="1" strike="sng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Femtosecond laser generation of electron-hole pairs in Ge (ELI Beamlines)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data and qualitative explanations exist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more experiments and more detailed theory and simulations.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95946-93E2-1B05-35C0-2DDEA9ED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50" r="1931" b="14933"/>
          <a:stretch/>
        </p:blipFill>
        <p:spPr>
          <a:xfrm>
            <a:off x="4459" y="3685592"/>
            <a:ext cx="9141056" cy="14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9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60CC38BA-8C88-70B5-D97C-AA0673E187A3}"/>
              </a:ext>
            </a:extLst>
          </p:cNvPr>
          <p:cNvSpPr txBox="1">
            <a:spLocks/>
          </p:cNvSpPr>
          <p:nvPr/>
        </p:nvSpPr>
        <p:spPr>
          <a:xfrm>
            <a:off x="8564037" y="4817105"/>
            <a:ext cx="548700" cy="3077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93F6D-08C8-89F5-F6EE-ADBCCED4572D}"/>
              </a:ext>
            </a:extLst>
          </p:cNvPr>
          <p:cNvGrpSpPr/>
          <p:nvPr/>
        </p:nvGrpSpPr>
        <p:grpSpPr>
          <a:xfrm>
            <a:off x="31263" y="1167577"/>
            <a:ext cx="6640757" cy="3926883"/>
            <a:chOff x="0" y="29002"/>
            <a:chExt cx="8097844" cy="509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26E69-FAF2-C9F5-248B-136A9DF4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673"/>
            <a:stretch/>
          </p:blipFill>
          <p:spPr>
            <a:xfrm>
              <a:off x="0" y="29002"/>
              <a:ext cx="8097844" cy="50990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B280CA-3223-3C71-2496-9B8CBE9C6E04}"/>
                </a:ext>
              </a:extLst>
            </p:cNvPr>
            <p:cNvCxnSpPr/>
            <p:nvPr/>
          </p:nvCxnSpPr>
          <p:spPr>
            <a:xfrm>
              <a:off x="6563532" y="4417017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1FEC26-BBA8-8669-4383-912E8D1B2D38}"/>
                </a:ext>
              </a:extLst>
            </p:cNvPr>
            <p:cNvCxnSpPr/>
            <p:nvPr/>
          </p:nvCxnSpPr>
          <p:spPr>
            <a:xfrm>
              <a:off x="1268277" y="4685654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CD0309-1A5E-C757-25C8-F792AD48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06" y="49040"/>
            <a:ext cx="4293031" cy="2736713"/>
          </a:xfrm>
          <a:prstGeom prst="rect">
            <a:avLst/>
          </a:prstGeom>
        </p:spPr>
      </p:pic>
      <p:pic>
        <p:nvPicPr>
          <p:cNvPr id="7" name="Picture 6" descr="A book cover with text&#10;&#10;Description automatically generated">
            <a:extLst>
              <a:ext uri="{FF2B5EF4-FFF2-40B4-BE49-F238E27FC236}">
                <a16:creationId xmlns:a16="http://schemas.microsoft.com/office/drawing/2014/main" id="{BCBF16F3-7D48-2F7A-62C2-E23708F6F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023" y="2482437"/>
            <a:ext cx="2030012" cy="26379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44E18E-D24B-15AC-AF03-8585F94C9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" y="-2"/>
            <a:ext cx="4866203" cy="129410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Application: </a:t>
            </a:r>
            <a:br>
              <a:rPr lang="en-US" sz="2800" dirty="0">
                <a:latin typeface="+mj-lt"/>
              </a:rPr>
            </a:br>
            <a:r>
              <a:rPr lang="en-US" sz="2800" dirty="0" err="1">
                <a:latin typeface="+mj-lt"/>
              </a:rPr>
              <a:t>Midwave</a:t>
            </a:r>
            <a:r>
              <a:rPr lang="en-US" sz="2800" dirty="0">
                <a:latin typeface="+mj-lt"/>
              </a:rPr>
              <a:t> Infrared Detectors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Germanium-Tin Alloys</a:t>
            </a:r>
          </a:p>
        </p:txBody>
      </p:sp>
    </p:spTree>
    <p:extLst>
      <p:ext uri="{BB962C8B-B14F-4D97-AF65-F5344CB8AC3E}">
        <p14:creationId xmlns:p14="http://schemas.microsoft.com/office/powerpoint/2010/main" val="3057622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4148009"/>
          </a:xfrm>
        </p:spPr>
        <p:txBody>
          <a:bodyPr>
            <a:normAutofit/>
          </a:bodyPr>
          <a:lstStyle/>
          <a:p>
            <a:r>
              <a:rPr lang="en-US" sz="2800" dirty="0"/>
              <a:t>Thank you!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Questions?</a:t>
            </a:r>
            <a:br>
              <a:rPr lang="en-US" sz="2800" dirty="0"/>
            </a:br>
            <a:br>
              <a:rPr lang="en-US" sz="2800" dirty="0"/>
            </a:br>
            <a:r>
              <a:rPr lang="en-US" sz="2000" dirty="0"/>
              <a:t>Many students contributed to this project.</a:t>
            </a:r>
            <a:endParaRPr lang="en-US" sz="28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50394-7226-5C31-893E-E877D97A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" y="114025"/>
            <a:ext cx="6590389" cy="4942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9C151D-BC36-0F99-666F-EA44798E4F46}"/>
              </a:ext>
            </a:extLst>
          </p:cNvPr>
          <p:cNvSpPr txBox="1"/>
          <p:nvPr/>
        </p:nvSpPr>
        <p:spPr>
          <a:xfrm>
            <a:off x="7049398" y="4355440"/>
            <a:ext cx="191430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8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87D32-94AD-3CC0-04F7-E45BB842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90" y="-1169"/>
            <a:ext cx="1689137" cy="2038027"/>
          </a:xfrm>
          <a:prstGeom prst="rect">
            <a:avLst/>
          </a:prstGeom>
        </p:spPr>
      </p:pic>
      <p:pic>
        <p:nvPicPr>
          <p:cNvPr id="4" name="Picture 7" descr="regensburg">
            <a:extLst>
              <a:ext uri="{FF2B5EF4-FFF2-40B4-BE49-F238E27FC236}">
                <a16:creationId xmlns:a16="http://schemas.microsoft.com/office/drawing/2014/main" id="{184BA9BA-ED09-F0B6-648C-6A50BB22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999" t="10800"/>
          <a:stretch>
            <a:fillRect/>
          </a:stretch>
        </p:blipFill>
        <p:spPr bwMode="auto">
          <a:xfrm>
            <a:off x="0" y="1707"/>
            <a:ext cx="4558986" cy="37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48F30C5-F065-86D4-9698-15F656168C88}"/>
              </a:ext>
            </a:extLst>
          </p:cNvPr>
          <p:cNvSpPr txBox="1">
            <a:spLocks noChangeArrowheads="1"/>
          </p:cNvSpPr>
          <p:nvPr/>
        </p:nvSpPr>
        <p:spPr>
          <a:xfrm>
            <a:off x="51404" y="0"/>
            <a:ext cx="9092596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Biography</a:t>
            </a:r>
          </a:p>
        </p:txBody>
      </p:sp>
      <p:pic>
        <p:nvPicPr>
          <p:cNvPr id="6" name="Picture 6" descr="alamo">
            <a:extLst>
              <a:ext uri="{FF2B5EF4-FFF2-40B4-BE49-F238E27FC236}">
                <a16:creationId xmlns:a16="http://schemas.microsoft.com/office/drawing/2014/main" id="{FE79FCFE-50E8-8690-B40A-EB0D6415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18248"/>
          <a:stretch>
            <a:fillRect/>
          </a:stretch>
        </p:blipFill>
        <p:spPr bwMode="auto">
          <a:xfrm>
            <a:off x="5989782" y="2693000"/>
            <a:ext cx="3155833" cy="24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SanXavier_facade">
            <a:extLst>
              <a:ext uri="{FF2B5EF4-FFF2-40B4-BE49-F238E27FC236}">
                <a16:creationId xmlns:a16="http://schemas.microsoft.com/office/drawing/2014/main" id="{67136903-1C37-B72D-23EE-50A4BB2A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7469"/>
          <a:stretch>
            <a:fillRect/>
          </a:stretch>
        </p:blipFill>
        <p:spPr bwMode="auto">
          <a:xfrm>
            <a:off x="6137749" y="1186"/>
            <a:ext cx="3009090" cy="29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0458A324-3670-AC62-5908-F137B47D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9600"/>
          <a:stretch>
            <a:fillRect/>
          </a:stretch>
        </p:blipFill>
        <p:spPr bwMode="auto">
          <a:xfrm>
            <a:off x="-42862" y="2482675"/>
            <a:ext cx="3929062" cy="266272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7D238-FFA2-D502-6497-4C707ECCD279}"/>
              </a:ext>
            </a:extLst>
          </p:cNvPr>
          <p:cNvSpPr txBox="1"/>
          <p:nvPr/>
        </p:nvSpPr>
        <p:spPr>
          <a:xfrm>
            <a:off x="152400" y="7620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Regensburg/Stuttgart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72500-3BF4-56AB-4643-AE2D29A72C8B}"/>
              </a:ext>
            </a:extLst>
          </p:cNvPr>
          <p:cNvSpPr txBox="1"/>
          <p:nvPr/>
        </p:nvSpPr>
        <p:spPr>
          <a:xfrm>
            <a:off x="1625483" y="4113930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NMSU</a:t>
            </a:r>
          </a:p>
          <a:p>
            <a:r>
              <a:rPr lang="en-US" sz="2000" dirty="0"/>
              <a:t>Las Cruces, NM</a:t>
            </a:r>
          </a:p>
          <a:p>
            <a:r>
              <a:rPr lang="en-US" sz="2000" dirty="0"/>
              <a:t>Since 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570E2-4C2B-4DF7-DA0F-2E5323CEED36}"/>
              </a:ext>
            </a:extLst>
          </p:cNvPr>
          <p:cNvSpPr txBox="1"/>
          <p:nvPr/>
        </p:nvSpPr>
        <p:spPr>
          <a:xfrm>
            <a:off x="6183794" y="23118"/>
            <a:ext cx="295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Motorola (Mesa, Tempe)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Arizona, 1997-2005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CE5FD-54B3-D693-193C-8A14E7517B9C}"/>
              </a:ext>
            </a:extLst>
          </p:cNvPr>
          <p:cNvSpPr txBox="1"/>
          <p:nvPr/>
        </p:nvSpPr>
        <p:spPr>
          <a:xfrm>
            <a:off x="4138279" y="4453147"/>
            <a:ext cx="2265044" cy="6155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Motorola, </a:t>
            </a:r>
            <a:r>
              <a:rPr lang="en-US" sz="2000" dirty="0" err="1">
                <a:solidFill>
                  <a:srgbClr val="000000"/>
                </a:solidFill>
              </a:rPr>
              <a:t>Freescale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Texas, 2005-2007</a:t>
            </a:r>
          </a:p>
        </p:txBody>
      </p:sp>
      <p:pic>
        <p:nvPicPr>
          <p:cNvPr id="13" name="Picture 6" descr="http://t1.gstatic.com/images?q=tbn:ANd9GcTG6XNlvRp1BhRYsIbGtozCYrhaJhFebDPtuhFGAs3m_iC8P9Sqmg">
            <a:extLst>
              <a:ext uri="{FF2B5EF4-FFF2-40B4-BE49-F238E27FC236}">
                <a16:creationId xmlns:a16="http://schemas.microsoft.com/office/drawing/2014/main" id="{84E5E970-8939-4EDF-43E9-B9987FEC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282" y="1578860"/>
            <a:ext cx="3135723" cy="188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3D0564-20EB-1DA1-603E-EA1D86D5270B}"/>
              </a:ext>
            </a:extLst>
          </p:cNvPr>
          <p:cNvSpPr txBox="1"/>
          <p:nvPr/>
        </p:nvSpPr>
        <p:spPr>
          <a:xfrm>
            <a:off x="3408160" y="3476472"/>
            <a:ext cx="28905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Freescale, IBM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New York, 91-92; 07-10</a:t>
            </a:r>
          </a:p>
        </p:txBody>
      </p:sp>
      <p:sp>
        <p:nvSpPr>
          <p:cNvPr id="15" name="Marcador de número de diapositiva 3">
            <a:extLst>
              <a:ext uri="{FF2B5EF4-FFF2-40B4-BE49-F238E27FC236}">
                <a16:creationId xmlns:a16="http://schemas.microsoft.com/office/drawing/2014/main" id="{308B0FF2-B938-163D-AF5D-553BB05BC3E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8D28F-8500-18CC-4007-218E0B9F8C45}"/>
              </a:ext>
            </a:extLst>
          </p:cNvPr>
          <p:cNvSpPr txBox="1"/>
          <p:nvPr/>
        </p:nvSpPr>
        <p:spPr>
          <a:xfrm>
            <a:off x="4869865" y="1517585"/>
            <a:ext cx="1038746" cy="307777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Ames, IA</a:t>
            </a:r>
          </a:p>
        </p:txBody>
      </p:sp>
    </p:spTree>
    <p:extLst>
      <p:ext uri="{BB962C8B-B14F-4D97-AF65-F5344CB8AC3E}">
        <p14:creationId xmlns:p14="http://schemas.microsoft.com/office/powerpoint/2010/main" val="3143610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A25ADA3-C2E4-0A9D-CCE3-0602F814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Where is Las Cruces, NM ???</a:t>
            </a:r>
          </a:p>
        </p:txBody>
      </p:sp>
      <p:pic>
        <p:nvPicPr>
          <p:cNvPr id="6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A5C174CD-A6D3-FF07-D321-400C8BB7C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9600"/>
          <a:stretch>
            <a:fillRect/>
          </a:stretch>
        </p:blipFill>
        <p:spPr bwMode="auto">
          <a:xfrm>
            <a:off x="0" y="2480774"/>
            <a:ext cx="3929062" cy="266272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B86BBB-87A8-7662-D747-48EEA0F76C69}"/>
              </a:ext>
            </a:extLst>
          </p:cNvPr>
          <p:cNvSpPr txBox="1"/>
          <p:nvPr/>
        </p:nvSpPr>
        <p:spPr>
          <a:xfrm>
            <a:off x="1862471" y="4616068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White Sands NP</a:t>
            </a:r>
          </a:p>
        </p:txBody>
      </p:sp>
      <p:pic>
        <p:nvPicPr>
          <p:cNvPr id="8" name="Picture 2" descr="http://images04.kurier.at/46-6591459.jpg/620x930nocrop/121.246.670">
            <a:extLst>
              <a:ext uri="{FF2B5EF4-FFF2-40B4-BE49-F238E27FC236}">
                <a16:creationId xmlns:a16="http://schemas.microsoft.com/office/drawing/2014/main" id="{61D0C69B-B5EC-62B6-27BB-924DA367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677" r="4839"/>
          <a:stretch>
            <a:fillRect/>
          </a:stretch>
        </p:blipFill>
        <p:spPr bwMode="auto">
          <a:xfrm>
            <a:off x="5566500" y="2785926"/>
            <a:ext cx="3570300" cy="2351021"/>
          </a:xfrm>
          <a:prstGeom prst="rect">
            <a:avLst/>
          </a:prstGeom>
          <a:noFill/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A867CD-CA3B-6F73-E734-03546607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934" y="667365"/>
            <a:ext cx="3632232" cy="2034050"/>
          </a:xfrm>
          <a:prstGeom prst="rect">
            <a:avLst/>
          </a:prstGeom>
        </p:spPr>
      </p:pic>
      <p:pic>
        <p:nvPicPr>
          <p:cNvPr id="12" name="Picture 11" descr="A road leading to a city&#10;&#10;Description automatically generated">
            <a:extLst>
              <a:ext uri="{FF2B5EF4-FFF2-40B4-BE49-F238E27FC236}">
                <a16:creationId xmlns:a16="http://schemas.microsoft.com/office/drawing/2014/main" id="{C6B81A93-AC02-1ED8-9171-5BCA4477D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3003" b="23200"/>
          <a:stretch/>
        </p:blipFill>
        <p:spPr>
          <a:xfrm>
            <a:off x="0" y="485799"/>
            <a:ext cx="5542734" cy="2761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5C821A-7A6F-7B87-BF55-0C9A78596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6" t="26051" r="1174" b="7961"/>
          <a:stretch/>
        </p:blipFill>
        <p:spPr>
          <a:xfrm>
            <a:off x="2455200" y="2353331"/>
            <a:ext cx="3111300" cy="2022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FE2EB-EB12-528F-6475-40ADAFA40B65}"/>
              </a:ext>
            </a:extLst>
          </p:cNvPr>
          <p:cNvSpPr txBox="1"/>
          <p:nvPr/>
        </p:nvSpPr>
        <p:spPr>
          <a:xfrm>
            <a:off x="0" y="520429"/>
            <a:ext cx="422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Organ Mountains/Desert Peaks NM</a:t>
            </a:r>
          </a:p>
        </p:txBody>
      </p:sp>
    </p:spTree>
    <p:extLst>
      <p:ext uri="{BB962C8B-B14F-4D97-AF65-F5344CB8AC3E}">
        <p14:creationId xmlns:p14="http://schemas.microsoft.com/office/powerpoint/2010/main" val="3289860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8CF907E2-6BE0-CE6A-C720-C143D2D202D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3D19BFF-1660-2F54-536B-0F203747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Ge Band structure: where did this come from?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196A7-D2F4-62C1-D70B-EC0CB5822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70" y="630688"/>
            <a:ext cx="7166174" cy="388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AB74A-54E8-96FA-1F10-D6701266BF3F}"/>
              </a:ext>
            </a:extLst>
          </p:cNvPr>
          <p:cNvSpPr txBox="1"/>
          <p:nvPr/>
        </p:nvSpPr>
        <p:spPr>
          <a:xfrm>
            <a:off x="6887751" y="4671383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B977C-DA27-D81F-D862-FF8AB85D160C}"/>
              </a:ext>
            </a:extLst>
          </p:cNvPr>
          <p:cNvSpPr txBox="1"/>
          <p:nvPr/>
        </p:nvSpPr>
        <p:spPr>
          <a:xfrm>
            <a:off x="184355" y="4595152"/>
            <a:ext cx="42122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well for Ge, GaAs,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569C8-2BAD-DD44-28EC-F967C606DF76}"/>
              </a:ext>
            </a:extLst>
          </p:cNvPr>
          <p:cNvSpPr txBox="1"/>
          <p:nvPr/>
        </p:nvSpPr>
        <p:spPr>
          <a:xfrm>
            <a:off x="5408906" y="3758339"/>
            <a:ext cx="165782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Add kinetic 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571B5E-D16F-63B2-2F38-3EB9006D9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900"/>
          <a:stretch/>
        </p:blipFill>
        <p:spPr>
          <a:xfrm>
            <a:off x="118588" y="472116"/>
            <a:ext cx="1717961" cy="269771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5329BA6-A5B8-EE75-3B1A-41624C4B68CE}"/>
              </a:ext>
            </a:extLst>
          </p:cNvPr>
          <p:cNvSpPr/>
          <p:nvPr/>
        </p:nvSpPr>
        <p:spPr>
          <a:xfrm>
            <a:off x="464949" y="1115878"/>
            <a:ext cx="681926" cy="16738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97A69-0F03-CD42-01FF-46A33C9B7A64}"/>
              </a:ext>
            </a:extLst>
          </p:cNvPr>
          <p:cNvSpPr txBox="1"/>
          <p:nvPr/>
        </p:nvSpPr>
        <p:spPr>
          <a:xfrm>
            <a:off x="3456122" y="2862053"/>
            <a:ext cx="101021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</a:t>
            </a:r>
            <a:r>
              <a:rPr lang="en-US" baseline="30000" dirty="0"/>
              <a:t>3</a:t>
            </a:r>
            <a:r>
              <a:rPr lang="en-US" dirty="0"/>
              <a:t> hybrid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7FBEA-84D3-C294-4E6D-8726F8F5AD39}"/>
              </a:ext>
            </a:extLst>
          </p:cNvPr>
          <p:cNvSpPr txBox="1"/>
          <p:nvPr/>
        </p:nvSpPr>
        <p:spPr>
          <a:xfrm>
            <a:off x="361251" y="3394330"/>
            <a:ext cx="112082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Darwin shift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10983-B185-BF7A-A98A-F93BF03B34DE}"/>
              </a:ext>
            </a:extLst>
          </p:cNvPr>
          <p:cNvSpPr txBox="1"/>
          <p:nvPr/>
        </p:nvSpPr>
        <p:spPr>
          <a:xfrm>
            <a:off x="2252748" y="2131028"/>
            <a:ext cx="50847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30000" dirty="0"/>
              <a:t>2</a:t>
            </a:r>
            <a:r>
              <a:rPr lang="en-US" dirty="0"/>
              <a:t>p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5368C-B423-5CD7-E526-4F4622500A59}"/>
              </a:ext>
            </a:extLst>
          </p:cNvPr>
          <p:cNvSpPr txBox="1"/>
          <p:nvPr/>
        </p:nvSpPr>
        <p:spPr>
          <a:xfrm>
            <a:off x="4677667" y="2862053"/>
            <a:ext cx="67037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baseline="-25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E773E-58DB-0D48-5795-E089D095F610}"/>
              </a:ext>
            </a:extLst>
          </p:cNvPr>
          <p:cNvSpPr txBox="1"/>
          <p:nvPr/>
        </p:nvSpPr>
        <p:spPr>
          <a:xfrm>
            <a:off x="4680873" y="1303264"/>
            <a:ext cx="66396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baseline="-25000" dirty="0"/>
              <a:t>1</a:t>
            </a:r>
            <a:r>
              <a:rPr lang="en-US" dirty="0">
                <a:latin typeface="Symbol" panose="05050102010706020507" pitchFamily="18" charset="2"/>
              </a:rPr>
              <a:t>-y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1884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EF060293-C55B-3A2C-17E6-E78ED8C5C4D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671383"/>
            <a:ext cx="418547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8AB60285-F685-CA7C-1E1E-EAEABC18D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54" y="3198728"/>
            <a:ext cx="1141828" cy="110738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AE41BFD-EA8C-2103-29A4-152DB63C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Critical points in the dielectric function of Ge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061E2C04-0B11-2B48-425B-0DA9E1F35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7247" r="15454" b="7172"/>
          <a:stretch/>
        </p:blipFill>
        <p:spPr>
          <a:xfrm>
            <a:off x="3786700" y="569109"/>
            <a:ext cx="1628035" cy="1500137"/>
          </a:xfrm>
          <a:prstGeom prst="rect">
            <a:avLst/>
          </a:prstGeom>
        </p:spPr>
      </p:pic>
      <p:pic>
        <p:nvPicPr>
          <p:cNvPr id="6" name="Grafik 12">
            <a:extLst>
              <a:ext uri="{FF2B5EF4-FFF2-40B4-BE49-F238E27FC236}">
                <a16:creationId xmlns:a16="http://schemas.microsoft.com/office/drawing/2014/main" id="{E4348655-6ECE-BFAF-A52C-7AC7959FF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798" r="25077" b="15294"/>
          <a:stretch/>
        </p:blipFill>
        <p:spPr>
          <a:xfrm>
            <a:off x="5499180" y="542749"/>
            <a:ext cx="3613557" cy="2988017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513EE7F-EDEF-CE44-09F8-753FC217FF7C}"/>
              </a:ext>
            </a:extLst>
          </p:cNvPr>
          <p:cNvSpPr txBox="1">
            <a:spLocks/>
          </p:cNvSpPr>
          <p:nvPr/>
        </p:nvSpPr>
        <p:spPr>
          <a:xfrm>
            <a:off x="31260" y="667865"/>
            <a:ext cx="3755439" cy="1339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Peaks in the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dielectric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interband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  <a:b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valence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conduction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band</a:t>
            </a:r>
            <a:b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-hole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pairs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Grafik 34">
            <a:extLst>
              <a:ext uri="{FF2B5EF4-FFF2-40B4-BE49-F238E27FC236}">
                <a16:creationId xmlns:a16="http://schemas.microsoft.com/office/drawing/2014/main" id="{C776605F-870B-5F8A-1D78-A61493141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1" t="6246" r="4523" b="4876"/>
          <a:stretch/>
        </p:blipFill>
        <p:spPr>
          <a:xfrm>
            <a:off x="31261" y="2161617"/>
            <a:ext cx="4485187" cy="2952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37DA484-D4CB-FC6D-7C73-70BB414663D2}"/>
              </a:ext>
            </a:extLst>
          </p:cNvPr>
          <p:cNvSpPr/>
          <p:nvPr/>
        </p:nvSpPr>
        <p:spPr>
          <a:xfrm>
            <a:off x="1244733" y="2113470"/>
            <a:ext cx="1070450" cy="87292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5CE7E2-DEA8-2239-BD4C-380F5A76CBFC}"/>
              </a:ext>
            </a:extLst>
          </p:cNvPr>
          <p:cNvCxnSpPr/>
          <p:nvPr/>
        </p:nvCxnSpPr>
        <p:spPr>
          <a:xfrm>
            <a:off x="6069071" y="1871351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ECA15C-107C-58D0-C4B3-A3A5DB2CA0E6}"/>
              </a:ext>
            </a:extLst>
          </p:cNvPr>
          <p:cNvCxnSpPr/>
          <p:nvPr/>
        </p:nvCxnSpPr>
        <p:spPr>
          <a:xfrm>
            <a:off x="6300054" y="1845963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372515-F92B-9E41-3FEC-84BFCE12B873}"/>
              </a:ext>
            </a:extLst>
          </p:cNvPr>
          <p:cNvCxnSpPr/>
          <p:nvPr/>
        </p:nvCxnSpPr>
        <p:spPr>
          <a:xfrm>
            <a:off x="5887488" y="1882075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478BEE-0051-B255-FB0B-E0EAC40EDA2C}"/>
              </a:ext>
            </a:extLst>
          </p:cNvPr>
          <p:cNvSpPr txBox="1"/>
          <p:nvPr/>
        </p:nvSpPr>
        <p:spPr>
          <a:xfrm>
            <a:off x="5414735" y="4533597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P.Y. Yu and M. Cardona,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Fundamentals of Semiconductors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523419-9057-F8C1-C0A9-31D0F7202D31}"/>
                  </a:ext>
                </a:extLst>
              </p:cNvPr>
              <p:cNvSpPr txBox="1"/>
              <p:nvPr/>
            </p:nvSpPr>
            <p:spPr>
              <a:xfrm>
                <a:off x="6115664" y="3676255"/>
                <a:ext cx="2650790" cy="5130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𝜓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523419-9057-F8C1-C0A9-31D0F7202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64" y="3676255"/>
                <a:ext cx="2650790" cy="513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5D3D95-2BD7-5B8F-5E11-8487EE2E6879}"/>
              </a:ext>
            </a:extLst>
          </p:cNvPr>
          <p:cNvCxnSpPr>
            <a:cxnSpLocks/>
          </p:cNvCxnSpPr>
          <p:nvPr/>
        </p:nvCxnSpPr>
        <p:spPr>
          <a:xfrm>
            <a:off x="4858719" y="1944772"/>
            <a:ext cx="224725" cy="12539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648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5988539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Two-dimensional Bohr problem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0327B0F7-5BE0-25B3-CBBE-36478C73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798" r="53476" b="17088"/>
          <a:stretch/>
        </p:blipFill>
        <p:spPr>
          <a:xfrm>
            <a:off x="6019800" y="79440"/>
            <a:ext cx="3009899" cy="4035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D18F1-9E22-6603-FD23-A9BF40DDD479}"/>
              </a:ext>
            </a:extLst>
          </p:cNvPr>
          <p:cNvSpPr txBox="1"/>
          <p:nvPr/>
        </p:nvSpPr>
        <p:spPr>
          <a:xfrm>
            <a:off x="-3147" y="1287547"/>
            <a:ext cx="4916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Assume that </a:t>
            </a:r>
            <a:r>
              <a:rPr lang="en-US" sz="1800" kern="1200" dirty="0">
                <a:solidFill>
                  <a:srgbClr val="0070C0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m</a:t>
            </a:r>
            <a:r>
              <a:rPr lang="en-US" sz="1800" kern="1200" baseline="-250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||</a:t>
            </a:r>
            <a:r>
              <a:rPr lang="en-US" sz="18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is infinite (separate term).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cylindrical coordinates.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Separate radial and polar variables.</a:t>
            </a:r>
          </a:p>
          <a:p>
            <a:pPr eaLnBrk="0" fontAlgn="base" hangingPunct="0">
              <a:spcBef>
                <a:spcPct val="0"/>
              </a:spcBef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Similar Laguerre solution as 3D Bohr problem.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170C4-BFBF-8443-C678-223591D1C539}"/>
              </a:ext>
            </a:extLst>
          </p:cNvPr>
          <p:cNvSpPr txBox="1"/>
          <p:nvPr/>
        </p:nvSpPr>
        <p:spPr>
          <a:xfrm>
            <a:off x="6738569" y="4417729"/>
            <a:ext cx="168303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Shinada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S. Sugano, J. Phys. Soc.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Jpn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21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1936 (1966).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C90DBA-F10C-6252-DAC8-1C6C7D9514C2}"/>
                  </a:ext>
                </a:extLst>
              </p:cNvPr>
              <p:cNvSpPr txBox="1"/>
              <p:nvPr/>
            </p:nvSpPr>
            <p:spPr>
              <a:xfrm>
                <a:off x="7739" y="468824"/>
                <a:ext cx="4545219" cy="697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C90DBA-F10C-6252-DAC8-1C6C7D951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" y="468824"/>
                <a:ext cx="4545219" cy="6976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9CF75F-B6B8-0CB5-FEAA-E10DCB5CE9D0}"/>
                  </a:ext>
                </a:extLst>
              </p:cNvPr>
              <p:cNvSpPr/>
              <p:nvPr/>
            </p:nvSpPr>
            <p:spPr>
              <a:xfrm>
                <a:off x="7739" y="2528812"/>
                <a:ext cx="2237086" cy="7580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9CF75F-B6B8-0CB5-FEAA-E10DCB5CE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" y="2528812"/>
                <a:ext cx="2237086" cy="7580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5071DE-BE78-EBE0-8B5E-4EA806E2492F}"/>
                  </a:ext>
                </a:extLst>
              </p:cNvPr>
              <p:cNvSpPr txBox="1"/>
              <p:nvPr/>
            </p:nvSpPr>
            <p:spPr>
              <a:xfrm>
                <a:off x="2976212" y="2573279"/>
                <a:ext cx="2417520" cy="6685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𝑅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4</m:t>
                                      </m:r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kern="120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120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120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5071DE-BE78-EBE0-8B5E-4EA806E24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212" y="2573279"/>
                <a:ext cx="2417520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FB3AD-C74C-57B5-38C1-C7F8EF1A7F9B}"/>
                  </a:ext>
                </a:extLst>
              </p:cNvPr>
              <p:cNvSpPr txBox="1"/>
              <p:nvPr/>
            </p:nvSpPr>
            <p:spPr>
              <a:xfrm>
                <a:off x="32620" y="3425267"/>
                <a:ext cx="3898182" cy="75341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b="0" i="1" kern="1200" smtClean="0">
                              <a:solidFill>
                                <a:srgbClr val="0D0306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0D0306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m:rPr>
                                      <m:brk m:alnAt="63"/>
                                    </m:rPr>
                                    <a:rPr lang="en-US" sz="2000" i="1" kern="1200" smtClean="0">
                                      <a:solidFill>
                                        <a:srgbClr val="0D0306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box>
                                    <m:boxPr>
                                      <m:ctrlPr>
                                        <a:rPr lang="en-US" sz="2000" i="1" kern="1200" smtClean="0">
                                          <a:solidFill>
                                            <a:srgbClr val="0D0306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0D0306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0D0306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,        </m:t>
                      </m:r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lang="en-US" sz="2000" i="1" kern="1200" smtClean="0">
                          <a:solidFill>
                            <a:srgbClr val="0D0306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=1,2, …</m:t>
                      </m:r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FB3AD-C74C-57B5-38C1-C7F8EF1A7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0" y="3425267"/>
                <a:ext cx="3898182" cy="7534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731CBFA-9813-03D9-CFB5-A3E035131DE7}"/>
              </a:ext>
            </a:extLst>
          </p:cNvPr>
          <p:cNvSpPr txBox="1"/>
          <p:nvPr/>
        </p:nvSpPr>
        <p:spPr>
          <a:xfrm>
            <a:off x="33905" y="4310093"/>
            <a:ext cx="3352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Half-integral quantum numbers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88721-FCFA-E25D-B0AC-B2A70E93D01B}"/>
              </a:ext>
            </a:extLst>
          </p:cNvPr>
          <p:cNvSpPr txBox="1"/>
          <p:nvPr/>
        </p:nvSpPr>
        <p:spPr>
          <a:xfrm>
            <a:off x="5520305" y="2170331"/>
            <a:ext cx="158569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2D critical point</a:t>
            </a:r>
          </a:p>
        </p:txBody>
      </p:sp>
      <p:pic>
        <p:nvPicPr>
          <p:cNvPr id="14" name="Picture 13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A46E74D6-860A-253F-21D9-DC06B60D9E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790" t="3013" r="3394" b="51789"/>
          <a:stretch/>
        </p:blipFill>
        <p:spPr>
          <a:xfrm>
            <a:off x="4120372" y="3301588"/>
            <a:ext cx="1784482" cy="17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DA411F-BE5F-636A-5189-AF40AE1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639" y="827383"/>
            <a:ext cx="4973257" cy="42048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Two-dimensional saddle-point excitons </a:t>
            </a:r>
            <a:r>
              <a:rPr lang="en-US" sz="2800" dirty="0">
                <a:latin typeface="+mj-lt"/>
              </a:rPr>
              <a:t>(E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, 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+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4F762-0778-33D6-AC95-A107A662F9D9}"/>
              </a:ext>
            </a:extLst>
          </p:cNvPr>
          <p:cNvSpPr txBox="1"/>
          <p:nvPr/>
        </p:nvSpPr>
        <p:spPr>
          <a:xfrm>
            <a:off x="88512" y="4410486"/>
            <a:ext cx="397512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Velicky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J.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Sak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phys. status solidi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16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147 (1966)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Solid State </a:t>
            </a: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Commun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98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65 (1996)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W. Hanke and L.J. Sham, Phys. Rev.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21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4656 (1980)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938811-F7D6-E600-20F6-FA2C31611872}"/>
                  </a:ext>
                </a:extLst>
              </p:cNvPr>
              <p:cNvSpPr/>
              <p:nvPr/>
            </p:nvSpPr>
            <p:spPr>
              <a:xfrm>
                <a:off x="48171" y="1188396"/>
                <a:ext cx="3225114" cy="6685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</m:e>
                      </m:d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ln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)−2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𝜓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2000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938811-F7D6-E600-20F6-FA2C31611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1" y="1188396"/>
                <a:ext cx="3225114" cy="668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6CA4EF-AF6C-6746-6797-80AC430B8666}"/>
                  </a:ext>
                </a:extLst>
              </p:cNvPr>
              <p:cNvSpPr txBox="1"/>
              <p:nvPr/>
            </p:nvSpPr>
            <p:spPr>
              <a:xfrm>
                <a:off x="125834" y="3525457"/>
                <a:ext cx="1930978" cy="693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6CA4EF-AF6C-6746-6797-80AC430B8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34" y="3525457"/>
                <a:ext cx="1930978" cy="693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408B4-DB8A-2535-B877-85CA31410F50}"/>
                  </a:ext>
                </a:extLst>
              </p:cNvPr>
              <p:cNvSpPr txBox="1"/>
              <p:nvPr/>
            </p:nvSpPr>
            <p:spPr>
              <a:xfrm>
                <a:off x="107104" y="2750819"/>
                <a:ext cx="2043508" cy="626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408B4-DB8A-2535-B877-85CA31410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4" y="2750819"/>
                <a:ext cx="2043508" cy="626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9558D6-3633-1AFC-74E9-7B6D0596525A}"/>
                  </a:ext>
                </a:extLst>
              </p:cNvPr>
              <p:cNvSpPr txBox="1"/>
              <p:nvPr/>
            </p:nvSpPr>
            <p:spPr>
              <a:xfrm>
                <a:off x="76200" y="418373"/>
                <a:ext cx="6728829" cy="621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𝜀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9558D6-3633-1AFC-74E9-7B6D05965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18373"/>
                <a:ext cx="6728829" cy="621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9BEBE-46EF-786E-538B-B1D8E547767D}"/>
                  </a:ext>
                </a:extLst>
              </p:cNvPr>
              <p:cNvSpPr txBox="1"/>
              <p:nvPr/>
            </p:nvSpPr>
            <p:spPr>
              <a:xfrm>
                <a:off x="88512" y="2005226"/>
                <a:ext cx="1770164" cy="597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𝜓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ln</m:t>
                          </m:r>
                          <m:r>
                            <m:rPr>
                              <m:sty m:val="p"/>
                            </m:rPr>
                            <a:rPr lang="el-GR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  <m:d>
                            <m:dPr>
                              <m:ctrlPr>
                                <a:rPr lang="el-GR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9BEBE-46EF-786E-538B-B1D8E547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2" y="2005226"/>
                <a:ext cx="1770164" cy="597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D3EF4A2-A441-E037-AA01-F8D6F2706E0D}"/>
              </a:ext>
            </a:extLst>
          </p:cNvPr>
          <p:cNvSpPr txBox="1"/>
          <p:nvPr/>
        </p:nvSpPr>
        <p:spPr>
          <a:xfrm>
            <a:off x="2157320" y="3740179"/>
            <a:ext cx="322511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Strong excitonic contribution to E</a:t>
            </a:r>
            <a:r>
              <a:rPr lang="en-US" baseline="-25000" dirty="0"/>
              <a:t>1</a:t>
            </a:r>
            <a:r>
              <a:rPr lang="en-US" dirty="0"/>
              <a:t> critical point in Si (mot so much in Ge).</a:t>
            </a:r>
          </a:p>
        </p:txBody>
      </p:sp>
      <p:pic>
        <p:nvPicPr>
          <p:cNvPr id="13" name="Picture 1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CA1179D6-E967-A10B-2273-808565AF73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90" t="3013" r="3394" b="51789"/>
          <a:stretch/>
        </p:blipFill>
        <p:spPr>
          <a:xfrm>
            <a:off x="2299331" y="1893906"/>
            <a:ext cx="1852057" cy="18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54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Comparison with experimental data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47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F7789B6-62A4-ABD2-F49D-8ED8C6713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263" y="347441"/>
                <a:ext cx="9112737" cy="13463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F7789B6-62A4-ABD2-F49D-8ED8C6713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3" y="347441"/>
                <a:ext cx="9112737" cy="13463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phic 14">
            <a:extLst>
              <a:ext uri="{FF2B5EF4-FFF2-40B4-BE49-F238E27FC236}">
                <a16:creationId xmlns:a16="http://schemas.microsoft.com/office/drawing/2014/main" id="{A8E41A91-3CA7-ED67-E6D0-215E49FD4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65" t="5920" r="8134" b="1920"/>
          <a:stretch/>
        </p:blipFill>
        <p:spPr>
          <a:xfrm>
            <a:off x="21533" y="1693760"/>
            <a:ext cx="7423106" cy="34260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91F339-4F4B-BD3A-100B-69CCFAB851F3}"/>
              </a:ext>
            </a:extLst>
          </p:cNvPr>
          <p:cNvSpPr txBox="1"/>
          <p:nvPr/>
        </p:nvSpPr>
        <p:spPr>
          <a:xfrm>
            <a:off x="7444639" y="2140085"/>
            <a:ext cx="1668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data:</a:t>
            </a:r>
          </a:p>
          <a:p>
            <a:endParaRPr lang="en-US" dirty="0"/>
          </a:p>
          <a:p>
            <a:r>
              <a:rPr lang="en-US" dirty="0"/>
              <a:t>Emminger (5 K), </a:t>
            </a:r>
            <a:br>
              <a:rPr lang="en-US" dirty="0"/>
            </a:br>
            <a:r>
              <a:rPr lang="en-US" dirty="0"/>
              <a:t>JVST B </a:t>
            </a:r>
            <a:r>
              <a:rPr lang="en-US" b="1" dirty="0"/>
              <a:t>38</a:t>
            </a:r>
            <a:r>
              <a:rPr lang="en-US" dirty="0"/>
              <a:t>, 012202 (2020).</a:t>
            </a:r>
          </a:p>
          <a:p>
            <a:endParaRPr lang="en-US" dirty="0"/>
          </a:p>
          <a:p>
            <a:r>
              <a:rPr lang="en-US" dirty="0"/>
              <a:t>Nunley (300 K), </a:t>
            </a:r>
          </a:p>
          <a:p>
            <a:r>
              <a:rPr lang="en-US" dirty="0"/>
              <a:t>JVST B </a:t>
            </a:r>
            <a:r>
              <a:rPr lang="en-US" b="1" dirty="0"/>
              <a:t>34</a:t>
            </a:r>
            <a:r>
              <a:rPr lang="en-US" dirty="0"/>
              <a:t>,</a:t>
            </a:r>
          </a:p>
          <a:p>
            <a:r>
              <a:rPr lang="en-US" dirty="0"/>
              <a:t>061205 (2016)</a:t>
            </a:r>
          </a:p>
        </p:txBody>
      </p:sp>
    </p:spTree>
    <p:extLst>
      <p:ext uri="{BB962C8B-B14F-4D97-AF65-F5344CB8AC3E}">
        <p14:creationId xmlns:p14="http://schemas.microsoft.com/office/powerpoint/2010/main" val="104667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44730F3-E8BD-A2A6-3DE5-FCFEA71A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Spectroscopic ellipsometry</a:t>
            </a:r>
          </a:p>
        </p:txBody>
      </p:sp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8A732620-6451-FE50-6F87-629721FF442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71728" y="4671383"/>
            <a:ext cx="272365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Grafik 11">
            <a:extLst>
              <a:ext uri="{FF2B5EF4-FFF2-40B4-BE49-F238E27FC236}">
                <a16:creationId xmlns:a16="http://schemas.microsoft.com/office/drawing/2014/main" id="{D04623DC-8866-4F4D-A795-144762BBC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6" y="422495"/>
            <a:ext cx="3073881" cy="1778389"/>
          </a:xfrm>
          <a:prstGeom prst="rect">
            <a:avLst/>
          </a:prstGeom>
        </p:spPr>
      </p:pic>
      <p:pic>
        <p:nvPicPr>
          <p:cNvPr id="11" name="Grafik 14">
            <a:extLst>
              <a:ext uri="{FF2B5EF4-FFF2-40B4-BE49-F238E27FC236}">
                <a16:creationId xmlns:a16="http://schemas.microsoft.com/office/drawing/2014/main" id="{47CDE208-5B43-7191-D470-986491F75B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4442165" y="1540453"/>
            <a:ext cx="2314349" cy="3506987"/>
          </a:xfrm>
          <a:prstGeom prst="rect">
            <a:avLst/>
          </a:prstGeom>
        </p:spPr>
      </p:pic>
      <p:sp>
        <p:nvSpPr>
          <p:cNvPr id="12" name="Textfeld 8">
            <a:extLst>
              <a:ext uri="{FF2B5EF4-FFF2-40B4-BE49-F238E27FC236}">
                <a16:creationId xmlns:a16="http://schemas.microsoft.com/office/drawing/2014/main" id="{CB602C22-55B8-8CE2-FE49-B69FCA4883FF}"/>
              </a:ext>
            </a:extLst>
          </p:cNvPr>
          <p:cNvSpPr txBox="1"/>
          <p:nvPr/>
        </p:nvSpPr>
        <p:spPr>
          <a:xfrm>
            <a:off x="5474997" y="4796228"/>
            <a:ext cx="128151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femto.nmsu.edu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792F-4FB1-7E7A-DB3E-6096A9D1C8CC}"/>
              </a:ext>
            </a:extLst>
          </p:cNvPr>
          <p:cNvSpPr/>
          <p:nvPr/>
        </p:nvSpPr>
        <p:spPr>
          <a:xfrm>
            <a:off x="5236204" y="3369301"/>
            <a:ext cx="1281517" cy="703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1600" dirty="0">
                <a:solidFill>
                  <a:schemeClr val="bg1"/>
                </a:solidFill>
              </a:rPr>
              <a:t>UHV </a:t>
            </a:r>
            <a:r>
              <a:rPr lang="de-AT" sz="1600" dirty="0" err="1">
                <a:solidFill>
                  <a:schemeClr val="bg1"/>
                </a:solidFill>
              </a:rPr>
              <a:t>cryostat</a:t>
            </a:r>
            <a:endParaRPr lang="de-AT" sz="1600" dirty="0">
              <a:solidFill>
                <a:schemeClr val="bg1"/>
              </a:solidFill>
            </a:endParaRPr>
          </a:p>
          <a:p>
            <a:pPr algn="ctr"/>
            <a:r>
              <a:rPr lang="de-AT" sz="1600" dirty="0">
                <a:solidFill>
                  <a:schemeClr val="bg1"/>
                </a:solidFill>
              </a:rPr>
              <a:t>&amp; V-VASE </a:t>
            </a:r>
            <a:r>
              <a:rPr lang="de-AT" sz="1600" dirty="0" err="1">
                <a:solidFill>
                  <a:schemeClr val="bg1"/>
                </a:solidFill>
              </a:rPr>
              <a:t>ellipsometer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132726-AA66-37B0-4F12-85C2FBEF6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" y="579329"/>
            <a:ext cx="4441435" cy="20587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feld 10">
                <a:extLst>
                  <a:ext uri="{FF2B5EF4-FFF2-40B4-BE49-F238E27FC236}">
                    <a16:creationId xmlns:a16="http://schemas.microsoft.com/office/drawing/2014/main" id="{6D7923CA-2F08-3BC4-64F1-E75454B308B4}"/>
                  </a:ext>
                </a:extLst>
              </p:cNvPr>
              <p:cNvSpPr txBox="1"/>
              <p:nvPr/>
            </p:nvSpPr>
            <p:spPr>
              <a:xfrm>
                <a:off x="3912167" y="579329"/>
                <a:ext cx="1844928" cy="5314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de-A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A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A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A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lang="de-A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17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</m:func>
                      <m:sSup>
                        <m:sSupPr>
                          <m:ctrlPr>
                            <a:rPr lang="de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17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5" name="Textfeld 10">
                <a:extLst>
                  <a:ext uri="{FF2B5EF4-FFF2-40B4-BE49-F238E27FC236}">
                    <a16:creationId xmlns:a16="http://schemas.microsoft.com/office/drawing/2014/main" id="{6D7923CA-2F08-3BC4-64F1-E75454B3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167" y="579329"/>
                <a:ext cx="1844928" cy="531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CB55393-247F-3C0B-E2F4-E55AB5DC1C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4" t="6636" r="2124" b="5148"/>
          <a:stretch/>
        </p:blipFill>
        <p:spPr>
          <a:xfrm>
            <a:off x="31262" y="2632443"/>
            <a:ext cx="4171088" cy="243254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A5D80CB-CDF4-9E38-2151-AA0D007B5CF2}"/>
              </a:ext>
            </a:extLst>
          </p:cNvPr>
          <p:cNvSpPr/>
          <p:nvPr/>
        </p:nvSpPr>
        <p:spPr>
          <a:xfrm>
            <a:off x="1040860" y="2937753"/>
            <a:ext cx="826851" cy="124874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8">
            <a:extLst>
              <a:ext uri="{FF2B5EF4-FFF2-40B4-BE49-F238E27FC236}">
                <a16:creationId xmlns:a16="http://schemas.microsoft.com/office/drawing/2014/main" id="{E9CF1DA3-CB6D-DB57-70D8-A485E27899E5}"/>
              </a:ext>
            </a:extLst>
          </p:cNvPr>
          <p:cNvSpPr txBox="1"/>
          <p:nvPr/>
        </p:nvSpPr>
        <p:spPr>
          <a:xfrm>
            <a:off x="1296731" y="422495"/>
            <a:ext cx="247455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ellipsometric angles </a:t>
            </a:r>
            <a:r>
              <a:rPr lang="en-US" sz="1600" dirty="0">
                <a:latin typeface="Symbol" panose="05050102010706020507" pitchFamily="18" charset="2"/>
              </a:rPr>
              <a:t>y</a:t>
            </a:r>
            <a:r>
              <a:rPr lang="en-US" sz="1600" dirty="0"/>
              <a:t>,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</a:p>
          <a:p>
            <a:r>
              <a:rPr lang="en-US" sz="1600" dirty="0"/>
              <a:t>refractive index </a:t>
            </a:r>
            <a:r>
              <a:rPr lang="en-US" sz="1600" dirty="0" err="1"/>
              <a:t>n+ik</a:t>
            </a:r>
            <a:endParaRPr lang="en-US" sz="1600" dirty="0"/>
          </a:p>
          <a:p>
            <a:r>
              <a:rPr lang="en-US" sz="1600" dirty="0"/>
              <a:t>dielectric function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20" name="Google Shape;99;p16">
            <a:extLst>
              <a:ext uri="{FF2B5EF4-FFF2-40B4-BE49-F238E27FC236}">
                <a16:creationId xmlns:a16="http://schemas.microsoft.com/office/drawing/2014/main" id="{93360857-0166-D7D2-8386-A4B4603860BD}"/>
              </a:ext>
            </a:extLst>
          </p:cNvPr>
          <p:cNvSpPr txBox="1"/>
          <p:nvPr/>
        </p:nvSpPr>
        <p:spPr>
          <a:xfrm>
            <a:off x="6842267" y="4312534"/>
            <a:ext cx="196128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Tompkins &amp; Hilfiker, Spectroscopic Ellipsometry (2016)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A67C1E-865E-0565-A8AD-91AD7068D318}"/>
                  </a:ext>
                </a:extLst>
              </p:cNvPr>
              <p:cNvSpPr txBox="1"/>
              <p:nvPr/>
            </p:nvSpPr>
            <p:spPr>
              <a:xfrm>
                <a:off x="6235651" y="2523072"/>
                <a:ext cx="2772259" cy="656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A67C1E-865E-0565-A8AD-91AD7068D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651" y="2523072"/>
                <a:ext cx="2772259" cy="6562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76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320072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Ellipsometry at NMSU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9CAA61B-3261-0BA4-BD8A-615F16ECF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64"/>
          <a:stretch/>
        </p:blipFill>
        <p:spPr>
          <a:xfrm>
            <a:off x="31261" y="536048"/>
            <a:ext cx="2911534" cy="2433422"/>
          </a:xfrm>
          <a:prstGeom prst="rect">
            <a:avLst/>
          </a:prstGeom>
        </p:spPr>
      </p:pic>
      <p:pic>
        <p:nvPicPr>
          <p:cNvPr id="8" name="Picture 59">
            <a:extLst>
              <a:ext uri="{FF2B5EF4-FFF2-40B4-BE49-F238E27FC236}">
                <a16:creationId xmlns:a16="http://schemas.microsoft.com/office/drawing/2014/main" id="{CB6A9C64-0A07-2C32-13D1-1374FE31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70869" y="32440"/>
            <a:ext cx="1641868" cy="26952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8C13FB-192C-C53F-4263-940B93219C54}"/>
              </a:ext>
            </a:extLst>
          </p:cNvPr>
          <p:cNvSpPr txBox="1"/>
          <p:nvPr/>
        </p:nvSpPr>
        <p:spPr>
          <a:xfrm>
            <a:off x="2942795" y="536048"/>
            <a:ext cx="4524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Ellipsometry on anything (inorganic, 3D)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Metals, insulators, semiconductors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Mid-IR to vacuum UV (150 nm to 40 </a:t>
            </a:r>
            <a:r>
              <a:rPr lang="en-US" sz="18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rgbClr val="FF0000"/>
                </a:solidFill>
              </a:rPr>
              <a:t>m)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10 to 800 K, ultrafast ellipsometry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Ellipsometry tells us a lot about materials quality (not necessarily what we want to know).</a:t>
            </a:r>
          </a:p>
        </p:txBody>
      </p:sp>
      <p:pic>
        <p:nvPicPr>
          <p:cNvPr id="12" name="Picture 11" descr="A book cover of a book&#10;&#10;Description automatically generated">
            <a:extLst>
              <a:ext uri="{FF2B5EF4-FFF2-40B4-BE49-F238E27FC236}">
                <a16:creationId xmlns:a16="http://schemas.microsoft.com/office/drawing/2014/main" id="{F93BF61B-4C5A-EC14-D6D2-6369259C9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852" y="2645870"/>
            <a:ext cx="1571010" cy="2497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DE66B-B387-FA71-0719-E5696EBDC9BB}"/>
              </a:ext>
            </a:extLst>
          </p:cNvPr>
          <p:cNvSpPr txBox="1"/>
          <p:nvPr/>
        </p:nvSpPr>
        <p:spPr>
          <a:xfrm>
            <a:off x="5910539" y="54389"/>
            <a:ext cx="198644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diamond windows</a:t>
            </a:r>
          </a:p>
          <a:p>
            <a:r>
              <a:rPr lang="en-US" dirty="0"/>
              <a:t>closed-cycle He cooler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A5C41A-66C8-4726-5FCD-7B864C966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58819"/>
            <a:ext cx="6956856" cy="1887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802F78-3863-F036-F898-681893EDC2D2}"/>
              </a:ext>
            </a:extLst>
          </p:cNvPr>
          <p:cNvSpPr txBox="1"/>
          <p:nvPr/>
        </p:nvSpPr>
        <p:spPr>
          <a:xfrm>
            <a:off x="3996232" y="4663217"/>
            <a:ext cx="191430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82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106163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Matrix elements and excitonic effects in the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direct gap absorption of semiconductors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75262"/>
            <a:ext cx="9081476" cy="328305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Einstein coefficients, Fermi’s Golden Rule, Elliott-Tanguy excitons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Direct gap absorption in </a:t>
            </a:r>
            <a:r>
              <a:rPr lang="en-US" sz="2200" b="1" dirty="0">
                <a:solidFill>
                  <a:srgbClr val="FF0000"/>
                </a:solidFill>
              </a:rPr>
              <a:t>germanium</a:t>
            </a:r>
            <a:r>
              <a:rPr lang="en-US" sz="2200" dirty="0"/>
              <a:t> from 10 to 800 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Optical constants of </a:t>
            </a:r>
            <a:r>
              <a:rPr lang="en-US" sz="2200" b="1" u="sng" dirty="0">
                <a:solidFill>
                  <a:srgbClr val="0070C0"/>
                </a:solidFill>
              </a:rPr>
              <a:t>highly excited semiconductors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Direct gap absorption in </a:t>
            </a:r>
            <a:r>
              <a:rPr lang="en-US" sz="1900" b="1" dirty="0" err="1">
                <a:solidFill>
                  <a:srgbClr val="FF0000"/>
                </a:solidFill>
              </a:rPr>
              <a:t>InSb</a:t>
            </a:r>
            <a:r>
              <a:rPr lang="en-US" sz="1900" dirty="0"/>
              <a:t> from 10 to 800 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 err="1"/>
              <a:t>Intravalence</a:t>
            </a:r>
            <a:r>
              <a:rPr lang="en-US" sz="1900" dirty="0"/>
              <a:t> band absorption in topological insulators (</a:t>
            </a:r>
            <a:r>
              <a:rPr lang="en-US" sz="1900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1900" b="1" dirty="0">
                <a:solidFill>
                  <a:srgbClr val="FF0000"/>
                </a:solidFill>
              </a:rPr>
              <a:t>-tin</a:t>
            </a:r>
            <a:r>
              <a:rPr lang="en-US" sz="1900" dirty="0"/>
              <a:t>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i="1" strike="sngStrike" dirty="0"/>
              <a:t>Optical constants of </a:t>
            </a:r>
            <a:r>
              <a:rPr lang="en-US" sz="1900" b="1" i="1" strike="sngStrike" dirty="0">
                <a:solidFill>
                  <a:srgbClr val="FF0000"/>
                </a:solidFill>
              </a:rPr>
              <a:t>highly excited germanium </a:t>
            </a:r>
            <a:br>
              <a:rPr lang="en-US" sz="1900" b="1" i="1" strike="sngStrike" dirty="0">
                <a:solidFill>
                  <a:srgbClr val="FF0000"/>
                </a:solidFill>
              </a:rPr>
            </a:br>
            <a:r>
              <a:rPr lang="en-US" sz="1900" i="1" strike="sngStrike" dirty="0"/>
              <a:t>(femtosecond ellipsometry at ELI Beamlines in Prague)</a:t>
            </a:r>
            <a:r>
              <a:rPr lang="en-US" sz="1900" i="1" dirty="0"/>
              <a:t> – Carlos Armenta: 4:30pm.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Conclusion and Outlook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79C47-6269-26B6-ADC4-3CA2219785B8}"/>
              </a:ext>
            </a:extLst>
          </p:cNvPr>
          <p:cNvSpPr txBox="1"/>
          <p:nvPr/>
        </p:nvSpPr>
        <p:spPr>
          <a:xfrm>
            <a:off x="4009377" y="4663217"/>
            <a:ext cx="3775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SMF Congress, October 2024</a:t>
            </a:r>
          </a:p>
        </p:txBody>
      </p:sp>
    </p:spTree>
    <p:extLst>
      <p:ext uri="{BB962C8B-B14F-4D97-AF65-F5344CB8AC3E}">
        <p14:creationId xmlns:p14="http://schemas.microsoft.com/office/powerpoint/2010/main" val="861252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1485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Einstein coefficients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7D03-0A55-EA3E-00D5-9AEC24111A3B}"/>
              </a:ext>
            </a:extLst>
          </p:cNvPr>
          <p:cNvSpPr txBox="1"/>
          <p:nvPr/>
        </p:nvSpPr>
        <p:spPr>
          <a:xfrm>
            <a:off x="3843926" y="4377941"/>
            <a:ext cx="437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Albert Einstein, </a:t>
            </a:r>
            <a:r>
              <a:rPr lang="en-US" i="1" dirty="0" err="1">
                <a:solidFill>
                  <a:schemeClr val="bg1"/>
                </a:solidFill>
              </a:rPr>
              <a:t>Strahlungs</a:t>
            </a:r>
            <a:r>
              <a:rPr lang="en-US" i="1" dirty="0">
                <a:solidFill>
                  <a:schemeClr val="bg1"/>
                </a:solidFill>
              </a:rPr>
              <a:t>-Emission und Absorption </a:t>
            </a:r>
            <a:r>
              <a:rPr lang="en-US" i="1" dirty="0" err="1">
                <a:solidFill>
                  <a:schemeClr val="bg1"/>
                </a:solidFill>
              </a:rPr>
              <a:t>nach</a:t>
            </a:r>
            <a:r>
              <a:rPr lang="en-US" i="1" dirty="0">
                <a:solidFill>
                  <a:schemeClr val="bg1"/>
                </a:solidFill>
              </a:rPr>
              <a:t> der </a:t>
            </a:r>
            <a:r>
              <a:rPr lang="en-US" i="1" dirty="0" err="1">
                <a:solidFill>
                  <a:schemeClr val="bg1"/>
                </a:solidFill>
              </a:rPr>
              <a:t>Quantentheorie</a:t>
            </a:r>
            <a:r>
              <a:rPr lang="en-US" dirty="0">
                <a:solidFill>
                  <a:schemeClr val="bg1"/>
                </a:solidFill>
              </a:rPr>
              <a:t>, DPG </a:t>
            </a:r>
            <a:r>
              <a:rPr lang="en-US" dirty="0" err="1">
                <a:solidFill>
                  <a:schemeClr val="bg1"/>
                </a:solidFill>
              </a:rPr>
              <a:t>Verh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318 (1916); Phys. Z.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121 (1917).  See also Mark Fox.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8DD07-2CB4-FFA3-851F-C7C9C51B0940}"/>
              </a:ext>
            </a:extLst>
          </p:cNvPr>
          <p:cNvGrpSpPr/>
          <p:nvPr/>
        </p:nvGrpSpPr>
        <p:grpSpPr>
          <a:xfrm>
            <a:off x="31261" y="540025"/>
            <a:ext cx="5652363" cy="2200624"/>
            <a:chOff x="31261" y="540025"/>
            <a:chExt cx="5652363" cy="2200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96C1D2-B2A2-18C3-61C0-090525D6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1" y="540025"/>
              <a:ext cx="5652363" cy="22006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73226-5085-3858-4F39-8C368FD049C7}"/>
                </a:ext>
              </a:extLst>
            </p:cNvPr>
            <p:cNvSpPr txBox="1"/>
            <p:nvPr/>
          </p:nvSpPr>
          <p:spPr>
            <a:xfrm>
              <a:off x="3441807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ADC42-290D-78EA-C016-443D13D8CFA2}"/>
                </a:ext>
              </a:extLst>
            </p:cNvPr>
            <p:cNvSpPr txBox="1"/>
            <p:nvPr/>
          </p:nvSpPr>
          <p:spPr>
            <a:xfrm>
              <a:off x="1960379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DA880A-05CF-0B00-963F-54F46A55FA51}"/>
                </a:ext>
              </a:extLst>
            </p:cNvPr>
            <p:cNvSpPr txBox="1"/>
            <p:nvPr/>
          </p:nvSpPr>
          <p:spPr>
            <a:xfrm>
              <a:off x="4923235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21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4DDBD1-C0D9-9B48-1727-37E0E15E5F26}"/>
              </a:ext>
            </a:extLst>
          </p:cNvPr>
          <p:cNvSpPr txBox="1"/>
          <p:nvPr/>
        </p:nvSpPr>
        <p:spPr>
          <a:xfrm>
            <a:off x="1" y="2723131"/>
            <a:ext cx="406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equilibrium: N</a:t>
            </a:r>
            <a:r>
              <a:rPr lang="en-US" sz="2000" baseline="-25000" dirty="0"/>
              <a:t>1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 constant. </a:t>
            </a:r>
            <a:br>
              <a:rPr lang="en-US" sz="2000" dirty="0"/>
            </a:br>
            <a:r>
              <a:rPr lang="en-US" sz="2000" dirty="0"/>
              <a:t>Absorption and emission balance.</a:t>
            </a:r>
          </a:p>
          <a:p>
            <a:r>
              <a:rPr lang="en-US" sz="2000" dirty="0"/>
              <a:t>Black-body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/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blipFill>
                <a:blip r:embed="rId3"/>
                <a:stretch>
                  <a:fillRect l="-738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FEA1901-72D5-5DED-C95D-F71121A4B1FC}"/>
              </a:ext>
            </a:extLst>
          </p:cNvPr>
          <p:cNvSpPr txBox="1"/>
          <p:nvPr/>
        </p:nvSpPr>
        <p:spPr>
          <a:xfrm>
            <a:off x="5720580" y="699761"/>
            <a:ext cx="330250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One coefficient is sufficient: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/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/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/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FECA53D-593A-4FAF-E349-4180455705D4}"/>
              </a:ext>
            </a:extLst>
          </p:cNvPr>
          <p:cNvSpPr txBox="1"/>
          <p:nvPr/>
        </p:nvSpPr>
        <p:spPr>
          <a:xfrm>
            <a:off x="5766369" y="2913529"/>
            <a:ext cx="321092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Fermi’s Golden Rule to calculate B</a:t>
            </a:r>
            <a:r>
              <a:rPr lang="en-US" sz="2000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4453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0011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</a:t>
            </a:r>
            <a:r>
              <a:rPr lang="en-US" sz="2800" dirty="0" err="1">
                <a:latin typeface="+mj-lt"/>
              </a:rPr>
              <a:t>Tauc</a:t>
            </a:r>
            <a:r>
              <a:rPr lang="en-US" sz="2800" dirty="0">
                <a:latin typeface="+mj-lt"/>
              </a:rPr>
              <a:t>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CFE1D-16AF-0A50-C886-397E7621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86" y="1883849"/>
            <a:ext cx="4296472" cy="3158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5EE01AE-A37F-5083-E4D5-F5BF87E5437D}"/>
              </a:ext>
            </a:extLst>
          </p:cNvPr>
          <p:cNvSpPr txBox="1"/>
          <p:nvPr/>
        </p:nvSpPr>
        <p:spPr>
          <a:xfrm>
            <a:off x="3251403" y="4808828"/>
            <a:ext cx="139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Fox, Chapter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B12BB-CC50-B168-B9C1-1116E174799F}"/>
              </a:ext>
            </a:extLst>
          </p:cNvPr>
          <p:cNvSpPr txBox="1"/>
          <p:nvPr/>
        </p:nvSpPr>
        <p:spPr>
          <a:xfrm>
            <a:off x="5161681" y="850238"/>
            <a:ext cx="31085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constant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593B3-CCDA-CE4E-565D-134B1C03C432}"/>
              </a:ext>
            </a:extLst>
          </p:cNvPr>
          <p:cNvSpPr txBox="1"/>
          <p:nvPr/>
        </p:nvSpPr>
        <p:spPr>
          <a:xfrm>
            <a:off x="7256701" y="1258732"/>
            <a:ext cx="181331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Joint DOS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parabolic bands</a:t>
            </a:r>
          </a:p>
        </p:txBody>
      </p:sp>
    </p:spTree>
    <p:extLst>
      <p:ext uri="{BB962C8B-B14F-4D97-AF65-F5344CB8AC3E}">
        <p14:creationId xmlns:p14="http://schemas.microsoft.com/office/powerpoint/2010/main" val="1560820995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29052</TotalTime>
  <Words>3421</Words>
  <Application>Microsoft Office PowerPoint</Application>
  <PresentationFormat>On-screen Show (16:9)</PresentationFormat>
  <Paragraphs>589</Paragraphs>
  <Slides>47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Cambria Math</vt:lpstr>
      <vt:lpstr>Symbol</vt:lpstr>
      <vt:lpstr>Tahoma</vt:lpstr>
      <vt:lpstr>Times New Roman</vt:lpstr>
      <vt:lpstr>Wingdings</vt:lpstr>
      <vt:lpstr>NMSU_2019</vt:lpstr>
      <vt:lpstr>Matrix elements and excitonic effects in  the direct gap absorption of semiconductors</vt:lpstr>
      <vt:lpstr>New Mexico State University, Las Cruces</vt:lpstr>
      <vt:lpstr>Problem statement: Optical constants</vt:lpstr>
      <vt:lpstr>Application:  Midwave Infrared Detectors Germanium-Tin Alloys</vt:lpstr>
      <vt:lpstr>Spectroscopic ellipsometry</vt:lpstr>
      <vt:lpstr>Ellipsometry at NMSU</vt:lpstr>
      <vt:lpstr>Matrix elements and excitonic effects in the  direct gap absorption of semiconductors</vt:lpstr>
      <vt:lpstr>Einstein coefficients</vt:lpstr>
      <vt:lpstr>Fermi’s Golden Rule: Tauc plot</vt:lpstr>
      <vt:lpstr>Fermi’s Golden Rule: Tauc plot</vt:lpstr>
      <vt:lpstr>Exciton concept: Bound Electron-Hole Pair</vt:lpstr>
      <vt:lpstr>Bohr model for free excitons</vt:lpstr>
      <vt:lpstr>Sommerfeld enhancement</vt:lpstr>
      <vt:lpstr>Elliott-Tanguy exciton absorption</vt:lpstr>
      <vt:lpstr>Calculation of absorption spectrum from k·p theory</vt:lpstr>
      <vt:lpstr>Elliott-Tanguy theory applied to Ge</vt:lpstr>
      <vt:lpstr>Elliott-Tanguy theory applied to Ge</vt:lpstr>
      <vt:lpstr>Elliott-Tanguy theory: problems for Ge at high T</vt:lpstr>
      <vt:lpstr>Temperature dependence of the effective mass</vt:lpstr>
      <vt:lpstr>Problem statement: Optical constants</vt:lpstr>
      <vt:lpstr>Dielectric function of InSb from 80 to 800 K</vt:lpstr>
      <vt:lpstr>Band gap analysis for InSb</vt:lpstr>
      <vt:lpstr>Band gap of InSb from 80 to 800 K</vt:lpstr>
      <vt:lpstr>k·p theory (band structure method)</vt:lpstr>
      <vt:lpstr>Nonparabolicity of InSb conduction band from k·p theory</vt:lpstr>
      <vt:lpstr>Chemical potential in intrinsic InSb</vt:lpstr>
      <vt:lpstr>Chemical potential in intrinsic InSb</vt:lpstr>
      <vt:lpstr>Thermal excitations of electron-hole pairs in InSb</vt:lpstr>
      <vt:lpstr>Condensation of excitons at high density</vt:lpstr>
      <vt:lpstr>Excitons in doped or excited semiconductors</vt:lpstr>
      <vt:lpstr>Tanguy: Dielectric function of screened excitons</vt:lpstr>
      <vt:lpstr>Tanguy: Dielectric function of screened excitons</vt:lpstr>
      <vt:lpstr>Excitons in laser-excited GaAs</vt:lpstr>
      <vt:lpstr>Optical constants model: screened excitons</vt:lpstr>
      <vt:lpstr>Relativistic Effects: Darwin Shift: C, Si, Ge, Sn</vt:lpstr>
      <vt:lpstr>Intravalence band absorption in  gapless topological insulators (a-tin)</vt:lpstr>
      <vt:lpstr>Simple 8x8 k·p band structure of a-tin (Kane)</vt:lpstr>
      <vt:lpstr>Excitonic intravalence band absorption in a-tin</vt:lpstr>
      <vt:lpstr>Conclusions </vt:lpstr>
      <vt:lpstr>Thank you!  Questions?  Many students contributed to this project.</vt:lpstr>
      <vt:lpstr>PowerPoint Presentation</vt:lpstr>
      <vt:lpstr>Where is Las Cruces, NM ???</vt:lpstr>
      <vt:lpstr>Ge Band structure: where did this come from?</vt:lpstr>
      <vt:lpstr>Critical points in the dielectric function of Ge</vt:lpstr>
      <vt:lpstr>Two-dimensional Bohr problem</vt:lpstr>
      <vt:lpstr>Two-dimensional saddle-point excitons (E1, E1+D1)</vt:lpstr>
      <vt:lpstr>Comparison with experimental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cp:lastModifiedBy>Stefan Zollner</cp:lastModifiedBy>
  <cp:revision>483</cp:revision>
  <dcterms:modified xsi:type="dcterms:W3CDTF">2024-10-07T15:00:25Z</dcterms:modified>
</cp:coreProperties>
</file>