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54"/>
  </p:notesMasterIdLst>
  <p:sldIdLst>
    <p:sldId id="256" r:id="rId2"/>
    <p:sldId id="305" r:id="rId3"/>
    <p:sldId id="335" r:id="rId4"/>
    <p:sldId id="866" r:id="rId5"/>
    <p:sldId id="908" r:id="rId6"/>
    <p:sldId id="626" r:id="rId7"/>
    <p:sldId id="338" r:id="rId8"/>
    <p:sldId id="339" r:id="rId9"/>
    <p:sldId id="340" r:id="rId10"/>
    <p:sldId id="831" r:id="rId11"/>
    <p:sldId id="837" r:id="rId12"/>
    <p:sldId id="341" r:id="rId13"/>
    <p:sldId id="912" r:id="rId14"/>
    <p:sldId id="905" r:id="rId15"/>
    <p:sldId id="623" r:id="rId16"/>
    <p:sldId id="624" r:id="rId17"/>
    <p:sldId id="643" r:id="rId18"/>
    <p:sldId id="914" r:id="rId19"/>
    <p:sldId id="855" r:id="rId20"/>
    <p:sldId id="910" r:id="rId21"/>
    <p:sldId id="909" r:id="rId22"/>
    <p:sldId id="839" r:id="rId23"/>
    <p:sldId id="840" r:id="rId24"/>
    <p:sldId id="841" r:id="rId25"/>
    <p:sldId id="848" r:id="rId26"/>
    <p:sldId id="644" r:id="rId27"/>
    <p:sldId id="646" r:id="rId28"/>
    <p:sldId id="647" r:id="rId29"/>
    <p:sldId id="868" r:id="rId30"/>
    <p:sldId id="648" r:id="rId31"/>
    <p:sldId id="629" r:id="rId32"/>
    <p:sldId id="345" r:id="rId33"/>
    <p:sldId id="630" r:id="rId34"/>
    <p:sldId id="631" r:id="rId35"/>
    <p:sldId id="645" r:id="rId36"/>
    <p:sldId id="873" r:id="rId37"/>
    <p:sldId id="877" r:id="rId38"/>
    <p:sldId id="878" r:id="rId39"/>
    <p:sldId id="886" r:id="rId40"/>
    <p:sldId id="895" r:id="rId41"/>
    <p:sldId id="348" r:id="rId42"/>
    <p:sldId id="911" r:id="rId43"/>
    <p:sldId id="322" r:id="rId44"/>
    <p:sldId id="328" r:id="rId45"/>
    <p:sldId id="649" r:id="rId46"/>
    <p:sldId id="650" r:id="rId47"/>
    <p:sldId id="874" r:id="rId48"/>
    <p:sldId id="875" r:id="rId49"/>
    <p:sldId id="913" r:id="rId50"/>
    <p:sldId id="847" r:id="rId51"/>
    <p:sldId id="902" r:id="rId52"/>
    <p:sldId id="625" r:id="rId53"/>
  </p:sldIdLst>
  <p:sldSz cx="9144000" cy="5143500" type="screen16x9"/>
  <p:notesSz cx="7010400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E18"/>
    <a:srgbClr val="9E0E18"/>
    <a:srgbClr val="7D0E18"/>
    <a:srgbClr val="A20E19"/>
    <a:srgbClr val="C8121F"/>
    <a:srgbClr val="670910"/>
    <a:srgbClr val="B10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4660"/>
  </p:normalViewPr>
  <p:slideViewPr>
    <p:cSldViewPr snapToGrid="0">
      <p:cViewPr varScale="1">
        <p:scale>
          <a:sx n="91" d="100"/>
          <a:sy n="91" d="100"/>
        </p:scale>
        <p:origin x="773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8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7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0A920-137C-424B-BEFF-73B2F368316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92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91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1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1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4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0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 type="secHead">
  <p:cSld name="Divider Slide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Tahoma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0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ollner@nmsu.edu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://femto.nmsu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gif"/><Relationship Id="rId5" Type="http://schemas.openxmlformats.org/officeDocument/2006/relationships/image" Target="../media/image31.emf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emto.nmsu.ed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9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0.png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13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1.pn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450.png"/><Relationship Id="rId9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://femto.nm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81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4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femto.nmsu.edu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0.png"/><Relationship Id="rId5" Type="http://schemas.openxmlformats.org/officeDocument/2006/relationships/image" Target="../media/image98.emf"/><Relationship Id="rId4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0.pn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30.png"/><Relationship Id="rId7" Type="http://schemas.openxmlformats.org/officeDocument/2006/relationships/image" Target="../media/image20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0.png"/><Relationship Id="rId5" Type="http://schemas.openxmlformats.org/officeDocument/2006/relationships/image" Target="../media/image1210.pn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emf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151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24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1800.png"/><Relationship Id="rId4" Type="http://schemas.openxmlformats.org/officeDocument/2006/relationships/image" Target="../media/image17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-13310" y="842061"/>
            <a:ext cx="9035180" cy="976212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Accurate measurements and models of</a:t>
            </a:r>
            <a:b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temperature-dependent optical constants for infrared detector materials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993160" y="2304002"/>
            <a:ext cx="5150841" cy="1869513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1300" b="1" u="sng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600" b="1" u="sng" dirty="0">
                <a:latin typeface="+mn-lt"/>
                <a:cs typeface="Times New Roman"/>
                <a:sym typeface="Times New Roman"/>
              </a:rPr>
              <a:t>Stefan Zollner</a:t>
            </a:r>
            <a:endParaRPr lang="en-US" sz="2600" b="1" dirty="0">
              <a:latin typeface="+mn-lt"/>
              <a:cs typeface="Times New Roman"/>
              <a:sym typeface="Times New Roman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US" sz="1800" b="1" dirty="0">
              <a:latin typeface="+mn-lt"/>
              <a:cs typeface="Times New Roman"/>
              <a:sym typeface="Times New Roman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800" b="1" dirty="0">
                <a:latin typeface="+mn-lt"/>
                <a:cs typeface="Times New Roman"/>
                <a:sym typeface="Times New Roman"/>
              </a:rPr>
              <a:t>With Carlos A. Armenta, Carola Emminger, Sonam Yadav, Melissa Rivero Arias, Jaden R. Love (NMSU), Jose </a:t>
            </a:r>
            <a:r>
              <a:rPr lang="en-US" sz="1800" b="1" dirty="0" err="1">
                <a:latin typeface="+mn-lt"/>
                <a:cs typeface="Times New Roman"/>
                <a:sym typeface="Times New Roman"/>
              </a:rPr>
              <a:t>Mendendez</a:t>
            </a:r>
            <a:r>
              <a:rPr lang="en-US" sz="1800" b="1" dirty="0">
                <a:latin typeface="+mn-lt"/>
                <a:cs typeface="Times New Roman"/>
                <a:sym typeface="Times New Roman"/>
              </a:rPr>
              <a:t> (Arizona State)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1209202" y="4305365"/>
            <a:ext cx="7934798" cy="830966"/>
          </a:xfrm>
          <a:prstGeom prst="rect">
            <a:avLst/>
          </a:prstGeom>
          <a:solidFill>
            <a:srgbClr val="7D0E1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Department of Physics, 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University, </a:t>
            </a:r>
            <a:br>
              <a:rPr lang="en-US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Las Cruces, NM, USA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F49386-8717-4871-99F5-D74B40C54066}"/>
              </a:ext>
            </a:extLst>
          </p:cNvPr>
          <p:cNvSpPr txBox="1"/>
          <p:nvPr/>
        </p:nvSpPr>
        <p:spPr>
          <a:xfrm>
            <a:off x="8283" y="7169"/>
            <a:ext cx="447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2024 IEEE Photonics Conference (IPC) </a:t>
            </a:r>
            <a:b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Rome, Italy, 10 - 14 Nov 2024</a:t>
            </a:r>
            <a:endParaRPr lang="es-MX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8168055" y="5401"/>
            <a:ext cx="936866" cy="93387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825" y="70890"/>
            <a:ext cx="1349471" cy="68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 AFOSR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FA9550-24-1-0061 AFOSR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DMR-2235447 NSF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DMR-2423992 NSF</a:t>
            </a:r>
          </a:p>
        </p:txBody>
      </p:sp>
      <p:pic>
        <p:nvPicPr>
          <p:cNvPr id="4" name="Picture 3" descr="A logo of a globe in a gold circle&#10;&#10;Description automatically generated">
            <a:extLst>
              <a:ext uri="{FF2B5EF4-FFF2-40B4-BE49-F238E27FC236}">
                <a16:creationId xmlns:a16="http://schemas.microsoft.com/office/drawing/2014/main" id="{C7E995A9-F7AB-A17F-09DE-913261D92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654" y="5401"/>
            <a:ext cx="936866" cy="936866"/>
          </a:xfrm>
          <a:prstGeom prst="rect">
            <a:avLst/>
          </a:prstGeom>
        </p:spPr>
      </p:pic>
      <p:pic>
        <p:nvPicPr>
          <p:cNvPr id="5" name="Picture 4" descr="A comparison of energy and energy graphs&#10;&#10;Description automatically generated with medium confidence">
            <a:extLst>
              <a:ext uri="{FF2B5EF4-FFF2-40B4-BE49-F238E27FC236}">
                <a16:creationId xmlns:a16="http://schemas.microsoft.com/office/drawing/2014/main" id="{38F62D13-E475-6794-8BA3-1D1B6BAC0F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5861" r="8901"/>
          <a:stretch/>
        </p:blipFill>
        <p:spPr>
          <a:xfrm>
            <a:off x="8283" y="2227208"/>
            <a:ext cx="3984877" cy="2896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E740B4-F6F2-BBBF-5103-C76A3D832007}"/>
              </a:ext>
            </a:extLst>
          </p:cNvPr>
          <p:cNvSpPr txBox="1"/>
          <p:nvPr/>
        </p:nvSpPr>
        <p:spPr>
          <a:xfrm>
            <a:off x="1077132" y="230400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3" y="0"/>
            <a:ext cx="5847023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Bohr model for free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61918-BCB2-76BA-DCD4-BF9CF5C9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92"/>
            <a:ext cx="3517861" cy="2021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750FE-50F9-76D5-8916-C8F6BC108913}"/>
              </a:ext>
            </a:extLst>
          </p:cNvPr>
          <p:cNvSpPr txBox="1"/>
          <p:nvPr/>
        </p:nvSpPr>
        <p:spPr>
          <a:xfrm>
            <a:off x="122842" y="2096512"/>
            <a:ext cx="4541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 and hole form a bound state with binding energy.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=13.6 eV Rydberg energy.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QM mechanical treatment easy.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AF7764-1F4B-F580-B92E-5BB80EB7BD2C}"/>
                  </a:ext>
                </a:extLst>
              </p:cNvPr>
              <p:cNvSpPr txBox="1"/>
              <p:nvPr/>
            </p:nvSpPr>
            <p:spPr>
              <a:xfrm>
                <a:off x="185569" y="2819497"/>
                <a:ext cx="3592009" cy="7675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4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AF7764-1F4B-F580-B92E-5BB80EB7B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69" y="2819497"/>
                <a:ext cx="3592009" cy="767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7E37DA-3585-FF75-81FD-4B08467488E0}"/>
              </a:ext>
            </a:extLst>
          </p:cNvPr>
          <p:cNvSpPr txBox="1"/>
          <p:nvPr/>
        </p:nvSpPr>
        <p:spPr>
          <a:xfrm>
            <a:off x="4460682" y="451755"/>
            <a:ext cx="4683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Reduced electron/hole mass </a:t>
            </a: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optical mass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Static screening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with static dielectric constant </a:t>
            </a:r>
            <a:r>
              <a:rPr lang="en-US" sz="20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radius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: </a:t>
            </a: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</a:t>
            </a:r>
            <a:r>
              <a:rPr lang="en-US" sz="2000" kern="1200" baseline="-250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=0.53 Å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Excitons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stable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if </a:t>
            </a:r>
            <a:r>
              <a:rPr lang="en-US" sz="2000" i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&gt;&gt;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kT</a:t>
            </a:r>
            <a:endParaRPr lang="en-US" sz="2000" kern="1200" dirty="0">
              <a:solidFill>
                <a:srgbClr val="00B0F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momentum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is zero.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enhancement important even if R&lt;&lt;</a:t>
            </a:r>
            <a:r>
              <a:rPr lang="en-US" sz="20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kT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(high temperature).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56262-41D4-0462-4CEB-AABAACFCA67A}"/>
                  </a:ext>
                </a:extLst>
              </p:cNvPr>
              <p:cNvSpPr txBox="1"/>
              <p:nvPr/>
            </p:nvSpPr>
            <p:spPr>
              <a:xfrm>
                <a:off x="6982107" y="814041"/>
                <a:ext cx="1538947" cy="6301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56262-41D4-0462-4CEB-AABAACFCA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107" y="814041"/>
                <a:ext cx="1538947" cy="630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9ACDD-A2DB-D4EA-67E4-60639A871220}"/>
                  </a:ext>
                </a:extLst>
              </p:cNvPr>
              <p:cNvSpPr txBox="1"/>
              <p:nvPr/>
            </p:nvSpPr>
            <p:spPr>
              <a:xfrm>
                <a:off x="6724152" y="2084351"/>
                <a:ext cx="1860316" cy="5752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9ACDD-A2DB-D4EA-67E4-60639A871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152" y="2084351"/>
                <a:ext cx="1860316" cy="575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F79A8E9-0674-7C1F-DD60-AFA2ECDBEF49}"/>
              </a:ext>
            </a:extLst>
          </p:cNvPr>
          <p:cNvSpPr txBox="1"/>
          <p:nvPr/>
        </p:nvSpPr>
        <p:spPr>
          <a:xfrm>
            <a:off x="6530587" y="4641535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</p:spTree>
    <p:extLst>
      <p:ext uri="{BB962C8B-B14F-4D97-AF65-F5344CB8AC3E}">
        <p14:creationId xmlns:p14="http://schemas.microsoft.com/office/powerpoint/2010/main" val="157110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5745200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Sommerfeld enhancement (3D)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54430-EE8F-F2B5-9C66-A4DCC066D0F7}"/>
              </a:ext>
            </a:extLst>
          </p:cNvPr>
          <p:cNvSpPr txBox="1"/>
          <p:nvPr/>
        </p:nvSpPr>
        <p:spPr>
          <a:xfrm>
            <a:off x="0" y="509953"/>
            <a:ext cx="2935419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Excitonic Rydberg </a:t>
            </a:r>
            <a:b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energy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Discrete states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Discrete absorption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Continuum absorption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DE57F-E771-D8AA-9392-F59B0B5C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61" y="38542"/>
            <a:ext cx="2819923" cy="2341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06BFAA-9582-3F56-A973-2148B05534F0}"/>
                  </a:ext>
                </a:extLst>
              </p:cNvPr>
              <p:cNvSpPr txBox="1"/>
              <p:nvPr/>
            </p:nvSpPr>
            <p:spPr>
              <a:xfrm>
                <a:off x="2947698" y="475239"/>
                <a:ext cx="1818447" cy="7050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06BFAA-9582-3F56-A973-2148B0553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698" y="475239"/>
                <a:ext cx="1818447" cy="705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77FE5D-C052-7FA1-69F2-8D906263D625}"/>
                  </a:ext>
                </a:extLst>
              </p:cNvPr>
              <p:cNvSpPr txBox="1"/>
              <p:nvPr/>
            </p:nvSpPr>
            <p:spPr>
              <a:xfrm>
                <a:off x="2819923" y="1044498"/>
                <a:ext cx="2249783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77FE5D-C052-7FA1-69F2-8D906263D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923" y="1044498"/>
                <a:ext cx="2249783" cy="693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C9924-6AED-B702-C413-2AB4F56A8383}"/>
                  </a:ext>
                </a:extLst>
              </p:cNvPr>
              <p:cNvSpPr txBox="1"/>
              <p:nvPr/>
            </p:nvSpPr>
            <p:spPr>
              <a:xfrm>
                <a:off x="87161" y="1942618"/>
                <a:ext cx="4485587" cy="8392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8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4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C9924-6AED-B702-C413-2AB4F56A8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" y="1942618"/>
                <a:ext cx="4485587" cy="839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E85FB5-C204-17EE-AD58-7454EDF9CA48}"/>
                  </a:ext>
                </a:extLst>
              </p:cNvPr>
              <p:cNvSpPr txBox="1"/>
              <p:nvPr/>
            </p:nvSpPr>
            <p:spPr>
              <a:xfrm>
                <a:off x="87161" y="3095393"/>
                <a:ext cx="4063355" cy="7113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E85FB5-C204-17EE-AD58-7454EDF9C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" y="3095393"/>
                <a:ext cx="4063355" cy="711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F0F867-A6BB-C2AD-9F8E-4FEDBC5EAC76}"/>
              </a:ext>
            </a:extLst>
          </p:cNvPr>
          <p:cNvSpPr txBox="1"/>
          <p:nvPr/>
        </p:nvSpPr>
        <p:spPr>
          <a:xfrm>
            <a:off x="5283395" y="4596370"/>
            <a:ext cx="320369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R. J. Elliott, Phys. Rev.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108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1384 (1957)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Cardona; Fox, Chapter 4; Tanguy 1995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0706F-3A60-CFD8-AABC-81B5817F2B04}"/>
                  </a:ext>
                </a:extLst>
              </p:cNvPr>
              <p:cNvSpPr txBox="1"/>
              <p:nvPr/>
            </p:nvSpPr>
            <p:spPr>
              <a:xfrm>
                <a:off x="87161" y="3806742"/>
                <a:ext cx="1524520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0706F-3A60-CFD8-AABC-81B5817F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" y="3806742"/>
                <a:ext cx="1524520" cy="501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4A691E5-5F39-4C38-DC86-2343A32CDE1D}"/>
              </a:ext>
            </a:extLst>
          </p:cNvPr>
          <p:cNvSpPr txBox="1"/>
          <p:nvPr/>
        </p:nvSpPr>
        <p:spPr>
          <a:xfrm>
            <a:off x="122842" y="4472042"/>
            <a:ext cx="3828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Bohr wave functions to calculate </a:t>
            </a:r>
            <a:r>
              <a:rPr lang="en-US" sz="16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e</a:t>
            </a:r>
            <a:r>
              <a:rPr lang="en-US" sz="16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Toyozawa</a:t>
            </a: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discusses broadening.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5BC632-8F16-5885-6B22-126A761BB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522" y="2395620"/>
            <a:ext cx="2668936" cy="20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8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A938F-4555-3FC2-0502-761D86F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Elliott-Tanguy exciton absorption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6378A0-4E71-F7D6-5245-1F644C85A627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baseline="-25000" dirty="0" err="1"/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91B-2610-EDA2-E1F4-A299BC25B30B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990B7-6415-3606-B052-CFDDA8C69318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546C-8447-7CE1-78C5-87E1ED238FB2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20D97-C96E-37ED-D3CA-A52F8B10301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80EE3DD7-644D-0C0C-AAC2-05FE24477E0D}"/>
              </a:ext>
            </a:extLst>
          </p:cNvPr>
          <p:cNvSpPr txBox="1"/>
          <p:nvPr/>
        </p:nvSpPr>
        <p:spPr>
          <a:xfrm>
            <a:off x="3746818" y="4322140"/>
            <a:ext cx="514251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74094-A2E5-F7F7-C41F-0B99739E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2" name="Picture 11" descr="exciton generation">
            <a:extLst>
              <a:ext uri="{FF2B5EF4-FFF2-40B4-BE49-F238E27FC236}">
                <a16:creationId xmlns:a16="http://schemas.microsoft.com/office/drawing/2014/main" id="{FB709B22-F8DE-E7C2-29D5-78415CED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D6E585-F038-6B29-4BDE-C86FC0EA47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B4361-8C72-9012-C88D-013D5F0C365E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39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DCB5-10F4-8E93-8E8E-B50DAF437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959FEAF3-ACA7-A453-284E-C96385E7D35E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63569C-DFC1-5A94-E915-7D438CC149D0}"/>
              </a:ext>
            </a:extLst>
          </p:cNvPr>
          <p:cNvGrpSpPr/>
          <p:nvPr/>
        </p:nvGrpSpPr>
        <p:grpSpPr>
          <a:xfrm>
            <a:off x="1251622" y="173056"/>
            <a:ext cx="6640757" cy="3926883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368110-E5E8-6235-9AEC-E0B0B241A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7C4B6F6-73B5-923D-70EB-607ABDE6936E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31BC3F-6EDC-157E-D8F5-847B8C3E6789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511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057900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64867"/>
            <a:ext cx="6309453" cy="3794832"/>
          </a:xfrm>
        </p:spPr>
        <p:txBody>
          <a:bodyPr>
            <a:normAutofit fontScale="92500" lnSpcReduction="10000"/>
          </a:bodyPr>
          <a:lstStyle/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tx1"/>
                </a:solidFill>
              </a:rPr>
              <a:t>Fixed </a:t>
            </a:r>
            <a:r>
              <a:rPr lang="de-DE" sz="2000" b="1" u="sng" dirty="0" err="1">
                <a:solidFill>
                  <a:schemeClr val="tx1"/>
                </a:solidFill>
              </a:rPr>
              <a:t>parameters</a:t>
            </a:r>
            <a:r>
              <a:rPr lang="de-DE" sz="2000" b="1" u="sng" dirty="0">
                <a:solidFill>
                  <a:schemeClr val="tx1"/>
                </a:solidFill>
              </a:rPr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tx1"/>
                </a:solidFill>
              </a:rPr>
              <a:t>Electron</a:t>
            </a:r>
            <a:r>
              <a:rPr lang="de-DE" sz="2000" dirty="0">
                <a:solidFill>
                  <a:schemeClr val="tx1"/>
                </a:solidFill>
              </a:rPr>
              <a:t> and hole </a:t>
            </a:r>
            <a:r>
              <a:rPr lang="de-DE" sz="2000" dirty="0" err="1">
                <a:solidFill>
                  <a:schemeClr val="tx1"/>
                </a:solidFill>
              </a:rPr>
              <a:t>masses</a:t>
            </a:r>
            <a:r>
              <a:rPr lang="de-DE" sz="2000" dirty="0">
                <a:solidFill>
                  <a:schemeClr val="tx1"/>
                </a:solidFill>
              </a:rPr>
              <a:t> (</a:t>
            </a:r>
            <a:r>
              <a:rPr lang="de-DE" sz="2000" dirty="0" err="1">
                <a:solidFill>
                  <a:schemeClr val="tx1"/>
                </a:solidFill>
              </a:rPr>
              <a:t>temperature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tx1"/>
                </a:solidFill>
              </a:rPr>
              <a:t>Excitonic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binding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energy</a:t>
            </a:r>
            <a:r>
              <a:rPr lang="de-DE" sz="2000" dirty="0">
                <a:solidFill>
                  <a:schemeClr val="tx1"/>
                </a:solidFill>
              </a:rPr>
              <a:t> R</a:t>
            </a:r>
            <a:endParaRPr lang="de-DE" sz="2000" baseline="-25000" dirty="0">
              <a:solidFill>
                <a:schemeClr val="tx1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chemeClr val="tx1"/>
                </a:solidFill>
              </a:rPr>
              <a:t>Amplitude A (</a:t>
            </a:r>
            <a:r>
              <a:rPr lang="de-DE" sz="2000" dirty="0" err="1">
                <a:solidFill>
                  <a:schemeClr val="tx1"/>
                </a:solidFill>
              </a:rPr>
              <a:t>derived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from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matrix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P)</a:t>
            </a:r>
            <a:endParaRPr lang="de-DE" sz="2000" baseline="-25000" dirty="0">
              <a:solidFill>
                <a:schemeClr val="tx1"/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 err="1"/>
              <a:t>Adjustable</a:t>
            </a:r>
            <a:r>
              <a:rPr lang="de-DE" sz="2000" b="1" u="sng" dirty="0"/>
              <a:t>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el-GR" sz="2000" dirty="0">
                <a:solidFill>
                  <a:srgbClr val="003BF6"/>
                </a:solidFill>
              </a:rPr>
              <a:t>Γ</a:t>
            </a:r>
            <a:r>
              <a:rPr lang="en-US" sz="2000" dirty="0">
                <a:solidFill>
                  <a:srgbClr val="003BF6"/>
                </a:solidFill>
              </a:rPr>
              <a:t>: 2.3 </a:t>
            </a:r>
            <a:r>
              <a:rPr lang="en-US" sz="2000" dirty="0" err="1">
                <a:solidFill>
                  <a:srgbClr val="003BF6"/>
                </a:solidFill>
              </a:rPr>
              <a:t>meV</a:t>
            </a:r>
            <a:endParaRPr lang="de-DE" sz="2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Band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Linear </a:t>
            </a:r>
            <a:r>
              <a:rPr lang="de-DE" sz="2000" dirty="0" err="1">
                <a:solidFill>
                  <a:srgbClr val="003BF6"/>
                </a:solidFill>
              </a:rPr>
              <a:t>background</a:t>
            </a:r>
            <a:r>
              <a:rPr lang="de-DE" sz="2000" dirty="0">
                <a:solidFill>
                  <a:srgbClr val="003BF6"/>
                </a:solidFill>
              </a:rPr>
              <a:t> A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and B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br>
              <a:rPr lang="de-DE" sz="2000" dirty="0">
                <a:solidFill>
                  <a:srgbClr val="003BF6"/>
                </a:solidFill>
              </a:rPr>
            </a:br>
            <a:r>
              <a:rPr lang="de-DE" sz="2000" dirty="0">
                <a:solidFill>
                  <a:srgbClr val="003BF6"/>
                </a:solidFill>
              </a:rPr>
              <a:t>(</a:t>
            </a:r>
            <a:r>
              <a:rPr lang="de-DE" sz="2000" dirty="0" err="1">
                <a:solidFill>
                  <a:srgbClr val="003BF6"/>
                </a:solidFill>
              </a:rPr>
              <a:t>contribution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to</a:t>
            </a:r>
            <a:r>
              <a:rPr lang="de-DE" sz="2000" dirty="0">
                <a:solidFill>
                  <a:srgbClr val="003BF6"/>
                </a:solidFill>
              </a:rPr>
              <a:t> real </a:t>
            </a:r>
            <a:r>
              <a:rPr lang="de-DE" sz="2000" dirty="0" err="1">
                <a:solidFill>
                  <a:srgbClr val="003BF6"/>
                </a:solidFill>
              </a:rPr>
              <a:t>part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of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  <a:p>
            <a:pPr marL="231775" lvl="1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tx1"/>
                </a:solidFill>
              </a:rPr>
              <a:t>Problems: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below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the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(band </a:t>
            </a:r>
            <a:r>
              <a:rPr lang="de-DE" sz="2000" dirty="0" err="1">
                <a:solidFill>
                  <a:srgbClr val="003BF6"/>
                </a:solidFill>
              </a:rPr>
              <a:t>tail</a:t>
            </a:r>
            <a:r>
              <a:rPr lang="de-DE" sz="2000" dirty="0">
                <a:solidFill>
                  <a:srgbClr val="003BF6"/>
                </a:solidFill>
              </a:rPr>
              <a:t>, </a:t>
            </a:r>
            <a:r>
              <a:rPr lang="de-DE" sz="2000" dirty="0" err="1">
                <a:solidFill>
                  <a:srgbClr val="003BF6"/>
                </a:solidFill>
              </a:rPr>
              <a:t>oxide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correction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8B66E0-E459-A134-2B88-0C43E0AA0314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7D8C12-DD58-8DE7-8DAE-A595BAA65F60}"/>
                </a:ext>
              </a:extLst>
            </p:cNvPr>
            <p:cNvGrpSpPr/>
            <p:nvPr/>
          </p:nvGrpSpPr>
          <p:grpSpPr>
            <a:xfrm>
              <a:off x="5770276" y="24881"/>
              <a:ext cx="3303982" cy="4283870"/>
              <a:chOff x="5770276" y="24881"/>
              <a:chExt cx="3303982" cy="428387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35D01C-AF74-4473-A44D-0916F44957FB}"/>
                  </a:ext>
                </a:extLst>
              </p:cNvPr>
              <p:cNvSpPr txBox="1"/>
              <p:nvPr/>
            </p:nvSpPr>
            <p:spPr>
              <a:xfrm rot="16200000">
                <a:off x="5616295" y="2649849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38845F-C7D7-471A-BD9B-90B80C7F45B1}"/>
                  </a:ext>
                </a:extLst>
              </p:cNvPr>
              <p:cNvSpPr txBox="1"/>
              <p:nvPr/>
            </p:nvSpPr>
            <p:spPr>
              <a:xfrm rot="16200000">
                <a:off x="5616296" y="818020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3A60EB2-5C52-4806-9A94-13AA8F7ED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96" t="1987" r="7691" b="7112"/>
              <a:stretch/>
            </p:blipFill>
            <p:spPr>
              <a:xfrm>
                <a:off x="6137329" y="24881"/>
                <a:ext cx="2936929" cy="4134818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0A923F5-A7FF-497E-AF3D-19F5FCF09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0" t="95020" r="24116" b="-475"/>
              <a:stretch/>
            </p:blipFill>
            <p:spPr>
              <a:xfrm>
                <a:off x="6309453" y="4095313"/>
                <a:ext cx="2178365" cy="21343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E04C-773C-A96C-3A92-268AE58B2AF8}"/>
                </a:ext>
              </a:extLst>
            </p:cNvPr>
            <p:cNvSpPr txBox="1"/>
            <p:nvPr/>
          </p:nvSpPr>
          <p:spPr>
            <a:xfrm>
              <a:off x="8151828" y="907838"/>
              <a:ext cx="671979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/>
                <a:t>Ge</a:t>
              </a:r>
            </a:p>
            <a:p>
              <a:pPr algn="ctr"/>
              <a:r>
                <a:rPr lang="en-US" sz="1800" b="1" dirty="0"/>
                <a:t>10 K</a:t>
              </a:r>
            </a:p>
          </p:txBody>
        </p:sp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0CA8CEE-AF8F-9CB2-44A3-9F6DFEAE287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FEC65-1261-36D5-F534-5E9760A89020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3121386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chemeClr val="tx1"/>
                </a:solidFill>
              </a:rPr>
              <a:t>Potential </a:t>
            </a:r>
            <a:r>
              <a:rPr lang="de-DE" sz="2000" b="1" u="sng" dirty="0" err="1">
                <a:solidFill>
                  <a:schemeClr val="tx1"/>
                </a:solidFill>
              </a:rPr>
              <a:t>problems</a:t>
            </a:r>
            <a:r>
              <a:rPr lang="de-DE" sz="2000" b="1" u="sng" dirty="0">
                <a:solidFill>
                  <a:schemeClr val="tx1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Matrix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k-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1"/>
                </a:solidFill>
              </a:rPr>
              <a:t>Nonparabolicity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Resonant </a:t>
            </a:r>
            <a:r>
              <a:rPr lang="de-DE" sz="2000" dirty="0" err="1">
                <a:solidFill>
                  <a:schemeClr val="tx1"/>
                </a:solidFill>
              </a:rPr>
              <a:t>indirect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absorption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76B51-CEC6-696B-62F5-697B5BCF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DEAF-15A6-160D-D5F7-61B17AFF3433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8E185-BF28-01FA-FE50-6AD5CB9CF365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EF2FD9-BD12-8ABB-AD2D-C3305CA876C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theory: problems for Ge at high 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tx1"/>
                </a:solidFill>
              </a:rPr>
              <a:t>Model also </a:t>
            </a:r>
            <a:r>
              <a:rPr lang="de-DE" sz="2000" dirty="0" err="1">
                <a:solidFill>
                  <a:schemeClr val="tx1"/>
                </a:solidFill>
              </a:rPr>
              <a:t>describes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second</a:t>
            </a:r>
            <a:r>
              <a:rPr lang="de-DE" sz="2000" dirty="0">
                <a:solidFill>
                  <a:schemeClr val="tx1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rgbClr val="FF0000"/>
                </a:solidFill>
              </a:rPr>
              <a:t>Potential </a:t>
            </a:r>
            <a:r>
              <a:rPr lang="de-DE" sz="2000" b="1" u="sng" dirty="0" err="1">
                <a:solidFill>
                  <a:srgbClr val="FF0000"/>
                </a:solidFill>
              </a:rPr>
              <a:t>problems</a:t>
            </a:r>
            <a:r>
              <a:rPr lang="de-DE" sz="2000" b="1" u="sng" dirty="0">
                <a:solidFill>
                  <a:srgbClr val="FF0000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Matrix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k-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1"/>
                </a:solidFill>
              </a:rPr>
              <a:t>Nonparabolicity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Resonant </a:t>
            </a:r>
            <a:r>
              <a:rPr lang="de-DE" sz="2000" dirty="0" err="1">
                <a:solidFill>
                  <a:schemeClr val="tx1"/>
                </a:solidFill>
              </a:rPr>
              <a:t>indirect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absorption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b="1" dirty="0" err="1">
                <a:solidFill>
                  <a:srgbClr val="FF0000"/>
                </a:solidFill>
              </a:rPr>
              <a:t>Temperature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dependence</a:t>
            </a:r>
            <a:r>
              <a:rPr lang="de-DE" sz="2000" b="1" dirty="0">
                <a:solidFill>
                  <a:srgbClr val="FF0000"/>
                </a:solidFill>
              </a:rPr>
              <a:t> of the </a:t>
            </a:r>
            <a:r>
              <a:rPr lang="de-DE" sz="2000" b="1" dirty="0" err="1">
                <a:solidFill>
                  <a:srgbClr val="FF0000"/>
                </a:solidFill>
              </a:rPr>
              <a:t>effective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mass</a:t>
            </a:r>
            <a:r>
              <a:rPr lang="de-DE" sz="20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FDC1725-9B72-5949-E40D-A1FBBE9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27" y="397145"/>
            <a:ext cx="6646928" cy="38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8E46-9E22-634B-8076-9D679AE57747}"/>
              </a:ext>
            </a:extLst>
          </p:cNvPr>
          <p:cNvSpPr txBox="1"/>
          <p:nvPr/>
        </p:nvSpPr>
        <p:spPr>
          <a:xfrm>
            <a:off x="6467039" y="59331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B56C-ED22-05E1-5D19-C084CF8CAA7C}"/>
              </a:ext>
            </a:extLst>
          </p:cNvPr>
          <p:cNvSpPr txBox="1"/>
          <p:nvPr/>
        </p:nvSpPr>
        <p:spPr>
          <a:xfrm>
            <a:off x="5065450" y="1682753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Temperature dependence of the effective mass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A7E514-3F6C-19C5-33AC-DD33B21DD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" y="400050"/>
            <a:ext cx="8244129" cy="242839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Effective electron mass given by </a:t>
            </a:r>
            <a:r>
              <a:rPr lang="en-US" sz="2000" dirty="0" err="1"/>
              <a:t>k·p</a:t>
            </a:r>
            <a:r>
              <a:rPr lang="en-US" sz="2000" dirty="0"/>
              <a:t> theory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Temperature dependence of the direct band gap has two contributions:</a:t>
            </a:r>
          </a:p>
          <a:p>
            <a:pPr lvl="1"/>
            <a:r>
              <a:rPr lang="en-US" sz="1700" dirty="0"/>
              <a:t>Thermal expansion of the lattice</a:t>
            </a:r>
          </a:p>
          <a:p>
            <a:pPr lvl="1"/>
            <a:r>
              <a:rPr lang="en-US" sz="1700" dirty="0"/>
              <a:t>Electron-phonon interaction (Debye-Waller term and self-energy)</a:t>
            </a:r>
          </a:p>
          <a:p>
            <a:r>
              <a:rPr lang="en-US" sz="2000" dirty="0"/>
              <a:t>“Mass band gap” should </a:t>
            </a:r>
            <a:r>
              <a:rPr lang="en-US" sz="2000" b="1" dirty="0">
                <a:solidFill>
                  <a:srgbClr val="FF0000"/>
                </a:solidFill>
              </a:rPr>
              <a:t>only include the thermal expansion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/>
              <p:nvPr/>
            </p:nvSpPr>
            <p:spPr>
              <a:xfrm>
                <a:off x="526943" y="769050"/>
                <a:ext cx="3974358" cy="62235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43" y="769050"/>
                <a:ext cx="3974358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9DAC8AA-19DE-74EB-7677-133D149ABD2F}"/>
              </a:ext>
            </a:extLst>
          </p:cNvPr>
          <p:cNvSpPr txBox="1"/>
          <p:nvPr/>
        </p:nvSpPr>
        <p:spPr>
          <a:xfrm>
            <a:off x="5198896" y="528601"/>
            <a:ext cx="368241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E</a:t>
            </a:r>
            <a:r>
              <a:rPr lang="en-US" sz="1800" b="1" baseline="-25000" dirty="0"/>
              <a:t>0</a:t>
            </a:r>
            <a:r>
              <a:rPr lang="en-US" sz="1800" dirty="0"/>
              <a:t>: direct band gap</a:t>
            </a:r>
          </a:p>
          <a:p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4E4E73-58DA-450D-7DFF-16D669C1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5" y="2917410"/>
            <a:ext cx="2292004" cy="2182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4F772-17C6-EE46-D426-B3B2D58AA2A0}"/>
              </a:ext>
            </a:extLst>
          </p:cNvPr>
          <p:cNvSpPr txBox="1"/>
          <p:nvPr/>
        </p:nvSpPr>
        <p:spPr>
          <a:xfrm>
            <a:off x="1640602" y="2805760"/>
            <a:ext cx="109998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Self-energy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A30BA-CAC0-A837-008E-AA8E37022FD9}"/>
              </a:ext>
            </a:extLst>
          </p:cNvPr>
          <p:cNvSpPr txBox="1"/>
          <p:nvPr/>
        </p:nvSpPr>
        <p:spPr>
          <a:xfrm>
            <a:off x="1989298" y="3678663"/>
            <a:ext cx="170591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expansion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6DB6F-7220-5963-8F77-A9BA2F109FCE}"/>
              </a:ext>
            </a:extLst>
          </p:cNvPr>
          <p:cNvSpPr txBox="1"/>
          <p:nvPr/>
        </p:nvSpPr>
        <p:spPr>
          <a:xfrm>
            <a:off x="1548957" y="4355440"/>
            <a:ext cx="5822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1A8D1-A9C0-F249-3075-5EDA8C52533C}"/>
              </a:ext>
            </a:extLst>
          </p:cNvPr>
          <p:cNvSpPr txBox="1"/>
          <p:nvPr/>
        </p:nvSpPr>
        <p:spPr>
          <a:xfrm>
            <a:off x="2424866" y="4329558"/>
            <a:ext cx="109036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8C03B-6ED3-A952-6DB3-0CA3334DA186}"/>
              </a:ext>
            </a:extLst>
          </p:cNvPr>
          <p:cNvSpPr txBox="1"/>
          <p:nvPr/>
        </p:nvSpPr>
        <p:spPr>
          <a:xfrm>
            <a:off x="3169263" y="4712454"/>
            <a:ext cx="3815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SZ, Solid State </a:t>
            </a:r>
            <a:r>
              <a:rPr lang="en-US" sz="1100" dirty="0" err="1">
                <a:solidFill>
                  <a:schemeClr val="bg1"/>
                </a:solidFill>
              </a:rPr>
              <a:t>Commun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b="1" dirty="0">
                <a:solidFill>
                  <a:schemeClr val="bg1"/>
                </a:solidFill>
              </a:rPr>
              <a:t>77</a:t>
            </a:r>
            <a:r>
              <a:rPr lang="en-US" sz="1100" dirty="0">
                <a:solidFill>
                  <a:schemeClr val="bg1"/>
                </a:solidFill>
              </a:rPr>
              <a:t>, 485 (1991).</a:t>
            </a:r>
          </a:p>
          <a:p>
            <a:r>
              <a:rPr lang="en-US" sz="1100" dirty="0">
                <a:solidFill>
                  <a:schemeClr val="bg1"/>
                </a:solidFill>
              </a:rPr>
              <a:t>P.B. Allen and M. Cardona, Phys. Rev. B </a:t>
            </a:r>
            <a:r>
              <a:rPr lang="en-US" sz="1100" b="1" dirty="0">
                <a:solidFill>
                  <a:schemeClr val="bg1"/>
                </a:solidFill>
              </a:rPr>
              <a:t>27</a:t>
            </a:r>
            <a:r>
              <a:rPr lang="en-US" sz="1100" dirty="0">
                <a:solidFill>
                  <a:schemeClr val="bg1"/>
                </a:solidFill>
              </a:rPr>
              <a:t> 4760 (1983).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F010B-760A-18B9-1484-66F956C8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95" y="1938358"/>
            <a:ext cx="2223038" cy="317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6A102-76E0-54F6-C136-21FE27C7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088" y="2828441"/>
            <a:ext cx="3118032" cy="187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6EE8FA-BF14-39FD-F4F8-431FA8D8B5F9}"/>
              </a:ext>
            </a:extLst>
          </p:cNvPr>
          <p:cNvSpPr txBox="1"/>
          <p:nvPr/>
        </p:nvSpPr>
        <p:spPr>
          <a:xfrm>
            <a:off x="5804116" y="3074602"/>
            <a:ext cx="55335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1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DA411F-BE5F-636A-5189-AF40AE1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639" y="827383"/>
            <a:ext cx="4973257" cy="42048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saddle-point excitons </a:t>
            </a:r>
            <a:r>
              <a:rPr lang="en-US" sz="2800" dirty="0">
                <a:latin typeface="+mj-lt"/>
              </a:rPr>
              <a:t>(E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, 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+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4F762-0778-33D6-AC95-A107A662F9D9}"/>
              </a:ext>
            </a:extLst>
          </p:cNvPr>
          <p:cNvSpPr txBox="1"/>
          <p:nvPr/>
        </p:nvSpPr>
        <p:spPr>
          <a:xfrm>
            <a:off x="88512" y="4410486"/>
            <a:ext cx="397512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Velicky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J.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Sak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phys. status solidi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16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147 (1966)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W. Hanke and L.J. Sham, Phys. Rev.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21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4656 (1980)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Solid State Commun. 98, 65 (1996)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938811-F7D6-E600-20F6-FA2C31611872}"/>
                  </a:ext>
                </a:extLst>
              </p:cNvPr>
              <p:cNvSpPr/>
              <p:nvPr/>
            </p:nvSpPr>
            <p:spPr>
              <a:xfrm>
                <a:off x="48171" y="1188396"/>
                <a:ext cx="3225114" cy="6685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</m:e>
                      </m:d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ln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)−2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𝜓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938811-F7D6-E600-20F6-FA2C31611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1" y="1188396"/>
                <a:ext cx="3225114" cy="668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6CA4EF-AF6C-6746-6797-80AC430B8666}"/>
                  </a:ext>
                </a:extLst>
              </p:cNvPr>
              <p:cNvSpPr txBox="1"/>
              <p:nvPr/>
            </p:nvSpPr>
            <p:spPr>
              <a:xfrm>
                <a:off x="125834" y="3525457"/>
                <a:ext cx="1930978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6CA4EF-AF6C-6746-6797-80AC430B8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34" y="3525457"/>
                <a:ext cx="1930978" cy="693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408B4-DB8A-2535-B877-85CA31410F50}"/>
                  </a:ext>
                </a:extLst>
              </p:cNvPr>
              <p:cNvSpPr txBox="1"/>
              <p:nvPr/>
            </p:nvSpPr>
            <p:spPr>
              <a:xfrm>
                <a:off x="107104" y="2750819"/>
                <a:ext cx="2043508" cy="626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408B4-DB8A-2535-B877-85CA31410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4" y="2750819"/>
                <a:ext cx="2043508" cy="626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9558D6-3633-1AFC-74E9-7B6D0596525A}"/>
                  </a:ext>
                </a:extLst>
              </p:cNvPr>
              <p:cNvSpPr txBox="1"/>
              <p:nvPr/>
            </p:nvSpPr>
            <p:spPr>
              <a:xfrm>
                <a:off x="76200" y="418373"/>
                <a:ext cx="6728829" cy="621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𝜀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9558D6-3633-1AFC-74E9-7B6D05965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18373"/>
                <a:ext cx="6728829" cy="621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9BEBE-46EF-786E-538B-B1D8E547767D}"/>
                  </a:ext>
                </a:extLst>
              </p:cNvPr>
              <p:cNvSpPr txBox="1"/>
              <p:nvPr/>
            </p:nvSpPr>
            <p:spPr>
              <a:xfrm>
                <a:off x="88512" y="2005226"/>
                <a:ext cx="1770164" cy="597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𝜓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ln</m:t>
                          </m:r>
                          <m:r>
                            <m:rPr>
                              <m:sty m:val="p"/>
                            </m:rPr>
                            <a:rPr lang="el-GR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  <m:d>
                            <m:dPr>
                              <m:ctrlPr>
                                <a:rPr lang="el-GR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9BEBE-46EF-786E-538B-B1D8E547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2" y="2005226"/>
                <a:ext cx="1770164" cy="597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D3EF4A2-A441-E037-AA01-F8D6F2706E0D}"/>
              </a:ext>
            </a:extLst>
          </p:cNvPr>
          <p:cNvSpPr txBox="1"/>
          <p:nvPr/>
        </p:nvSpPr>
        <p:spPr>
          <a:xfrm>
            <a:off x="2157320" y="3740179"/>
            <a:ext cx="322511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excitonic contribution to E</a:t>
            </a:r>
            <a:r>
              <a:rPr lang="en-US" baseline="-25000" dirty="0"/>
              <a:t>1</a:t>
            </a:r>
            <a:r>
              <a:rPr lang="en-US" dirty="0"/>
              <a:t> critical point in Si (mot so much in Ge).</a:t>
            </a:r>
          </a:p>
        </p:txBody>
      </p:sp>
      <p:pic>
        <p:nvPicPr>
          <p:cNvPr id="13" name="Picture 1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CA1179D6-E967-A10B-2273-808565AF7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90" t="3013" r="3394" b="51789"/>
          <a:stretch/>
        </p:blipFill>
        <p:spPr>
          <a:xfrm>
            <a:off x="2299331" y="1893906"/>
            <a:ext cx="1852057" cy="18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5988539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Bohr problem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56542" y="4494759"/>
            <a:ext cx="387458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0327B0F7-5BE0-25B3-CBBE-36478C73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798" r="53476" b="17088"/>
          <a:stretch/>
        </p:blipFill>
        <p:spPr>
          <a:xfrm>
            <a:off x="5915762" y="79439"/>
            <a:ext cx="3113938" cy="417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D18F1-9E22-6603-FD23-A9BF40DDD479}"/>
              </a:ext>
            </a:extLst>
          </p:cNvPr>
          <p:cNvSpPr txBox="1"/>
          <p:nvPr/>
        </p:nvSpPr>
        <p:spPr>
          <a:xfrm>
            <a:off x="-3147" y="1287547"/>
            <a:ext cx="5608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Assume that </a:t>
            </a:r>
            <a:r>
              <a:rPr lang="en-US" sz="1800" kern="1200" dirty="0">
                <a:solidFill>
                  <a:srgbClr val="0070C0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  <a:r>
              <a:rPr lang="en-US" sz="1800" kern="1200" baseline="-250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||</a:t>
            </a:r>
            <a:r>
              <a:rPr lang="en-US" sz="18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800" kern="1200" dirty="0">
                <a:solidFill>
                  <a:srgbClr val="960E18"/>
                </a:solidFill>
                <a:latin typeface="Arial" charset="0"/>
                <a:ea typeface="ＭＳ Ｐゴシック" pitchFamily="34" charset="-128"/>
                <a:cs typeface="+mn-cs"/>
              </a:rPr>
              <a:t>along (111)</a:t>
            </a:r>
            <a:r>
              <a:rPr lang="en-US" sz="18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is infinite (separate term).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cylindrical coordinates.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Separate radial and polar variables.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Similar Laguerre solution as 3D Bohr problem.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170C4-BFBF-8443-C678-223591D1C539}"/>
              </a:ext>
            </a:extLst>
          </p:cNvPr>
          <p:cNvSpPr txBox="1"/>
          <p:nvPr/>
        </p:nvSpPr>
        <p:spPr>
          <a:xfrm>
            <a:off x="5983702" y="4396047"/>
            <a:ext cx="275697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Shinada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S. Sugano, J. Phys. Soc.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Jpn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21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1936 (1966). </a:t>
            </a:r>
            <a:b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Flügge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(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Rechenmethoden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QM, 1952).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90DBA-F10C-6252-DAC8-1C6C7D9514C2}"/>
                  </a:ext>
                </a:extLst>
              </p:cNvPr>
              <p:cNvSpPr txBox="1"/>
              <p:nvPr/>
            </p:nvSpPr>
            <p:spPr>
              <a:xfrm>
                <a:off x="7739" y="468824"/>
                <a:ext cx="4545219" cy="69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90DBA-F10C-6252-DAC8-1C6C7D951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" y="468824"/>
                <a:ext cx="4545219" cy="6976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9CF75F-B6B8-0CB5-FEAA-E10DCB5CE9D0}"/>
                  </a:ext>
                </a:extLst>
              </p:cNvPr>
              <p:cNvSpPr/>
              <p:nvPr/>
            </p:nvSpPr>
            <p:spPr>
              <a:xfrm>
                <a:off x="38735" y="2528812"/>
                <a:ext cx="1801711" cy="6697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9CF75F-B6B8-0CB5-FEAA-E10DCB5CE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5" y="2528812"/>
                <a:ext cx="1801711" cy="669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5071DE-BE78-EBE0-8B5E-4EA806E2492F}"/>
                  </a:ext>
                </a:extLst>
              </p:cNvPr>
              <p:cNvSpPr txBox="1"/>
              <p:nvPr/>
            </p:nvSpPr>
            <p:spPr>
              <a:xfrm>
                <a:off x="2047176" y="2569977"/>
                <a:ext cx="1550360" cy="5874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5071DE-BE78-EBE0-8B5E-4EA806E24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176" y="2569977"/>
                <a:ext cx="1550360" cy="5874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FB3AD-C74C-57B5-38C1-C7F8EF1A7F9B}"/>
                  </a:ext>
                </a:extLst>
              </p:cNvPr>
              <p:cNvSpPr txBox="1"/>
              <p:nvPr/>
            </p:nvSpPr>
            <p:spPr>
              <a:xfrm>
                <a:off x="32620" y="3425267"/>
                <a:ext cx="3617657" cy="75341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b="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D0306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brk m:alnAt="63"/>
                                    </m:rP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box>
                                    <m:boxPr>
                                      <m:ctrlPr>
                                        <a:rPr lang="en-US" sz="2000" i="1" kern="1200" smtClean="0">
                                          <a:solidFill>
                                            <a:srgbClr val="0D0306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D0306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lang="en-US" sz="2000" b="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=1,2, …</m:t>
                      </m:r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FB3AD-C74C-57B5-38C1-C7F8EF1A7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0" y="3425267"/>
                <a:ext cx="3617657" cy="7534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31CBFA-9813-03D9-CFB5-A3E035131DE7}"/>
              </a:ext>
            </a:extLst>
          </p:cNvPr>
          <p:cNvSpPr txBox="1"/>
          <p:nvPr/>
        </p:nvSpPr>
        <p:spPr>
          <a:xfrm>
            <a:off x="165348" y="4310093"/>
            <a:ext cx="3352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Half-integral quantum numbers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88721-FCFA-E25D-B0AC-B2A70E93D01B}"/>
              </a:ext>
            </a:extLst>
          </p:cNvPr>
          <p:cNvSpPr txBox="1"/>
          <p:nvPr/>
        </p:nvSpPr>
        <p:spPr>
          <a:xfrm>
            <a:off x="5226955" y="2258737"/>
            <a:ext cx="158569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2D critical point</a:t>
            </a:r>
          </a:p>
        </p:txBody>
      </p:sp>
      <p:pic>
        <p:nvPicPr>
          <p:cNvPr id="14" name="Picture 13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A46E74D6-860A-253F-21D9-DC06B60D9E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90" t="3013" r="3394" b="51789"/>
          <a:stretch/>
        </p:blipFill>
        <p:spPr>
          <a:xfrm>
            <a:off x="3857007" y="3116151"/>
            <a:ext cx="1973010" cy="1940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0B674-7E6B-C67D-398C-4CB7B5C69162}"/>
              </a:ext>
            </a:extLst>
          </p:cNvPr>
          <p:cNvSpPr txBox="1"/>
          <p:nvPr/>
        </p:nvSpPr>
        <p:spPr>
          <a:xfrm>
            <a:off x="3665341" y="267901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960E18"/>
                </a:solidFill>
              </a:rPr>
              <a:t>(same as in 3D)</a:t>
            </a:r>
          </a:p>
        </p:txBody>
      </p:sp>
    </p:spTree>
    <p:extLst>
      <p:ext uri="{BB962C8B-B14F-4D97-AF65-F5344CB8AC3E}">
        <p14:creationId xmlns:p14="http://schemas.microsoft.com/office/powerpoint/2010/main" val="39187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Precision measurements of optical constants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559852"/>
            <a:ext cx="9143999" cy="32377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US" sz="2200" u="sng" dirty="0">
                <a:solidFill>
                  <a:schemeClr val="tx1"/>
                </a:solidFill>
              </a:rPr>
              <a:t>Bulk materials</a:t>
            </a:r>
            <a:r>
              <a:rPr lang="en-US" sz="2200" dirty="0">
                <a:solidFill>
                  <a:schemeClr val="tx1"/>
                </a:solidFill>
              </a:rPr>
              <a:t>: Semiconductors, metals, insulators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 err="1">
                <a:solidFill>
                  <a:schemeClr val="tx1"/>
                </a:solidFill>
              </a:rPr>
              <a:t>SiC</a:t>
            </a:r>
            <a:r>
              <a:rPr lang="en-US" sz="2200" dirty="0">
                <a:solidFill>
                  <a:schemeClr val="tx1"/>
                </a:solidFill>
              </a:rPr>
              <a:t>, SrTiO</a:t>
            </a:r>
            <a:r>
              <a:rPr lang="en-US" sz="2200" baseline="-25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AlSb</a:t>
            </a:r>
            <a:r>
              <a:rPr lang="en-US" sz="2200" dirty="0">
                <a:solidFill>
                  <a:schemeClr val="tx1"/>
                </a:solidFill>
              </a:rPr>
              <a:t>, Ge, GaAs, </a:t>
            </a:r>
            <a:r>
              <a:rPr lang="en-US" sz="2200" dirty="0" err="1">
                <a:solidFill>
                  <a:schemeClr val="tx1"/>
                </a:solidFill>
              </a:rPr>
              <a:t>GaP</a:t>
            </a:r>
            <a:r>
              <a:rPr lang="en-US" sz="2200" dirty="0">
                <a:solidFill>
                  <a:schemeClr val="tx1"/>
                </a:solidFill>
              </a:rPr>
              <a:t>, GaSb, InSb, </a:t>
            </a:r>
            <a:r>
              <a:rPr lang="en-US" sz="2200" dirty="0" err="1">
                <a:solidFill>
                  <a:schemeClr val="tx1"/>
                </a:solidFill>
              </a:rPr>
              <a:t>SiC</a:t>
            </a:r>
            <a:r>
              <a:rPr lang="en-US" sz="2200" dirty="0">
                <a:solidFill>
                  <a:schemeClr val="tx1"/>
                </a:solidFill>
              </a:rPr>
              <a:t> (4H and 6H), Ni, Pt, Au,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MgAl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  <a:r>
              <a:rPr lang="en-US" sz="2200" dirty="0">
                <a:solidFill>
                  <a:schemeClr val="tx1"/>
                </a:solidFill>
              </a:rPr>
              <a:t>O</a:t>
            </a:r>
            <a:r>
              <a:rPr lang="en-US" sz="2200" baseline="-25000" dirty="0">
                <a:solidFill>
                  <a:schemeClr val="tx1"/>
                </a:solidFill>
              </a:rPr>
              <a:t>4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NiO</a:t>
            </a:r>
            <a:r>
              <a:rPr lang="en-US" sz="2200" dirty="0">
                <a:solidFill>
                  <a:schemeClr val="tx1"/>
                </a:solidFill>
              </a:rPr>
              <a:t> (excitons), </a:t>
            </a:r>
            <a:r>
              <a:rPr lang="en-US" sz="2200" dirty="0" err="1">
                <a:solidFill>
                  <a:schemeClr val="tx1"/>
                </a:solidFill>
              </a:rPr>
              <a:t>LiF</a:t>
            </a:r>
            <a:r>
              <a:rPr lang="en-US" sz="2200" dirty="0">
                <a:solidFill>
                  <a:schemeClr val="tx1"/>
                </a:solidFill>
              </a:rPr>
              <a:t>, LSAT, ZnGa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  <a:r>
              <a:rPr lang="en-US" sz="2200" dirty="0">
                <a:solidFill>
                  <a:schemeClr val="tx1"/>
                </a:solidFill>
              </a:rPr>
              <a:t>O</a:t>
            </a:r>
            <a:r>
              <a:rPr lang="en-US" sz="2200" baseline="-25000" dirty="0">
                <a:solidFill>
                  <a:schemeClr val="tx1"/>
                </a:solidFill>
              </a:rPr>
              <a:t>4</a:t>
            </a:r>
            <a:r>
              <a:rPr lang="en-US" sz="2200" dirty="0">
                <a:solidFill>
                  <a:schemeClr val="tx1"/>
                </a:solidFill>
              </a:rPr>
              <a:t>, LaAlO</a:t>
            </a:r>
            <a:r>
              <a:rPr lang="en-US" sz="2200" baseline="-25000" dirty="0">
                <a:solidFill>
                  <a:schemeClr val="tx1"/>
                </a:solidFill>
              </a:rPr>
              <a:t>3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US" sz="2200" u="sng" dirty="0">
                <a:solidFill>
                  <a:schemeClr val="tx1"/>
                </a:solidFill>
              </a:rPr>
              <a:t>Epitaxial layers</a:t>
            </a:r>
            <a:r>
              <a:rPr lang="en-US" sz="2200" dirty="0">
                <a:solidFill>
                  <a:schemeClr val="tx1"/>
                </a:solidFill>
              </a:rPr>
              <a:t> (CVD, MBE, ALD):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NbO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  <a:r>
              <a:rPr lang="en-US" sz="2200" dirty="0">
                <a:solidFill>
                  <a:schemeClr val="tx1"/>
                </a:solidFill>
              </a:rPr>
              <a:t>, Co</a:t>
            </a:r>
            <a:r>
              <a:rPr lang="en-US" sz="2200" baseline="-25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O</a:t>
            </a:r>
            <a:r>
              <a:rPr lang="en-US" sz="2200" baseline="-25000" dirty="0">
                <a:solidFill>
                  <a:schemeClr val="tx1"/>
                </a:solidFill>
              </a:rPr>
              <a:t>4</a:t>
            </a:r>
            <a:r>
              <a:rPr lang="en-US" sz="2200" dirty="0">
                <a:solidFill>
                  <a:schemeClr val="tx1"/>
                </a:solidFill>
              </a:rPr>
              <a:t>, SrTiO</a:t>
            </a:r>
            <a:r>
              <a:rPr lang="en-US" sz="2200" baseline="-25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 (doped, quantum wells), BaSnO</a:t>
            </a:r>
            <a:r>
              <a:rPr lang="en-US" sz="2200" baseline="-25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ZnO</a:t>
            </a:r>
            <a:r>
              <a:rPr lang="en-US" sz="2200" dirty="0">
                <a:solidFill>
                  <a:schemeClr val="tx1"/>
                </a:solidFill>
              </a:rPr>
              <a:t>, SnO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  <a:r>
              <a:rPr lang="en-US" sz="2200" dirty="0">
                <a:solidFill>
                  <a:schemeClr val="tx1"/>
                </a:solidFill>
              </a:rPr>
              <a:t>,HfO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  <a:r>
              <a:rPr lang="en-US" sz="2200" dirty="0">
                <a:solidFill>
                  <a:schemeClr val="tx1"/>
                </a:solidFill>
              </a:rPr>
              <a:t>, Gd</a:t>
            </a:r>
            <a:r>
              <a:rPr lang="en-US" sz="2200" baseline="-25000" dirty="0">
                <a:solidFill>
                  <a:schemeClr val="tx1"/>
                </a:solidFill>
              </a:rPr>
              <a:t>x</a:t>
            </a:r>
            <a:r>
              <a:rPr lang="en-US" sz="2200" dirty="0">
                <a:solidFill>
                  <a:schemeClr val="tx1"/>
                </a:solidFill>
              </a:rPr>
              <a:t>Ga</a:t>
            </a:r>
            <a:r>
              <a:rPr lang="en-US" sz="2200" baseline="-25000" dirty="0">
                <a:solidFill>
                  <a:schemeClr val="tx1"/>
                </a:solidFill>
              </a:rPr>
              <a:t>2-x</a:t>
            </a:r>
            <a:r>
              <a:rPr lang="en-US" sz="2200" dirty="0">
                <a:solidFill>
                  <a:schemeClr val="tx1"/>
                </a:solidFill>
              </a:rPr>
              <a:t>O</a:t>
            </a:r>
            <a:r>
              <a:rPr lang="en-US" sz="2200" baseline="-25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silicides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 err="1">
                <a:solidFill>
                  <a:schemeClr val="tx1"/>
                </a:solidFill>
              </a:rPr>
              <a:t>SiGe:C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GeSn</a:t>
            </a:r>
            <a:r>
              <a:rPr lang="en-US" sz="2200" dirty="0">
                <a:solidFill>
                  <a:schemeClr val="tx1"/>
                </a:solidFill>
              </a:rPr>
              <a:t>, GaAs</a:t>
            </a:r>
            <a:r>
              <a:rPr lang="en-US" sz="2200" baseline="-25000" dirty="0">
                <a:solidFill>
                  <a:schemeClr val="tx1"/>
                </a:solidFill>
              </a:rPr>
              <a:t>1-x</a:t>
            </a:r>
            <a:r>
              <a:rPr lang="en-US" sz="2200" dirty="0">
                <a:solidFill>
                  <a:schemeClr val="tx1"/>
                </a:solidFill>
              </a:rPr>
              <a:t>P</a:t>
            </a:r>
            <a:r>
              <a:rPr lang="en-US" sz="2200" baseline="-25000" dirty="0">
                <a:solidFill>
                  <a:schemeClr val="tx1"/>
                </a:solidFill>
              </a:rPr>
              <a:t>x</a:t>
            </a:r>
            <a:r>
              <a:rPr lang="en-US" sz="2200" dirty="0">
                <a:solidFill>
                  <a:schemeClr val="tx1"/>
                </a:solidFill>
              </a:rPr>
              <a:t>, alpha-tin on InSb and </a:t>
            </a:r>
            <a:r>
              <a:rPr lang="en-US" sz="2200" dirty="0" err="1">
                <a:solidFill>
                  <a:schemeClr val="tx1"/>
                </a:solidFill>
              </a:rPr>
              <a:t>CdTe</a:t>
            </a:r>
            <a:r>
              <a:rPr lang="en-US" sz="2200" dirty="0">
                <a:solidFill>
                  <a:schemeClr val="tx1"/>
                </a:solidFill>
              </a:rPr>
              <a:t>, native oxides on semiconductors (GeO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endParaRPr lang="en-US" sz="2200" baseline="-25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US" sz="2200" dirty="0">
                <a:solidFill>
                  <a:schemeClr val="tx1"/>
                </a:solidFill>
              </a:rPr>
              <a:t>Comparison with </a:t>
            </a:r>
            <a:r>
              <a:rPr lang="en-US" sz="2200" i="1" dirty="0">
                <a:solidFill>
                  <a:schemeClr val="tx1"/>
                </a:solidFill>
              </a:rPr>
              <a:t>ab initio</a:t>
            </a:r>
            <a:r>
              <a:rPr lang="en-US" sz="2200" dirty="0">
                <a:solidFill>
                  <a:schemeClr val="tx1"/>
                </a:solidFill>
              </a:rPr>
              <a:t> density functional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theory and with </a:t>
            </a:r>
            <a:r>
              <a:rPr lang="en-US" sz="2200" b="1" u="sng" dirty="0" err="1">
                <a:solidFill>
                  <a:srgbClr val="FF0000"/>
                </a:solidFill>
              </a:rPr>
              <a:t>k.p</a:t>
            </a:r>
            <a:r>
              <a:rPr lang="en-US" sz="2200" b="1" u="sng" dirty="0">
                <a:solidFill>
                  <a:srgbClr val="FF0000"/>
                </a:solidFill>
              </a:rPr>
              <a:t> theory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(Jose Menendez)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US" sz="2200" dirty="0">
                <a:solidFill>
                  <a:schemeClr val="tx1"/>
                </a:solidFill>
              </a:rPr>
              <a:t>Ellipsometry measurements over a broad </a:t>
            </a:r>
            <a:r>
              <a:rPr lang="en-US" sz="2200" b="1" dirty="0">
                <a:solidFill>
                  <a:srgbClr val="FF0000"/>
                </a:solidFill>
              </a:rPr>
              <a:t>spectral range </a:t>
            </a:r>
            <a:r>
              <a:rPr lang="en-US" sz="2200" dirty="0">
                <a:solidFill>
                  <a:schemeClr val="tx1"/>
                </a:solidFill>
              </a:rPr>
              <a:t>(30 meV to 9.5 eV)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and broad </a:t>
            </a:r>
            <a:r>
              <a:rPr lang="en-US" sz="2200" b="1" dirty="0">
                <a:solidFill>
                  <a:srgbClr val="FF0000"/>
                </a:solidFill>
              </a:rPr>
              <a:t>temperature</a:t>
            </a:r>
            <a:r>
              <a:rPr lang="en-US" sz="2200" dirty="0">
                <a:solidFill>
                  <a:schemeClr val="tx1"/>
                </a:solidFill>
              </a:rPr>
              <a:t> range (4 K to 800 K). Also </a:t>
            </a:r>
            <a:r>
              <a:rPr lang="en-US" sz="2200" b="1" dirty="0">
                <a:solidFill>
                  <a:srgbClr val="FF0000"/>
                </a:solidFill>
              </a:rPr>
              <a:t>femtosecond</a:t>
            </a:r>
            <a:r>
              <a:rPr lang="en-US" sz="2200" dirty="0">
                <a:solidFill>
                  <a:schemeClr val="tx1"/>
                </a:solidFill>
              </a:rPr>
              <a:t> time resolution (ELI Beamlines).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US" sz="2200" dirty="0">
                <a:solidFill>
                  <a:schemeClr val="tx1"/>
                </a:solidFill>
              </a:rPr>
              <a:t>Applications: Microelectronics industry (CMOS, bipolar, III/V), mid-wave infrared detectors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4A9F-040B-D33F-1838-EC610F27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50" r="1931" b="14933"/>
          <a:stretch/>
        </p:blipFill>
        <p:spPr>
          <a:xfrm>
            <a:off x="0" y="3684881"/>
            <a:ext cx="9145515" cy="1458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299551-8ED2-C369-B922-87238581DC56}"/>
              </a:ext>
            </a:extLst>
          </p:cNvPr>
          <p:cNvSpPr txBox="1"/>
          <p:nvPr/>
        </p:nvSpPr>
        <p:spPr>
          <a:xfrm>
            <a:off x="3107268" y="3454048"/>
            <a:ext cx="42001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0E18"/>
                </a:solidFill>
              </a:rPr>
              <a:t>WWW: </a:t>
            </a:r>
            <a:r>
              <a:rPr lang="en-US" sz="2400" dirty="0">
                <a:solidFill>
                  <a:srgbClr val="960E1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endParaRPr lang="en-US" sz="2400" dirty="0">
              <a:solidFill>
                <a:srgbClr val="960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8989897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excitons at E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critical points of Ge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74317"/>
            <a:ext cx="548700" cy="3288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C2C42-F0AD-3AAF-F3C3-494CB048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25" b="2728"/>
          <a:stretch/>
        </p:blipFill>
        <p:spPr>
          <a:xfrm>
            <a:off x="5313949" y="1280569"/>
            <a:ext cx="3707209" cy="34851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328256-68D1-6F7A-428C-B6488BBBB1CD}"/>
                  </a:ext>
                </a:extLst>
              </p:cNvPr>
              <p:cNvSpPr txBox="1"/>
              <p:nvPr/>
            </p:nvSpPr>
            <p:spPr>
              <a:xfrm>
                <a:off x="7172652" y="532898"/>
                <a:ext cx="1574156" cy="54072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Peak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dirty="0"/>
                  <a:t> for </a:t>
                </a:r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328256-68D1-6F7A-428C-B6488BBBB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652" y="532898"/>
                <a:ext cx="1574156" cy="540725"/>
              </a:xfrm>
              <a:prstGeom prst="rect">
                <a:avLst/>
              </a:prstGeom>
              <a:blipFill>
                <a:blip r:embed="rId3"/>
                <a:stretch>
                  <a:fillRect l="-1163" t="-1124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CBF0C1D-2713-D5A9-C8BE-2074BFE781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70"/>
          <a:stretch/>
        </p:blipFill>
        <p:spPr>
          <a:xfrm>
            <a:off x="31261" y="1753647"/>
            <a:ext cx="5208501" cy="3349470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836367-3637-78A7-0EAF-E5627BFB0836}"/>
                  </a:ext>
                </a:extLst>
              </p:cNvPr>
              <p:cNvSpPr txBox="1"/>
              <p:nvPr/>
            </p:nvSpPr>
            <p:spPr>
              <a:xfrm>
                <a:off x="118515" y="400527"/>
                <a:ext cx="6728604" cy="1112805"/>
              </a:xfrm>
              <a:prstGeom prst="rect">
                <a:avLst/>
              </a:prstGeom>
              <a:solidFill>
                <a:srgbClr val="D9F2D0"/>
              </a:solidFill>
              <a:ln w="38100">
                <a:solidFill>
                  <a:srgbClr val="47D45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20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20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  <a:p>
                <a:r>
                  <a:rPr lang="en-US" dirty="0"/>
                  <a:t>w</a:t>
                </a:r>
                <a:r>
                  <a:rPr lang="en-US" sz="1400" dirty="0"/>
                  <a:t>ith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1400" b="0" i="1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836367-3637-78A7-0EAF-E5627BFB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15" y="400527"/>
                <a:ext cx="6728604" cy="1112805"/>
              </a:xfrm>
              <a:prstGeom prst="rect">
                <a:avLst/>
              </a:prstGeom>
              <a:blipFill>
                <a:blip r:embed="rId5"/>
                <a:stretch>
                  <a:fillRect b="-532"/>
                </a:stretch>
              </a:blipFill>
              <a:ln w="38100">
                <a:solidFill>
                  <a:srgbClr val="47D45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99;p16">
            <a:extLst>
              <a:ext uri="{FF2B5EF4-FFF2-40B4-BE49-F238E27FC236}">
                <a16:creationId xmlns:a16="http://schemas.microsoft.com/office/drawing/2014/main" id="{8BCB8BC0-93AB-8B14-12C4-1751642C995D}"/>
              </a:ext>
            </a:extLst>
          </p:cNvPr>
          <p:cNvSpPr txBox="1"/>
          <p:nvPr/>
        </p:nvSpPr>
        <p:spPr>
          <a:xfrm>
            <a:off x="5418129" y="4728017"/>
            <a:ext cx="298014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Calibri"/>
                <a:cs typeface="Times New Roman"/>
                <a:sym typeface="Times New Roman"/>
              </a:rPr>
              <a:t>C. Tanguy, </a:t>
            </a:r>
            <a:r>
              <a:rPr lang="fr-FR" sz="140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SSC </a:t>
            </a:r>
            <a:r>
              <a:rPr lang="fr-FR" sz="1400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98</a:t>
            </a:r>
            <a:r>
              <a:rPr lang="fr-FR" sz="140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65  (1996).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3FCF23-C4A9-9848-8B55-1508A92EE163}"/>
                  </a:ext>
                </a:extLst>
              </p:cNvPr>
              <p:cNvSpPr txBox="1"/>
              <p:nvPr/>
            </p:nvSpPr>
            <p:spPr>
              <a:xfrm>
                <a:off x="3310288" y="1852385"/>
                <a:ext cx="3450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3FCF23-C4A9-9848-8B55-1508A92EE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288" y="1852385"/>
                <a:ext cx="345057" cy="369332"/>
              </a:xfrm>
              <a:prstGeom prst="rect">
                <a:avLst/>
              </a:prstGeom>
              <a:blipFill>
                <a:blip r:embed="rId6"/>
                <a:stretch>
                  <a:fillRect r="-8772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7DE598-9982-95E0-5140-201C1BC673FE}"/>
                  </a:ext>
                </a:extLst>
              </p:cNvPr>
              <p:cNvSpPr txBox="1"/>
              <p:nvPr/>
            </p:nvSpPr>
            <p:spPr>
              <a:xfrm>
                <a:off x="4107827" y="1852385"/>
                <a:ext cx="9283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7DE598-9982-95E0-5140-201C1BC67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827" y="1852385"/>
                <a:ext cx="928346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A9D7C13-04CF-CD70-8B0F-A8B6E34E3FB8}"/>
              </a:ext>
            </a:extLst>
          </p:cNvPr>
          <p:cNvSpPr txBox="1"/>
          <p:nvPr/>
        </p:nvSpPr>
        <p:spPr>
          <a:xfrm>
            <a:off x="4634258" y="3555154"/>
            <a:ext cx="105990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95481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statement: optical constants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605826"/>
            <a:ext cx="9143999" cy="2996222"/>
          </a:xfrm>
        </p:spPr>
        <p:txBody>
          <a:bodyPr>
            <a:normAutofit fontScale="77500" lnSpcReduction="20000"/>
          </a:bodyPr>
          <a:lstStyle/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i="1" dirty="0">
                <a:solidFill>
                  <a:schemeClr val="accent1"/>
                </a:solidFill>
              </a:rPr>
              <a:t>(1) </a:t>
            </a:r>
            <a:r>
              <a:rPr lang="en-US" sz="2200" i="1" dirty="0">
                <a:solidFill>
                  <a:schemeClr val="accent1"/>
                </a:solidFill>
              </a:rPr>
              <a:t>Achieve a </a:t>
            </a:r>
            <a:r>
              <a:rPr lang="en-US" sz="2200" b="1" i="1" u="sng" dirty="0">
                <a:solidFill>
                  <a:schemeClr val="accent1"/>
                </a:solidFill>
              </a:rPr>
              <a:t>quantitative</a:t>
            </a:r>
            <a:r>
              <a:rPr lang="en-US" sz="2200" i="1" dirty="0">
                <a:solidFill>
                  <a:schemeClr val="accent1"/>
                </a:solidFill>
              </a:rPr>
              <a:t> understanding of </a:t>
            </a:r>
            <a:r>
              <a:rPr lang="en-US" sz="2200" b="1" i="1" dirty="0">
                <a:solidFill>
                  <a:schemeClr val="accent1"/>
                </a:solidFill>
              </a:rPr>
              <a:t>photon absorption</a:t>
            </a:r>
            <a:r>
              <a:rPr lang="en-US" sz="2200" i="1" dirty="0">
                <a:solidFill>
                  <a:schemeClr val="accent1"/>
                </a:solidFill>
              </a:rPr>
              <a:t> and </a:t>
            </a:r>
            <a:r>
              <a:rPr lang="en-US" sz="2200" b="1" i="1" dirty="0">
                <a:solidFill>
                  <a:schemeClr val="accent1"/>
                </a:solidFill>
              </a:rPr>
              <a:t>emission</a:t>
            </a:r>
            <a:r>
              <a:rPr lang="en-US" sz="2200" i="1" dirty="0">
                <a:solidFill>
                  <a:schemeClr val="accent1"/>
                </a:solidFill>
              </a:rPr>
              <a:t> processes.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i="1" dirty="0">
                <a:solidFill>
                  <a:schemeClr val="accent1"/>
                </a:solidFill>
              </a:rPr>
              <a:t>Our </a:t>
            </a:r>
            <a:r>
              <a:rPr lang="en-US" sz="2200" b="1" i="1" u="sng" dirty="0">
                <a:solidFill>
                  <a:schemeClr val="accent1"/>
                </a:solidFill>
              </a:rPr>
              <a:t>qualitative</a:t>
            </a:r>
            <a:r>
              <a:rPr lang="en-US" sz="2200" i="1" dirty="0">
                <a:solidFill>
                  <a:schemeClr val="accent1"/>
                </a:solidFill>
              </a:rPr>
              <a:t> understanding of excitonic absorption is 50-100 years old (Einstein coefficients), 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i="1" dirty="0">
                <a:solidFill>
                  <a:schemeClr val="accent1"/>
                </a:solidFill>
              </a:rPr>
              <a:t>But </a:t>
            </a:r>
            <a:r>
              <a:rPr lang="en-US" sz="2200" b="1" i="1" u="sng" dirty="0">
                <a:solidFill>
                  <a:schemeClr val="accent1"/>
                </a:solidFill>
              </a:rPr>
              <a:t>insufficient</a:t>
            </a:r>
            <a:r>
              <a:rPr lang="en-US" sz="2200" i="1" dirty="0">
                <a:solidFill>
                  <a:schemeClr val="accent1"/>
                </a:solidFill>
              </a:rPr>
              <a:t> for modeling of detectors and emitters.</a:t>
            </a:r>
          </a:p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In situ doping (Menendez, Kouvetakis; Arizona State University)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 (narrow-gap or gapless semiconductors)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ultrafast (femtosecond) lasers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Application:</a:t>
            </a:r>
            <a:r>
              <a:rPr lang="en-US" sz="2200" dirty="0"/>
              <a:t> CMOS-integrated mid-infrared camera (thermal imaging with a phone).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4A9F-040B-D33F-1838-EC610F27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50" r="1931" b="14933"/>
          <a:stretch/>
        </p:blipFill>
        <p:spPr>
          <a:xfrm>
            <a:off x="0" y="3684881"/>
            <a:ext cx="9145515" cy="14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98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Condensation of excitons at high density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534DC-3B41-5FF2-DC93-87347B63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4" y="927914"/>
            <a:ext cx="1819107" cy="4130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7F4B8-EB9D-A2A9-552F-13159E1B96AE}"/>
              </a:ext>
            </a:extLst>
          </p:cNvPr>
          <p:cNvSpPr txBox="1"/>
          <p:nvPr/>
        </p:nvSpPr>
        <p:spPr>
          <a:xfrm>
            <a:off x="549821" y="504432"/>
            <a:ext cx="162416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DC6A5-1CE2-0ACD-DE0C-251B73C8AF3E}"/>
              </a:ext>
            </a:extLst>
          </p:cNvPr>
          <p:cNvSpPr txBox="1"/>
          <p:nvPr/>
        </p:nvSpPr>
        <p:spPr>
          <a:xfrm>
            <a:off x="73729" y="2758562"/>
            <a:ext cx="257634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Electron-hole liquid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D949C-63D4-315B-86B0-78505045C3F4}"/>
              </a:ext>
            </a:extLst>
          </p:cNvPr>
          <p:cNvSpPr txBox="1"/>
          <p:nvPr/>
        </p:nvSpPr>
        <p:spPr>
          <a:xfrm>
            <a:off x="2902226" y="318169"/>
            <a:ext cx="61655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Mott transition (insulator-metal) when electron separation equals exciton radius.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 separation d for density 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Mott transition 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occurs at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baseline="-250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near 1.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GaAs: n=10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17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cm</a:t>
            </a:r>
            <a:r>
              <a:rPr lang="en-US" sz="2000" kern="1200" baseline="300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-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3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Biexciton, triexciton molecule formation.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Electron-hole droplets. Bose-Einstein condensation.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123E-67B6-6ED5-0DEF-C92E56B42B1F}"/>
                  </a:ext>
                </a:extLst>
              </p:cNvPr>
              <p:cNvSpPr txBox="1"/>
              <p:nvPr/>
            </p:nvSpPr>
            <p:spPr>
              <a:xfrm>
                <a:off x="5499487" y="1819447"/>
                <a:ext cx="1043939" cy="761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123E-67B6-6ED5-0DEF-C92E56B42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487" y="1819447"/>
                <a:ext cx="1043939" cy="761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EA4E27-AAF2-CBF8-5B01-46C10CC46A9D}"/>
                  </a:ext>
                </a:extLst>
              </p:cNvPr>
              <p:cNvSpPr txBox="1"/>
              <p:nvPr/>
            </p:nvSpPr>
            <p:spPr>
              <a:xfrm>
                <a:off x="3153099" y="1654690"/>
                <a:ext cx="1528752" cy="1091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4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EA4E27-AAF2-CBF8-5B01-46C10CC46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099" y="1654690"/>
                <a:ext cx="1528752" cy="1091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4E1C4DA-93A2-4E94-53F3-3E5E7B04B220}"/>
              </a:ext>
            </a:extLst>
          </p:cNvPr>
          <p:cNvSpPr txBox="1"/>
          <p:nvPr/>
        </p:nvSpPr>
        <p:spPr>
          <a:xfrm>
            <a:off x="6950498" y="1969454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dimensionless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76CDC-1C4B-15D3-20C5-A6725ED7A5B0}"/>
              </a:ext>
            </a:extLst>
          </p:cNvPr>
          <p:cNvSpPr txBox="1"/>
          <p:nvPr/>
        </p:nvSpPr>
        <p:spPr>
          <a:xfrm>
            <a:off x="6543426" y="4671442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  <p:pic>
        <p:nvPicPr>
          <p:cNvPr id="3" name="Picture 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3C6D4EC6-8A0E-D7BA-C2A6-725693A1C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3" t="5424" r="53369" b="50000"/>
          <a:stretch/>
        </p:blipFill>
        <p:spPr>
          <a:xfrm>
            <a:off x="7361062" y="758756"/>
            <a:ext cx="1268496" cy="12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4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Excitons in doped or excited semiconductors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31671-C471-3F10-2AA3-59832CA07547}"/>
              </a:ext>
            </a:extLst>
          </p:cNvPr>
          <p:cNvSpPr txBox="1"/>
          <p:nvPr/>
        </p:nvSpPr>
        <p:spPr>
          <a:xfrm>
            <a:off x="3875638" y="4595152"/>
            <a:ext cx="45063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60, 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10660 (1999).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Banyai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&amp; Koch, Z. Phys.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63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283 (1986).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Haug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&amp; Koch (2009).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D0A41-E82A-469D-D46B-873A466429D5}"/>
              </a:ext>
            </a:extLst>
          </p:cNvPr>
          <p:cNvSpPr txBox="1"/>
          <p:nvPr/>
        </p:nvSpPr>
        <p:spPr>
          <a:xfrm>
            <a:off x="152400" y="372386"/>
            <a:ext cx="8229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Need to include exciton screening due to doping.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Yukawa potential: Schrödinger equation not solvable.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potential as an approximation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Coulomb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2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1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Yukawa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5D0057-B001-71A4-F59E-B59B7F24C9EB}"/>
                  </a:ext>
                </a:extLst>
              </p:cNvPr>
              <p:cNvSpPr txBox="1"/>
              <p:nvPr/>
            </p:nvSpPr>
            <p:spPr>
              <a:xfrm>
                <a:off x="1949199" y="1499093"/>
                <a:ext cx="1440523" cy="5761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5D0057-B001-71A4-F59E-B59B7F24C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9" y="1499093"/>
                <a:ext cx="1440523" cy="57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5F08A6-474D-D5C1-C587-AF10EF10413C}"/>
                  </a:ext>
                </a:extLst>
              </p:cNvPr>
              <p:cNvSpPr txBox="1"/>
              <p:nvPr/>
            </p:nvSpPr>
            <p:spPr>
              <a:xfrm>
                <a:off x="1949199" y="2183598"/>
                <a:ext cx="2737673" cy="6331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000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34" charset="-128"/>
                                          <a:cs typeface="+mn-cs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5F08A6-474D-D5C1-C587-AF10EF104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9" y="2183598"/>
                <a:ext cx="2737673" cy="6331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CC3D6DE-584F-0CE1-730B-5EAC37626585}"/>
              </a:ext>
            </a:extLst>
          </p:cNvPr>
          <p:cNvSpPr txBox="1"/>
          <p:nvPr/>
        </p:nvSpPr>
        <p:spPr>
          <a:xfrm>
            <a:off x="315824" y="4432384"/>
            <a:ext cx="24913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exciton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C4CD9-1FF0-77F5-9BB9-6D532625999C}"/>
                  </a:ext>
                </a:extLst>
              </p:cNvPr>
              <p:cNvSpPr txBox="1"/>
              <p:nvPr/>
            </p:nvSpPr>
            <p:spPr>
              <a:xfrm>
                <a:off x="1905000" y="3275945"/>
                <a:ext cx="2876878" cy="9006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C4CD9-1FF0-77F5-9BB9-6D532625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275945"/>
                <a:ext cx="2876878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835D-11BE-8800-CAE8-74B28DE80AEC}"/>
                  </a:ext>
                </a:extLst>
              </p:cNvPr>
              <p:cNvSpPr txBox="1"/>
              <p:nvPr/>
            </p:nvSpPr>
            <p:spPr>
              <a:xfrm>
                <a:off x="5062996" y="1405477"/>
                <a:ext cx="1315104" cy="669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835D-11BE-8800-CAE8-74B28DE8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996" y="1405477"/>
                <a:ext cx="1315104" cy="669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6E1FCF-0B44-FD55-7110-F5D3DE7FE236}"/>
                  </a:ext>
                </a:extLst>
              </p:cNvPr>
              <p:cNvSpPr txBox="1"/>
              <p:nvPr/>
            </p:nvSpPr>
            <p:spPr>
              <a:xfrm>
                <a:off x="4934788" y="2094591"/>
                <a:ext cx="2412135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20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6E1FCF-0B44-FD55-7110-F5D3DE7FE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788" y="2094591"/>
                <a:ext cx="2412135" cy="909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E9644-AC3A-D6E2-549A-90AEC56A8552}"/>
                  </a:ext>
                </a:extLst>
              </p:cNvPr>
              <p:cNvSpPr txBox="1"/>
              <p:nvPr/>
            </p:nvSpPr>
            <p:spPr>
              <a:xfrm>
                <a:off x="5042951" y="3408899"/>
                <a:ext cx="849720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E9644-AC3A-D6E2-549A-90AEC56A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51" y="3408899"/>
                <a:ext cx="849720" cy="634789"/>
              </a:xfrm>
              <a:prstGeom prst="rect">
                <a:avLst/>
              </a:prstGeom>
              <a:blipFill>
                <a:blip r:embed="rId7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9A1F49E-522F-8561-AC06-2EAC0C95040B}"/>
              </a:ext>
            </a:extLst>
          </p:cNvPr>
          <p:cNvSpPr txBox="1"/>
          <p:nvPr/>
        </p:nvSpPr>
        <p:spPr>
          <a:xfrm>
            <a:off x="6378100" y="3218462"/>
            <a:ext cx="2505814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Unscreened: 	g=∞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Fully screened: 	g=0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Mott criterion:	g=1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DB588-B30A-92B6-E35B-419D45C3FB9A}"/>
              </a:ext>
            </a:extLst>
          </p:cNvPr>
          <p:cNvSpPr txBox="1"/>
          <p:nvPr/>
        </p:nvSpPr>
        <p:spPr>
          <a:xfrm>
            <a:off x="7253157" y="1708456"/>
            <a:ext cx="1859580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Debye screening length</a:t>
            </a:r>
          </a:p>
        </p:txBody>
      </p:sp>
      <p:pic>
        <p:nvPicPr>
          <p:cNvPr id="3" name="Picture 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0F771C9E-5D7E-3087-3273-857F51F60A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3" t="5424" r="53369" b="50000"/>
          <a:stretch/>
        </p:blipFill>
        <p:spPr>
          <a:xfrm>
            <a:off x="7552041" y="432191"/>
            <a:ext cx="1261811" cy="12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1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Tanguy: Dielectric function of screened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3F3F5-9FF4-D444-4A37-4A2A7EF35381}"/>
              </a:ext>
            </a:extLst>
          </p:cNvPr>
          <p:cNvSpPr txBox="1"/>
          <p:nvPr/>
        </p:nvSpPr>
        <p:spPr>
          <a:xfrm>
            <a:off x="4193597" y="4601328"/>
            <a:ext cx="303705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60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10660 (1999)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F40F8-3434-3CD9-4FCF-155F12F84CD4}"/>
                  </a:ext>
                </a:extLst>
              </p:cNvPr>
              <p:cNvSpPr txBox="1"/>
              <p:nvPr/>
            </p:nvSpPr>
            <p:spPr>
              <a:xfrm>
                <a:off x="14861" y="1002271"/>
                <a:ext cx="7055329" cy="908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&lt;</m:t>
                          </m:r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p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𝑛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𝑔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F40F8-3434-3CD9-4FCF-155F12F84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1" y="1002271"/>
                <a:ext cx="7055329" cy="9084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B0203F-F8C7-822D-3147-1F1EF1FF0D14}"/>
                  </a:ext>
                </a:extLst>
              </p:cNvPr>
              <p:cNvSpPr txBox="1"/>
              <p:nvPr/>
            </p:nvSpPr>
            <p:spPr>
              <a:xfrm>
                <a:off x="6712513" y="344905"/>
                <a:ext cx="230864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6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B0203F-F8C7-822D-3147-1F1EF1FF0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13" y="344905"/>
                <a:ext cx="2308645" cy="617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9EBA021-EDDF-E4CC-82F9-C1F67A407546}"/>
              </a:ext>
            </a:extLst>
          </p:cNvPr>
          <p:cNvSpPr txBox="1"/>
          <p:nvPr/>
        </p:nvSpPr>
        <p:spPr>
          <a:xfrm>
            <a:off x="53926" y="483448"/>
            <a:ext cx="43556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Bound exciton states (finite number):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9D842-C982-7FE0-698D-3DDE153E32AB}"/>
              </a:ext>
            </a:extLst>
          </p:cNvPr>
          <p:cNvSpPr txBox="1"/>
          <p:nvPr/>
        </p:nvSpPr>
        <p:spPr>
          <a:xfrm>
            <a:off x="71559" y="2031918"/>
            <a:ext cx="23214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 continuum: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E2CDF9-3146-E4E3-0632-E3D9D97B8871}"/>
                  </a:ext>
                </a:extLst>
              </p:cNvPr>
              <p:cNvSpPr txBox="1"/>
              <p:nvPr/>
            </p:nvSpPr>
            <p:spPr>
              <a:xfrm>
                <a:off x="0" y="2511037"/>
                <a:ext cx="6771726" cy="1108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𝑔</m:t>
                                          </m:r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E2CDF9-3146-E4E3-0632-E3D9D97B8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11037"/>
                <a:ext cx="6771726" cy="11085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EF2625-DDF7-AB76-C4CA-009934524886}"/>
                  </a:ext>
                </a:extLst>
              </p:cNvPr>
              <p:cNvSpPr txBox="1"/>
              <p:nvPr/>
            </p:nvSpPr>
            <p:spPr>
              <a:xfrm>
                <a:off x="7173968" y="3065291"/>
                <a:ext cx="1707262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EF2625-DDF7-AB76-C4CA-009934524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968" y="3065291"/>
                <a:ext cx="1707262" cy="501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7B893D1-26D5-914C-1C0B-C8FEDDFDC8EA}"/>
              </a:ext>
            </a:extLst>
          </p:cNvPr>
          <p:cNvSpPr txBox="1"/>
          <p:nvPr/>
        </p:nvSpPr>
        <p:spPr>
          <a:xfrm>
            <a:off x="13996" y="3729043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Need to introduce Lorentzian broadening and perform numerical KK transform.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A052C-2570-F11B-071E-8F66F041FC7D}"/>
              </a:ext>
            </a:extLst>
          </p:cNvPr>
          <p:cNvSpPr txBox="1"/>
          <p:nvPr/>
        </p:nvSpPr>
        <p:spPr>
          <a:xfrm>
            <a:off x="4882975" y="1849010"/>
            <a:ext cx="2223686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Reduced Rydberg energy</a:t>
            </a:r>
          </a:p>
        </p:txBody>
      </p:sp>
    </p:spTree>
    <p:extLst>
      <p:ext uri="{BB962C8B-B14F-4D97-AF65-F5344CB8AC3E}">
        <p14:creationId xmlns:p14="http://schemas.microsoft.com/office/powerpoint/2010/main" val="4249606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Tanguy: Dielectric function of screened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597206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F3D0A-2EB2-938E-6FDC-1B882A4F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07" y="381000"/>
            <a:ext cx="6991130" cy="4698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D6BB3-F7EE-8589-1C22-0E2D73059E0A}"/>
              </a:ext>
            </a:extLst>
          </p:cNvPr>
          <p:cNvSpPr txBox="1"/>
          <p:nvPr/>
        </p:nvSpPr>
        <p:spPr>
          <a:xfrm>
            <a:off x="2444621" y="2727187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82845-D686-B3CD-EABC-4DE136088880}"/>
              </a:ext>
            </a:extLst>
          </p:cNvPr>
          <p:cNvSpPr txBox="1"/>
          <p:nvPr/>
        </p:nvSpPr>
        <p:spPr>
          <a:xfrm>
            <a:off x="3783489" y="4138246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22ACB-CA3B-274A-3E32-52CC4C50F984}"/>
              </a:ext>
            </a:extLst>
          </p:cNvPr>
          <p:cNvSpPr txBox="1"/>
          <p:nvPr/>
        </p:nvSpPr>
        <p:spPr>
          <a:xfrm>
            <a:off x="7859181" y="3729152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C1B67-048C-AE62-8FFD-B09EF4272F9B}"/>
              </a:ext>
            </a:extLst>
          </p:cNvPr>
          <p:cNvSpPr txBox="1"/>
          <p:nvPr/>
        </p:nvSpPr>
        <p:spPr>
          <a:xfrm>
            <a:off x="5973251" y="2742679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E25B0-283B-A2D9-075A-1B758B995BE9}"/>
              </a:ext>
            </a:extLst>
          </p:cNvPr>
          <p:cNvSpPr txBox="1"/>
          <p:nvPr/>
        </p:nvSpPr>
        <p:spPr>
          <a:xfrm>
            <a:off x="2575249" y="3319635"/>
            <a:ext cx="83227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g=1.5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87B48-37E0-1012-A0FD-4D234A63D0BD}"/>
              </a:ext>
            </a:extLst>
          </p:cNvPr>
          <p:cNvSpPr txBox="1"/>
          <p:nvPr/>
        </p:nvSpPr>
        <p:spPr>
          <a:xfrm>
            <a:off x="7688758" y="1852947"/>
            <a:ext cx="14093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(screened)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C13AC-082E-FC4D-4ACA-611313451433}"/>
              </a:ext>
            </a:extLst>
          </p:cNvPr>
          <p:cNvSpPr txBox="1"/>
          <p:nvPr/>
        </p:nvSpPr>
        <p:spPr>
          <a:xfrm>
            <a:off x="6716071" y="640295"/>
            <a:ext cx="223971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 (unscreened)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B4FA2-0230-3A95-193F-B754A6599B5B}"/>
              </a:ext>
            </a:extLst>
          </p:cNvPr>
          <p:cNvSpPr txBox="1"/>
          <p:nvPr/>
        </p:nvSpPr>
        <p:spPr>
          <a:xfrm>
            <a:off x="2648787" y="4844036"/>
            <a:ext cx="2837636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B </a:t>
            </a:r>
            <a:r>
              <a:rPr lang="en-US" sz="11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60</a:t>
            </a:r>
            <a:r>
              <a:rPr lang="en-US" sz="11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10660 (1999)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F6349-1F33-78AC-5DEF-31C8D5B4D490}"/>
              </a:ext>
            </a:extLst>
          </p:cNvPr>
          <p:cNvSpPr txBox="1"/>
          <p:nvPr/>
        </p:nvSpPr>
        <p:spPr>
          <a:xfrm>
            <a:off x="311021" y="3345564"/>
            <a:ext cx="151777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Small Broadening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Low Temp</a:t>
            </a:r>
            <a:endParaRPr lang="en-US" sz="1800" kern="1200" dirty="0">
              <a:solidFill>
                <a:srgbClr val="882345"/>
              </a:solidFill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0DC2E-8283-A9F5-DAEE-D4FF5C0F7C27}"/>
              </a:ext>
            </a:extLst>
          </p:cNvPr>
          <p:cNvSpPr txBox="1"/>
          <p:nvPr/>
        </p:nvSpPr>
        <p:spPr>
          <a:xfrm>
            <a:off x="4571999" y="3282876"/>
            <a:ext cx="153022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Large Broadening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High Temp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BCF8E6-BD68-20C6-0D4D-CA68E528BE68}"/>
              </a:ext>
            </a:extLst>
          </p:cNvPr>
          <p:cNvSpPr txBox="1"/>
          <p:nvPr/>
        </p:nvSpPr>
        <p:spPr>
          <a:xfrm>
            <a:off x="1388153" y="1239265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E4ADD-0D42-85D1-BA36-371FFDF3E7C3}"/>
              </a:ext>
            </a:extLst>
          </p:cNvPr>
          <p:cNvSpPr txBox="1"/>
          <p:nvPr/>
        </p:nvSpPr>
        <p:spPr>
          <a:xfrm>
            <a:off x="3594926" y="2126039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</p:spTree>
    <p:extLst>
      <p:ext uri="{BB962C8B-B14F-4D97-AF65-F5344CB8AC3E}">
        <p14:creationId xmlns:p14="http://schemas.microsoft.com/office/powerpoint/2010/main" val="1130443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 (band structure method)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3B96E-B707-5E75-2DC5-240A3F4ABF41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BE541-CC2B-25C9-0833-70B152A96190}"/>
              </a:ext>
            </a:extLst>
          </p:cNvPr>
          <p:cNvSpPr txBox="1"/>
          <p:nvPr/>
        </p:nvSpPr>
        <p:spPr>
          <a:xfrm>
            <a:off x="12404" y="590971"/>
            <a:ext cx="8533105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Schrödinger equation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Bloch’s theorem: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Solve equation for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Eliminate green free-electron term with substitution of variables (Kane 1957).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Then treat red term in perturbation theory.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very well for semiconductors with local V(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 potentials.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/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/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/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1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𝒑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889152" y="4598407"/>
            <a:ext cx="45833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/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solidFill>
                <a:srgbClr val="006265">
                  <a:lumMod val="10000"/>
                  <a:lumOff val="9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𝑓𝑔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+2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blipFill>
                <a:blip r:embed="rId5"/>
                <a:stretch>
                  <a:fillRect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D012569-E34D-C7E7-1358-C88D5D922070}"/>
              </a:ext>
            </a:extLst>
          </p:cNvPr>
          <p:cNvSpPr txBox="1"/>
          <p:nvPr/>
        </p:nvSpPr>
        <p:spPr>
          <a:xfrm>
            <a:off x="6335778" y="1870927"/>
            <a:ext cx="1566454" cy="400110"/>
          </a:xfrm>
          <a:prstGeom prst="rect">
            <a:avLst/>
          </a:prstGeom>
          <a:solidFill>
            <a:srgbClr val="006265">
              <a:lumMod val="10000"/>
              <a:lumOff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 rule</a:t>
            </a:r>
          </a:p>
        </p:txBody>
      </p:sp>
    </p:spTree>
    <p:extLst>
      <p:ext uri="{BB962C8B-B14F-4D97-AF65-F5344CB8AC3E}">
        <p14:creationId xmlns:p14="http://schemas.microsoft.com/office/powerpoint/2010/main" val="215018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ADBCC18-C856-A9B9-44ED-C672A3F9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Relativistic Effects: Darwin Shift: C, Si, Ge, Sn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DBC40753-3C0C-F6A5-09F0-FE5A3F37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77" y="480448"/>
            <a:ext cx="7726093" cy="379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5E4133-EAF3-0959-73CD-A9B73C3BE095}"/>
              </a:ext>
            </a:extLst>
          </p:cNvPr>
          <p:cNvSpPr txBox="1"/>
          <p:nvPr/>
        </p:nvSpPr>
        <p:spPr>
          <a:xfrm>
            <a:off x="38745" y="3425601"/>
            <a:ext cx="651597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The s* band moves down, as the elements get heavier.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In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-tin, the s* band moves into the p-band manifold, between the j=1/2 and j=3/2 states.</a:t>
            </a:r>
          </a:p>
          <a:p>
            <a:r>
              <a:rPr lang="en-US" sz="2000" dirty="0">
                <a:solidFill>
                  <a:schemeClr val="bg2"/>
                </a:solidFill>
              </a:rPr>
              <a:t>This makes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 an (</a:t>
            </a:r>
            <a:r>
              <a:rPr lang="en-US" sz="2000" b="1" dirty="0">
                <a:solidFill>
                  <a:srgbClr val="FF0000"/>
                </a:solidFill>
              </a:rPr>
              <a:t>inverted</a:t>
            </a:r>
            <a:r>
              <a:rPr lang="en-US" sz="2000" dirty="0">
                <a:solidFill>
                  <a:schemeClr val="bg2"/>
                </a:solidFill>
              </a:rPr>
              <a:t>) </a:t>
            </a:r>
            <a:r>
              <a:rPr lang="en-US" sz="2000" b="1" dirty="0">
                <a:solidFill>
                  <a:srgbClr val="FF0000"/>
                </a:solidFill>
              </a:rPr>
              <a:t>gapless</a:t>
            </a:r>
            <a:r>
              <a:rPr lang="en-US" sz="2000" dirty="0">
                <a:solidFill>
                  <a:schemeClr val="bg2"/>
                </a:solidFill>
              </a:rPr>
              <a:t> semiconductor.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651AD-D0D0-409D-DDAF-1198A6789D70}"/>
              </a:ext>
            </a:extLst>
          </p:cNvPr>
          <p:cNvSpPr txBox="1"/>
          <p:nvPr/>
        </p:nvSpPr>
        <p:spPr>
          <a:xfrm>
            <a:off x="7638368" y="3953134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0F5D2-D4D0-141A-101D-9BF164219673}"/>
              </a:ext>
            </a:extLst>
          </p:cNvPr>
          <p:cNvSpPr txBox="1"/>
          <p:nvPr/>
        </p:nvSpPr>
        <p:spPr>
          <a:xfrm>
            <a:off x="7582263" y="2171640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F24AE-F226-74D4-3BD5-CE183A2FE10B}"/>
              </a:ext>
            </a:extLst>
          </p:cNvPr>
          <p:cNvSpPr txBox="1"/>
          <p:nvPr/>
        </p:nvSpPr>
        <p:spPr>
          <a:xfrm>
            <a:off x="6775614" y="39531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81269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747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gapless topological insulators (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6E32E2ED-B626-D4CB-2D75-FD8B85C9688F}"/>
              </a:ext>
            </a:extLst>
          </p:cNvPr>
          <p:cNvSpPr txBox="1"/>
          <p:nvPr/>
        </p:nvSpPr>
        <p:spPr>
          <a:xfrm>
            <a:off x="154135" y="4479806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81FEB-7520-3E1D-26BB-418C08FD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42" y="842707"/>
            <a:ext cx="4253577" cy="3492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3773715" y="4409652"/>
            <a:ext cx="530630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gapless (inverted) semiconductors should have this peak.</a:t>
            </a:r>
          </a:p>
          <a:p>
            <a:r>
              <a:rPr lang="en-US" dirty="0"/>
              <a:t>Theory with same model as Ge IVB (Kaiser 1953, Kahn 1955).</a:t>
            </a:r>
          </a:p>
        </p:txBody>
      </p: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7C6EDF5-C18B-C019-DC74-17867B51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1" y="842707"/>
            <a:ext cx="4253577" cy="3028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07293-63ED-91B4-8F4D-1AAE83421201}"/>
              </a:ext>
            </a:extLst>
          </p:cNvPr>
          <p:cNvSpPr txBox="1"/>
          <p:nvPr/>
        </p:nvSpPr>
        <p:spPr>
          <a:xfrm>
            <a:off x="6994938" y="1034072"/>
            <a:ext cx="183736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looks like an exciton</a:t>
            </a:r>
          </a:p>
        </p:txBody>
      </p:sp>
    </p:spTree>
    <p:extLst>
      <p:ext uri="{BB962C8B-B14F-4D97-AF65-F5344CB8AC3E}">
        <p14:creationId xmlns:p14="http://schemas.microsoft.com/office/powerpoint/2010/main" val="1875131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3A85-90BF-1B83-5329-BF2DEE7DF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56F7DC-EB84-93AF-B3BB-E852AAA5E2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D1DE666-BF5E-BF46-66D1-BA66276B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55664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Simple 8x8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lang="en-US" sz="2800" dirty="0">
                <a:latin typeface="+mj-lt"/>
              </a:rPr>
              <a:t> band structure of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 (Kane)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8EFC39DB-CAEC-0501-6956-3ABD0B2B27CB}"/>
              </a:ext>
            </a:extLst>
          </p:cNvPr>
          <p:cNvSpPr txBox="1"/>
          <p:nvPr/>
        </p:nvSpPr>
        <p:spPr>
          <a:xfrm>
            <a:off x="154135" y="4479806"/>
            <a:ext cx="3279530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S. Zollner, JVST B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42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022203 (2024).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F8B01-F268-BD0B-B66D-5952AD65FEE8}"/>
              </a:ext>
            </a:extLst>
          </p:cNvPr>
          <p:cNvSpPr txBox="1"/>
          <p:nvPr/>
        </p:nvSpPr>
        <p:spPr>
          <a:xfrm>
            <a:off x="37597" y="627683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828605-FE62-DEF6-5ECB-EB4EC44AE131}"/>
                  </a:ext>
                </a:extLst>
              </p:cNvPr>
              <p:cNvSpPr txBox="1"/>
              <p:nvPr/>
            </p:nvSpPr>
            <p:spPr>
              <a:xfrm>
                <a:off x="37597" y="1076267"/>
                <a:ext cx="3322704" cy="19411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828605-FE62-DEF6-5ECB-EB4EC44A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1076267"/>
                <a:ext cx="3322704" cy="1941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4FC832-0B45-8705-9F78-80B946A105C7}"/>
              </a:ext>
            </a:extLst>
          </p:cNvPr>
          <p:cNvSpPr txBox="1"/>
          <p:nvPr/>
        </p:nvSpPr>
        <p:spPr>
          <a:xfrm>
            <a:off x="37597" y="3127469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0B665-D12A-A16F-E6F8-5E4340DC3BFF}"/>
                  </a:ext>
                </a:extLst>
              </p:cNvPr>
              <p:cNvSpPr txBox="1"/>
              <p:nvPr/>
            </p:nvSpPr>
            <p:spPr>
              <a:xfrm>
                <a:off x="37597" y="3576052"/>
                <a:ext cx="4022833" cy="5582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0B665-D12A-A16F-E6F8-5E4340DC3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576052"/>
                <a:ext cx="4022833" cy="558230"/>
              </a:xfrm>
              <a:prstGeom prst="rect">
                <a:avLst/>
              </a:prstGeom>
              <a:blipFill>
                <a:blip r:embed="rId3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diagram of energy and energy&#10;&#10;Description automatically generated">
            <a:extLst>
              <a:ext uri="{FF2B5EF4-FFF2-40B4-BE49-F238E27FC236}">
                <a16:creationId xmlns:a16="http://schemas.microsoft.com/office/drawing/2014/main" id="{9E515A0E-692D-E488-9AF9-1D28CC9C3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96" r="5823"/>
          <a:stretch/>
        </p:blipFill>
        <p:spPr>
          <a:xfrm>
            <a:off x="4572000" y="481997"/>
            <a:ext cx="3900458" cy="4634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2E9779-9FDF-677F-8712-5D3F37084FEA}"/>
              </a:ext>
            </a:extLst>
          </p:cNvPr>
          <p:cNvSpPr txBox="1"/>
          <p:nvPr/>
        </p:nvSpPr>
        <p:spPr>
          <a:xfrm>
            <a:off x="5309588" y="1883718"/>
            <a:ext cx="1013419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panose="05050102010706020507" pitchFamily="18" charset="2"/>
              </a:rPr>
              <a:t>a</a:t>
            </a:r>
            <a:r>
              <a:rPr lang="en-US" sz="3200" dirty="0">
                <a:latin typeface="+mj-lt"/>
              </a:rPr>
              <a:t>-tin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9734D-4CB0-28BA-458D-91F7D55267F0}"/>
              </a:ext>
            </a:extLst>
          </p:cNvPr>
          <p:cNvSpPr txBox="1"/>
          <p:nvPr/>
        </p:nvSpPr>
        <p:spPr>
          <a:xfrm>
            <a:off x="7398884" y="2048530"/>
            <a:ext cx="16770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dashed: parabolic</a:t>
            </a:r>
          </a:p>
          <a:p>
            <a:r>
              <a:rPr lang="en-US" dirty="0"/>
              <a:t>solid: </a:t>
            </a:r>
            <a:r>
              <a:rPr lang="en-US" dirty="0" err="1"/>
              <a:t>nonparabolic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4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44730F3-E8BD-A2A6-3DE5-FCFEA71A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Spectroscopic ellipsometry</a:t>
            </a:r>
          </a:p>
        </p:txBody>
      </p:sp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8A732620-6451-FE50-6F87-629721FF442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71728" y="4671383"/>
            <a:ext cx="272365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Grafik 11">
            <a:extLst>
              <a:ext uri="{FF2B5EF4-FFF2-40B4-BE49-F238E27FC236}">
                <a16:creationId xmlns:a16="http://schemas.microsoft.com/office/drawing/2014/main" id="{D04623DC-8866-4F4D-A795-144762BBC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6" y="422495"/>
            <a:ext cx="3073881" cy="1778389"/>
          </a:xfrm>
          <a:prstGeom prst="rect">
            <a:avLst/>
          </a:prstGeom>
        </p:spPr>
      </p:pic>
      <p:pic>
        <p:nvPicPr>
          <p:cNvPr id="11" name="Grafik 14">
            <a:extLst>
              <a:ext uri="{FF2B5EF4-FFF2-40B4-BE49-F238E27FC236}">
                <a16:creationId xmlns:a16="http://schemas.microsoft.com/office/drawing/2014/main" id="{47CDE208-5B43-7191-D470-986491F75B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4442165" y="1540453"/>
            <a:ext cx="2314349" cy="3506987"/>
          </a:xfrm>
          <a:prstGeom prst="rect">
            <a:avLst/>
          </a:prstGeom>
        </p:spPr>
      </p:pic>
      <p:sp>
        <p:nvSpPr>
          <p:cNvPr id="12" name="Textfeld 8">
            <a:extLst>
              <a:ext uri="{FF2B5EF4-FFF2-40B4-BE49-F238E27FC236}">
                <a16:creationId xmlns:a16="http://schemas.microsoft.com/office/drawing/2014/main" id="{CB602C22-55B8-8CE2-FE49-B69FCA4883FF}"/>
              </a:ext>
            </a:extLst>
          </p:cNvPr>
          <p:cNvSpPr txBox="1"/>
          <p:nvPr/>
        </p:nvSpPr>
        <p:spPr>
          <a:xfrm>
            <a:off x="5474997" y="4796228"/>
            <a:ext cx="128151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femto.nmsu.edu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792F-4FB1-7E7A-DB3E-6096A9D1C8CC}"/>
              </a:ext>
            </a:extLst>
          </p:cNvPr>
          <p:cNvSpPr/>
          <p:nvPr/>
        </p:nvSpPr>
        <p:spPr>
          <a:xfrm>
            <a:off x="6698321" y="3317014"/>
            <a:ext cx="140481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AT" sz="1600" dirty="0">
                <a:solidFill>
                  <a:srgbClr val="960E18"/>
                </a:solidFill>
              </a:rPr>
              <a:t>UHV </a:t>
            </a:r>
            <a:r>
              <a:rPr lang="de-AT" sz="1600" dirty="0" err="1">
                <a:solidFill>
                  <a:srgbClr val="960E18"/>
                </a:solidFill>
              </a:rPr>
              <a:t>cryostat</a:t>
            </a:r>
            <a:endParaRPr lang="de-AT" sz="1600" dirty="0">
              <a:solidFill>
                <a:srgbClr val="960E18"/>
              </a:solidFill>
            </a:endParaRPr>
          </a:p>
          <a:p>
            <a:pPr algn="ctr"/>
            <a:r>
              <a:rPr lang="de-AT" sz="1600" dirty="0">
                <a:solidFill>
                  <a:srgbClr val="960E18"/>
                </a:solidFill>
              </a:rPr>
              <a:t>&amp; V-VASE </a:t>
            </a:r>
            <a:r>
              <a:rPr lang="de-AT" sz="1600" dirty="0" err="1">
                <a:solidFill>
                  <a:srgbClr val="960E18"/>
                </a:solidFill>
              </a:rPr>
              <a:t>ellipsometer</a:t>
            </a:r>
            <a:endParaRPr lang="en-US" sz="1600" dirty="0">
              <a:solidFill>
                <a:srgbClr val="960E1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132726-AA66-37B0-4F12-85C2FBEF6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" y="579329"/>
            <a:ext cx="4441435" cy="2058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0">
                <a:extLst>
                  <a:ext uri="{FF2B5EF4-FFF2-40B4-BE49-F238E27FC236}">
                    <a16:creationId xmlns:a16="http://schemas.microsoft.com/office/drawing/2014/main" id="{6D7923CA-2F08-3BC4-64F1-E75454B308B4}"/>
                  </a:ext>
                </a:extLst>
              </p:cNvPr>
              <p:cNvSpPr txBox="1"/>
              <p:nvPr/>
            </p:nvSpPr>
            <p:spPr>
              <a:xfrm>
                <a:off x="3912167" y="579329"/>
                <a:ext cx="1844928" cy="5314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de-A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A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A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A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lang="de-A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17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</m:func>
                      <m:sSup>
                        <m:sSupPr>
                          <m:ctrlPr>
                            <a:rPr lang="de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17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feld 10">
                <a:extLst>
                  <a:ext uri="{FF2B5EF4-FFF2-40B4-BE49-F238E27FC236}">
                    <a16:creationId xmlns:a16="http://schemas.microsoft.com/office/drawing/2014/main" id="{6D7923CA-2F08-3BC4-64F1-E75454B3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167" y="579329"/>
                <a:ext cx="1844928" cy="531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CB55393-247F-3C0B-E2F4-E55AB5DC1C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4" t="6636" r="2124" b="5148"/>
          <a:stretch/>
        </p:blipFill>
        <p:spPr>
          <a:xfrm>
            <a:off x="31262" y="2632443"/>
            <a:ext cx="4171088" cy="243254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A5D80CB-CDF4-9E38-2151-AA0D007B5CF2}"/>
              </a:ext>
            </a:extLst>
          </p:cNvPr>
          <p:cNvSpPr/>
          <p:nvPr/>
        </p:nvSpPr>
        <p:spPr>
          <a:xfrm>
            <a:off x="1040860" y="2937753"/>
            <a:ext cx="826851" cy="124874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8">
            <a:extLst>
              <a:ext uri="{FF2B5EF4-FFF2-40B4-BE49-F238E27FC236}">
                <a16:creationId xmlns:a16="http://schemas.microsoft.com/office/drawing/2014/main" id="{E9CF1DA3-CB6D-DB57-70D8-A485E27899E5}"/>
              </a:ext>
            </a:extLst>
          </p:cNvPr>
          <p:cNvSpPr txBox="1"/>
          <p:nvPr/>
        </p:nvSpPr>
        <p:spPr>
          <a:xfrm>
            <a:off x="1296731" y="422495"/>
            <a:ext cx="24745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ellipsometric angles </a:t>
            </a:r>
            <a:r>
              <a:rPr lang="en-US" sz="1600" dirty="0">
                <a:latin typeface="Symbol" panose="05050102010706020507" pitchFamily="18" charset="2"/>
              </a:rPr>
              <a:t>y</a:t>
            </a:r>
            <a:r>
              <a:rPr lang="en-US" sz="1600" dirty="0"/>
              <a:t>,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</a:p>
          <a:p>
            <a:r>
              <a:rPr lang="en-US" sz="1600" dirty="0"/>
              <a:t>refractive index </a:t>
            </a:r>
            <a:r>
              <a:rPr lang="en-US" sz="1600" dirty="0" err="1"/>
              <a:t>n+ik</a:t>
            </a:r>
            <a:endParaRPr lang="en-US" sz="1600" dirty="0"/>
          </a:p>
          <a:p>
            <a:r>
              <a:rPr lang="en-US" sz="1600" dirty="0"/>
              <a:t>dielectric function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20" name="Google Shape;99;p16">
            <a:extLst>
              <a:ext uri="{FF2B5EF4-FFF2-40B4-BE49-F238E27FC236}">
                <a16:creationId xmlns:a16="http://schemas.microsoft.com/office/drawing/2014/main" id="{93360857-0166-D7D2-8386-A4B4603860BD}"/>
              </a:ext>
            </a:extLst>
          </p:cNvPr>
          <p:cNvSpPr txBox="1"/>
          <p:nvPr/>
        </p:nvSpPr>
        <p:spPr>
          <a:xfrm>
            <a:off x="6842267" y="4312534"/>
            <a:ext cx="196128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Tompkins &amp; Hilfiker, Spectroscopic Ellipsometry (2016)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A67C1E-865E-0565-A8AD-91AD7068D318}"/>
                  </a:ext>
                </a:extLst>
              </p:cNvPr>
              <p:cNvSpPr txBox="1"/>
              <p:nvPr/>
            </p:nvSpPr>
            <p:spPr>
              <a:xfrm>
                <a:off x="6235651" y="2523072"/>
                <a:ext cx="2772259" cy="656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A67C1E-865E-0565-A8AD-91AD7068D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651" y="2523072"/>
                <a:ext cx="2772259" cy="6562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769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0D7E967F-CD5D-930E-99A8-33E5C04D80C0}"/>
              </a:ext>
            </a:extLst>
          </p:cNvPr>
          <p:cNvSpPr txBox="1"/>
          <p:nvPr/>
        </p:nvSpPr>
        <p:spPr>
          <a:xfrm>
            <a:off x="4148032" y="4620967"/>
            <a:ext cx="3279530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S. Zollner, JVST B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42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022203 (2024).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53809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Excitonic </a:t>
            </a:r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B487F-CC68-374C-E3FC-54B50B9D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t="5423" r="6253"/>
          <a:stretch/>
        </p:blipFill>
        <p:spPr>
          <a:xfrm>
            <a:off x="5935850" y="526671"/>
            <a:ext cx="2435792" cy="3880884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76CA362-F079-B1B4-D950-D5259A49B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" t="6605" r="5808"/>
          <a:stretch/>
        </p:blipFill>
        <p:spPr>
          <a:xfrm>
            <a:off x="193728" y="526671"/>
            <a:ext cx="2435792" cy="3803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67022-70E1-DE65-A7F7-477D914A3383}"/>
              </a:ext>
            </a:extLst>
          </p:cNvPr>
          <p:cNvSpPr txBox="1"/>
          <p:nvPr/>
        </p:nvSpPr>
        <p:spPr>
          <a:xfrm>
            <a:off x="2017952" y="1064769"/>
            <a:ext cx="841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</a:p>
          <a:p>
            <a:r>
              <a:rPr lang="en-US" dirty="0"/>
              <a:t>excitons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3DE1B-4B5C-6509-B4D0-970C76B0F0B3}"/>
              </a:ext>
            </a:extLst>
          </p:cNvPr>
          <p:cNvSpPr txBox="1"/>
          <p:nvPr/>
        </p:nvSpPr>
        <p:spPr>
          <a:xfrm>
            <a:off x="1960250" y="2833607"/>
            <a:ext cx="12506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excitons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E16F8-9CAA-C50E-8FDD-A0C6E33ED155}"/>
              </a:ext>
            </a:extLst>
          </p:cNvPr>
          <p:cNvSpPr txBox="1"/>
          <p:nvPr/>
        </p:nvSpPr>
        <p:spPr>
          <a:xfrm>
            <a:off x="8179261" y="1324914"/>
            <a:ext cx="841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</a:p>
          <a:p>
            <a:r>
              <a:rPr lang="en-US" dirty="0"/>
              <a:t>excitons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C5B8A-5425-8F35-7D12-BD3CF449BBF7}"/>
              </a:ext>
            </a:extLst>
          </p:cNvPr>
          <p:cNvSpPr txBox="1"/>
          <p:nvPr/>
        </p:nvSpPr>
        <p:spPr>
          <a:xfrm>
            <a:off x="7847126" y="3295366"/>
            <a:ext cx="125066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with excitons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BE0A3-F03D-9E33-1D89-DC306ED13422}"/>
              </a:ext>
            </a:extLst>
          </p:cNvPr>
          <p:cNvSpPr txBox="1"/>
          <p:nvPr/>
        </p:nvSpPr>
        <p:spPr>
          <a:xfrm>
            <a:off x="3881699" y="935351"/>
            <a:ext cx="128753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u="sng" dirty="0"/>
              <a:t>Screening: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6D901B-4B94-6B3A-694B-A58264794D5B}"/>
                  </a:ext>
                </a:extLst>
              </p:cNvPr>
              <p:cNvSpPr txBox="1"/>
              <p:nvPr/>
            </p:nvSpPr>
            <p:spPr>
              <a:xfrm>
                <a:off x="3896543" y="1412320"/>
                <a:ext cx="1257845" cy="727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ad>
                        <m:rad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6D901B-4B94-6B3A-694B-A58264794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543" y="1412320"/>
                <a:ext cx="1257845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BFEBDE-3C5B-9150-43A8-506407FDE438}"/>
                  </a:ext>
                </a:extLst>
              </p:cNvPr>
              <p:cNvSpPr txBox="1"/>
              <p:nvPr/>
            </p:nvSpPr>
            <p:spPr>
              <a:xfrm>
                <a:off x="3429268" y="2425823"/>
                <a:ext cx="2192395" cy="5065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34" charset="-128"/>
                                          <a:cs typeface="+mn-cs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BFEBDE-3C5B-9150-43A8-506407FDE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268" y="2425823"/>
                <a:ext cx="2192395" cy="506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5E60D-C4DA-21D4-AB6A-7DAE3FBAD841}"/>
                  </a:ext>
                </a:extLst>
              </p:cNvPr>
              <p:cNvSpPr txBox="1"/>
              <p:nvPr/>
            </p:nvSpPr>
            <p:spPr>
              <a:xfrm>
                <a:off x="3561195" y="3218368"/>
                <a:ext cx="1928540" cy="727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16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5E60D-C4DA-21D4-AB6A-7DAE3FBAD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5" y="3218368"/>
                <a:ext cx="1928540" cy="727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9817A9-581B-B143-621E-271E719E01B0}"/>
              </a:ext>
            </a:extLst>
          </p:cNvPr>
          <p:cNvSpPr txBox="1"/>
          <p:nvPr/>
        </p:nvSpPr>
        <p:spPr>
          <a:xfrm>
            <a:off x="4719233" y="479062"/>
            <a:ext cx="4419935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nonparabolicity affects exciton radius (screening)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1599090" y="486972"/>
            <a:ext cx="1611823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Parabolic bands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47166-57E5-2166-9167-D6125D7F3A7F}"/>
              </a:ext>
            </a:extLst>
          </p:cNvPr>
          <p:cNvSpPr/>
          <p:nvPr/>
        </p:nvSpPr>
        <p:spPr>
          <a:xfrm>
            <a:off x="5711126" y="2224006"/>
            <a:ext cx="3386664" cy="21835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8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Dielectric function of InSb from 80 to 800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4214035" y="4628597"/>
            <a:ext cx="4036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Melissa 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9F3B-7BAB-1FAF-ED06-0D6A5D7308A2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394FA212-356A-97C3-AA99-D40906E0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60">
            <a:extLst>
              <a:ext uri="{FF2B5EF4-FFF2-40B4-BE49-F238E27FC236}">
                <a16:creationId xmlns:a16="http://schemas.microsoft.com/office/drawing/2014/main" id="{FCDDDE27-238B-BBF7-CF7B-7EDDCFB6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1357D-7C79-270D-60FA-C4D19E787CFB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77490" y="479648"/>
            <a:chExt cx="7363742" cy="2649075"/>
          </a:xfrm>
        </p:grpSpPr>
        <p:pic>
          <p:nvPicPr>
            <p:cNvPr id="3" name="docs-internal-guid-ae63a074-7fff-16a2-320c-c06006a66dd7">
              <a:extLst>
                <a:ext uri="{FF2B5EF4-FFF2-40B4-BE49-F238E27FC236}">
                  <a16:creationId xmlns:a16="http://schemas.microsoft.com/office/drawing/2014/main" id="{DDDFC93F-246E-BF90-1859-00EF7EB2A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77490" y="479648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ACA2E-3ED9-F23C-6DDA-3107A9629DDA}"/>
                </a:ext>
              </a:extLst>
            </p:cNvPr>
            <p:cNvSpPr txBox="1"/>
            <p:nvPr/>
          </p:nvSpPr>
          <p:spPr>
            <a:xfrm>
              <a:off x="1146549" y="1517865"/>
              <a:ext cx="2076209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/>
                <a:t>InSb</a:t>
              </a:r>
            </a:p>
            <a:p>
              <a:pPr algn="ctr"/>
              <a:r>
                <a:rPr lang="en-US" sz="1800" b="1" dirty="0"/>
                <a:t>~0.2 eV band gap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11E9F-1717-D263-75CF-18CE973D2507}"/>
                </a:ext>
              </a:extLst>
            </p:cNvPr>
            <p:cNvSpPr txBox="1"/>
            <p:nvPr/>
          </p:nvSpPr>
          <p:spPr>
            <a:xfrm>
              <a:off x="4469578" y="758982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152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model: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115AD-D53C-5D15-8357-B9E4A2C6AEAD}"/>
              </a:ext>
            </a:extLst>
          </p:cNvPr>
          <p:cNvSpPr txBox="1"/>
          <p:nvPr/>
        </p:nvSpPr>
        <p:spPr>
          <a:xfrm>
            <a:off x="0" y="1524049"/>
            <a:ext cx="8603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Numerical </a:t>
            </a:r>
            <a:r>
              <a:rPr lang="en-US" sz="1800" dirty="0" err="1"/>
              <a:t>Kramers-Kronig</a:t>
            </a:r>
            <a:r>
              <a:rPr lang="en-US" sz="1800" dirty="0"/>
              <a:t> transform (need occupation factors)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  <a:br>
              <a:rPr lang="en-US" sz="1800" dirty="0"/>
            </a:br>
            <a:r>
              <a:rPr lang="en-US" sz="1800" b="1" u="sng" dirty="0">
                <a:solidFill>
                  <a:srgbClr val="0070C0"/>
                </a:solidFill>
              </a:rPr>
              <a:t>Sommerfeld enhancement persists well above the Mott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FF0000"/>
                </a:solidFill>
              </a:rPr>
              <a:t>E</a:t>
            </a:r>
            <a:r>
              <a:rPr lang="en-US" sz="1800" b="1" baseline="-25000" dirty="0">
                <a:solidFill>
                  <a:srgbClr val="FF0000"/>
                </a:solidFill>
              </a:rPr>
              <a:t>0</a:t>
            </a:r>
            <a:r>
              <a:rPr lang="en-US" sz="1800" b="1" dirty="0">
                <a:solidFill>
                  <a:srgbClr val="FF0000"/>
                </a:solidFill>
              </a:rPr>
              <a:t> and broadening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/>
              <p:nvPr/>
            </p:nvSpPr>
            <p:spPr>
              <a:xfrm>
                <a:off x="174634" y="506321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506321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BD16C78-894E-B519-4164-8C2187C15C13}"/>
              </a:ext>
            </a:extLst>
          </p:cNvPr>
          <p:cNvSpPr txBox="1"/>
          <p:nvPr/>
        </p:nvSpPr>
        <p:spPr>
          <a:xfrm>
            <a:off x="4126527" y="4311982"/>
            <a:ext cx="514251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F1CE2-8A5F-E28F-5936-D26E3723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90" y="1351787"/>
            <a:ext cx="1888768" cy="12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5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952440" y="4392823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</a:t>
            </a:r>
            <a:endParaRPr lang="da-DK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bg1"/>
                </a:solidFill>
              </a:rPr>
              <a:t>Melissa 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ADAD44-BFF3-E2CA-D8AF-B0E4D126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1"/>
            <a:ext cx="9132063" cy="44459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Band gap analysis for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ACE38035-977D-A786-97E4-04DFB73E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" y="458168"/>
            <a:ext cx="8520600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band gap of </a:t>
            </a:r>
            <a:r>
              <a:rPr lang="en-US" sz="2200" dirty="0" err="1"/>
              <a:t>InSb</a:t>
            </a:r>
            <a:r>
              <a:rPr lang="en-US" dirty="0"/>
              <a:t> change with temperature?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6785ACCD-85B6-8090-C468-EABF52041FF7}"/>
              </a:ext>
            </a:extLst>
          </p:cNvPr>
          <p:cNvSpPr txBox="1"/>
          <p:nvPr/>
        </p:nvSpPr>
        <p:spPr>
          <a:xfrm>
            <a:off x="4885527" y="977833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5" name="Picture 14" descr="Diagram, histogram&#10;&#10;Description automatically generated">
            <a:extLst>
              <a:ext uri="{FF2B5EF4-FFF2-40B4-BE49-F238E27FC236}">
                <a16:creationId xmlns:a16="http://schemas.microsoft.com/office/drawing/2014/main" id="{6525D181-3273-AB10-288F-93DAA7BA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" y="927420"/>
            <a:ext cx="4778447" cy="3080872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557EB743-0687-ADE7-0704-77E10C37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C374F011-64A4-49EA-D797-B2095679F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9D6A4A0-5259-5E63-8459-0B32126BA721}"/>
              </a:ext>
            </a:extLst>
          </p:cNvPr>
          <p:cNvCxnSpPr>
            <a:cxnSpLocks/>
          </p:cNvCxnSpPr>
          <p:nvPr/>
        </p:nvCxnSpPr>
        <p:spPr>
          <a:xfrm flipH="1">
            <a:off x="6827185" y="3343416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885026-6FF6-4F23-89DF-856B5549FB81}"/>
              </a:ext>
            </a:extLst>
          </p:cNvPr>
          <p:cNvSpPr txBox="1"/>
          <p:nvPr/>
        </p:nvSpPr>
        <p:spPr>
          <a:xfrm>
            <a:off x="7096124" y="1409788"/>
            <a:ext cx="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vary </a:t>
            </a:r>
            <a:br>
              <a:rPr lang="en-US" sz="1200" dirty="0"/>
            </a:br>
            <a:r>
              <a:rPr lang="en-US" sz="1200" dirty="0"/>
              <a:t>“shape parameters”.</a:t>
            </a:r>
          </a:p>
          <a:p>
            <a:endParaRPr lang="en-US" sz="1200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F0C1B-94B8-54E0-4933-4D797BEBF39A}"/>
              </a:ext>
            </a:extLst>
          </p:cNvPr>
          <p:cNvSpPr txBox="1"/>
          <p:nvPr/>
        </p:nvSpPr>
        <p:spPr>
          <a:xfrm>
            <a:off x="2125569" y="3968669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024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Band gap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051370-E990-7ADF-4374-7EF4364D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7" name="Conector recto de flecha 7">
            <a:extLst>
              <a:ext uri="{FF2B5EF4-FFF2-40B4-BE49-F238E27FC236}">
                <a16:creationId xmlns:a16="http://schemas.microsoft.com/office/drawing/2014/main" id="{580E25C3-D4FD-6FBE-CCC4-241DB0B82493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uadroTexto 9">
            <a:extLst>
              <a:ext uri="{FF2B5EF4-FFF2-40B4-BE49-F238E27FC236}">
                <a16:creationId xmlns:a16="http://schemas.microsoft.com/office/drawing/2014/main" id="{5465A403-32FC-3F1D-1F33-D79451E836D9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71A47-1F25-AE7C-FB36-E685864343CF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6F47E491-5A71-99CC-423D-E5FFCECD26C4}"/>
              </a:ext>
            </a:extLst>
          </p:cNvPr>
          <p:cNvSpPr txBox="1"/>
          <p:nvPr/>
        </p:nvSpPr>
        <p:spPr>
          <a:xfrm>
            <a:off x="4514180" y="4355455"/>
            <a:ext cx="37525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6" descr="Tabla&#10;&#10;Descripción generada automáticamente">
            <a:extLst>
              <a:ext uri="{FF2B5EF4-FFF2-40B4-BE49-F238E27FC236}">
                <a16:creationId xmlns:a16="http://schemas.microsoft.com/office/drawing/2014/main" id="{A38B2C6F-B797-9D2B-96C6-DBC8FEA4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6EC17-0EDD-4787-DDE0-6B41C9A2303B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/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un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blipFill>
                <a:blip r:embed="rId5"/>
                <a:stretch>
                  <a:fillRect t="-31915" r="-6554" b="-1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818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Nonparabolicity of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InSb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conduction </a:t>
            </a:r>
            <a:r>
              <a:rPr lang="en-US" sz="2800" dirty="0">
                <a:solidFill>
                  <a:srgbClr val="882345"/>
                </a:solidFill>
                <a:latin typeface="Arial"/>
                <a:ea typeface="ＭＳ Ｐゴシック"/>
                <a:cs typeface="+mj-cs"/>
              </a:rPr>
              <a:t>band from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7597" y="4631342"/>
            <a:ext cx="366664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F4253-D4EA-34D7-703C-5EB4E217A37F}"/>
              </a:ext>
            </a:extLst>
          </p:cNvPr>
          <p:cNvSpPr txBox="1"/>
          <p:nvPr/>
        </p:nvSpPr>
        <p:spPr>
          <a:xfrm>
            <a:off x="37597" y="503699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/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886FE2C-DBFF-2397-675D-03624BF34D91}"/>
              </a:ext>
            </a:extLst>
          </p:cNvPr>
          <p:cNvSpPr txBox="1"/>
          <p:nvPr/>
        </p:nvSpPr>
        <p:spPr>
          <a:xfrm>
            <a:off x="37597" y="2628054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92101-FCF3-6580-B19E-883B7F62BA81}"/>
              </a:ext>
            </a:extLst>
          </p:cNvPr>
          <p:cNvSpPr txBox="1"/>
          <p:nvPr/>
        </p:nvSpPr>
        <p:spPr>
          <a:xfrm>
            <a:off x="37597" y="3542463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spin-orbit approximation: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/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/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𝑙h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7B25A811-4D87-098C-54CA-F7BE7D64C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1" t="2561" r="6949"/>
          <a:stretch/>
        </p:blipFill>
        <p:spPr>
          <a:xfrm>
            <a:off x="3792590" y="2774909"/>
            <a:ext cx="2816747" cy="2341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/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/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5BD7F5-1BE6-7AD6-3846-12735E052317}"/>
              </a:ext>
            </a:extLst>
          </p:cNvPr>
          <p:cNvSpPr txBox="1"/>
          <p:nvPr/>
        </p:nvSpPr>
        <p:spPr>
          <a:xfrm>
            <a:off x="6827003" y="1317356"/>
            <a:ext cx="146867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Energy versus k</a:t>
            </a:r>
          </a:p>
          <a:p>
            <a:pPr algn="ctr"/>
            <a:r>
              <a:rPr lang="en-US" dirty="0"/>
              <a:t>(InSb)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1933D-7C35-48B9-B8B3-FC0D10645DA2}"/>
              </a:ext>
            </a:extLst>
          </p:cNvPr>
          <p:cNvSpPr txBox="1"/>
          <p:nvPr/>
        </p:nvSpPr>
        <p:spPr>
          <a:xfrm>
            <a:off x="6697687" y="2797331"/>
            <a:ext cx="180850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Density of CB states</a:t>
            </a:r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F6166DA-6A54-BEF7-C4DE-35013DFDB4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2590" y="524534"/>
            <a:ext cx="2795858" cy="22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0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5909255C-ACF4-8C25-C442-FBD801AD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" y="553139"/>
            <a:ext cx="38199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D363536-D9BC-B3EF-A327-E59C034A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11"/>
            <a:ext cx="9144000" cy="49851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Femtosecond Pump-Probe Ellipsometry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4084CF-F9DF-CC48-5685-A50FC5D3D705}"/>
              </a:ext>
            </a:extLst>
          </p:cNvPr>
          <p:cNvGrpSpPr/>
          <p:nvPr/>
        </p:nvGrpSpPr>
        <p:grpSpPr>
          <a:xfrm>
            <a:off x="3611918" y="585182"/>
            <a:ext cx="2918371" cy="2499533"/>
            <a:chOff x="8574010" y="1139017"/>
            <a:chExt cx="2918371" cy="24995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774AAD-1B5A-BB3D-A785-469787292598}"/>
                </a:ext>
              </a:extLst>
            </p:cNvPr>
            <p:cNvSpPr/>
            <p:nvPr/>
          </p:nvSpPr>
          <p:spPr>
            <a:xfrm>
              <a:off x="8890000" y="2978150"/>
              <a:ext cx="2184400" cy="660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553A9D8-F9CC-D106-335C-0E4F341B77D0}"/>
                </a:ext>
              </a:extLst>
            </p:cNvPr>
            <p:cNvGrpSpPr/>
            <p:nvPr/>
          </p:nvGrpSpPr>
          <p:grpSpPr>
            <a:xfrm rot="5400000">
              <a:off x="9199795" y="2225849"/>
              <a:ext cx="1564810" cy="0"/>
              <a:chOff x="4766140" y="4318000"/>
              <a:chExt cx="1564810" cy="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34BF5BD-ECAB-50DC-B907-F7101E99B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6140" y="4318000"/>
                <a:ext cx="1564810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FE66BA1-104E-FC71-D52A-EF8087FEA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2490" y="4318000"/>
                <a:ext cx="968059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F3B48C1-7E3D-EB8B-447B-ED955FDFF484}"/>
                </a:ext>
              </a:extLst>
            </p:cNvPr>
            <p:cNvSpPr/>
            <p:nvPr/>
          </p:nvSpPr>
          <p:spPr>
            <a:xfrm rot="5400000">
              <a:off x="10061115" y="1468018"/>
              <a:ext cx="508888" cy="459740"/>
            </a:xfrm>
            <a:custGeom>
              <a:avLst/>
              <a:gdLst>
                <a:gd name="connsiteX0" fmla="*/ 0 w 6496050"/>
                <a:gd name="connsiteY0" fmla="*/ 3422650 h 3429000"/>
                <a:gd name="connsiteX1" fmla="*/ 1708150 w 6496050"/>
                <a:gd name="connsiteY1" fmla="*/ 2673350 h 3429000"/>
                <a:gd name="connsiteX2" fmla="*/ 3257550 w 6496050"/>
                <a:gd name="connsiteY2" fmla="*/ 0 h 3429000"/>
                <a:gd name="connsiteX3" fmla="*/ 4794250 w 6496050"/>
                <a:gd name="connsiteY3" fmla="*/ 2673350 h 3429000"/>
                <a:gd name="connsiteX4" fmla="*/ 6496050 w 6496050"/>
                <a:gd name="connsiteY4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6050" h="3429000">
                  <a:moveTo>
                    <a:pt x="0" y="3422650"/>
                  </a:moveTo>
                  <a:cubicBezTo>
                    <a:pt x="582612" y="3333221"/>
                    <a:pt x="1165225" y="3243792"/>
                    <a:pt x="1708150" y="2673350"/>
                  </a:cubicBezTo>
                  <a:cubicBezTo>
                    <a:pt x="2251075" y="2102908"/>
                    <a:pt x="2743200" y="0"/>
                    <a:pt x="3257550" y="0"/>
                  </a:cubicBezTo>
                  <a:cubicBezTo>
                    <a:pt x="3771900" y="0"/>
                    <a:pt x="4254500" y="2101850"/>
                    <a:pt x="4794250" y="2673350"/>
                  </a:cubicBezTo>
                  <a:cubicBezTo>
                    <a:pt x="5334000" y="3244850"/>
                    <a:pt x="5915025" y="3336925"/>
                    <a:pt x="6496050" y="3429000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BAA296-46E2-4809-68B2-9FFA7C24D676}"/>
                </a:ext>
              </a:extLst>
            </p:cNvPr>
            <p:cNvGrpSpPr/>
            <p:nvPr/>
          </p:nvGrpSpPr>
          <p:grpSpPr>
            <a:xfrm rot="2578450">
              <a:off x="8574010" y="2489302"/>
              <a:ext cx="1564810" cy="0"/>
              <a:chOff x="4658190" y="3771900"/>
              <a:chExt cx="1564810" cy="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1C460C4-B3F7-0F00-0888-21CDAFEC1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8190" y="3771900"/>
                <a:ext cx="1564810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46C61E8-2CE5-D8B5-B524-823EDF210B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4540" y="3771900"/>
                <a:ext cx="968059" cy="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D099D7-CC95-9B6C-199D-0353E5118B12}"/>
                </a:ext>
              </a:extLst>
            </p:cNvPr>
            <p:cNvSpPr/>
            <p:nvPr/>
          </p:nvSpPr>
          <p:spPr>
            <a:xfrm rot="2578450">
              <a:off x="8875284" y="1753148"/>
              <a:ext cx="508888" cy="355601"/>
            </a:xfrm>
            <a:custGeom>
              <a:avLst/>
              <a:gdLst>
                <a:gd name="connsiteX0" fmla="*/ 0 w 6496050"/>
                <a:gd name="connsiteY0" fmla="*/ 3422650 h 3429000"/>
                <a:gd name="connsiteX1" fmla="*/ 1708150 w 6496050"/>
                <a:gd name="connsiteY1" fmla="*/ 2673350 h 3429000"/>
                <a:gd name="connsiteX2" fmla="*/ 3257550 w 6496050"/>
                <a:gd name="connsiteY2" fmla="*/ 0 h 3429000"/>
                <a:gd name="connsiteX3" fmla="*/ 4794250 w 6496050"/>
                <a:gd name="connsiteY3" fmla="*/ 2673350 h 3429000"/>
                <a:gd name="connsiteX4" fmla="*/ 6496050 w 6496050"/>
                <a:gd name="connsiteY4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6050" h="3429000">
                  <a:moveTo>
                    <a:pt x="0" y="3422650"/>
                  </a:moveTo>
                  <a:cubicBezTo>
                    <a:pt x="582612" y="3333221"/>
                    <a:pt x="1165225" y="3243792"/>
                    <a:pt x="1708150" y="2673350"/>
                  </a:cubicBezTo>
                  <a:cubicBezTo>
                    <a:pt x="2251075" y="2102908"/>
                    <a:pt x="2743200" y="0"/>
                    <a:pt x="3257550" y="0"/>
                  </a:cubicBezTo>
                  <a:cubicBezTo>
                    <a:pt x="3771900" y="0"/>
                    <a:pt x="4254500" y="2101850"/>
                    <a:pt x="4794250" y="2673350"/>
                  </a:cubicBezTo>
                  <a:cubicBezTo>
                    <a:pt x="5334000" y="3244850"/>
                    <a:pt x="5915025" y="3336925"/>
                    <a:pt x="6496050" y="3429000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46481F-45CA-5C47-670E-D1982EA9EB31}"/>
                </a:ext>
              </a:extLst>
            </p:cNvPr>
            <p:cNvCxnSpPr>
              <a:cxnSpLocks/>
            </p:cNvCxnSpPr>
            <p:nvPr/>
          </p:nvCxnSpPr>
          <p:spPr>
            <a:xfrm rot="18778450">
              <a:off x="9744899" y="2512019"/>
              <a:ext cx="156481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0437AF2-D85F-F95B-8DC8-1F25D76480A1}"/>
                </a:ext>
              </a:extLst>
            </p:cNvPr>
            <p:cNvCxnSpPr>
              <a:cxnSpLocks/>
            </p:cNvCxnSpPr>
            <p:nvPr/>
          </p:nvCxnSpPr>
          <p:spPr>
            <a:xfrm rot="18778450">
              <a:off x="9844210" y="2725683"/>
              <a:ext cx="968059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1A280210-ADFD-CA7A-305F-5ADE466DBABB}"/>
                </a:ext>
              </a:extLst>
            </p:cNvPr>
            <p:cNvSpPr/>
            <p:nvPr/>
          </p:nvSpPr>
          <p:spPr>
            <a:xfrm>
              <a:off x="9753600" y="2761004"/>
              <a:ext cx="457200" cy="457200"/>
            </a:xfrm>
            <a:prstGeom prst="pie">
              <a:avLst>
                <a:gd name="adj1" fmla="val 0"/>
                <a:gd name="adj2" fmla="val 10800000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7000">
                  <a:schemeClr val="accent3">
                    <a:lumMod val="60000"/>
                    <a:lumOff val="4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7262B53-B7C5-5B05-796D-78EEAA4BE6ED}"/>
                    </a:ext>
                  </a:extLst>
                </p:cNvPr>
                <p:cNvSpPr txBox="1"/>
                <p:nvPr/>
              </p:nvSpPr>
              <p:spPr>
                <a:xfrm>
                  <a:off x="8890000" y="2288835"/>
                  <a:ext cx="2246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0D11EF-32CD-AC55-CDCE-E6A322CE5F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000" y="2288835"/>
                  <a:ext cx="22467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A700A30-2432-185A-3517-AB3B720C7EDE}"/>
                </a:ext>
              </a:extLst>
            </p:cNvPr>
            <p:cNvSpPr txBox="1"/>
            <p:nvPr/>
          </p:nvSpPr>
          <p:spPr>
            <a:xfrm>
              <a:off x="9170436" y="1814364"/>
              <a:ext cx="1406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Probe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84011-6766-0CFD-CCA0-4859AA328ADD}"/>
                </a:ext>
              </a:extLst>
            </p:cNvPr>
            <p:cNvSpPr txBox="1"/>
            <p:nvPr/>
          </p:nvSpPr>
          <p:spPr>
            <a:xfrm>
              <a:off x="10085689" y="1139017"/>
              <a:ext cx="1406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Pump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35CD03C-1120-FC53-0339-4F263A16EF35}"/>
                    </a:ext>
                  </a:extLst>
                </p:cNvPr>
                <p:cNvSpPr txBox="1"/>
                <p:nvPr/>
              </p:nvSpPr>
              <p:spPr>
                <a:xfrm>
                  <a:off x="9353012" y="1244191"/>
                  <a:ext cx="2877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B1B7DAB-0A41-42D5-AF3C-6A9F9C459A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3012" y="1244191"/>
                  <a:ext cx="28777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9149" r="-1702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89B9557-4634-A353-7F0D-ADFCCCB7E6C2}"/>
                </a:ext>
              </a:extLst>
            </p:cNvPr>
            <p:cNvCxnSpPr/>
            <p:nvPr/>
          </p:nvCxnSpPr>
          <p:spPr>
            <a:xfrm>
              <a:off x="9250029" y="1539944"/>
              <a:ext cx="4762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Google Shape;99;p16">
            <a:extLst>
              <a:ext uri="{FF2B5EF4-FFF2-40B4-BE49-F238E27FC236}">
                <a16:creationId xmlns:a16="http://schemas.microsoft.com/office/drawing/2014/main" id="{65DB5190-F7F5-21EB-4052-0C37336761A7}"/>
              </a:ext>
            </a:extLst>
          </p:cNvPr>
          <p:cNvSpPr txBox="1"/>
          <p:nvPr/>
        </p:nvSpPr>
        <p:spPr>
          <a:xfrm>
            <a:off x="3927909" y="4437122"/>
            <a:ext cx="461861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H. Kalt, Semiconductor Optics 2 (2024).</a:t>
            </a:r>
            <a:endParaRPr lang="en-US" dirty="0">
              <a:solidFill>
                <a:schemeClr val="bg1"/>
              </a:solidFill>
              <a:latin typeface="+mn-lt"/>
              <a:ea typeface="Calibri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Tompkins &amp; Hilfiker, Spectroscopic Ellipsometry (2016)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8F16AF44-A07E-F721-69EA-AC2ECE633BAA}"/>
              </a:ext>
            </a:extLst>
          </p:cNvPr>
          <p:cNvSpPr txBox="1">
            <a:spLocks/>
          </p:cNvSpPr>
          <p:nvPr/>
        </p:nvSpPr>
        <p:spPr>
          <a:xfrm>
            <a:off x="6352670" y="679564"/>
            <a:ext cx="2803091" cy="31950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Non-linear effects in germanium induced by photoexcited carriers:</a:t>
            </a:r>
          </a:p>
          <a:p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Screening (many-body)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Carrier-carrier scattering.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Carrier-phonon scattering.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Intervalley scattering.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Momentum and energy relaxation of hot carriers.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31E7A-B511-13BD-42D6-C0EE050619DA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C025384-57CD-5631-047C-B65FE6DCC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477" y="3189399"/>
            <a:ext cx="2392187" cy="1247723"/>
          </a:xfrm>
          <a:prstGeom prst="rect">
            <a:avLst/>
          </a:prstGeom>
        </p:spPr>
      </p:pic>
      <p:sp>
        <p:nvSpPr>
          <p:cNvPr id="52" name="Marcador de número de diapositiva 3">
            <a:extLst>
              <a:ext uri="{FF2B5EF4-FFF2-40B4-BE49-F238E27FC236}">
                <a16:creationId xmlns:a16="http://schemas.microsoft.com/office/drawing/2014/main" id="{B3DC0229-A866-7A68-0803-9EAC3AB9FF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67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409C4DD2-84D1-D7EB-2D03-84603DD963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814A9C4-7313-C846-AB46-2B0284129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63" t="-590" r="5006" b="590"/>
          <a:stretch/>
        </p:blipFill>
        <p:spPr>
          <a:xfrm>
            <a:off x="35783" y="616227"/>
            <a:ext cx="5387256" cy="36579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6F42446-C61B-4F52-DB2D-48F25C3A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79"/>
            <a:ext cx="9144000" cy="53155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Experimental setup: pump-probe ellipsometry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5919E98-EC8E-6CB2-5E4E-BF4350E71619}"/>
              </a:ext>
            </a:extLst>
          </p:cNvPr>
          <p:cNvSpPr txBox="1">
            <a:spLocks/>
          </p:cNvSpPr>
          <p:nvPr/>
        </p:nvSpPr>
        <p:spPr>
          <a:xfrm>
            <a:off x="5470902" y="869279"/>
            <a:ext cx="3673098" cy="309828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Ch: Chopper (500 Hz, 250 Hz)</a:t>
            </a:r>
          </a:p>
          <a:p>
            <a:pPr marL="0" indent="0">
              <a:buNone/>
            </a:pPr>
            <a:r>
              <a:rPr lang="en-US" sz="1400" dirty="0"/>
              <a:t>A: Analyzer</a:t>
            </a:r>
          </a:p>
          <a:p>
            <a:pPr marL="0" indent="0">
              <a:buNone/>
            </a:pPr>
            <a:r>
              <a:rPr lang="en-US" sz="1400" dirty="0"/>
              <a:t>P: Polarizer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aseline="-25000" dirty="0">
                <a:effectLst/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/>
              <a:t>: Rotating Compensator</a:t>
            </a:r>
          </a:p>
          <a:p>
            <a:pPr marL="0" indent="0">
              <a:buNone/>
            </a:pPr>
            <a:r>
              <a:rPr lang="en-US" sz="1400" dirty="0"/>
              <a:t>L: Lens</a:t>
            </a:r>
          </a:p>
          <a:p>
            <a:pPr marL="0" indent="0">
              <a:buNone/>
            </a:pPr>
            <a:r>
              <a:rPr lang="en-US" sz="1400" dirty="0"/>
              <a:t>S: Sample</a:t>
            </a:r>
          </a:p>
          <a:p>
            <a:pPr marL="0" indent="0">
              <a:buNone/>
            </a:pPr>
            <a:r>
              <a:rPr lang="en-US" sz="1400" dirty="0"/>
              <a:t>DL: Delay Line </a:t>
            </a:r>
            <a:br>
              <a:rPr lang="en-US" sz="1400" dirty="0"/>
            </a:br>
            <a:r>
              <a:rPr lang="en-US" sz="1400" dirty="0"/>
              <a:t>(~6.67 ns pump-probe delay, 3 fs resolution)</a:t>
            </a:r>
          </a:p>
          <a:p>
            <a:pPr marL="0" indent="0">
              <a:buNone/>
            </a:pPr>
            <a:r>
              <a:rPr lang="en-US" sz="1400" dirty="0"/>
              <a:t>BS: Beam Splitter</a:t>
            </a:r>
          </a:p>
          <a:p>
            <a:pPr marL="0" indent="0">
              <a:buNone/>
            </a:pPr>
            <a:r>
              <a:rPr lang="en-US" sz="1400" dirty="0"/>
              <a:t>SCG: Super-continuum Generation</a:t>
            </a:r>
          </a:p>
          <a:p>
            <a:pPr marL="0" indent="0">
              <a:buNone/>
            </a:pPr>
            <a:r>
              <a:rPr lang="en-US" sz="1400" dirty="0"/>
              <a:t>CCD: Charge-coupled device detector</a:t>
            </a:r>
          </a:p>
        </p:txBody>
      </p:sp>
      <p:sp>
        <p:nvSpPr>
          <p:cNvPr id="14" name="Google Shape;99;p16">
            <a:extLst>
              <a:ext uri="{FF2B5EF4-FFF2-40B4-BE49-F238E27FC236}">
                <a16:creationId xmlns:a16="http://schemas.microsoft.com/office/drawing/2014/main" id="{E60BE595-2503-43D4-F32E-09B727CF6B6F}"/>
              </a:ext>
            </a:extLst>
          </p:cNvPr>
          <p:cNvSpPr txBox="1"/>
          <p:nvPr/>
        </p:nvSpPr>
        <p:spPr>
          <a:xfrm>
            <a:off x="4572000" y="4380970"/>
            <a:ext cx="426677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S. Richter, Rev. Sci. </a:t>
            </a: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Instrum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92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033104 (2021).</a:t>
            </a:r>
            <a:endParaRPr lang="it-IT" dirty="0">
              <a:solidFill>
                <a:schemeClr val="bg1"/>
              </a:solidFill>
              <a:latin typeface="+mn-lt"/>
              <a:ea typeface="Calibri"/>
              <a:cs typeface="Times New Roman"/>
              <a:sym typeface="Times New Roman"/>
            </a:endParaRPr>
          </a:p>
          <a:p>
            <a:r>
              <a:rPr lang="it-IT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S. Espinoza, Appl. Phys. Lett. </a:t>
            </a:r>
            <a:r>
              <a:rPr lang="it-IT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115</a:t>
            </a:r>
            <a:r>
              <a:rPr lang="it-IT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052105 (2019).</a:t>
            </a:r>
            <a:endParaRPr lang="en-US" dirty="0">
              <a:solidFill>
                <a:schemeClr val="bg1"/>
              </a:solidFill>
              <a:latin typeface="+mn-lt"/>
              <a:ea typeface="Calibri"/>
              <a:cs typeface="Times New Roman"/>
              <a:sym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94208-63B3-511F-5007-A4C867EE2073}"/>
              </a:ext>
            </a:extLst>
          </p:cNvPr>
          <p:cNvSpPr txBox="1"/>
          <p:nvPr/>
        </p:nvSpPr>
        <p:spPr>
          <a:xfrm>
            <a:off x="650926" y="612661"/>
            <a:ext cx="219322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1.55 eV pump beam path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19CF8-B7C2-E4AD-C042-60AB70BD350E}"/>
              </a:ext>
            </a:extLst>
          </p:cNvPr>
          <p:cNvSpPr txBox="1"/>
          <p:nvPr/>
        </p:nvSpPr>
        <p:spPr>
          <a:xfrm>
            <a:off x="3120323" y="3906529"/>
            <a:ext cx="242245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White light probe beam path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94DAD-0B61-D1C7-9B16-31342F0E1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7" y="4336032"/>
            <a:ext cx="1669031" cy="790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36B0F-2996-D7C4-4331-89F41F2B8E39}"/>
              </a:ext>
            </a:extLst>
          </p:cNvPr>
          <p:cNvSpPr txBox="1"/>
          <p:nvPr/>
        </p:nvSpPr>
        <p:spPr>
          <a:xfrm>
            <a:off x="1660335" y="4475857"/>
            <a:ext cx="26548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Eli Beamlines</a:t>
            </a:r>
          </a:p>
          <a:p>
            <a:r>
              <a:rPr lang="en-US" dirty="0" err="1"/>
              <a:t>Dolni</a:t>
            </a:r>
            <a:r>
              <a:rPr lang="en-US" dirty="0"/>
              <a:t> </a:t>
            </a:r>
            <a:r>
              <a:rPr lang="en-US" dirty="0" err="1"/>
              <a:t>Brezany</a:t>
            </a:r>
            <a:r>
              <a:rPr lang="en-US" dirty="0"/>
              <a:t>, Czech Republic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B4827-5BAD-39DD-224A-E4D9B4A500A9}"/>
              </a:ext>
            </a:extLst>
          </p:cNvPr>
          <p:cNvSpPr txBox="1"/>
          <p:nvPr/>
        </p:nvSpPr>
        <p:spPr>
          <a:xfrm>
            <a:off x="4189706" y="1338498"/>
            <a:ext cx="57259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35 fs</a:t>
            </a:r>
          </a:p>
        </p:txBody>
      </p:sp>
    </p:spTree>
    <p:extLst>
      <p:ext uri="{BB962C8B-B14F-4D97-AF65-F5344CB8AC3E}">
        <p14:creationId xmlns:p14="http://schemas.microsoft.com/office/powerpoint/2010/main" val="4189404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409C4DD2-84D1-D7EB-2D03-84603DD963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6674B3-4EA0-2D75-7659-8F3BE70A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Set-up: Femtosecond pump-probe ellipsometry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B429C-6C39-C9EE-1B24-40E97084867D}"/>
              </a:ext>
            </a:extLst>
          </p:cNvPr>
          <p:cNvSpPr txBox="1">
            <a:spLocks/>
          </p:cNvSpPr>
          <p:nvPr/>
        </p:nvSpPr>
        <p:spPr>
          <a:xfrm>
            <a:off x="6314627" y="737732"/>
            <a:ext cx="2779263" cy="3313065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Rotating compensator ellipsometer:</a:t>
            </a:r>
          </a:p>
          <a:p>
            <a:endParaRPr lang="en-US" dirty="0"/>
          </a:p>
          <a:p>
            <a:r>
              <a:rPr lang="en-US" dirty="0"/>
              <a:t>Compensator was rotated in steps of 10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dirty="0"/>
              <a:t> for a total of 55-65 angles.</a:t>
            </a:r>
          </a:p>
          <a:p>
            <a:endParaRPr lang="en-US" dirty="0"/>
          </a:p>
          <a:p>
            <a:r>
              <a:rPr lang="en-US" dirty="0"/>
              <a:t>Probe beam of 350-750 nm at </a:t>
            </a:r>
            <a:r>
              <a:rPr lang="en-US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incidence angle.</a:t>
            </a:r>
          </a:p>
          <a:p>
            <a:endParaRPr lang="en-US" dirty="0"/>
          </a:p>
          <a:p>
            <a:r>
              <a:rPr lang="en-US" dirty="0"/>
              <a:t>P-polarized pump beam: 35 fs pulses of 800 nm wavelength at 1 kHz repetition rate.</a:t>
            </a:r>
          </a:p>
          <a:p>
            <a:endParaRPr lang="en-US" dirty="0"/>
          </a:p>
          <a:p>
            <a:r>
              <a:rPr lang="en-US" dirty="0"/>
              <a:t>Delay time from -10 to 50 ps.</a:t>
            </a:r>
          </a:p>
          <a:p>
            <a:endParaRPr lang="en-US" dirty="0"/>
          </a:p>
          <a:p>
            <a:r>
              <a:rPr lang="en-US" dirty="0"/>
              <a:t>Time resolution of about 500 fs.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F1D068-31BB-7C47-3EE2-5EEC214E95CD}"/>
              </a:ext>
            </a:extLst>
          </p:cNvPr>
          <p:cNvSpPr txBox="1"/>
          <p:nvPr/>
        </p:nvSpPr>
        <p:spPr>
          <a:xfrm>
            <a:off x="4900695" y="4579322"/>
            <a:ext cx="345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Espinoza et al., APL </a:t>
            </a:r>
            <a:r>
              <a:rPr lang="en-US" b="1" dirty="0">
                <a:solidFill>
                  <a:schemeClr val="bg1"/>
                </a:solidFill>
              </a:rPr>
              <a:t>115</a:t>
            </a:r>
            <a:r>
              <a:rPr lang="en-US" dirty="0">
                <a:solidFill>
                  <a:schemeClr val="bg1"/>
                </a:solidFill>
              </a:rPr>
              <a:t>, 052105 (2019).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A6D756-FB7A-DA73-7E3D-2351C6EA3226}"/>
              </a:ext>
            </a:extLst>
          </p:cNvPr>
          <p:cNvGrpSpPr/>
          <p:nvPr/>
        </p:nvGrpSpPr>
        <p:grpSpPr>
          <a:xfrm>
            <a:off x="18" y="623712"/>
            <a:ext cx="6295975" cy="3516313"/>
            <a:chOff x="743935" y="623712"/>
            <a:chExt cx="6295975" cy="3516313"/>
          </a:xfrm>
        </p:grpSpPr>
        <p:pic>
          <p:nvPicPr>
            <p:cNvPr id="21" name="Content Placeholder 4" descr="A picture containing miller&#10;&#10;Description automatically generated">
              <a:extLst>
                <a:ext uri="{FF2B5EF4-FFF2-40B4-BE49-F238E27FC236}">
                  <a16:creationId xmlns:a16="http://schemas.microsoft.com/office/drawing/2014/main" id="{BA62635D-88F0-2A23-34A4-A17ABCAAE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4" y="623712"/>
              <a:ext cx="6232706" cy="3516313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E2DFB54-F420-B566-440B-0A18C6B7BC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3379" y="2779537"/>
              <a:ext cx="847725" cy="552450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79AA96-F919-9941-80CF-12433FF1C81A}"/>
                </a:ext>
              </a:extLst>
            </p:cNvPr>
            <p:cNvSpPr txBox="1"/>
            <p:nvPr/>
          </p:nvSpPr>
          <p:spPr>
            <a:xfrm>
              <a:off x="5218957" y="3218834"/>
              <a:ext cx="971550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Sample Stage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F7B1E6D-A2A7-EE7E-36B9-4766E2611F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7983" y="2057461"/>
              <a:ext cx="397952" cy="324407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7ABA542-24E5-1283-CE0B-37FAF7128ACA}"/>
                </a:ext>
              </a:extLst>
            </p:cNvPr>
            <p:cNvSpPr txBox="1"/>
            <p:nvPr/>
          </p:nvSpPr>
          <p:spPr>
            <a:xfrm>
              <a:off x="5359034" y="2343358"/>
              <a:ext cx="1509144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Compensator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ED5D6DC-B6D6-F523-26EB-F3C55A809A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4683" y="1571686"/>
              <a:ext cx="484096" cy="227530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42D6CF-86D7-C249-FA61-77485E14FA0C}"/>
                </a:ext>
              </a:extLst>
            </p:cNvPr>
            <p:cNvSpPr txBox="1"/>
            <p:nvPr/>
          </p:nvSpPr>
          <p:spPr>
            <a:xfrm>
              <a:off x="5731629" y="1754673"/>
              <a:ext cx="1000963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Analyzer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F45D1C3-02B7-647E-DDB6-C5361719C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833" y="2780291"/>
              <a:ext cx="0" cy="420613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28C59E-9E68-9A1B-A0DD-BA863C40462B}"/>
                </a:ext>
              </a:extLst>
            </p:cNvPr>
            <p:cNvSpPr txBox="1"/>
            <p:nvPr/>
          </p:nvSpPr>
          <p:spPr>
            <a:xfrm>
              <a:off x="2551749" y="3200904"/>
              <a:ext cx="1048168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Polarizer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954158-F145-EFE0-63F9-FE7F99DA4276}"/>
                </a:ext>
              </a:extLst>
            </p:cNvPr>
            <p:cNvCxnSpPr>
              <a:cxnSpLocks/>
            </p:cNvCxnSpPr>
            <p:nvPr/>
          </p:nvCxnSpPr>
          <p:spPr>
            <a:xfrm>
              <a:off x="2948296" y="1465087"/>
              <a:ext cx="830708" cy="334129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4D45E7-D223-EA13-C97F-329CA11232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9904" y="769762"/>
              <a:ext cx="1600200" cy="1573596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4C69113-7B3B-303D-4A0E-D196F053C1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6479" y="2424519"/>
              <a:ext cx="1297078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2E12C7-E11B-EE00-F505-1E614CEE40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3773" y="848343"/>
              <a:ext cx="1117223" cy="1495015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0A22EE7-A58B-649C-C224-BD5B611D4581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96" y="846164"/>
              <a:ext cx="1538914" cy="818948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B225DE1-E965-DD9D-3B2C-875CADFB11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04" y="769762"/>
              <a:ext cx="413518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AEE35A3-22D7-DFA9-5317-5B3B52FC1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6479" y="1143360"/>
              <a:ext cx="303183" cy="1281159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2EEDD89-B171-1DB9-9F3F-45E2B99557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9904" y="2343358"/>
              <a:ext cx="556545" cy="50907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4D794D2-2BB5-7317-24BC-43CB5D94C8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5990" y="769761"/>
              <a:ext cx="846394" cy="84672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F1A2BCB-555C-C458-84C3-13BF11046300}"/>
                </a:ext>
              </a:extLst>
            </p:cNvPr>
            <p:cNvCxnSpPr>
              <a:cxnSpLocks/>
            </p:cNvCxnSpPr>
            <p:nvPr/>
          </p:nvCxnSpPr>
          <p:spPr>
            <a:xfrm>
              <a:off x="3394747" y="2345537"/>
              <a:ext cx="267170" cy="2214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63A7AF1-D195-47C1-C937-AFAAA44DCEBA}"/>
                </a:ext>
              </a:extLst>
            </p:cNvPr>
            <p:cNvCxnSpPr>
              <a:cxnSpLocks/>
            </p:cNvCxnSpPr>
            <p:nvPr/>
          </p:nvCxnSpPr>
          <p:spPr>
            <a:xfrm>
              <a:off x="1579290" y="769761"/>
              <a:ext cx="73608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F2F9930-BC2E-4FC6-C13F-588AAE5BCC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8237" y="1336410"/>
              <a:ext cx="176557" cy="787595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A09F42F-16E3-C453-B99E-9B0D7A7A4E0C}"/>
                </a:ext>
              </a:extLst>
            </p:cNvPr>
            <p:cNvCxnSpPr>
              <a:cxnSpLocks/>
            </p:cNvCxnSpPr>
            <p:nvPr/>
          </p:nvCxnSpPr>
          <p:spPr>
            <a:xfrm>
              <a:off x="2684346" y="2421333"/>
              <a:ext cx="566367" cy="1594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D0DC2BB-E473-8B2A-E679-7F5651033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3773" y="1465087"/>
              <a:ext cx="654210" cy="877475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C961B82-5607-BCF3-54BF-536E5FB84894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96" y="846164"/>
              <a:ext cx="828675" cy="443217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59A8DAF-C5CB-9B3B-2CAD-70902FDA13D7}"/>
                </a:ext>
              </a:extLst>
            </p:cNvPr>
            <p:cNvSpPr txBox="1"/>
            <p:nvPr/>
          </p:nvSpPr>
          <p:spPr>
            <a:xfrm>
              <a:off x="963189" y="798865"/>
              <a:ext cx="10009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Pump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29B5C65-8FAC-61F7-7103-61B1A29BE268}"/>
                </a:ext>
              </a:extLst>
            </p:cNvPr>
            <p:cNvSpPr txBox="1"/>
            <p:nvPr/>
          </p:nvSpPr>
          <p:spPr>
            <a:xfrm>
              <a:off x="743935" y="1450885"/>
              <a:ext cx="7488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b="1" kern="1200" dirty="0">
                  <a:solidFill>
                    <a:srgbClr val="00B050"/>
                  </a:solidFill>
                  <a:latin typeface="Calibri" panose="020F0502020204030204"/>
                  <a:ea typeface="+mn-ea"/>
                  <a:cs typeface="+mn-cs"/>
                </a:rPr>
                <a:t>Probe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CFB1FD8-3ED7-A033-D857-F4E982ED3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204" y="1429724"/>
              <a:ext cx="926674" cy="167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FA74D7B-35D2-9AD8-D2C5-EC8EEA4BD1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04" y="1412937"/>
              <a:ext cx="2077563" cy="33575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B401997-787E-FA20-B758-FCC018C4D8BC}"/>
                </a:ext>
              </a:extLst>
            </p:cNvPr>
            <p:cNvSpPr txBox="1"/>
            <p:nvPr/>
          </p:nvSpPr>
          <p:spPr>
            <a:xfrm>
              <a:off x="1947333" y="1143360"/>
              <a:ext cx="1000963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Focusing lens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3C782A-A8F7-23F9-70C4-4ECE8654D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" y="4336032"/>
            <a:ext cx="1669031" cy="790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CA607-AAF0-D942-795B-9BD3195D806B}"/>
              </a:ext>
            </a:extLst>
          </p:cNvPr>
          <p:cNvSpPr txBox="1"/>
          <p:nvPr/>
        </p:nvSpPr>
        <p:spPr>
          <a:xfrm>
            <a:off x="1691331" y="4475857"/>
            <a:ext cx="26548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Eli Beamlines</a:t>
            </a:r>
          </a:p>
          <a:p>
            <a:r>
              <a:rPr lang="en-US" dirty="0" err="1"/>
              <a:t>Dolni</a:t>
            </a:r>
            <a:r>
              <a:rPr lang="en-US" dirty="0"/>
              <a:t> </a:t>
            </a:r>
            <a:r>
              <a:rPr lang="en-US" dirty="0" err="1"/>
              <a:t>Brezany</a:t>
            </a:r>
            <a:r>
              <a:rPr lang="en-US" dirty="0"/>
              <a:t>,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73013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409C4DD2-84D1-D7EB-2D03-84603DD963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comparison of energy and energy graphs&#10;&#10;Description automatically generated with medium confidence">
            <a:extLst>
              <a:ext uri="{FF2B5EF4-FFF2-40B4-BE49-F238E27FC236}">
                <a16:creationId xmlns:a16="http://schemas.microsoft.com/office/drawing/2014/main" id="{3ABBD338-1B49-DB30-1D41-F16EC9D62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r="9183"/>
          <a:stretch/>
        </p:blipFill>
        <p:spPr>
          <a:xfrm>
            <a:off x="9175" y="445255"/>
            <a:ext cx="4539380" cy="35051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33466E-FA44-DC88-6C9E-FCDC9AE59862}"/>
              </a:ext>
            </a:extLst>
          </p:cNvPr>
          <p:cNvGrpSpPr/>
          <p:nvPr/>
        </p:nvGrpSpPr>
        <p:grpSpPr>
          <a:xfrm>
            <a:off x="4534281" y="445255"/>
            <a:ext cx="4539380" cy="3505131"/>
            <a:chOff x="32621" y="562105"/>
            <a:chExt cx="4539380" cy="3505131"/>
          </a:xfrm>
        </p:grpSpPr>
        <p:pic>
          <p:nvPicPr>
            <p:cNvPr id="5" name="Picture 4" descr="A comparison of energy and energy graphs&#10;&#10;Description automatically generated with medium confidence">
              <a:extLst>
                <a:ext uri="{FF2B5EF4-FFF2-40B4-BE49-F238E27FC236}">
                  <a16:creationId xmlns:a16="http://schemas.microsoft.com/office/drawing/2014/main" id="{39B0A17A-24A5-46E1-E3D6-B7E6A3AC3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3" r="8901"/>
            <a:stretch/>
          </p:blipFill>
          <p:spPr>
            <a:xfrm>
              <a:off x="32621" y="562105"/>
              <a:ext cx="4539380" cy="35051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94FC617-F9B0-08A4-6408-AD51DE7B1B7D}"/>
                    </a:ext>
                  </a:extLst>
                </p:cNvPr>
                <p:cNvSpPr txBox="1"/>
                <p:nvPr/>
              </p:nvSpPr>
              <p:spPr>
                <a:xfrm>
                  <a:off x="3434225" y="1004473"/>
                  <a:ext cx="94903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94FC617-F9B0-08A4-6408-AD51DE7B1B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4225" y="1004473"/>
                  <a:ext cx="94903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42EDC7A-9D67-6F25-BD88-D32ADEB0A194}"/>
                    </a:ext>
                  </a:extLst>
                </p:cNvPr>
                <p:cNvSpPr txBox="1"/>
                <p:nvPr/>
              </p:nvSpPr>
              <p:spPr>
                <a:xfrm>
                  <a:off x="2329393" y="819807"/>
                  <a:ext cx="132012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42EDC7A-9D67-6F25-BD88-D32ADEB0A1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9393" y="819807"/>
                  <a:ext cx="132012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CB7FC9-FC7B-D620-8AA6-715320215D2D}"/>
              </a:ext>
            </a:extLst>
          </p:cNvPr>
          <p:cNvSpPr txBox="1"/>
          <p:nvPr/>
        </p:nvSpPr>
        <p:spPr>
          <a:xfrm>
            <a:off x="0" y="762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C0B41"/>
                </a:solidFill>
                <a:effectLst/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Pseudo-dielectric constant as function of delay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7FCF7-E55E-9689-96FB-204594A5E677}"/>
              </a:ext>
            </a:extLst>
          </p:cNvPr>
          <p:cNvSpPr txBox="1"/>
          <p:nvPr/>
        </p:nvSpPr>
        <p:spPr>
          <a:xfrm>
            <a:off x="248484" y="3950386"/>
            <a:ext cx="40607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Rapid decrease of 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dirty="0"/>
              <a:t> within first 500 fs.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C21CD5-4C78-4586-FC63-BA63113C27B2}"/>
              </a:ext>
            </a:extLst>
          </p:cNvPr>
          <p:cNvSpPr txBox="1"/>
          <p:nvPr/>
        </p:nvSpPr>
        <p:spPr>
          <a:xfrm>
            <a:off x="5158027" y="3950386"/>
            <a:ext cx="32918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Recovery takes 1 ns or longer.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621B3AC-1C13-D36D-681F-B91E0351B6A7}"/>
              </a:ext>
            </a:extLst>
          </p:cNvPr>
          <p:cNvCxnSpPr>
            <a:cxnSpLocks/>
          </p:cNvCxnSpPr>
          <p:nvPr/>
        </p:nvCxnSpPr>
        <p:spPr>
          <a:xfrm flipH="1">
            <a:off x="3440624" y="823782"/>
            <a:ext cx="58810" cy="12607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636175-D7D0-6A64-47DF-6DC155EA6FB0}"/>
              </a:ext>
            </a:extLst>
          </p:cNvPr>
          <p:cNvSpPr txBox="1"/>
          <p:nvPr/>
        </p:nvSpPr>
        <p:spPr>
          <a:xfrm>
            <a:off x="3638573" y="887623"/>
            <a:ext cx="8098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500 fs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D0678B-36B5-96DA-6C6A-F6D58FC74BE8}"/>
              </a:ext>
            </a:extLst>
          </p:cNvPr>
          <p:cNvCxnSpPr>
            <a:cxnSpLocks/>
          </p:cNvCxnSpPr>
          <p:nvPr/>
        </p:nvCxnSpPr>
        <p:spPr>
          <a:xfrm flipH="1">
            <a:off x="7846448" y="887623"/>
            <a:ext cx="30993" cy="966272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46CC421-562A-ACF1-E08E-D23175F7AE68}"/>
              </a:ext>
            </a:extLst>
          </p:cNvPr>
          <p:cNvSpPr txBox="1"/>
          <p:nvPr/>
        </p:nvSpPr>
        <p:spPr>
          <a:xfrm>
            <a:off x="4143928" y="4578103"/>
            <a:ext cx="430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Carlos A. Armenta, Shirly J. Espinoza (unpublished)</a:t>
            </a:r>
          </a:p>
        </p:txBody>
      </p:sp>
    </p:spTree>
    <p:extLst>
      <p:ext uri="{BB962C8B-B14F-4D97-AF65-F5344CB8AC3E}">
        <p14:creationId xmlns:p14="http://schemas.microsoft.com/office/powerpoint/2010/main" val="236174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538790-E643-86B9-5F38-5E26162D0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312"/>
          <a:stretch/>
        </p:blipFill>
        <p:spPr>
          <a:xfrm>
            <a:off x="31260" y="3185175"/>
            <a:ext cx="6959755" cy="19039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320072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Ellipsometry at NMSU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9050" y="4663217"/>
            <a:ext cx="34210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CAA61B-3261-0BA4-BD8A-615F16ECF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64"/>
          <a:stretch/>
        </p:blipFill>
        <p:spPr>
          <a:xfrm>
            <a:off x="31261" y="536048"/>
            <a:ext cx="2911534" cy="2433422"/>
          </a:xfrm>
          <a:prstGeom prst="rect">
            <a:avLst/>
          </a:prstGeom>
        </p:spPr>
      </p:pic>
      <p:pic>
        <p:nvPicPr>
          <p:cNvPr id="8" name="Picture 59">
            <a:extLst>
              <a:ext uri="{FF2B5EF4-FFF2-40B4-BE49-F238E27FC236}">
                <a16:creationId xmlns:a16="http://schemas.microsoft.com/office/drawing/2014/main" id="{CB6A9C64-0A07-2C32-13D1-1374FE31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70869" y="32440"/>
            <a:ext cx="1641868" cy="26952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8C13FB-192C-C53F-4263-940B93219C54}"/>
              </a:ext>
            </a:extLst>
          </p:cNvPr>
          <p:cNvSpPr txBox="1"/>
          <p:nvPr/>
        </p:nvSpPr>
        <p:spPr>
          <a:xfrm>
            <a:off x="2942795" y="536048"/>
            <a:ext cx="4524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Ellipsometry on anything (inorganic, 3D)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Metals, insulators, semiconductors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Mid-IR to vacuum UV (150 nm to 40 </a:t>
            </a:r>
            <a:r>
              <a:rPr lang="en-US" sz="18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FF0000"/>
                </a:solidFill>
              </a:rPr>
              <a:t>m)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10 to 800 K, ultrafast ellipsometry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Ellipsometry tells us a lot about materials quality (not necessarily what we want to know).</a:t>
            </a:r>
          </a:p>
        </p:txBody>
      </p:sp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F93BF61B-4C5A-EC14-D6D2-6369259C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852" y="2645870"/>
            <a:ext cx="1571010" cy="2497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DE66B-B387-FA71-0719-E5696EBDC9BB}"/>
              </a:ext>
            </a:extLst>
          </p:cNvPr>
          <p:cNvSpPr txBox="1"/>
          <p:nvPr/>
        </p:nvSpPr>
        <p:spPr>
          <a:xfrm>
            <a:off x="5910539" y="54389"/>
            <a:ext cx="198644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diamond windows</a:t>
            </a:r>
          </a:p>
          <a:p>
            <a:r>
              <a:rPr lang="en-US" dirty="0"/>
              <a:t>closed-cycle He cooler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02F78-3863-F036-F898-681893EDC2D2}"/>
              </a:ext>
            </a:extLst>
          </p:cNvPr>
          <p:cNvSpPr txBox="1"/>
          <p:nvPr/>
        </p:nvSpPr>
        <p:spPr>
          <a:xfrm>
            <a:off x="3996232" y="4663217"/>
            <a:ext cx="191430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2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409C4DD2-84D1-D7EB-2D03-84603DD963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D557D-F59D-5A63-9AC1-7180C4FEB09E}"/>
              </a:ext>
            </a:extLst>
          </p:cNvPr>
          <p:cNvSpPr txBox="1"/>
          <p:nvPr/>
        </p:nvSpPr>
        <p:spPr>
          <a:xfrm>
            <a:off x="0" y="762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C0B41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2D excitons with band filling - no screening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BF0C21-C47E-C7CD-9054-4FF2A93271CF}"/>
                  </a:ext>
                </a:extLst>
              </p:cNvPr>
              <p:cNvSpPr txBox="1"/>
              <p:nvPr/>
            </p:nvSpPr>
            <p:spPr>
              <a:xfrm>
                <a:off x="1" y="530841"/>
                <a:ext cx="9143999" cy="869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(0)]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BF0C21-C47E-C7CD-9054-4FF2A9327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30841"/>
                <a:ext cx="9143999" cy="8697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1426059-AB4D-F312-7317-97FA1E8D4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4" t="5765" r="5851"/>
          <a:stretch/>
        </p:blipFill>
        <p:spPr>
          <a:xfrm>
            <a:off x="-58723" y="1475802"/>
            <a:ext cx="7811312" cy="3589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B8A331-686D-1A15-6E0F-41900CBBA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" y="3986971"/>
            <a:ext cx="1390008" cy="5547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7822BFA-8795-0604-2A29-5A41992B7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4160" y="2528410"/>
            <a:ext cx="1629840" cy="869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F3C53-EFD0-4E4A-25E3-F2164F0B16FD}"/>
              </a:ext>
            </a:extLst>
          </p:cNvPr>
          <p:cNvSpPr txBox="1"/>
          <p:nvPr/>
        </p:nvSpPr>
        <p:spPr>
          <a:xfrm>
            <a:off x="2735451" y="3939909"/>
            <a:ext cx="196053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screening included for 2D excitons</a:t>
            </a:r>
          </a:p>
        </p:txBody>
      </p:sp>
    </p:spTree>
    <p:extLst>
      <p:ext uri="{BB962C8B-B14F-4D97-AF65-F5344CB8AC3E}">
        <p14:creationId xmlns:p14="http://schemas.microsoft.com/office/powerpoint/2010/main" val="3402095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B522DF8-7755-9157-369B-669619CA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0625"/>
            <a:ext cx="7319773" cy="3429000"/>
          </a:xfrm>
          <a:prstGeom prst="rect">
            <a:avLst/>
          </a:prstGeom>
          <a:ln w="28575">
            <a:solidFill>
              <a:srgbClr val="47D45A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1F05FB-68E1-2C4E-A627-67E8635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75"/>
            <a:ext cx="6082394" cy="47414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Band-filling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9F894D-AFDD-233E-EF8E-01C9C68859BF}"/>
                  </a:ext>
                </a:extLst>
              </p:cNvPr>
              <p:cNvSpPr txBox="1"/>
              <p:nvPr/>
            </p:nvSpPr>
            <p:spPr>
              <a:xfrm>
                <a:off x="0" y="628206"/>
                <a:ext cx="6083924" cy="602537"/>
              </a:xfrm>
              <a:prstGeom prst="rect">
                <a:avLst/>
              </a:prstGeom>
              <a:solidFill>
                <a:srgbClr val="D9F2D0"/>
              </a:solidFill>
              <a:ln w="38100">
                <a:solidFill>
                  <a:srgbClr val="47D45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050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d>
                                        <m:d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05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d>
                                        <m:d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05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(0)]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05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nary>
                        <m:naryPr>
                          <m:limLoc m:val="undOvr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5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5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  <m:sup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9F894D-AFDD-233E-EF8E-01C9C6885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8206"/>
                <a:ext cx="6083924" cy="602537"/>
              </a:xfrm>
              <a:prstGeom prst="rect">
                <a:avLst/>
              </a:prstGeom>
              <a:blipFill>
                <a:blip r:embed="rId4"/>
                <a:stretch>
                  <a:fillRect t="-83810" b="-130476"/>
                </a:stretch>
              </a:blipFill>
              <a:ln w="38100">
                <a:solidFill>
                  <a:srgbClr val="47D45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57495031-237C-2CB9-3FB4-AE9E88FDD5A8}"/>
              </a:ext>
            </a:extLst>
          </p:cNvPr>
          <p:cNvSpPr txBox="1"/>
          <p:nvPr/>
        </p:nvSpPr>
        <p:spPr>
          <a:xfrm>
            <a:off x="1" y="371241"/>
            <a:ext cx="5602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We combine Tanguy’s line shape for 2D excitons with Xu’s band-filling model:</a:t>
            </a:r>
            <a:endParaRPr lang="en-US" sz="1000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C2F3F9FB-5382-BD55-BA81-100BB8B08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3159" y="905"/>
            <a:ext cx="3061607" cy="171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E3FFCB-D889-9FC2-2A57-D175C9F08D00}"/>
                  </a:ext>
                </a:extLst>
              </p:cNvPr>
              <p:cNvSpPr txBox="1"/>
              <p:nvPr/>
            </p:nvSpPr>
            <p:spPr>
              <a:xfrm>
                <a:off x="6612492" y="157507"/>
                <a:ext cx="103948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9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sz="900" dirty="0"/>
                  <a:t> cm</a:t>
                </a:r>
                <a:r>
                  <a:rPr lang="en-US" sz="900" baseline="30000" dirty="0"/>
                  <a:t>-3</a:t>
                </a:r>
                <a:endParaRPr lang="en-US" sz="9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E3FFCB-D889-9FC2-2A57-D175C9F08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492" y="157507"/>
                <a:ext cx="1039483" cy="23083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4661A3-567D-AC79-1B32-E6DBA89D90D8}"/>
                  </a:ext>
                </a:extLst>
              </p:cNvPr>
              <p:cNvSpPr txBox="1"/>
              <p:nvPr/>
            </p:nvSpPr>
            <p:spPr>
              <a:xfrm>
                <a:off x="6564226" y="828181"/>
                <a:ext cx="1202050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9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sz="9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9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9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sz="900" dirty="0">
                    <a:solidFill>
                      <a:srgbClr val="FF0000"/>
                    </a:solidFill>
                  </a:rPr>
                  <a:t> cm</a:t>
                </a:r>
                <a:r>
                  <a:rPr lang="en-US" sz="900" baseline="30000" dirty="0">
                    <a:solidFill>
                      <a:srgbClr val="FF0000"/>
                    </a:solidFill>
                  </a:rPr>
                  <a:t>-3</a:t>
                </a:r>
                <a:endParaRPr lang="en-US" sz="9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4661A3-567D-AC79-1B32-E6DBA89D9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26" y="828181"/>
                <a:ext cx="1202050" cy="230832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D028931-E6B6-8F28-83D2-FCFA087FAF5A}"/>
              </a:ext>
            </a:extLst>
          </p:cNvPr>
          <p:cNvSpPr txBox="1"/>
          <p:nvPr/>
        </p:nvSpPr>
        <p:spPr>
          <a:xfrm>
            <a:off x="7375236" y="2461934"/>
            <a:ext cx="1713302" cy="9002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Simulation of the chemical potential as a function of temperature for different carrier densities.</a:t>
            </a:r>
            <a:endParaRPr lang="en-US" sz="1050" i="1" dirty="0">
              <a:latin typeface="Cambria Math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9C168A-B8B8-2F9B-0DCB-ED5A8ADBE18D}"/>
              </a:ext>
            </a:extLst>
          </p:cNvPr>
          <p:cNvSpPr/>
          <p:nvPr/>
        </p:nvSpPr>
        <p:spPr>
          <a:xfrm>
            <a:off x="6083925" y="1"/>
            <a:ext cx="3060841" cy="17154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E01B0E-BFBD-7F87-5454-ED17A26B69C0}"/>
              </a:ext>
            </a:extLst>
          </p:cNvPr>
          <p:cNvCxnSpPr>
            <a:cxnSpLocks/>
            <a:stCxn id="31" idx="0"/>
            <a:endCxn id="32" idx="2"/>
          </p:cNvCxnSpPr>
          <p:nvPr/>
        </p:nvCxnSpPr>
        <p:spPr>
          <a:xfrm flipH="1" flipV="1">
            <a:off x="7614346" y="1715406"/>
            <a:ext cx="617541" cy="7465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Google Shape;99;p16">
            <a:extLst>
              <a:ext uri="{FF2B5EF4-FFF2-40B4-BE49-F238E27FC236}">
                <a16:creationId xmlns:a16="http://schemas.microsoft.com/office/drawing/2014/main" id="{17F1B9F7-E8EA-5A63-0C5E-ABBFB14C7616}"/>
              </a:ext>
            </a:extLst>
          </p:cNvPr>
          <p:cNvSpPr txBox="1"/>
          <p:nvPr/>
        </p:nvSpPr>
        <p:spPr>
          <a:xfrm>
            <a:off x="6082394" y="4639625"/>
            <a:ext cx="3061607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a typeface="Calibri"/>
                <a:cs typeface="Times New Roman"/>
                <a:sym typeface="Times New Roman"/>
              </a:rPr>
              <a:t>C. Xu, </a:t>
            </a:r>
            <a:r>
              <a:rPr lang="fr-FR" sz="105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J. </a:t>
            </a:r>
            <a:r>
              <a:rPr lang="fr-FR" sz="1050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Appl</a:t>
            </a:r>
            <a:r>
              <a:rPr lang="fr-FR" sz="105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. Phys. </a:t>
            </a:r>
            <a:r>
              <a:rPr lang="fr-FR" sz="1050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125</a:t>
            </a:r>
            <a:r>
              <a:rPr lang="fr-FR" sz="105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085704 (2019).</a:t>
            </a:r>
            <a:endParaRPr lang="en-US" sz="1050" dirty="0">
              <a:solidFill>
                <a:schemeClr val="bg1"/>
              </a:solidFill>
              <a:ea typeface="Calibri"/>
              <a:cs typeface="Times New Roman"/>
              <a:sym typeface="Times New Roman"/>
            </a:endParaRPr>
          </a:p>
          <a:p>
            <a:r>
              <a:rPr lang="en-US" sz="1050" dirty="0">
                <a:solidFill>
                  <a:schemeClr val="bg1"/>
                </a:solidFill>
                <a:ea typeface="Calibri"/>
                <a:cs typeface="Times New Roman"/>
                <a:sym typeface="Times New Roman"/>
              </a:rPr>
              <a:t>C. Xu, </a:t>
            </a:r>
            <a:r>
              <a:rPr lang="fr-FR" sz="105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Phys. Rev. Lett. </a:t>
            </a:r>
            <a:r>
              <a:rPr lang="fr-FR" sz="1050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118</a:t>
            </a:r>
            <a:r>
              <a:rPr lang="fr-FR" sz="1050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267402 (2017).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40C91-6D41-9B4F-384B-27A12248A52A}"/>
              </a:ext>
            </a:extLst>
          </p:cNvPr>
          <p:cNvSpPr txBox="1"/>
          <p:nvPr/>
        </p:nvSpPr>
        <p:spPr>
          <a:xfrm>
            <a:off x="2735451" y="3939909"/>
            <a:ext cx="196053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screening included for 2D excitons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8CB34-459B-4F0C-28CD-05CFB3CE2259}"/>
              </a:ext>
            </a:extLst>
          </p:cNvPr>
          <p:cNvSpPr txBox="1"/>
          <p:nvPr/>
        </p:nvSpPr>
        <p:spPr>
          <a:xfrm>
            <a:off x="1776407" y="4816510"/>
            <a:ext cx="430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Carlos A. Armenta, Shirly J. Espinoza (unpublished)</a:t>
            </a:r>
          </a:p>
        </p:txBody>
      </p:sp>
    </p:spTree>
    <p:extLst>
      <p:ext uri="{BB962C8B-B14F-4D97-AF65-F5344CB8AC3E}">
        <p14:creationId xmlns:p14="http://schemas.microsoft.com/office/powerpoint/2010/main" val="90166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Summary: Screening of excitons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743919"/>
            <a:ext cx="9143999" cy="336668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Excitonic direct gap absorption: </a:t>
            </a:r>
            <a:r>
              <a:rPr lang="en-US" sz="2000" b="1" dirty="0">
                <a:solidFill>
                  <a:schemeClr val="tx1"/>
                </a:solidFill>
              </a:rPr>
              <a:t>3D hydrogen problem with Coulomb potential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treated in every quantum mechanics course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Sommerfeld enhancement of the absorption.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Screened exciton absorption: 3D hydrogen problem with </a:t>
            </a:r>
            <a:r>
              <a:rPr lang="en-US" sz="2000" b="1" dirty="0">
                <a:solidFill>
                  <a:schemeClr val="tx1"/>
                </a:solidFill>
              </a:rPr>
              <a:t>Yukawa potential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Not solvable analytically, use </a:t>
            </a:r>
            <a:r>
              <a:rPr lang="en-US" sz="2000" dirty="0" err="1">
                <a:solidFill>
                  <a:schemeClr val="tx1"/>
                </a:solidFill>
              </a:rPr>
              <a:t>Hulthen</a:t>
            </a:r>
            <a:r>
              <a:rPr lang="en-US" sz="2000" dirty="0">
                <a:solidFill>
                  <a:schemeClr val="tx1"/>
                </a:solidFill>
              </a:rPr>
              <a:t> potential (Banyai &amp; Koch, Haug &amp; Koch)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rgbClr val="0070C0"/>
                </a:solidFill>
              </a:rPr>
              <a:t>Sommerfeld enhancement persists well above the Mott transition.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Excitonic direct gap absorption in 2D materials or E</a:t>
            </a:r>
            <a:r>
              <a:rPr lang="en-US" sz="2000" baseline="-25000" dirty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 excitons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2D hydrogen problem </a:t>
            </a:r>
            <a:r>
              <a:rPr lang="en-US" sz="2000" dirty="0">
                <a:solidFill>
                  <a:schemeClr val="tx1"/>
                </a:solidFill>
              </a:rPr>
              <a:t>with Coulomb potential (</a:t>
            </a:r>
            <a:r>
              <a:rPr lang="en-US" sz="2000" dirty="0" err="1">
                <a:solidFill>
                  <a:schemeClr val="tx1"/>
                </a:solidFill>
              </a:rPr>
              <a:t>Fl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ü</a:t>
            </a:r>
            <a:r>
              <a:rPr lang="en-US" sz="2000" dirty="0" err="1">
                <a:solidFill>
                  <a:schemeClr val="tx1"/>
                </a:solidFill>
              </a:rPr>
              <a:t>gge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Rechenmethoden</a:t>
            </a:r>
            <a:r>
              <a:rPr lang="en-US" sz="2000" dirty="0">
                <a:solidFill>
                  <a:schemeClr val="tx1"/>
                </a:solidFill>
              </a:rPr>
              <a:t> der QM)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Excitonic 2D-transitions at E</a:t>
            </a:r>
            <a:r>
              <a:rPr lang="en-US" sz="2000" b="1" baseline="-25000" dirty="0">
                <a:solidFill>
                  <a:srgbClr val="FF0000"/>
                </a:solidFill>
              </a:rPr>
              <a:t>1</a:t>
            </a:r>
            <a:r>
              <a:rPr lang="en-US" sz="2000" b="1" dirty="0">
                <a:solidFill>
                  <a:srgbClr val="FF0000"/>
                </a:solidFill>
              </a:rPr>
              <a:t> with screening (femtosecond ellipsometry)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No known solution for screened Sommerfeld enhancement in 2D.</a:t>
            </a:r>
            <a:endParaRPr lang="en-US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21" y="494776"/>
            <a:ext cx="9021158" cy="3205577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 modeling of low-density optical processes is possible with basic physics and matrix elements from 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Photoluminescence in Ge (Menendez)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gap absorption in Ge (Menendez)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gap absorption in Ge at low T (excitons in 3D); E</a:t>
            </a:r>
            <a:r>
              <a:rPr lang="en-US" altLang="en-US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critical points in Ge (excitons in 2D)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work is needed at high temperatures and for materials other than Ge.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carrier excitations: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electron doping density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excitation of electron-hole pairs in InSb and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-tin (3D screening and band filling).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laser generation of electron-hole pairs in Ge (2D screening)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 and qualitative explanations exist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more experiments and more detailed theory and simulations.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95946-93E2-1B05-35C0-2DDEA9ED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50" r="1931" b="14933"/>
          <a:stretch/>
        </p:blipFill>
        <p:spPr>
          <a:xfrm>
            <a:off x="4459" y="3685592"/>
            <a:ext cx="9141056" cy="14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4148009"/>
          </a:xfrm>
        </p:spPr>
        <p:txBody>
          <a:bodyPr>
            <a:normAutofit/>
          </a:bodyPr>
          <a:lstStyle/>
          <a:p>
            <a:r>
              <a:rPr lang="en-US" sz="2800" dirty="0"/>
              <a:t>Thank you!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Questions?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/>
              <a:t>Many students contributed to this project.</a:t>
            </a:r>
            <a:endParaRPr lang="en-US" sz="2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C151D-BC36-0F99-666F-EA44798E4F46}"/>
              </a:ext>
            </a:extLst>
          </p:cNvPr>
          <p:cNvSpPr txBox="1"/>
          <p:nvPr/>
        </p:nvSpPr>
        <p:spPr>
          <a:xfrm>
            <a:off x="7049398" y="4355440"/>
            <a:ext cx="191430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87D32-94AD-3CC0-04F7-E45BB842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90" y="-1169"/>
            <a:ext cx="1689137" cy="2038027"/>
          </a:xfrm>
          <a:prstGeom prst="rect">
            <a:avLst/>
          </a:prstGeom>
        </p:spPr>
      </p:pic>
      <p:pic>
        <p:nvPicPr>
          <p:cNvPr id="4" name="Picture 7" descr="regensburg">
            <a:extLst>
              <a:ext uri="{FF2B5EF4-FFF2-40B4-BE49-F238E27FC236}">
                <a16:creationId xmlns:a16="http://schemas.microsoft.com/office/drawing/2014/main" id="{184BA9BA-ED09-F0B6-648C-6A50BB22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999" t="10800"/>
          <a:stretch>
            <a:fillRect/>
          </a:stretch>
        </p:blipFill>
        <p:spPr bwMode="auto">
          <a:xfrm>
            <a:off x="0" y="1707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8F30C5-F065-86D4-9698-15F656168C88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6" name="Picture 6" descr="alamo">
            <a:extLst>
              <a:ext uri="{FF2B5EF4-FFF2-40B4-BE49-F238E27FC236}">
                <a16:creationId xmlns:a16="http://schemas.microsoft.com/office/drawing/2014/main" id="{FE79FCFE-50E8-8690-B40A-EB0D6415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18248"/>
          <a:stretch>
            <a:fillRect/>
          </a:stretch>
        </p:blipFill>
        <p:spPr bwMode="auto">
          <a:xfrm>
            <a:off x="5989782" y="2693000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SanXavier_facade">
            <a:extLst>
              <a:ext uri="{FF2B5EF4-FFF2-40B4-BE49-F238E27FC236}">
                <a16:creationId xmlns:a16="http://schemas.microsoft.com/office/drawing/2014/main" id="{67136903-1C37-B72D-23EE-50A4BB2A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469"/>
          <a:stretch>
            <a:fillRect/>
          </a:stretch>
        </p:blipFill>
        <p:spPr bwMode="auto">
          <a:xfrm>
            <a:off x="6137749" y="1186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0458A324-3670-AC62-5908-F137B47D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9600"/>
          <a:stretch>
            <a:fillRect/>
          </a:stretch>
        </p:blipFill>
        <p:spPr bwMode="auto">
          <a:xfrm>
            <a:off x="-42862" y="2482675"/>
            <a:ext cx="3929062" cy="266272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7D238-FFA2-D502-6497-4C707ECCD279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72500-3BF4-56AB-4643-AE2D29A72C8B}"/>
              </a:ext>
            </a:extLst>
          </p:cNvPr>
          <p:cNvSpPr txBox="1"/>
          <p:nvPr/>
        </p:nvSpPr>
        <p:spPr>
          <a:xfrm>
            <a:off x="1625483" y="4113930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NMSU</a:t>
            </a:r>
          </a:p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570E2-4C2B-4DF7-DA0F-2E5323CEED36}"/>
              </a:ext>
            </a:extLst>
          </p:cNvPr>
          <p:cNvSpPr txBox="1"/>
          <p:nvPr/>
        </p:nvSpPr>
        <p:spPr>
          <a:xfrm>
            <a:off x="6183794" y="23118"/>
            <a:ext cx="295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CE5FD-54B3-D693-193C-8A14E7517B9C}"/>
              </a:ext>
            </a:extLst>
          </p:cNvPr>
          <p:cNvSpPr txBox="1"/>
          <p:nvPr/>
        </p:nvSpPr>
        <p:spPr>
          <a:xfrm>
            <a:off x="4138279" y="4453147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13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84E5E970-8939-4EDF-43E9-B9987FEC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282" y="1578860"/>
            <a:ext cx="3135723" cy="188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D0564-20EB-1DA1-603E-EA1D86D5270B}"/>
              </a:ext>
            </a:extLst>
          </p:cNvPr>
          <p:cNvSpPr txBox="1"/>
          <p:nvPr/>
        </p:nvSpPr>
        <p:spPr>
          <a:xfrm>
            <a:off x="3408160" y="3476472"/>
            <a:ext cx="28905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Freescale,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 07-10</a:t>
            </a:r>
          </a:p>
        </p:txBody>
      </p:sp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308B0FF2-B938-163D-AF5D-553BB05BC3E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8D28F-8500-18CC-4007-218E0B9F8C45}"/>
              </a:ext>
            </a:extLst>
          </p:cNvPr>
          <p:cNvSpPr txBox="1"/>
          <p:nvPr/>
        </p:nvSpPr>
        <p:spPr>
          <a:xfrm>
            <a:off x="4869865" y="1517585"/>
            <a:ext cx="1038746" cy="307777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Ames, IA</a:t>
            </a:r>
          </a:p>
        </p:txBody>
      </p:sp>
    </p:spTree>
    <p:extLst>
      <p:ext uri="{BB962C8B-B14F-4D97-AF65-F5344CB8AC3E}">
        <p14:creationId xmlns:p14="http://schemas.microsoft.com/office/powerpoint/2010/main" val="3143610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A25ADA3-C2E4-0A9D-CCE3-0602F814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pic>
        <p:nvPicPr>
          <p:cNvPr id="6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A5C174CD-A6D3-FF07-D321-400C8BB7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9600"/>
          <a:stretch>
            <a:fillRect/>
          </a:stretch>
        </p:blipFill>
        <p:spPr bwMode="auto">
          <a:xfrm>
            <a:off x="0" y="2480774"/>
            <a:ext cx="3929062" cy="266272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B86BBB-87A8-7662-D747-48EEA0F76C69}"/>
              </a:ext>
            </a:extLst>
          </p:cNvPr>
          <p:cNvSpPr txBox="1"/>
          <p:nvPr/>
        </p:nvSpPr>
        <p:spPr>
          <a:xfrm>
            <a:off x="1862471" y="4616068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White Sands NP</a:t>
            </a:r>
          </a:p>
        </p:txBody>
      </p:sp>
      <p:pic>
        <p:nvPicPr>
          <p:cNvPr id="8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61D0C69B-B5EC-62B6-27BB-924DA367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677" r="4839"/>
          <a:stretch>
            <a:fillRect/>
          </a:stretch>
        </p:blipFill>
        <p:spPr bwMode="auto">
          <a:xfrm>
            <a:off x="5566500" y="2785926"/>
            <a:ext cx="3570300" cy="2351021"/>
          </a:xfrm>
          <a:prstGeom prst="rect">
            <a:avLst/>
          </a:prstGeom>
          <a:noFill/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A867CD-CA3B-6F73-E734-03546607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934" y="667365"/>
            <a:ext cx="3632232" cy="2034050"/>
          </a:xfrm>
          <a:prstGeom prst="rect">
            <a:avLst/>
          </a:prstGeom>
        </p:spPr>
      </p:pic>
      <p:pic>
        <p:nvPicPr>
          <p:cNvPr id="12" name="Picture 11" descr="A road leading to a city&#10;&#10;Description automatically generated">
            <a:extLst>
              <a:ext uri="{FF2B5EF4-FFF2-40B4-BE49-F238E27FC236}">
                <a16:creationId xmlns:a16="http://schemas.microsoft.com/office/drawing/2014/main" id="{C6B81A93-AC02-1ED8-9171-5BCA4477D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3003" b="23200"/>
          <a:stretch/>
        </p:blipFill>
        <p:spPr>
          <a:xfrm>
            <a:off x="0" y="485799"/>
            <a:ext cx="5542734" cy="2761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C821A-7A6F-7B87-BF55-0C9A7859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6" t="26051" r="1174" b="7961"/>
          <a:stretch/>
        </p:blipFill>
        <p:spPr>
          <a:xfrm>
            <a:off x="2455200" y="2353331"/>
            <a:ext cx="3111300" cy="2022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FE2EB-EB12-528F-6475-40ADAFA40B65}"/>
              </a:ext>
            </a:extLst>
          </p:cNvPr>
          <p:cNvSpPr txBox="1"/>
          <p:nvPr/>
        </p:nvSpPr>
        <p:spPr>
          <a:xfrm>
            <a:off x="0" y="520429"/>
            <a:ext cx="422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Organ Mountains/Desert Peaks NM</a:t>
            </a:r>
          </a:p>
        </p:txBody>
      </p:sp>
    </p:spTree>
    <p:extLst>
      <p:ext uri="{BB962C8B-B14F-4D97-AF65-F5344CB8AC3E}">
        <p14:creationId xmlns:p14="http://schemas.microsoft.com/office/powerpoint/2010/main" val="3289860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8CF907E2-6BE0-CE6A-C720-C143D2D202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3D19BFF-1660-2F54-536B-0F203747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Ge Band structure: where did this come from?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196A7-D2F4-62C1-D70B-EC0CB5822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70" y="630688"/>
            <a:ext cx="7166174" cy="388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AB74A-54E8-96FA-1F10-D6701266BF3F}"/>
              </a:ext>
            </a:extLst>
          </p:cNvPr>
          <p:cNvSpPr txBox="1"/>
          <p:nvPr/>
        </p:nvSpPr>
        <p:spPr>
          <a:xfrm>
            <a:off x="6887751" y="4671383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B977C-DA27-D81F-D862-FF8AB85D160C}"/>
              </a:ext>
            </a:extLst>
          </p:cNvPr>
          <p:cNvSpPr txBox="1"/>
          <p:nvPr/>
        </p:nvSpPr>
        <p:spPr>
          <a:xfrm>
            <a:off x="184355" y="4595152"/>
            <a:ext cx="42122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well for Ge, GaAs,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569C8-2BAD-DD44-28EC-F967C606DF76}"/>
              </a:ext>
            </a:extLst>
          </p:cNvPr>
          <p:cNvSpPr txBox="1"/>
          <p:nvPr/>
        </p:nvSpPr>
        <p:spPr>
          <a:xfrm>
            <a:off x="5408906" y="3758339"/>
            <a:ext cx="165782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Add kinetic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571B5E-D16F-63B2-2F38-3EB9006D9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00"/>
          <a:stretch/>
        </p:blipFill>
        <p:spPr>
          <a:xfrm>
            <a:off x="118588" y="472116"/>
            <a:ext cx="1717961" cy="269771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5329BA6-A5B8-EE75-3B1A-41624C4B68CE}"/>
              </a:ext>
            </a:extLst>
          </p:cNvPr>
          <p:cNvSpPr/>
          <p:nvPr/>
        </p:nvSpPr>
        <p:spPr>
          <a:xfrm>
            <a:off x="464949" y="1115878"/>
            <a:ext cx="681926" cy="16738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97A69-0F03-CD42-01FF-46A33C9B7A64}"/>
              </a:ext>
            </a:extLst>
          </p:cNvPr>
          <p:cNvSpPr txBox="1"/>
          <p:nvPr/>
        </p:nvSpPr>
        <p:spPr>
          <a:xfrm>
            <a:off x="3456122" y="2862053"/>
            <a:ext cx="101021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</a:t>
            </a:r>
            <a:r>
              <a:rPr lang="en-US" baseline="30000" dirty="0"/>
              <a:t>3</a:t>
            </a:r>
            <a:r>
              <a:rPr lang="en-US" dirty="0"/>
              <a:t> hybrid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7FBEA-84D3-C294-4E6D-8726F8F5AD39}"/>
              </a:ext>
            </a:extLst>
          </p:cNvPr>
          <p:cNvSpPr txBox="1"/>
          <p:nvPr/>
        </p:nvSpPr>
        <p:spPr>
          <a:xfrm>
            <a:off x="361251" y="3394330"/>
            <a:ext cx="112082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Darwin shift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10983-B185-BF7A-A98A-F93BF03B34DE}"/>
              </a:ext>
            </a:extLst>
          </p:cNvPr>
          <p:cNvSpPr txBox="1"/>
          <p:nvPr/>
        </p:nvSpPr>
        <p:spPr>
          <a:xfrm>
            <a:off x="2252748" y="2131028"/>
            <a:ext cx="50847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30000" dirty="0"/>
              <a:t>2</a:t>
            </a:r>
            <a:r>
              <a:rPr lang="en-US" dirty="0"/>
              <a:t>p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5368C-B423-5CD7-E526-4F4622500A59}"/>
              </a:ext>
            </a:extLst>
          </p:cNvPr>
          <p:cNvSpPr txBox="1"/>
          <p:nvPr/>
        </p:nvSpPr>
        <p:spPr>
          <a:xfrm>
            <a:off x="4677667" y="2862053"/>
            <a:ext cx="67037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baseline="-25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E773E-58DB-0D48-5795-E089D095F610}"/>
              </a:ext>
            </a:extLst>
          </p:cNvPr>
          <p:cNvSpPr txBox="1"/>
          <p:nvPr/>
        </p:nvSpPr>
        <p:spPr>
          <a:xfrm>
            <a:off x="4680873" y="1303264"/>
            <a:ext cx="66396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baseline="-25000" dirty="0"/>
              <a:t>1</a:t>
            </a:r>
            <a:r>
              <a:rPr lang="en-US" dirty="0">
                <a:latin typeface="Symbol" panose="05050102010706020507" pitchFamily="18" charset="2"/>
              </a:rPr>
              <a:t>-y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1884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EF060293-C55B-3A2C-17E6-E78ED8C5C4D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8AB60285-F685-CA7C-1E1E-EAEABC18D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54" y="3198728"/>
            <a:ext cx="1141828" cy="110738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AE41BFD-EA8C-2103-29A4-152DB63C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Critical points in the dielectric function of Ge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061E2C04-0B11-2B48-425B-0DA9E1F35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7247" r="15454" b="7172"/>
          <a:stretch/>
        </p:blipFill>
        <p:spPr>
          <a:xfrm>
            <a:off x="3786700" y="569109"/>
            <a:ext cx="1628035" cy="1500137"/>
          </a:xfrm>
          <a:prstGeom prst="rect">
            <a:avLst/>
          </a:prstGeom>
        </p:spPr>
      </p:pic>
      <p:pic>
        <p:nvPicPr>
          <p:cNvPr id="6" name="Grafik 12">
            <a:extLst>
              <a:ext uri="{FF2B5EF4-FFF2-40B4-BE49-F238E27FC236}">
                <a16:creationId xmlns:a16="http://schemas.microsoft.com/office/drawing/2014/main" id="{E4348655-6ECE-BFAF-A52C-7AC7959FF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798" r="25077" b="15294"/>
          <a:stretch/>
        </p:blipFill>
        <p:spPr>
          <a:xfrm>
            <a:off x="5499180" y="542749"/>
            <a:ext cx="3613557" cy="2988017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513EE7F-EDEF-CE44-09F8-753FC217FF7C}"/>
              </a:ext>
            </a:extLst>
          </p:cNvPr>
          <p:cNvSpPr txBox="1">
            <a:spLocks/>
          </p:cNvSpPr>
          <p:nvPr/>
        </p:nvSpPr>
        <p:spPr>
          <a:xfrm>
            <a:off x="31260" y="667865"/>
            <a:ext cx="3755439" cy="1339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Peaks in the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interband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b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valence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conduction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band</a:t>
            </a:r>
            <a:b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-hole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pairs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Grafik 34">
            <a:extLst>
              <a:ext uri="{FF2B5EF4-FFF2-40B4-BE49-F238E27FC236}">
                <a16:creationId xmlns:a16="http://schemas.microsoft.com/office/drawing/2014/main" id="{C776605F-870B-5F8A-1D78-A61493141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1" t="6246" r="4523" b="4876"/>
          <a:stretch/>
        </p:blipFill>
        <p:spPr>
          <a:xfrm>
            <a:off x="31261" y="2161617"/>
            <a:ext cx="4485187" cy="2952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37DA484-D4CB-FC6D-7C73-70BB414663D2}"/>
              </a:ext>
            </a:extLst>
          </p:cNvPr>
          <p:cNvSpPr/>
          <p:nvPr/>
        </p:nvSpPr>
        <p:spPr>
          <a:xfrm>
            <a:off x="1244733" y="2113470"/>
            <a:ext cx="1070450" cy="87292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5CE7E2-DEA8-2239-BD4C-380F5A76CBFC}"/>
              </a:ext>
            </a:extLst>
          </p:cNvPr>
          <p:cNvCxnSpPr/>
          <p:nvPr/>
        </p:nvCxnSpPr>
        <p:spPr>
          <a:xfrm>
            <a:off x="6069071" y="1871351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ECA15C-107C-58D0-C4B3-A3A5DB2CA0E6}"/>
              </a:ext>
            </a:extLst>
          </p:cNvPr>
          <p:cNvCxnSpPr/>
          <p:nvPr/>
        </p:nvCxnSpPr>
        <p:spPr>
          <a:xfrm>
            <a:off x="6300054" y="1845963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72515-F92B-9E41-3FEC-84BFCE12B873}"/>
              </a:ext>
            </a:extLst>
          </p:cNvPr>
          <p:cNvCxnSpPr/>
          <p:nvPr/>
        </p:nvCxnSpPr>
        <p:spPr>
          <a:xfrm>
            <a:off x="5887488" y="1882075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478BEE-0051-B255-FB0B-E0EAC40EDA2C}"/>
              </a:ext>
            </a:extLst>
          </p:cNvPr>
          <p:cNvSpPr txBox="1"/>
          <p:nvPr/>
        </p:nvSpPr>
        <p:spPr>
          <a:xfrm>
            <a:off x="5414735" y="4533597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P.Y. Yu and M. Cardona,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Fundamentals of Semiconductors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523419-9057-F8C1-C0A9-31D0F7202D31}"/>
                  </a:ext>
                </a:extLst>
              </p:cNvPr>
              <p:cNvSpPr txBox="1"/>
              <p:nvPr/>
            </p:nvSpPr>
            <p:spPr>
              <a:xfrm>
                <a:off x="6115664" y="3676255"/>
                <a:ext cx="2650790" cy="5130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𝜓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523419-9057-F8C1-C0A9-31D0F7202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64" y="3676255"/>
                <a:ext cx="2650790" cy="513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5D3D95-2BD7-5B8F-5E11-8487EE2E6879}"/>
              </a:ext>
            </a:extLst>
          </p:cNvPr>
          <p:cNvCxnSpPr>
            <a:cxnSpLocks/>
          </p:cNvCxnSpPr>
          <p:nvPr/>
        </p:nvCxnSpPr>
        <p:spPr>
          <a:xfrm>
            <a:off x="4858719" y="1944772"/>
            <a:ext cx="224725" cy="12539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648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5988539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Bohr problem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0327B0F7-5BE0-25B3-CBBE-36478C73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798" r="53476" b="17088"/>
          <a:stretch/>
        </p:blipFill>
        <p:spPr>
          <a:xfrm>
            <a:off x="6019800" y="79440"/>
            <a:ext cx="3009899" cy="4035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D18F1-9E22-6603-FD23-A9BF40DDD479}"/>
              </a:ext>
            </a:extLst>
          </p:cNvPr>
          <p:cNvSpPr txBox="1"/>
          <p:nvPr/>
        </p:nvSpPr>
        <p:spPr>
          <a:xfrm>
            <a:off x="-3147" y="1287547"/>
            <a:ext cx="4916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Assume that </a:t>
            </a:r>
            <a:r>
              <a:rPr lang="en-US" sz="1800" kern="1200" dirty="0">
                <a:solidFill>
                  <a:srgbClr val="0070C0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  <a:r>
              <a:rPr lang="en-US" sz="1800" kern="1200" baseline="-250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||</a:t>
            </a:r>
            <a:r>
              <a:rPr lang="en-US" sz="18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is infinite (separate term).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cylindrical coordinates.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Separate radial and polar variables.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Similar Laguerre solution as 3D Bohr problem.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170C4-BFBF-8443-C678-223591D1C539}"/>
              </a:ext>
            </a:extLst>
          </p:cNvPr>
          <p:cNvSpPr txBox="1"/>
          <p:nvPr/>
        </p:nvSpPr>
        <p:spPr>
          <a:xfrm>
            <a:off x="6738569" y="4417729"/>
            <a:ext cx="168303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Shinada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S. Sugano, J. Phys. Soc.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Jpn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21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1936 (1966).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90DBA-F10C-6252-DAC8-1C6C7D9514C2}"/>
                  </a:ext>
                </a:extLst>
              </p:cNvPr>
              <p:cNvSpPr txBox="1"/>
              <p:nvPr/>
            </p:nvSpPr>
            <p:spPr>
              <a:xfrm>
                <a:off x="7739" y="468824"/>
                <a:ext cx="4545219" cy="69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90DBA-F10C-6252-DAC8-1C6C7D951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" y="468824"/>
                <a:ext cx="4545219" cy="6976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9CF75F-B6B8-0CB5-FEAA-E10DCB5CE9D0}"/>
                  </a:ext>
                </a:extLst>
              </p:cNvPr>
              <p:cNvSpPr/>
              <p:nvPr/>
            </p:nvSpPr>
            <p:spPr>
              <a:xfrm>
                <a:off x="7739" y="2528812"/>
                <a:ext cx="2237086" cy="7580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9CF75F-B6B8-0CB5-FEAA-E10DCB5CE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" y="2528812"/>
                <a:ext cx="2237086" cy="7580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5071DE-BE78-EBE0-8B5E-4EA806E2492F}"/>
                  </a:ext>
                </a:extLst>
              </p:cNvPr>
              <p:cNvSpPr txBox="1"/>
              <p:nvPr/>
            </p:nvSpPr>
            <p:spPr>
              <a:xfrm>
                <a:off x="2976212" y="2573279"/>
                <a:ext cx="2417520" cy="6685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4</m:t>
                                      </m:r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kern="120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120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120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5071DE-BE78-EBE0-8B5E-4EA806E24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212" y="2573279"/>
                <a:ext cx="2417520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FB3AD-C74C-57B5-38C1-C7F8EF1A7F9B}"/>
                  </a:ext>
                </a:extLst>
              </p:cNvPr>
              <p:cNvSpPr txBox="1"/>
              <p:nvPr/>
            </p:nvSpPr>
            <p:spPr>
              <a:xfrm>
                <a:off x="32620" y="3425267"/>
                <a:ext cx="3898182" cy="75341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b="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D0306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brk m:alnAt="63"/>
                                    </m:rP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box>
                                    <m:boxPr>
                                      <m:ctrlPr>
                                        <a:rPr lang="en-US" sz="2000" i="1" kern="1200" smtClean="0">
                                          <a:solidFill>
                                            <a:srgbClr val="0D0306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D0306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,        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=1,2, …</m:t>
                      </m:r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FB3AD-C74C-57B5-38C1-C7F8EF1A7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0" y="3425267"/>
                <a:ext cx="3898182" cy="7534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31CBFA-9813-03D9-CFB5-A3E035131DE7}"/>
              </a:ext>
            </a:extLst>
          </p:cNvPr>
          <p:cNvSpPr txBox="1"/>
          <p:nvPr/>
        </p:nvSpPr>
        <p:spPr>
          <a:xfrm>
            <a:off x="33905" y="4310093"/>
            <a:ext cx="3352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Half-integral quantum numbers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88721-FCFA-E25D-B0AC-B2A70E93D01B}"/>
              </a:ext>
            </a:extLst>
          </p:cNvPr>
          <p:cNvSpPr txBox="1"/>
          <p:nvPr/>
        </p:nvSpPr>
        <p:spPr>
          <a:xfrm>
            <a:off x="5520305" y="2170331"/>
            <a:ext cx="158569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2D critical point</a:t>
            </a:r>
          </a:p>
        </p:txBody>
      </p:sp>
      <p:pic>
        <p:nvPicPr>
          <p:cNvPr id="14" name="Picture 13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A46E74D6-860A-253F-21D9-DC06B60D9E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90" t="3013" r="3394" b="51789"/>
          <a:stretch/>
        </p:blipFill>
        <p:spPr>
          <a:xfrm>
            <a:off x="4120372" y="3301588"/>
            <a:ext cx="1784482" cy="17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statement: optical constants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605826"/>
            <a:ext cx="9143999" cy="2996222"/>
          </a:xfrm>
        </p:spPr>
        <p:txBody>
          <a:bodyPr>
            <a:normAutofit fontScale="77500" lnSpcReduction="20000"/>
          </a:bodyPr>
          <a:lstStyle/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photon 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excitonic absorption is 50-100 years old (Einstein coefficients), 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dirty="0">
                <a:solidFill>
                  <a:schemeClr val="tx1"/>
                </a:solidFill>
              </a:rPr>
              <a:t>high carrier concentrations </a:t>
            </a:r>
            <a:r>
              <a:rPr lang="en-US" sz="2200" b="1" dirty="0">
                <a:solidFill>
                  <a:srgbClr val="FF0000"/>
                </a:solidFill>
              </a:rPr>
              <a:t>(screening)</a:t>
            </a:r>
            <a:r>
              <a:rPr lang="en-US" sz="2200" dirty="0"/>
              <a:t>?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In situ doping (Menendez, Kouvetakis)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 (narrow-gap or gapless semiconductors)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ultrafast (femtosecond) lasers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Application:</a:t>
            </a:r>
            <a:r>
              <a:rPr lang="en-US" sz="2200" dirty="0"/>
              <a:t> CMOS-integrated mid-infrared camera (thermal imaging with a phone).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4A9F-040B-D33F-1838-EC610F27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50" r="1931" b="14933"/>
          <a:stretch/>
        </p:blipFill>
        <p:spPr>
          <a:xfrm>
            <a:off x="0" y="3684881"/>
            <a:ext cx="9145515" cy="14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55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DA411F-BE5F-636A-5189-AF40AE1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639" y="827383"/>
            <a:ext cx="4973257" cy="42048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saddle-point excitons </a:t>
            </a:r>
            <a:r>
              <a:rPr lang="en-US" sz="2800" dirty="0">
                <a:latin typeface="+mj-lt"/>
              </a:rPr>
              <a:t>(E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, 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+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4F762-0778-33D6-AC95-A107A662F9D9}"/>
              </a:ext>
            </a:extLst>
          </p:cNvPr>
          <p:cNvSpPr txBox="1"/>
          <p:nvPr/>
        </p:nvSpPr>
        <p:spPr>
          <a:xfrm>
            <a:off x="88512" y="4410486"/>
            <a:ext cx="397512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Velicky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J.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Sak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phys. status solidi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16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147 (1966)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Solid State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Commun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98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65 (1996)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W. Hanke and L.J. Sham, Phys. Rev.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21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4656 (1980)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938811-F7D6-E600-20F6-FA2C31611872}"/>
                  </a:ext>
                </a:extLst>
              </p:cNvPr>
              <p:cNvSpPr/>
              <p:nvPr/>
            </p:nvSpPr>
            <p:spPr>
              <a:xfrm>
                <a:off x="48171" y="1188396"/>
                <a:ext cx="3225114" cy="6685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</m:e>
                      </m:d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ln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)−2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𝜓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938811-F7D6-E600-20F6-FA2C31611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1" y="1188396"/>
                <a:ext cx="3225114" cy="668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6CA4EF-AF6C-6746-6797-80AC430B8666}"/>
                  </a:ext>
                </a:extLst>
              </p:cNvPr>
              <p:cNvSpPr txBox="1"/>
              <p:nvPr/>
            </p:nvSpPr>
            <p:spPr>
              <a:xfrm>
                <a:off x="125834" y="3525457"/>
                <a:ext cx="1930978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6CA4EF-AF6C-6746-6797-80AC430B8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34" y="3525457"/>
                <a:ext cx="1930978" cy="693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408B4-DB8A-2535-B877-85CA31410F50}"/>
                  </a:ext>
                </a:extLst>
              </p:cNvPr>
              <p:cNvSpPr txBox="1"/>
              <p:nvPr/>
            </p:nvSpPr>
            <p:spPr>
              <a:xfrm>
                <a:off x="107104" y="2750819"/>
                <a:ext cx="2043508" cy="626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408B4-DB8A-2535-B877-85CA31410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4" y="2750819"/>
                <a:ext cx="2043508" cy="626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9558D6-3633-1AFC-74E9-7B6D0596525A}"/>
                  </a:ext>
                </a:extLst>
              </p:cNvPr>
              <p:cNvSpPr txBox="1"/>
              <p:nvPr/>
            </p:nvSpPr>
            <p:spPr>
              <a:xfrm>
                <a:off x="76200" y="418373"/>
                <a:ext cx="6728829" cy="621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𝜀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9558D6-3633-1AFC-74E9-7B6D05965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18373"/>
                <a:ext cx="6728829" cy="621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9BEBE-46EF-786E-538B-B1D8E547767D}"/>
                  </a:ext>
                </a:extLst>
              </p:cNvPr>
              <p:cNvSpPr txBox="1"/>
              <p:nvPr/>
            </p:nvSpPr>
            <p:spPr>
              <a:xfrm>
                <a:off x="88512" y="2005226"/>
                <a:ext cx="1770164" cy="597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𝜓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ln</m:t>
                          </m:r>
                          <m:r>
                            <m:rPr>
                              <m:sty m:val="p"/>
                            </m:rPr>
                            <a:rPr lang="el-GR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  <m:d>
                            <m:dPr>
                              <m:ctrlPr>
                                <a:rPr lang="el-GR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9BEBE-46EF-786E-538B-B1D8E547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2" y="2005226"/>
                <a:ext cx="1770164" cy="597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D3EF4A2-A441-E037-AA01-F8D6F2706E0D}"/>
              </a:ext>
            </a:extLst>
          </p:cNvPr>
          <p:cNvSpPr txBox="1"/>
          <p:nvPr/>
        </p:nvSpPr>
        <p:spPr>
          <a:xfrm>
            <a:off x="2157320" y="3740179"/>
            <a:ext cx="322511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excitonic contribution to E</a:t>
            </a:r>
            <a:r>
              <a:rPr lang="en-US" baseline="-25000" dirty="0"/>
              <a:t>1</a:t>
            </a:r>
            <a:r>
              <a:rPr lang="en-US" dirty="0"/>
              <a:t> critical point in Si (mot so much in Ge).</a:t>
            </a:r>
          </a:p>
        </p:txBody>
      </p:sp>
      <p:pic>
        <p:nvPicPr>
          <p:cNvPr id="13" name="Picture 1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CA1179D6-E967-A10B-2273-808565AF7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90" t="3013" r="3394" b="51789"/>
          <a:stretch/>
        </p:blipFill>
        <p:spPr>
          <a:xfrm>
            <a:off x="2299331" y="1893906"/>
            <a:ext cx="1852057" cy="18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54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Comparison with experimental data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51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F7789B6-62A4-ABD2-F49D-8ED8C6713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63" y="347441"/>
                <a:ext cx="9112737" cy="13463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F7789B6-62A4-ABD2-F49D-8ED8C6713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3" y="347441"/>
                <a:ext cx="9112737" cy="13463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phic 14">
            <a:extLst>
              <a:ext uri="{FF2B5EF4-FFF2-40B4-BE49-F238E27FC236}">
                <a16:creationId xmlns:a16="http://schemas.microsoft.com/office/drawing/2014/main" id="{A8E41A91-3CA7-ED67-E6D0-215E49FD4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65" t="5920" r="8134" b="1920"/>
          <a:stretch/>
        </p:blipFill>
        <p:spPr>
          <a:xfrm>
            <a:off x="21533" y="1693760"/>
            <a:ext cx="7423106" cy="3426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91F339-4F4B-BD3A-100B-69CCFAB851F3}"/>
              </a:ext>
            </a:extLst>
          </p:cNvPr>
          <p:cNvSpPr txBox="1"/>
          <p:nvPr/>
        </p:nvSpPr>
        <p:spPr>
          <a:xfrm>
            <a:off x="7444639" y="2140085"/>
            <a:ext cx="1668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data:</a:t>
            </a:r>
          </a:p>
          <a:p>
            <a:endParaRPr lang="en-US" dirty="0"/>
          </a:p>
          <a:p>
            <a:r>
              <a:rPr lang="en-US" dirty="0"/>
              <a:t>Emminger (5 K), </a:t>
            </a:r>
            <a:br>
              <a:rPr lang="en-US" dirty="0"/>
            </a:br>
            <a:r>
              <a:rPr lang="en-US" dirty="0"/>
              <a:t>JVST B </a:t>
            </a:r>
            <a:r>
              <a:rPr lang="en-US" b="1" dirty="0"/>
              <a:t>38</a:t>
            </a:r>
            <a:r>
              <a:rPr lang="en-US" dirty="0"/>
              <a:t>, 012202 (2020).</a:t>
            </a:r>
          </a:p>
          <a:p>
            <a:endParaRPr lang="en-US" dirty="0"/>
          </a:p>
          <a:p>
            <a:r>
              <a:rPr lang="en-US" dirty="0"/>
              <a:t>Nunley (300 K), </a:t>
            </a:r>
          </a:p>
          <a:p>
            <a:r>
              <a:rPr lang="en-US" dirty="0"/>
              <a:t>JVST B </a:t>
            </a:r>
            <a:r>
              <a:rPr lang="en-US" b="1" dirty="0"/>
              <a:t>34</a:t>
            </a:r>
            <a:r>
              <a:rPr lang="en-US" dirty="0"/>
              <a:t>,</a:t>
            </a:r>
          </a:p>
          <a:p>
            <a:r>
              <a:rPr lang="en-US" dirty="0"/>
              <a:t>061205 (2016)</a:t>
            </a:r>
          </a:p>
        </p:txBody>
      </p:sp>
    </p:spTree>
    <p:extLst>
      <p:ext uri="{BB962C8B-B14F-4D97-AF65-F5344CB8AC3E}">
        <p14:creationId xmlns:p14="http://schemas.microsoft.com/office/powerpoint/2010/main" val="1046674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18EA5A-2BBA-77D1-D2CB-C06AEEB8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389" r="6950"/>
          <a:stretch/>
        </p:blipFill>
        <p:spPr>
          <a:xfrm>
            <a:off x="96355" y="653327"/>
            <a:ext cx="3027846" cy="1931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Optical Absorption at High Carrier Densities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25D0D-E643-B388-A306-17ED6EB2EE27}"/>
              </a:ext>
            </a:extLst>
          </p:cNvPr>
          <p:cNvSpPr txBox="1"/>
          <p:nvPr/>
        </p:nvSpPr>
        <p:spPr>
          <a:xfrm>
            <a:off x="6437337" y="3068324"/>
            <a:ext cx="258862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Intense femtosecond </a:t>
            </a:r>
            <a:r>
              <a:rPr lang="en-US" b="1" dirty="0"/>
              <a:t>laser excitation</a:t>
            </a:r>
            <a:r>
              <a:rPr lang="en-US" dirty="0"/>
              <a:t> (ELI Beamlines)</a:t>
            </a:r>
            <a:br>
              <a:rPr lang="en-US" dirty="0"/>
            </a:br>
            <a:r>
              <a:rPr lang="en-US" dirty="0"/>
              <a:t>(electrons pile at L-point)</a:t>
            </a:r>
          </a:p>
        </p:txBody>
      </p:sp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D01BC606-E585-D4DD-1532-502672F5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826" y="495944"/>
            <a:ext cx="3058668" cy="2522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D56A8D-599A-6F72-652E-5D2DBAA16B52}"/>
              </a:ext>
            </a:extLst>
          </p:cNvPr>
          <p:cNvGrpSpPr/>
          <p:nvPr/>
        </p:nvGrpSpPr>
        <p:grpSpPr>
          <a:xfrm>
            <a:off x="3148813" y="495944"/>
            <a:ext cx="2905031" cy="3794897"/>
            <a:chOff x="0" y="495944"/>
            <a:chExt cx="2905031" cy="3794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C48AC5-1F13-126C-40BD-41F6F41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95944"/>
              <a:ext cx="2850788" cy="23867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819CBD-FDB7-4D8E-3505-9E9D79C116A3}"/>
                </a:ext>
              </a:extLst>
            </p:cNvPr>
            <p:cNvSpPr txBox="1"/>
            <p:nvPr/>
          </p:nvSpPr>
          <p:spPr>
            <a:xfrm>
              <a:off x="76069" y="3176046"/>
              <a:ext cx="275909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High n-doping </a:t>
              </a:r>
              <a:r>
                <a:rPr lang="en-US" dirty="0"/>
                <a:t>of Ge with P</a:t>
              </a:r>
            </a:p>
            <a:p>
              <a:pPr algn="ctr"/>
              <a:r>
                <a:rPr lang="en-US" dirty="0"/>
                <a:t>(free electrons pile up at L-point)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B6C0F-2418-F119-4A14-02261C55E872}"/>
                </a:ext>
              </a:extLst>
            </p:cNvPr>
            <p:cNvSpPr txBox="1"/>
            <p:nvPr/>
          </p:nvSpPr>
          <p:spPr>
            <a:xfrm>
              <a:off x="4878" y="3983064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Xu et al., PRL </a:t>
              </a:r>
              <a:r>
                <a:rPr lang="en-US" b="1" dirty="0"/>
                <a:t>118</a:t>
              </a:r>
              <a:r>
                <a:rPr lang="en-US" dirty="0"/>
                <a:t>, 267402 (2017)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CD512-2072-E2DE-EF42-1AC282A9ACE2}"/>
              </a:ext>
            </a:extLst>
          </p:cNvPr>
          <p:cNvSpPr txBox="1"/>
          <p:nvPr/>
        </p:nvSpPr>
        <p:spPr>
          <a:xfrm>
            <a:off x="348116" y="3068631"/>
            <a:ext cx="265008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temperature</a:t>
            </a:r>
          </a:p>
          <a:p>
            <a:r>
              <a:rPr lang="en-US" dirty="0"/>
              <a:t>(thermal excitation of e-h pairs)</a:t>
            </a:r>
          </a:p>
          <a:p>
            <a:r>
              <a:rPr lang="en-US" dirty="0"/>
              <a:t>constant m and E</a:t>
            </a:r>
            <a:r>
              <a:rPr lang="en-US" baseline="-250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EC8B3-CB86-AAA3-3DAD-87E9C0AD77D5}"/>
              </a:ext>
            </a:extLst>
          </p:cNvPr>
          <p:cNvSpPr txBox="1"/>
          <p:nvPr/>
        </p:nvSpPr>
        <p:spPr>
          <a:xfrm>
            <a:off x="461028" y="1441918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348A8-3E8B-6933-BE6E-5D07E32EF298}"/>
              </a:ext>
            </a:extLst>
          </p:cNvPr>
          <p:cNvSpPr txBox="1"/>
          <p:nvPr/>
        </p:nvSpPr>
        <p:spPr>
          <a:xfrm>
            <a:off x="296665" y="3983064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Rivero, JVSTB </a:t>
            </a:r>
            <a:r>
              <a:rPr lang="en-US" b="1" dirty="0"/>
              <a:t>41</a:t>
            </a:r>
            <a:r>
              <a:rPr lang="en-US" dirty="0"/>
              <a:t>, 022203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102CC-BD96-6064-6901-D6E15E4E50FF}"/>
              </a:ext>
            </a:extLst>
          </p:cNvPr>
          <p:cNvSpPr txBox="1"/>
          <p:nvPr/>
        </p:nvSpPr>
        <p:spPr>
          <a:xfrm>
            <a:off x="6122736" y="3983064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Espinoza, APL </a:t>
            </a:r>
            <a:r>
              <a:rPr lang="en-US" b="1" dirty="0"/>
              <a:t>115</a:t>
            </a:r>
            <a:r>
              <a:rPr lang="en-US" dirty="0"/>
              <a:t>, 052105 (2019)</a:t>
            </a:r>
          </a:p>
        </p:txBody>
      </p:sp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5510D2F-8788-D188-2EFD-E1CA787DB297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0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60CC38BA-8C88-70B5-D97C-AA0673E187A3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93F6D-08C8-89F5-F6EE-ADBCCED4572D}"/>
              </a:ext>
            </a:extLst>
          </p:cNvPr>
          <p:cNvGrpSpPr/>
          <p:nvPr/>
        </p:nvGrpSpPr>
        <p:grpSpPr>
          <a:xfrm>
            <a:off x="31263" y="1167577"/>
            <a:ext cx="6640757" cy="3926883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26E69-FAF2-C9F5-248B-136A9DF4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B280CA-3223-3C71-2496-9B8CBE9C6E04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1FEC26-BBA8-8669-4383-912E8D1B2D38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CD0309-1A5E-C757-25C8-F792AD48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06" y="49040"/>
            <a:ext cx="4293031" cy="2736713"/>
          </a:xfrm>
          <a:prstGeom prst="rect">
            <a:avLst/>
          </a:prstGeom>
        </p:spPr>
      </p:pic>
      <p:pic>
        <p:nvPicPr>
          <p:cNvPr id="7" name="Picture 6" descr="A book cover with text&#10;&#10;Description automatically generated">
            <a:extLst>
              <a:ext uri="{FF2B5EF4-FFF2-40B4-BE49-F238E27FC236}">
                <a16:creationId xmlns:a16="http://schemas.microsoft.com/office/drawing/2014/main" id="{BCBF16F3-7D48-2F7A-62C2-E23708F6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023" y="2482437"/>
            <a:ext cx="2030012" cy="26379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44E18E-D24B-15AC-AF03-8585F94C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" y="-2"/>
            <a:ext cx="4866203" cy="129410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Application: </a:t>
            </a:r>
            <a:br>
              <a:rPr lang="en-US" sz="2800" dirty="0">
                <a:latin typeface="+mj-lt"/>
              </a:rPr>
            </a:br>
            <a:r>
              <a:rPr lang="en-US" sz="2800" dirty="0" err="1">
                <a:latin typeface="+mj-lt"/>
              </a:rPr>
              <a:t>Midwave</a:t>
            </a:r>
            <a:r>
              <a:rPr lang="en-US" sz="2800" dirty="0">
                <a:latin typeface="+mj-lt"/>
              </a:rPr>
              <a:t> Infrared Detectors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Germanium-Tin Alloys</a:t>
            </a:r>
          </a:p>
        </p:txBody>
      </p:sp>
    </p:spTree>
    <p:extLst>
      <p:ext uri="{BB962C8B-B14F-4D97-AF65-F5344CB8AC3E}">
        <p14:creationId xmlns:p14="http://schemas.microsoft.com/office/powerpoint/2010/main" val="305762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48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Einstein coefficients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7D03-0A55-EA3E-00D5-9AEC24111A3B}"/>
              </a:ext>
            </a:extLst>
          </p:cNvPr>
          <p:cNvSpPr txBox="1"/>
          <p:nvPr/>
        </p:nvSpPr>
        <p:spPr>
          <a:xfrm>
            <a:off x="3843926" y="4377941"/>
            <a:ext cx="437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Albert Einstein, </a:t>
            </a:r>
            <a:r>
              <a:rPr lang="en-US" i="1" dirty="0" err="1">
                <a:solidFill>
                  <a:schemeClr val="bg1"/>
                </a:solidFill>
              </a:rPr>
              <a:t>Strahlungs</a:t>
            </a:r>
            <a:r>
              <a:rPr lang="en-US" i="1" dirty="0">
                <a:solidFill>
                  <a:schemeClr val="bg1"/>
                </a:solidFill>
              </a:rPr>
              <a:t>-Emission und Absorption </a:t>
            </a:r>
            <a:r>
              <a:rPr lang="en-US" i="1" dirty="0" err="1">
                <a:solidFill>
                  <a:schemeClr val="bg1"/>
                </a:solidFill>
              </a:rPr>
              <a:t>nach</a:t>
            </a:r>
            <a:r>
              <a:rPr lang="en-US" i="1" dirty="0">
                <a:solidFill>
                  <a:schemeClr val="bg1"/>
                </a:solidFill>
              </a:rPr>
              <a:t> der </a:t>
            </a:r>
            <a:r>
              <a:rPr lang="en-US" i="1" dirty="0" err="1">
                <a:solidFill>
                  <a:schemeClr val="bg1"/>
                </a:solidFill>
              </a:rPr>
              <a:t>Quantentheorie</a:t>
            </a:r>
            <a:r>
              <a:rPr lang="en-US" dirty="0">
                <a:solidFill>
                  <a:schemeClr val="bg1"/>
                </a:solidFill>
              </a:rPr>
              <a:t>, DPG </a:t>
            </a:r>
            <a:r>
              <a:rPr lang="en-US" dirty="0" err="1">
                <a:solidFill>
                  <a:schemeClr val="bg1"/>
                </a:solidFill>
              </a:rPr>
              <a:t>Verh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318 (1916); Phys. Z.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121 (1917).  See also Mark Fox.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8DD07-2CB4-FFA3-851F-C7C9C51B0940}"/>
              </a:ext>
            </a:extLst>
          </p:cNvPr>
          <p:cNvGrpSpPr/>
          <p:nvPr/>
        </p:nvGrpSpPr>
        <p:grpSpPr>
          <a:xfrm>
            <a:off x="31261" y="540025"/>
            <a:ext cx="5652363" cy="2200624"/>
            <a:chOff x="31261" y="540025"/>
            <a:chExt cx="5652363" cy="2200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6C1D2-B2A2-18C3-61C0-090525D6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1" y="540025"/>
              <a:ext cx="5652363" cy="22006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73226-5085-3858-4F39-8C368FD049C7}"/>
                </a:ext>
              </a:extLst>
            </p:cNvPr>
            <p:cNvSpPr txBox="1"/>
            <p:nvPr/>
          </p:nvSpPr>
          <p:spPr>
            <a:xfrm>
              <a:off x="3441807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ADC42-290D-78EA-C016-443D13D8CFA2}"/>
                </a:ext>
              </a:extLst>
            </p:cNvPr>
            <p:cNvSpPr txBox="1"/>
            <p:nvPr/>
          </p:nvSpPr>
          <p:spPr>
            <a:xfrm>
              <a:off x="1960379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A880A-05CF-0B00-963F-54F46A55FA51}"/>
                </a:ext>
              </a:extLst>
            </p:cNvPr>
            <p:cNvSpPr txBox="1"/>
            <p:nvPr/>
          </p:nvSpPr>
          <p:spPr>
            <a:xfrm>
              <a:off x="4923235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4DDBD1-C0D9-9B48-1727-37E0E15E5F26}"/>
              </a:ext>
            </a:extLst>
          </p:cNvPr>
          <p:cNvSpPr txBox="1"/>
          <p:nvPr/>
        </p:nvSpPr>
        <p:spPr>
          <a:xfrm>
            <a:off x="1" y="2723131"/>
            <a:ext cx="406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equilibrium: N</a:t>
            </a:r>
            <a:r>
              <a:rPr lang="en-US" sz="2000" baseline="-25000" dirty="0"/>
              <a:t>1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constant. </a:t>
            </a:r>
            <a:br>
              <a:rPr lang="en-US" sz="2000" dirty="0"/>
            </a:br>
            <a:r>
              <a:rPr lang="en-US" sz="2000" dirty="0"/>
              <a:t>Absorption and emission balance.</a:t>
            </a:r>
          </a:p>
          <a:p>
            <a:r>
              <a:rPr lang="en-US" sz="2000" dirty="0"/>
              <a:t>Black-body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/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blipFill>
                <a:blip r:embed="rId3"/>
                <a:stretch>
                  <a:fillRect l="-73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EA1901-72D5-5DED-C95D-F71121A4B1FC}"/>
              </a:ext>
            </a:extLst>
          </p:cNvPr>
          <p:cNvSpPr txBox="1"/>
          <p:nvPr/>
        </p:nvSpPr>
        <p:spPr>
          <a:xfrm>
            <a:off x="5720580" y="699761"/>
            <a:ext cx="330250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One coefficient is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/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/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/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FECA53D-593A-4FAF-E349-4180455705D4}"/>
              </a:ext>
            </a:extLst>
          </p:cNvPr>
          <p:cNvSpPr txBox="1"/>
          <p:nvPr/>
        </p:nvSpPr>
        <p:spPr>
          <a:xfrm>
            <a:off x="5766369" y="2913529"/>
            <a:ext cx="321092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Fermi’s Golden Rule to calculate B</a:t>
            </a:r>
            <a:r>
              <a:rPr lang="en-US" sz="2000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453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0011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CFE1D-16AF-0A50-C886-397E7621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86" y="1883849"/>
            <a:ext cx="4296472" cy="315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5EE01AE-A37F-5083-E4D5-F5BF87E5437D}"/>
              </a:ext>
            </a:extLst>
          </p:cNvPr>
          <p:cNvSpPr txBox="1"/>
          <p:nvPr/>
        </p:nvSpPr>
        <p:spPr>
          <a:xfrm>
            <a:off x="3251403" y="4808828"/>
            <a:ext cx="139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Fox, Chapter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B12BB-CC50-B168-B9C1-1116E174799F}"/>
              </a:ext>
            </a:extLst>
          </p:cNvPr>
          <p:cNvSpPr txBox="1"/>
          <p:nvPr/>
        </p:nvSpPr>
        <p:spPr>
          <a:xfrm>
            <a:off x="5161681" y="850238"/>
            <a:ext cx="3108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constant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593B3-CCDA-CE4E-565D-134B1C03C432}"/>
              </a:ext>
            </a:extLst>
          </p:cNvPr>
          <p:cNvSpPr txBox="1"/>
          <p:nvPr/>
        </p:nvSpPr>
        <p:spPr>
          <a:xfrm>
            <a:off x="7256701" y="1258732"/>
            <a:ext cx="181331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Joint DOS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parabolic bands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FE580-A0EA-8120-0B00-2BA3DBAA9495}"/>
              </a:ext>
            </a:extLst>
          </p:cNvPr>
          <p:cNvSpPr txBox="1"/>
          <p:nvPr/>
        </p:nvSpPr>
        <p:spPr>
          <a:xfrm>
            <a:off x="6325678" y="3015147"/>
            <a:ext cx="242113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The Tauc plot is wishful thinking.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excitons</a:t>
            </a:r>
          </a:p>
        </p:txBody>
      </p:sp>
    </p:spTree>
    <p:extLst>
      <p:ext uri="{BB962C8B-B14F-4D97-AF65-F5344CB8AC3E}">
        <p14:creationId xmlns:p14="http://schemas.microsoft.com/office/powerpoint/2010/main" val="156082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F73D671-BAB1-969C-035A-964D2C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1E5BB4-618D-6354-DBF6-4EB1ECEF680A}"/>
              </a:ext>
            </a:extLst>
          </p:cNvPr>
          <p:cNvSpPr txBox="1"/>
          <p:nvPr/>
        </p:nvSpPr>
        <p:spPr>
          <a:xfrm>
            <a:off x="4746712" y="2300064"/>
            <a:ext cx="2421130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The Tauc plot is wishful thinking.</a:t>
            </a:r>
          </a:p>
          <a:p>
            <a:endParaRPr lang="en-US" sz="1200" dirty="0"/>
          </a:p>
          <a:p>
            <a:r>
              <a:rPr lang="en-US" sz="1200" b="1" u="sng" dirty="0"/>
              <a:t>No linear region:</a:t>
            </a:r>
          </a:p>
          <a:p>
            <a:r>
              <a:rPr lang="en-US" sz="1200" dirty="0"/>
              <a:t>Conduction band nonparabolicity</a:t>
            </a:r>
          </a:p>
          <a:p>
            <a:r>
              <a:rPr lang="en-US" sz="1200" dirty="0"/>
              <a:t>Broadening</a:t>
            </a:r>
          </a:p>
          <a:p>
            <a:r>
              <a:rPr lang="en-US" sz="1200" dirty="0"/>
              <a:t>1/E</a:t>
            </a:r>
            <a:r>
              <a:rPr lang="en-US" sz="1200" baseline="30000" dirty="0"/>
              <a:t>2</a:t>
            </a:r>
            <a:r>
              <a:rPr lang="en-US" sz="1200" dirty="0"/>
              <a:t> denominator.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excitons</a:t>
            </a:r>
          </a:p>
        </p:txBody>
      </p:sp>
      <p:pic>
        <p:nvPicPr>
          <p:cNvPr id="10" name="Picture 9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6C1FCCBD-1F6B-A7F0-0F20-806ADCBF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BAAB-406D-A6EC-CDBA-F368CD818348}"/>
              </a:ext>
            </a:extLst>
          </p:cNvPr>
          <p:cNvSpPr txBox="1"/>
          <p:nvPr/>
        </p:nvSpPr>
        <p:spPr>
          <a:xfrm>
            <a:off x="7235511" y="2101244"/>
            <a:ext cx="180323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</p:spTree>
    <p:extLst>
      <p:ext uri="{BB962C8B-B14F-4D97-AF65-F5344CB8AC3E}">
        <p14:creationId xmlns:p14="http://schemas.microsoft.com/office/powerpoint/2010/main" val="3936944352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29316</TotalTime>
  <Words>3986</Words>
  <Application>Microsoft Office PowerPoint</Application>
  <PresentationFormat>On-screen Show (16:9)</PresentationFormat>
  <Paragraphs>647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(Body)</vt:lpstr>
      <vt:lpstr>Cambria Math</vt:lpstr>
      <vt:lpstr>Symbol</vt:lpstr>
      <vt:lpstr>Tahoma</vt:lpstr>
      <vt:lpstr>Times New Roman</vt:lpstr>
      <vt:lpstr>Wingdings</vt:lpstr>
      <vt:lpstr>NMSU_2019</vt:lpstr>
      <vt:lpstr>Accurate measurements and models of temperature-dependent optical constants for infrared detector materials</vt:lpstr>
      <vt:lpstr>Precision measurements of optical constants</vt:lpstr>
      <vt:lpstr>Spectroscopic ellipsometry</vt:lpstr>
      <vt:lpstr>Ellipsometry at NMSU</vt:lpstr>
      <vt:lpstr>Problem statement: optical constants</vt:lpstr>
      <vt:lpstr>Application:  Midwave Infrared Detectors Germanium-Tin Alloys</vt:lpstr>
      <vt:lpstr>Einstein coefficients</vt:lpstr>
      <vt:lpstr>Fermi’s Golden Rule: Tauc plot</vt:lpstr>
      <vt:lpstr>Fermi’s Golden Rule: Tauc plot</vt:lpstr>
      <vt:lpstr>Bohr model for free excitons</vt:lpstr>
      <vt:lpstr>Sommerfeld enhancement (3D)</vt:lpstr>
      <vt:lpstr>Elliott-Tanguy exciton absorption</vt:lpstr>
      <vt:lpstr>PowerPoint Presentation</vt:lpstr>
      <vt:lpstr>Elliott-Tanguy theory applied to Ge</vt:lpstr>
      <vt:lpstr>Elliott-Tanguy theory applied to Ge</vt:lpstr>
      <vt:lpstr>Elliott-Tanguy theory: problems for Ge at high T</vt:lpstr>
      <vt:lpstr>Temperature dependence of the effective mass</vt:lpstr>
      <vt:lpstr>Two-dimensional saddle-point excitons (E1, E1+D1)</vt:lpstr>
      <vt:lpstr>Two-dimensional Bohr problem</vt:lpstr>
      <vt:lpstr>Two-dimensional excitons at E1 critical points of Ge</vt:lpstr>
      <vt:lpstr>Problem statement: optical constants</vt:lpstr>
      <vt:lpstr>Condensation of excitons at high density</vt:lpstr>
      <vt:lpstr>Excitons in doped or excited semiconductors</vt:lpstr>
      <vt:lpstr>Tanguy: Dielectric function of screened excitons</vt:lpstr>
      <vt:lpstr>Tanguy: Dielectric function of screened excitons</vt:lpstr>
      <vt:lpstr>k·p theory (band structure method)</vt:lpstr>
      <vt:lpstr>Relativistic Effects: Darwin Shift: C, Si, Ge, Sn</vt:lpstr>
      <vt:lpstr>Intravalence band absorption in  gapless topological insulators (a-tin)</vt:lpstr>
      <vt:lpstr>Simple 8x8 k·p band structure of a-tin (Kane)</vt:lpstr>
      <vt:lpstr>Excitonic intravalence band absorption in a-tin</vt:lpstr>
      <vt:lpstr>Dielectric function of InSb from 80 to 800 K</vt:lpstr>
      <vt:lpstr>Optical constants model: screened excitons</vt:lpstr>
      <vt:lpstr>Band gap analysis for InSb</vt:lpstr>
      <vt:lpstr>Band gap of InSb from 80 to 800 K</vt:lpstr>
      <vt:lpstr>Nonparabolicity of InSb conduction band from k·p theory</vt:lpstr>
      <vt:lpstr>Femtosecond Pump-Probe Ellipsometry</vt:lpstr>
      <vt:lpstr>Experimental setup: pump-probe ellipsometry</vt:lpstr>
      <vt:lpstr>Set-up: Femtosecond pump-probe ellipsometry</vt:lpstr>
      <vt:lpstr>PowerPoint Presentation</vt:lpstr>
      <vt:lpstr>PowerPoint Presentation</vt:lpstr>
      <vt:lpstr>Band-filling effects</vt:lpstr>
      <vt:lpstr>Summary: Screening of excitons</vt:lpstr>
      <vt:lpstr>Conclusions </vt:lpstr>
      <vt:lpstr>Thank you!  Questions?  Many students contributed to this project.</vt:lpstr>
      <vt:lpstr>PowerPoint Presentation</vt:lpstr>
      <vt:lpstr>Where is Las Cruces, NM ???</vt:lpstr>
      <vt:lpstr>Ge Band structure: where did this come from?</vt:lpstr>
      <vt:lpstr>Critical points in the dielectric function of Ge</vt:lpstr>
      <vt:lpstr>Two-dimensional Bohr problem</vt:lpstr>
      <vt:lpstr>Two-dimensional saddle-point excitons (E1, E1+D1)</vt:lpstr>
      <vt:lpstr>Comparison with experimental data</vt:lpstr>
      <vt:lpstr>Optical Absorption at High Carrier Densities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cp:lastModifiedBy>Stefan Zollner</cp:lastModifiedBy>
  <cp:revision>527</cp:revision>
  <cp:lastPrinted>2024-11-03T15:42:11Z</cp:lastPrinted>
  <dcterms:modified xsi:type="dcterms:W3CDTF">2024-11-03T16:52:17Z</dcterms:modified>
</cp:coreProperties>
</file>