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6"/>
  </p:notesMasterIdLst>
  <p:sldIdLst>
    <p:sldId id="256" r:id="rId2"/>
    <p:sldId id="649" r:id="rId3"/>
    <p:sldId id="650" r:id="rId4"/>
    <p:sldId id="867" r:id="rId5"/>
    <p:sldId id="866" r:id="rId6"/>
    <p:sldId id="305" r:id="rId7"/>
    <p:sldId id="626" r:id="rId8"/>
    <p:sldId id="335" r:id="rId9"/>
    <p:sldId id="338" r:id="rId10"/>
    <p:sldId id="339" r:id="rId11"/>
    <p:sldId id="340" r:id="rId12"/>
    <p:sldId id="341" r:id="rId13"/>
    <p:sldId id="344" r:id="rId14"/>
    <p:sldId id="622" r:id="rId15"/>
    <p:sldId id="623" r:id="rId16"/>
    <p:sldId id="624" r:id="rId17"/>
    <p:sldId id="643" r:id="rId18"/>
    <p:sldId id="625" r:id="rId19"/>
    <p:sldId id="629" r:id="rId20"/>
    <p:sldId id="630" r:id="rId21"/>
    <p:sldId id="631" r:id="rId22"/>
    <p:sldId id="644" r:id="rId23"/>
    <p:sldId id="645" r:id="rId24"/>
    <p:sldId id="869" r:id="rId25"/>
    <p:sldId id="870" r:id="rId26"/>
    <p:sldId id="628" r:id="rId27"/>
    <p:sldId id="345" r:id="rId28"/>
    <p:sldId id="646" r:id="rId29"/>
    <p:sldId id="647" r:id="rId30"/>
    <p:sldId id="868" r:id="rId31"/>
    <p:sldId id="648" r:id="rId32"/>
    <p:sldId id="651" r:id="rId33"/>
    <p:sldId id="322" r:id="rId34"/>
    <p:sldId id="328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99" d="100"/>
          <a:sy n="99" d="100"/>
        </p:scale>
        <p:origin x="34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C58C5-AE03-AEE7-4FDF-8576647E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0D197-9607-B377-B55B-257DC622C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323C0-5387-1E3F-2DD8-40506F40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66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8AD1F-FAB1-BBED-C356-87BD92CA5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F58B5-A5BB-BE7B-479D-C3693749D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73E56-37EE-17C5-91FF-4CC6198D7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1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1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Divider Slide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16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://femto.nmsu.edu/" TargetMode="External"/><Relationship Id="rId4" Type="http://schemas.openxmlformats.org/officeDocument/2006/relationships/hyperlink" Target="mailto:zollner@nms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29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gif"/><Relationship Id="rId5" Type="http://schemas.openxmlformats.org/officeDocument/2006/relationships/image" Target="../media/image33.emf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841924"/>
            <a:ext cx="9144000" cy="91484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Matrix elements and excitonic effects in the direct gap absorption of semiconductors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678498" y="1880313"/>
            <a:ext cx="5465502" cy="176448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  <a:b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</a:br>
            <a:endParaRPr lang="en-US" sz="30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900" u="sng" dirty="0">
                <a:latin typeface="+mn-lt"/>
                <a:cs typeface="Times New Roman"/>
                <a:sym typeface="Times New Roman"/>
              </a:rPr>
              <a:t>with: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600" b="1" dirty="0">
                <a:latin typeface="+mn-lt"/>
                <a:cs typeface="Times New Roman"/>
                <a:sym typeface="Times New Roman"/>
              </a:rPr>
              <a:t>Carola Emminger</a:t>
            </a:r>
            <a:r>
              <a:rPr lang="en-US" sz="1600" dirty="0">
                <a:latin typeface="+mn-lt"/>
                <a:cs typeface="Times New Roman"/>
                <a:sym typeface="Times New Roman"/>
              </a:rPr>
              <a:t> (Uni Leipzig and HU Berlin, Germany)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600" b="1" dirty="0">
                <a:latin typeface="+mn-lt"/>
                <a:cs typeface="Times New Roman"/>
                <a:sym typeface="Times New Roman"/>
              </a:rPr>
              <a:t>Jose Menendez</a:t>
            </a:r>
            <a:r>
              <a:rPr lang="en-US" sz="1600" dirty="0">
                <a:latin typeface="+mn-lt"/>
                <a:cs typeface="Times New Roman"/>
                <a:sym typeface="Times New Roman"/>
              </a:rPr>
              <a:t> (Arizona State University, Tempe, AZ)</a:t>
            </a:r>
          </a:p>
        </p:txBody>
      </p:sp>
      <p:sp>
        <p:nvSpPr>
          <p:cNvPr id="99" name="Google Shape;99;p16"/>
          <p:cNvSpPr txBox="1"/>
          <p:nvPr/>
        </p:nvSpPr>
        <p:spPr>
          <a:xfrm>
            <a:off x="4048366" y="4417602"/>
            <a:ext cx="50565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College of Arts and Sciences, Department of Physics</a:t>
            </a:r>
            <a:endParaRPr sz="1600" dirty="0">
              <a:solidFill>
                <a:schemeClr val="bg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Las Cruces, NM, USA</a:t>
            </a:r>
            <a:endParaRPr sz="16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93861" y="68941"/>
            <a:ext cx="540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2024 Nebraska </a:t>
            </a:r>
            <a:r>
              <a:rPr lang="es-MX" sz="18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Ellipsometry</a:t>
            </a:r>
            <a:r>
              <a:rPr lang="es-MX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MX" sz="18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Lecture</a:t>
            </a:r>
            <a:r>
              <a:rPr lang="es-MX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Mini Series </a:t>
            </a:r>
            <a:endParaRPr lang="en-US" sz="1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8168055" y="5401"/>
            <a:ext cx="936866" cy="9338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200" y="0"/>
            <a:ext cx="1349471" cy="4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 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NSF DMR-2235447 NSF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3957027" y="3741735"/>
            <a:ext cx="476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6010B-DAD0-9B6E-5B9C-337650E27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1" y="1880313"/>
            <a:ext cx="3712729" cy="2457722"/>
          </a:xfrm>
          <a:prstGeom prst="rect">
            <a:avLst/>
          </a:prstGeom>
        </p:spPr>
      </p:pic>
      <p:pic>
        <p:nvPicPr>
          <p:cNvPr id="10" name="Picture 9" descr="A logo of a globe in a gold circle&#10;&#10;Description automatically generated">
            <a:extLst>
              <a:ext uri="{FF2B5EF4-FFF2-40B4-BE49-F238E27FC236}">
                <a16:creationId xmlns:a16="http://schemas.microsoft.com/office/drawing/2014/main" id="{062F956C-C7C1-FBC6-393C-3E11ABBFA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189" y="5401"/>
            <a:ext cx="936866" cy="9368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258732"/>
            <a:ext cx="18133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parabolic bands</a:t>
            </a: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746712" y="2300064"/>
            <a:ext cx="242113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The Tauc plot is wishful thinking.</a:t>
            </a:r>
          </a:p>
          <a:p>
            <a:endParaRPr lang="en-US" sz="1200" dirty="0"/>
          </a:p>
          <a:p>
            <a:r>
              <a:rPr lang="en-US" sz="1200" b="1" u="sng" dirty="0"/>
              <a:t>No linear region:</a:t>
            </a:r>
          </a:p>
          <a:p>
            <a:r>
              <a:rPr lang="en-US" sz="1200" dirty="0"/>
              <a:t>Conduction band nonparabolicity</a:t>
            </a:r>
          </a:p>
          <a:p>
            <a:r>
              <a:rPr lang="en-US" sz="1200" dirty="0"/>
              <a:t>Broadening</a:t>
            </a:r>
          </a:p>
          <a:p>
            <a:r>
              <a:rPr lang="en-US" sz="1200" dirty="0"/>
              <a:t>1/E</a:t>
            </a:r>
            <a:r>
              <a:rPr lang="en-US" sz="1200" baseline="30000" dirty="0"/>
              <a:t>2</a:t>
            </a:r>
            <a:r>
              <a:rPr lang="en-US" sz="1200" dirty="0"/>
              <a:t> denominator.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196766" y="2263973"/>
            <a:ext cx="18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k·p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7F35-4468-2316-59D5-D8A3684673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764" r="5183" b="3622"/>
          <a:stretch/>
        </p:blipFill>
        <p:spPr>
          <a:xfrm>
            <a:off x="998220" y="1087393"/>
            <a:ext cx="7442037" cy="328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8D54-7FA2-A2B8-AE1C-075B087DE380}"/>
              </a:ext>
            </a:extLst>
          </p:cNvPr>
          <p:cNvSpPr txBox="1"/>
          <p:nvPr/>
        </p:nvSpPr>
        <p:spPr>
          <a:xfrm>
            <a:off x="114301" y="464146"/>
            <a:ext cx="4398961" cy="7848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for other III/V compounds.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FA2A4-EF50-7274-76EB-3D6F08040BF5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</p:spTree>
    <p:extLst>
      <p:ext uri="{BB962C8B-B14F-4D97-AF65-F5344CB8AC3E}">
        <p14:creationId xmlns:p14="http://schemas.microsoft.com/office/powerpoint/2010/main" val="3485882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64867"/>
            <a:ext cx="6309453" cy="3794832"/>
          </a:xfrm>
        </p:spPr>
        <p:txBody>
          <a:bodyPr>
            <a:normAutofit fontScale="92500" lnSpcReduction="10000"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</a:rPr>
              <a:t>Fixed </a:t>
            </a:r>
            <a:r>
              <a:rPr lang="de-DE" sz="2000" b="1" u="sng" dirty="0" err="1">
                <a:solidFill>
                  <a:schemeClr val="accent2">
                    <a:lumMod val="75000"/>
                  </a:schemeClr>
                </a:solidFill>
              </a:rPr>
              <a:t>parameters</a:t>
            </a: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Electron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and hole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masses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temperature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Excitonic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binding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R</a:t>
            </a:r>
            <a:endParaRPr lang="de-DE" sz="2000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Amplitude A (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derived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matrix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P)</a:t>
            </a:r>
            <a:endParaRPr lang="de-DE" sz="2000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Problems: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below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the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(band </a:t>
            </a:r>
            <a:r>
              <a:rPr lang="de-DE" sz="2000" dirty="0" err="1">
                <a:solidFill>
                  <a:srgbClr val="003BF6"/>
                </a:solidFill>
              </a:rPr>
              <a:t>tail</a:t>
            </a:r>
            <a:r>
              <a:rPr lang="de-DE" sz="2000" dirty="0">
                <a:solidFill>
                  <a:srgbClr val="003BF6"/>
                </a:solidFill>
              </a:rPr>
              <a:t>, </a:t>
            </a:r>
            <a:r>
              <a:rPr lang="de-DE" sz="2000" dirty="0" err="1">
                <a:solidFill>
                  <a:srgbClr val="003BF6"/>
                </a:solidFill>
              </a:rPr>
              <a:t>oxide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correction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8B66E0-E459-A134-2B88-0C43E0AA0314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7D8C12-DD58-8DE7-8DAE-A595BAA65F60}"/>
                </a:ext>
              </a:extLst>
            </p:cNvPr>
            <p:cNvGrpSpPr/>
            <p:nvPr/>
          </p:nvGrpSpPr>
          <p:grpSpPr>
            <a:xfrm>
              <a:off x="5770276" y="24881"/>
              <a:ext cx="3303982" cy="4283870"/>
              <a:chOff x="5770276" y="24881"/>
              <a:chExt cx="3303982" cy="428387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35D01C-AF74-4473-A44D-0916F44957FB}"/>
                  </a:ext>
                </a:extLst>
              </p:cNvPr>
              <p:cNvSpPr txBox="1"/>
              <p:nvPr/>
            </p:nvSpPr>
            <p:spPr>
              <a:xfrm rot="16200000">
                <a:off x="5616295" y="2649849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38845F-C7D7-471A-BD9B-90B80C7F45B1}"/>
                  </a:ext>
                </a:extLst>
              </p:cNvPr>
              <p:cNvSpPr txBox="1"/>
              <p:nvPr/>
            </p:nvSpPr>
            <p:spPr>
              <a:xfrm rot="16200000">
                <a:off x="5616296" y="818020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3A60EB2-5C52-4806-9A94-13AA8F7ED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96" t="1987" r="7691" b="7112"/>
              <a:stretch/>
            </p:blipFill>
            <p:spPr>
              <a:xfrm>
                <a:off x="6137329" y="24881"/>
                <a:ext cx="2936929" cy="4134818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0A923F5-A7FF-497E-AF3D-19F5FCF09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0" t="95020" r="24116" b="-475"/>
              <a:stretch/>
            </p:blipFill>
            <p:spPr>
              <a:xfrm>
                <a:off x="6309453" y="4095313"/>
                <a:ext cx="2178365" cy="21343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E04C-773C-A96C-3A92-268AE58B2AF8}"/>
                </a:ext>
              </a:extLst>
            </p:cNvPr>
            <p:cNvSpPr txBox="1"/>
            <p:nvPr/>
          </p:nvSpPr>
          <p:spPr>
            <a:xfrm>
              <a:off x="8241595" y="907838"/>
              <a:ext cx="49244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/>
                <a:t>Ge</a:t>
              </a:r>
            </a:p>
          </p:txBody>
        </p:sp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81214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Potential </a:t>
            </a:r>
            <a:r>
              <a:rPr lang="de-DE" sz="20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problems</a:t>
            </a: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Nonparabolicity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absorption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Model also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describes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second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Nonparabolicity</a:t>
            </a: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absorption</a:t>
            </a: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rgbClr val="FF0000"/>
                </a:solidFill>
              </a:rPr>
              <a:t>Temperature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dependence</a:t>
            </a:r>
            <a:r>
              <a:rPr lang="de-DE" sz="2000" dirty="0">
                <a:solidFill>
                  <a:srgbClr val="FF0000"/>
                </a:solidFill>
              </a:rPr>
              <a:t> of the </a:t>
            </a:r>
            <a:r>
              <a:rPr lang="de-DE" sz="2000" dirty="0" err="1">
                <a:solidFill>
                  <a:srgbClr val="FF0000"/>
                </a:solidFill>
              </a:rPr>
              <a:t>effective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mass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Temperature dependence of the effective mass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A7E514-3F6C-19C5-33AC-DD33B21D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" y="400050"/>
            <a:ext cx="8244129" cy="242839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Effective electron mass given by </a:t>
            </a:r>
            <a:r>
              <a:rPr lang="en-US" sz="2000" dirty="0" err="1"/>
              <a:t>k·p</a:t>
            </a:r>
            <a:r>
              <a:rPr lang="en-US" sz="2000" dirty="0"/>
              <a:t> theory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Temperature dependence of the direct band gap has two contributions:</a:t>
            </a:r>
          </a:p>
          <a:p>
            <a:pPr lvl="1"/>
            <a:r>
              <a:rPr lang="en-US" sz="1700" dirty="0"/>
              <a:t>Thermal expansion of the lattice</a:t>
            </a:r>
          </a:p>
          <a:p>
            <a:pPr lvl="1"/>
            <a:r>
              <a:rPr lang="en-US" sz="1700" dirty="0"/>
              <a:t>Electron-phonon scattering (Debye-Waller term and self-energy)</a:t>
            </a:r>
          </a:p>
          <a:p>
            <a:r>
              <a:rPr lang="en-US" sz="2000" dirty="0"/>
              <a:t>“Mass band gap” should </a:t>
            </a:r>
            <a:r>
              <a:rPr lang="en-US" sz="2000" b="1" dirty="0">
                <a:solidFill>
                  <a:srgbClr val="FF0000"/>
                </a:solidFill>
              </a:rPr>
              <a:t>only include the thermal expansion</a:t>
            </a:r>
            <a:r>
              <a:rPr lang="en-US" sz="2000" dirty="0"/>
              <a:t>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TBD: </a:t>
            </a:r>
            <a:r>
              <a:rPr lang="en-US" sz="2000" dirty="0"/>
              <a:t>Polaron effects on effective mass in III/V materials.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/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DAC8AA-19DE-74EB-7677-133D149ABD2F}"/>
              </a:ext>
            </a:extLst>
          </p:cNvPr>
          <p:cNvSpPr txBox="1"/>
          <p:nvPr/>
        </p:nvSpPr>
        <p:spPr>
          <a:xfrm>
            <a:off x="5198896" y="528601"/>
            <a:ext cx="36824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E</a:t>
            </a:r>
            <a:r>
              <a:rPr lang="en-US" sz="1800" b="1" baseline="-25000" dirty="0"/>
              <a:t>0</a:t>
            </a:r>
            <a:r>
              <a:rPr lang="en-US" sz="1800" dirty="0"/>
              <a:t>: direct band gap</a:t>
            </a:r>
          </a:p>
          <a:p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4E4E73-58DA-450D-7DFF-16D669C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5" y="2917410"/>
            <a:ext cx="2292004" cy="2182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4F772-17C6-EE46-D426-B3B2D58AA2A0}"/>
              </a:ext>
            </a:extLst>
          </p:cNvPr>
          <p:cNvSpPr txBox="1"/>
          <p:nvPr/>
        </p:nvSpPr>
        <p:spPr>
          <a:xfrm>
            <a:off x="1640602" y="2805760"/>
            <a:ext cx="109998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Self-energy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30BA-CAC0-A837-008E-AA8E37022FD9}"/>
              </a:ext>
            </a:extLst>
          </p:cNvPr>
          <p:cNvSpPr txBox="1"/>
          <p:nvPr/>
        </p:nvSpPr>
        <p:spPr>
          <a:xfrm>
            <a:off x="1989298" y="3678663"/>
            <a:ext cx="170591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expansion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6DB6F-7220-5963-8F77-A9BA2F109FCE}"/>
              </a:ext>
            </a:extLst>
          </p:cNvPr>
          <p:cNvSpPr txBox="1"/>
          <p:nvPr/>
        </p:nvSpPr>
        <p:spPr>
          <a:xfrm>
            <a:off x="1548957" y="435544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1A8D1-A9C0-F249-3075-5EDA8C52533C}"/>
              </a:ext>
            </a:extLst>
          </p:cNvPr>
          <p:cNvSpPr txBox="1"/>
          <p:nvPr/>
        </p:nvSpPr>
        <p:spPr>
          <a:xfrm>
            <a:off x="2424866" y="4329558"/>
            <a:ext cx="109036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8C03B-6ED3-A952-6DB3-0CA3334DA186}"/>
              </a:ext>
            </a:extLst>
          </p:cNvPr>
          <p:cNvSpPr txBox="1"/>
          <p:nvPr/>
        </p:nvSpPr>
        <p:spPr>
          <a:xfrm>
            <a:off x="3169263" y="4712454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SZ, Solid State </a:t>
            </a:r>
            <a:r>
              <a:rPr lang="en-US" sz="1100" dirty="0" err="1">
                <a:solidFill>
                  <a:schemeClr val="bg1"/>
                </a:solidFill>
              </a:rPr>
              <a:t>Commun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b="1" dirty="0">
                <a:solidFill>
                  <a:schemeClr val="bg1"/>
                </a:solidFill>
              </a:rPr>
              <a:t>77</a:t>
            </a:r>
            <a:r>
              <a:rPr lang="en-US" sz="1100" dirty="0">
                <a:solidFill>
                  <a:schemeClr val="bg1"/>
                </a:solidFill>
              </a:rPr>
              <a:t>, 485 (1991).</a:t>
            </a:r>
          </a:p>
          <a:p>
            <a:r>
              <a:rPr lang="en-US" sz="1100" dirty="0">
                <a:solidFill>
                  <a:schemeClr val="bg1"/>
                </a:solidFill>
              </a:rPr>
              <a:t>P.B. Allen and M. Cardona, Phys. Rev. B </a:t>
            </a:r>
            <a:r>
              <a:rPr lang="en-US" sz="1100" b="1" dirty="0">
                <a:solidFill>
                  <a:schemeClr val="bg1"/>
                </a:solidFill>
              </a:rPr>
              <a:t>27</a:t>
            </a:r>
            <a:r>
              <a:rPr lang="en-US" sz="1100" dirty="0">
                <a:solidFill>
                  <a:schemeClr val="bg1"/>
                </a:solidFill>
              </a:rPr>
              <a:t> 4760 (1983).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F010B-760A-18B9-1484-66F956C8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95" y="1938358"/>
            <a:ext cx="2223038" cy="317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6A102-76E0-54F6-C136-21FE27C7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088" y="2828441"/>
            <a:ext cx="3118032" cy="187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6EE8FA-BF14-39FD-F4F8-431FA8D8B5F9}"/>
              </a:ext>
            </a:extLst>
          </p:cNvPr>
          <p:cNvSpPr txBox="1"/>
          <p:nvPr/>
        </p:nvSpPr>
        <p:spPr>
          <a:xfrm>
            <a:off x="5804116" y="3074602"/>
            <a:ext cx="55335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1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18EA5A-2BBA-77D1-D2CB-C06AEEB8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96355" y="653327"/>
            <a:ext cx="3027846" cy="1931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Optical Absorption at High Carrier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5D0D-E643-B388-A306-17ED6EB2EE27}"/>
              </a:ext>
            </a:extLst>
          </p:cNvPr>
          <p:cNvSpPr txBox="1"/>
          <p:nvPr/>
        </p:nvSpPr>
        <p:spPr>
          <a:xfrm>
            <a:off x="6437337" y="3068324"/>
            <a:ext cx="258862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Intense femtosecond </a:t>
            </a:r>
            <a:r>
              <a:rPr lang="en-US" b="1" dirty="0"/>
              <a:t>laser excitation</a:t>
            </a:r>
            <a:r>
              <a:rPr lang="en-US" dirty="0"/>
              <a:t> (ELI Beamlines)</a:t>
            </a:r>
            <a:br>
              <a:rPr lang="en-US" dirty="0"/>
            </a:br>
            <a:r>
              <a:rPr lang="en-US" dirty="0"/>
              <a:t>(electrons pile at L-point)</a:t>
            </a:r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01BC606-E585-D4DD-1532-502672F5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826" y="495944"/>
            <a:ext cx="3058668" cy="2522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56A8D-599A-6F72-652E-5D2DBAA16B52}"/>
              </a:ext>
            </a:extLst>
          </p:cNvPr>
          <p:cNvGrpSpPr/>
          <p:nvPr/>
        </p:nvGrpSpPr>
        <p:grpSpPr>
          <a:xfrm>
            <a:off x="3148813" y="495944"/>
            <a:ext cx="2905031" cy="3794897"/>
            <a:chOff x="0" y="495944"/>
            <a:chExt cx="2905031" cy="3794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C48AC5-1F13-126C-40BD-41F6F41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95944"/>
              <a:ext cx="2850788" cy="23867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819CBD-FDB7-4D8E-3505-9E9D79C116A3}"/>
                </a:ext>
              </a:extLst>
            </p:cNvPr>
            <p:cNvSpPr txBox="1"/>
            <p:nvPr/>
          </p:nvSpPr>
          <p:spPr>
            <a:xfrm>
              <a:off x="76069" y="3176046"/>
              <a:ext cx="275909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n-doping </a:t>
              </a:r>
              <a:r>
                <a:rPr lang="en-US" dirty="0"/>
                <a:t>of Ge with P</a:t>
              </a:r>
            </a:p>
            <a:p>
              <a:pPr algn="ctr"/>
              <a:r>
                <a:rPr lang="en-US" dirty="0"/>
                <a:t>(free electrons pile up at L-point)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B6C0F-2418-F119-4A14-02261C55E872}"/>
                </a:ext>
              </a:extLst>
            </p:cNvPr>
            <p:cNvSpPr txBox="1"/>
            <p:nvPr/>
          </p:nvSpPr>
          <p:spPr>
            <a:xfrm>
              <a:off x="4878" y="3983064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Xu et al., PRL </a:t>
              </a:r>
              <a:r>
                <a:rPr lang="en-US" b="1" dirty="0"/>
                <a:t>118</a:t>
              </a:r>
              <a:r>
                <a:rPr lang="en-US" dirty="0"/>
                <a:t>, 267402 (2017)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CD512-2072-E2DE-EF42-1AC282A9ACE2}"/>
              </a:ext>
            </a:extLst>
          </p:cNvPr>
          <p:cNvSpPr txBox="1"/>
          <p:nvPr/>
        </p:nvSpPr>
        <p:spPr>
          <a:xfrm>
            <a:off x="348116" y="3068631"/>
            <a:ext cx="265008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temperature</a:t>
            </a:r>
          </a:p>
          <a:p>
            <a:r>
              <a:rPr lang="en-US" dirty="0"/>
              <a:t>(thermal excitation of e-h pairs)</a:t>
            </a:r>
          </a:p>
          <a:p>
            <a:r>
              <a:rPr lang="en-US" dirty="0"/>
              <a:t>constant m and E</a:t>
            </a:r>
            <a:r>
              <a:rPr lang="en-US" baseline="-250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EC8B3-CB86-AAA3-3DAD-87E9C0AD77D5}"/>
              </a:ext>
            </a:extLst>
          </p:cNvPr>
          <p:cNvSpPr txBox="1"/>
          <p:nvPr/>
        </p:nvSpPr>
        <p:spPr>
          <a:xfrm>
            <a:off x="461028" y="1441918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348A8-3E8B-6933-BE6E-5D07E32EF298}"/>
              </a:ext>
            </a:extLst>
          </p:cNvPr>
          <p:cNvSpPr txBox="1"/>
          <p:nvPr/>
        </p:nvSpPr>
        <p:spPr>
          <a:xfrm>
            <a:off x="296665" y="3983064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Rivero, JVSTB </a:t>
            </a:r>
            <a:r>
              <a:rPr lang="en-US" b="1" dirty="0"/>
              <a:t>41</a:t>
            </a:r>
            <a:r>
              <a:rPr lang="en-US" dirty="0"/>
              <a:t>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102CC-BD96-6064-6901-D6E15E4E50FF}"/>
              </a:ext>
            </a:extLst>
          </p:cNvPr>
          <p:cNvSpPr txBox="1"/>
          <p:nvPr/>
        </p:nvSpPr>
        <p:spPr>
          <a:xfrm>
            <a:off x="6122736" y="398306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Espinoza, APL </a:t>
            </a:r>
            <a:r>
              <a:rPr lang="en-US" b="1" dirty="0"/>
              <a:t>115</a:t>
            </a:r>
            <a:r>
              <a:rPr lang="en-US" dirty="0"/>
              <a:t>, 052105 (2019)</a:t>
            </a:r>
          </a:p>
        </p:txBody>
      </p:sp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5510D2F-8788-D188-2EFD-E1CA787DB29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8F5D3-AE15-47FC-FB97-DC413582C8CB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393980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(1) Dielectric function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CAB6-1B8C-80AD-59AC-C947AFD46C97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87D32-94AD-3CC0-04F7-E45BB842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90" y="6580"/>
            <a:ext cx="1689137" cy="2038027"/>
          </a:xfrm>
          <a:prstGeom prst="rect">
            <a:avLst/>
          </a:prstGeom>
        </p:spPr>
      </p:pic>
      <p:pic>
        <p:nvPicPr>
          <p:cNvPr id="4" name="Picture 7" descr="regensburg">
            <a:extLst>
              <a:ext uri="{FF2B5EF4-FFF2-40B4-BE49-F238E27FC236}">
                <a16:creationId xmlns:a16="http://schemas.microsoft.com/office/drawing/2014/main" id="{184BA9BA-ED09-F0B6-648C-6A50BB22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999" t="10800"/>
          <a:stretch>
            <a:fillRect/>
          </a:stretch>
        </p:blipFill>
        <p:spPr bwMode="auto">
          <a:xfrm>
            <a:off x="0" y="-29289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8F30C5-F065-86D4-9698-15F656168C88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6" name="Picture 6" descr="alamo">
            <a:extLst>
              <a:ext uri="{FF2B5EF4-FFF2-40B4-BE49-F238E27FC236}">
                <a16:creationId xmlns:a16="http://schemas.microsoft.com/office/drawing/2014/main" id="{FE79FCFE-50E8-8690-B40A-EB0D6415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8248"/>
          <a:stretch>
            <a:fillRect/>
          </a:stretch>
        </p:blipFill>
        <p:spPr bwMode="auto">
          <a:xfrm>
            <a:off x="5989782" y="2685251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anXavier_facade">
            <a:extLst>
              <a:ext uri="{FF2B5EF4-FFF2-40B4-BE49-F238E27FC236}">
                <a16:creationId xmlns:a16="http://schemas.microsoft.com/office/drawing/2014/main" id="{67136903-1C37-B72D-23EE-50A4BB2A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469"/>
          <a:stretch>
            <a:fillRect/>
          </a:stretch>
        </p:blipFill>
        <p:spPr bwMode="auto">
          <a:xfrm>
            <a:off x="6137749" y="1186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0458A324-3670-AC62-5908-F137B47D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9600"/>
          <a:stretch>
            <a:fillRect/>
          </a:stretch>
        </p:blipFill>
        <p:spPr bwMode="auto">
          <a:xfrm>
            <a:off x="-42862" y="2583412"/>
            <a:ext cx="3929062" cy="266272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7D238-FFA2-D502-6497-4C707ECCD279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72500-3BF4-56AB-4643-AE2D29A72C8B}"/>
              </a:ext>
            </a:extLst>
          </p:cNvPr>
          <p:cNvSpPr txBox="1"/>
          <p:nvPr/>
        </p:nvSpPr>
        <p:spPr>
          <a:xfrm>
            <a:off x="1625483" y="4113930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NMSU</a:t>
            </a:r>
          </a:p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570E2-4C2B-4DF7-DA0F-2E5323CEED36}"/>
              </a:ext>
            </a:extLst>
          </p:cNvPr>
          <p:cNvSpPr txBox="1"/>
          <p:nvPr/>
        </p:nvSpPr>
        <p:spPr>
          <a:xfrm>
            <a:off x="6183794" y="23118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CE5FD-54B3-D693-193C-8A14E7517B9C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13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84E5E970-8939-4EDF-43E9-B9987FE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282" y="1578860"/>
            <a:ext cx="3135723" cy="188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D0564-20EB-1DA1-603E-EA1D86D5270B}"/>
              </a:ext>
            </a:extLst>
          </p:cNvPr>
          <p:cNvSpPr txBox="1"/>
          <p:nvPr/>
        </p:nvSpPr>
        <p:spPr>
          <a:xfrm>
            <a:off x="3408160" y="3476472"/>
            <a:ext cx="2890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Freescale,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 07-10</a:t>
            </a:r>
          </a:p>
        </p:txBody>
      </p:sp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308B0FF2-B938-163D-AF5D-553BB05BC3E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3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/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un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blipFill>
                <a:blip r:embed="rId5"/>
                <a:stretch>
                  <a:fillRect t="-31915" r="-6554" b="-1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 (band structure method)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3B96E-B707-5E75-2DC5-240A3F4ABF41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BE541-CC2B-25C9-0833-70B152A96190}"/>
              </a:ext>
            </a:extLst>
          </p:cNvPr>
          <p:cNvSpPr txBox="1"/>
          <p:nvPr/>
        </p:nvSpPr>
        <p:spPr>
          <a:xfrm>
            <a:off x="12404" y="590971"/>
            <a:ext cx="8533105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Schrödinger equation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Bloch’s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equation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Eliminate green free-electron term with substitution of variables (Kane 1957).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Then treat red term in perturbation theory.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very well for semiconductors with local V(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 potentials.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/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/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/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889152" y="4598407"/>
            <a:ext cx="45833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/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solidFill>
                <a:srgbClr val="006265">
                  <a:lumMod val="10000"/>
                  <a:lumOff val="9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𝑓𝑔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blipFill>
                <a:blip r:embed="rId5"/>
                <a:stretch>
                  <a:fillRect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D012569-E34D-C7E7-1358-C88D5D922070}"/>
              </a:ext>
            </a:extLst>
          </p:cNvPr>
          <p:cNvSpPr txBox="1"/>
          <p:nvPr/>
        </p:nvSpPr>
        <p:spPr>
          <a:xfrm>
            <a:off x="6335778" y="1870927"/>
            <a:ext cx="1566454" cy="400110"/>
          </a:xfrm>
          <a:prstGeom prst="rect">
            <a:avLst/>
          </a:prstGeom>
          <a:solidFill>
            <a:srgbClr val="006265">
              <a:lumMod val="10000"/>
              <a:lumOff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 rule</a:t>
            </a:r>
          </a:p>
        </p:txBody>
      </p:sp>
    </p:spTree>
    <p:extLst>
      <p:ext uri="{BB962C8B-B14F-4D97-AF65-F5344CB8AC3E}">
        <p14:creationId xmlns:p14="http://schemas.microsoft.com/office/powerpoint/2010/main" val="2150183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Nonparabolicity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InSb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conduction </a:t>
            </a:r>
            <a:r>
              <a:rPr lang="en-US" sz="2800" dirty="0">
                <a:solidFill>
                  <a:srgbClr val="882345"/>
                </a:solidFill>
                <a:latin typeface="Arial"/>
                <a:ea typeface="ＭＳ Ｐゴシック"/>
                <a:cs typeface="+mj-cs"/>
              </a:rPr>
              <a:t>band from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7597" y="4631342"/>
            <a:ext cx="366664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F4253-D4EA-34D7-703C-5EB4E217A37F}"/>
              </a:ext>
            </a:extLst>
          </p:cNvPr>
          <p:cNvSpPr txBox="1"/>
          <p:nvPr/>
        </p:nvSpPr>
        <p:spPr>
          <a:xfrm>
            <a:off x="37597" y="503699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/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86FE2C-DBFF-2397-675D-03624BF34D91}"/>
              </a:ext>
            </a:extLst>
          </p:cNvPr>
          <p:cNvSpPr txBox="1"/>
          <p:nvPr/>
        </p:nvSpPr>
        <p:spPr>
          <a:xfrm>
            <a:off x="37597" y="2628054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92101-FCF3-6580-B19E-883B7F62BA81}"/>
              </a:ext>
            </a:extLst>
          </p:cNvPr>
          <p:cNvSpPr txBox="1"/>
          <p:nvPr/>
        </p:nvSpPr>
        <p:spPr>
          <a:xfrm>
            <a:off x="37597" y="3542463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spin-orbit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/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/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𝑙h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08CFA160-6E49-269A-C539-79491E9BB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5" t="5983" r="7437"/>
          <a:stretch/>
        </p:blipFill>
        <p:spPr>
          <a:xfrm>
            <a:off x="3676744" y="503699"/>
            <a:ext cx="2873508" cy="2283857"/>
          </a:xfrm>
          <a:prstGeom prst="rect">
            <a:avLst/>
          </a:prstGeom>
        </p:spPr>
      </p:pic>
      <p:pic>
        <p:nvPicPr>
          <p:cNvPr id="17" name="Picture 16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B25A811-4D87-098C-54CA-F7BE7D64C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1" t="2561" r="6949"/>
          <a:stretch/>
        </p:blipFill>
        <p:spPr>
          <a:xfrm>
            <a:off x="3792590" y="2774909"/>
            <a:ext cx="2816747" cy="2341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/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/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5BD7F5-1BE6-7AD6-3846-12735E052317}"/>
              </a:ext>
            </a:extLst>
          </p:cNvPr>
          <p:cNvSpPr txBox="1"/>
          <p:nvPr/>
        </p:nvSpPr>
        <p:spPr>
          <a:xfrm>
            <a:off x="6827003" y="1317356"/>
            <a:ext cx="1468672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Energy versus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1933D-7C35-48B9-B8B3-FC0D10645DA2}"/>
              </a:ext>
            </a:extLst>
          </p:cNvPr>
          <p:cNvSpPr txBox="1"/>
          <p:nvPr/>
        </p:nvSpPr>
        <p:spPr>
          <a:xfrm>
            <a:off x="6697687" y="2797331"/>
            <a:ext cx="180850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Density of CB states</a:t>
            </a:r>
          </a:p>
        </p:txBody>
      </p:sp>
    </p:spTree>
    <p:extLst>
      <p:ext uri="{BB962C8B-B14F-4D97-AF65-F5344CB8AC3E}">
        <p14:creationId xmlns:p14="http://schemas.microsoft.com/office/powerpoint/2010/main" val="325160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6269F-BB59-B949-CA00-15968494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59F-0AB1-3609-4E3A-49C216F4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Chemical potential in intrinsic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FF7A0-751F-2E8D-4629-A63EA2DC9F8D}"/>
              </a:ext>
            </a:extLst>
          </p:cNvPr>
          <p:cNvSpPr txBox="1"/>
          <p:nvPr/>
        </p:nvSpPr>
        <p:spPr>
          <a:xfrm>
            <a:off x="3863218" y="4663217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S. Zollner and J. Menendez (</a:t>
            </a:r>
            <a:r>
              <a:rPr lang="it-IT" dirty="0" err="1">
                <a:solidFill>
                  <a:schemeClr val="bg1"/>
                </a:solidFill>
              </a:rPr>
              <a:t>unpublished</a:t>
            </a:r>
            <a:r>
              <a:rPr lang="it-IT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92BC47AB-4B3B-73CB-113F-8F9BC139B7FF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C4F2E-0B12-2881-761B-754254003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7"/>
          <a:stretch/>
        </p:blipFill>
        <p:spPr>
          <a:xfrm>
            <a:off x="0" y="495829"/>
            <a:ext cx="3863218" cy="2150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2CED1-E536-D3AF-9A0E-305984D3B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73" y="444207"/>
            <a:ext cx="3270026" cy="12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D2674D-CEB6-A1A1-8692-822DDBC2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43" y="1673385"/>
            <a:ext cx="2901947" cy="608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C65F1-B319-D977-0DA2-0333B250E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44" y="2208626"/>
            <a:ext cx="3403387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87656C-CC5C-7201-179F-0A56D9231B35}"/>
              </a:ext>
            </a:extLst>
          </p:cNvPr>
          <p:cNvSpPr txBox="1"/>
          <p:nvPr/>
        </p:nvSpPr>
        <p:spPr>
          <a:xfrm>
            <a:off x="143619" y="3572360"/>
            <a:ext cx="348685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Intrinsic condition: n=p.</a:t>
            </a:r>
          </a:p>
          <a:p>
            <a:r>
              <a:rPr lang="en-US" dirty="0"/>
              <a:t>Find chemical potential as a function of T.</a:t>
            </a:r>
          </a:p>
        </p:txBody>
      </p:sp>
    </p:spTree>
    <p:extLst>
      <p:ext uri="{BB962C8B-B14F-4D97-AF65-F5344CB8AC3E}">
        <p14:creationId xmlns:p14="http://schemas.microsoft.com/office/powerpoint/2010/main" val="5614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16F2-8CCE-6C2E-53AC-21DAB4B2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8E31-57B9-A082-C839-8766AAF2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Chemical potential in intrinsic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CF3A5-940A-1C80-3669-94FF9EDFEC8D}"/>
              </a:ext>
            </a:extLst>
          </p:cNvPr>
          <p:cNvSpPr txBox="1"/>
          <p:nvPr/>
        </p:nvSpPr>
        <p:spPr>
          <a:xfrm>
            <a:off x="3863218" y="4663217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S. Zollner and J. Menendez (</a:t>
            </a:r>
            <a:r>
              <a:rPr lang="it-IT" dirty="0" err="1">
                <a:solidFill>
                  <a:schemeClr val="bg1"/>
                </a:solidFill>
              </a:rPr>
              <a:t>unpublished</a:t>
            </a:r>
            <a:r>
              <a:rPr lang="it-IT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28DED0E-A9E7-2356-41D8-347E21A9ECA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4664B-36BE-223E-07F8-477D1B2B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7"/>
          <a:stretch/>
        </p:blipFill>
        <p:spPr>
          <a:xfrm>
            <a:off x="0" y="495829"/>
            <a:ext cx="3863218" cy="2150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7D6F3-96D4-E9B5-0A7A-4DAA3711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73" y="444207"/>
            <a:ext cx="3270026" cy="12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9F29A-1C5C-EC29-BD89-03B660D71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43" y="1673385"/>
            <a:ext cx="2901947" cy="608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6C0E3-4BB5-1CB1-42E8-34ECB60C8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44" y="2208626"/>
            <a:ext cx="3403387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8166B-3D49-C4E2-F061-9DB7FF52EDC5}"/>
              </a:ext>
            </a:extLst>
          </p:cNvPr>
          <p:cNvSpPr txBox="1"/>
          <p:nvPr/>
        </p:nvSpPr>
        <p:spPr>
          <a:xfrm>
            <a:off x="29954" y="3223648"/>
            <a:ext cx="348685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Intrinsic condition: n=p.</a:t>
            </a:r>
          </a:p>
          <a:p>
            <a:r>
              <a:rPr lang="en-US" dirty="0"/>
              <a:t>Find chemical potential as a function of T.</a:t>
            </a:r>
          </a:p>
          <a:p>
            <a:r>
              <a:rPr lang="en-US" dirty="0"/>
              <a:t>Degenerate Fermi-Dirac statistics.</a:t>
            </a:r>
          </a:p>
          <a:p>
            <a:r>
              <a:rPr lang="en-US" dirty="0"/>
              <a:t>Nonparabolicity of conduction band.</a:t>
            </a:r>
          </a:p>
        </p:txBody>
      </p:sp>
      <p:pic>
        <p:nvPicPr>
          <p:cNvPr id="20" name="Picture 19" descr="A graph of a chemical potential&#10;&#10;Description automatically generated with medium confidence">
            <a:extLst>
              <a:ext uri="{FF2B5EF4-FFF2-40B4-BE49-F238E27FC236}">
                <a16:creationId xmlns:a16="http://schemas.microsoft.com/office/drawing/2014/main" id="{0A688D13-25AD-C6CD-5317-A0425B833C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2" t="4925" r="6859"/>
          <a:stretch/>
        </p:blipFill>
        <p:spPr>
          <a:xfrm>
            <a:off x="3765190" y="666437"/>
            <a:ext cx="5348856" cy="34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2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AFE0AA-5F66-AAA6-6662-8A2AF48B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0" y="457344"/>
            <a:ext cx="4510009" cy="2876269"/>
          </a:xfrm>
          <a:prstGeom prst="rect">
            <a:avLst/>
          </a:prstGeom>
        </p:spPr>
      </p:pic>
      <p:pic>
        <p:nvPicPr>
          <p:cNvPr id="8" name="Picture 7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B33F2F8B-F7B3-9CD5-B97D-0471840F3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" t="6572" r="6765"/>
          <a:stretch/>
        </p:blipFill>
        <p:spPr>
          <a:xfrm>
            <a:off x="4571999" y="523187"/>
            <a:ext cx="4510009" cy="2811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Thermal excitations of electron-hole pairs in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798164" y="3458229"/>
            <a:ext cx="33156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</a:t>
            </a:r>
          </a:p>
          <a:p>
            <a:pPr algn="ctr"/>
            <a:r>
              <a:rPr lang="en-US" dirty="0"/>
              <a:t>conduction band edge above 450 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553252" y="4404836"/>
            <a:ext cx="5032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M. Rivero Arias </a:t>
            </a:r>
            <a:r>
              <a:rPr lang="it-IT" i="1" dirty="0">
                <a:solidFill>
                  <a:schemeClr val="bg1"/>
                </a:solidFill>
              </a:rPr>
              <a:t>et al.</a:t>
            </a:r>
            <a:r>
              <a:rPr lang="it-IT" dirty="0">
                <a:solidFill>
                  <a:schemeClr val="bg1"/>
                </a:solidFill>
              </a:rPr>
              <a:t>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B9B4-F661-8251-9506-E7025DE06667}"/>
              </a:ext>
            </a:extLst>
          </p:cNvPr>
          <p:cNvSpPr txBox="1"/>
          <p:nvPr/>
        </p:nvSpPr>
        <p:spPr>
          <a:xfrm>
            <a:off x="5151348" y="628127"/>
            <a:ext cx="20297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n=2</a:t>
            </a:r>
            <a:r>
              <a:rPr lang="en-US" sz="1100" dirty="0">
                <a:latin typeface="+mj-lt"/>
                <a:ea typeface="Calibri" panose="020F0502020204030204" pitchFamily="34" charset="0"/>
              </a:rPr>
              <a:t>x</a:t>
            </a:r>
            <a:r>
              <a:rPr lang="en-US" dirty="0"/>
              <a:t>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>
                <a:latin typeface="Symbol" panose="05050102010706020507" pitchFamily="18" charset="2"/>
              </a:rPr>
              <a:t>-</a:t>
            </a:r>
            <a:r>
              <a:rPr lang="en-US" baseline="30000" dirty="0"/>
              <a:t>3</a:t>
            </a:r>
            <a:r>
              <a:rPr lang="en-US" dirty="0"/>
              <a:t> at 800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378CA-20B5-470E-DCB7-DFF5B3E5021C}"/>
              </a:ext>
            </a:extLst>
          </p:cNvPr>
          <p:cNvSpPr txBox="1"/>
          <p:nvPr/>
        </p:nvSpPr>
        <p:spPr>
          <a:xfrm>
            <a:off x="5471926" y="3458229"/>
            <a:ext cx="2930610" cy="73866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Burstein-Moss shift</a:t>
            </a:r>
          </a:p>
          <a:p>
            <a:r>
              <a:rPr lang="en-US" dirty="0"/>
              <a:t>Drude response of free carriers</a:t>
            </a:r>
          </a:p>
          <a:p>
            <a:r>
              <a:rPr lang="en-US" dirty="0"/>
              <a:t>Reduction of absorption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51930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model: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Numerical </a:t>
            </a:r>
            <a:r>
              <a:rPr lang="en-US" sz="1800" dirty="0" err="1"/>
              <a:t>Kramers-Kronig</a:t>
            </a:r>
            <a:r>
              <a:rPr lang="en-US" sz="1800" dirty="0"/>
              <a:t> transform (need occupation factors)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  <a:br>
              <a:rPr lang="en-US" sz="1800" dirty="0"/>
            </a:br>
            <a:r>
              <a:rPr lang="en-US" sz="1800" b="1" u="sng" dirty="0">
                <a:solidFill>
                  <a:srgbClr val="0070C0"/>
                </a:solidFill>
              </a:rPr>
              <a:t>Sommerfeld enhancement persists well above the Mott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DBCC18-C856-A9B9-44ED-C672A3F9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Relativistic Effects: Darwin Shift: C, Si, Ge, Sn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BC40753-3C0C-F6A5-09F0-FE5A3F37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77" y="480448"/>
            <a:ext cx="7726093" cy="379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5E4133-EAF3-0959-73CD-A9B73C3BE095}"/>
              </a:ext>
            </a:extLst>
          </p:cNvPr>
          <p:cNvSpPr txBox="1"/>
          <p:nvPr/>
        </p:nvSpPr>
        <p:spPr>
          <a:xfrm>
            <a:off x="38745" y="3425601"/>
            <a:ext cx="651597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s* band moves down, as the elements get heavier.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In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-tin, the s* band moves into the p-band manifold, between the j=1/2 and j=3/2 states.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This makes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 an (</a:t>
            </a:r>
            <a:r>
              <a:rPr lang="en-US" sz="2000" b="1" dirty="0">
                <a:solidFill>
                  <a:srgbClr val="FF0000"/>
                </a:solidFill>
              </a:rPr>
              <a:t>inverted</a:t>
            </a:r>
            <a:r>
              <a:rPr lang="en-US" sz="2000" dirty="0">
                <a:solidFill>
                  <a:schemeClr val="bg2"/>
                </a:solidFill>
              </a:rPr>
              <a:t>) </a:t>
            </a:r>
            <a:r>
              <a:rPr lang="en-US" sz="2000" b="1" dirty="0">
                <a:solidFill>
                  <a:srgbClr val="FF0000"/>
                </a:solidFill>
              </a:rPr>
              <a:t>gapless</a:t>
            </a:r>
            <a:r>
              <a:rPr lang="en-US" sz="2000" dirty="0">
                <a:solidFill>
                  <a:schemeClr val="bg2"/>
                </a:solidFill>
              </a:rPr>
              <a:t> semiconductor.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651AD-D0D0-409D-DDAF-1198A6789D70}"/>
              </a:ext>
            </a:extLst>
          </p:cNvPr>
          <p:cNvSpPr txBox="1"/>
          <p:nvPr/>
        </p:nvSpPr>
        <p:spPr>
          <a:xfrm>
            <a:off x="7638368" y="3953134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0F5D2-D4D0-141A-101D-9BF164219673}"/>
              </a:ext>
            </a:extLst>
          </p:cNvPr>
          <p:cNvSpPr txBox="1"/>
          <p:nvPr/>
        </p:nvSpPr>
        <p:spPr>
          <a:xfrm>
            <a:off x="7582263" y="2171640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F24AE-F226-74D4-3BD5-CE183A2FE10B}"/>
              </a:ext>
            </a:extLst>
          </p:cNvPr>
          <p:cNvSpPr txBox="1"/>
          <p:nvPr/>
        </p:nvSpPr>
        <p:spPr>
          <a:xfrm>
            <a:off x="6775614" y="39531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8126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747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gapless topological insulators (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6E32E2ED-B626-D4CB-2D75-FD8B85C9688F}"/>
              </a:ext>
            </a:extLst>
          </p:cNvPr>
          <p:cNvSpPr txBox="1"/>
          <p:nvPr/>
        </p:nvSpPr>
        <p:spPr>
          <a:xfrm>
            <a:off x="154135" y="4479806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81FEB-7520-3E1D-26BB-418C08FD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2" y="842707"/>
            <a:ext cx="4253577" cy="349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3773715" y="4409652"/>
            <a:ext cx="530630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gapless (inverted) semiconductors should have this peak.</a:t>
            </a:r>
          </a:p>
          <a:p>
            <a:r>
              <a:rPr lang="en-US" dirty="0"/>
              <a:t>Theory with same model as Ge IVB (Kaiser 1953, Kahn 1955).</a:t>
            </a:r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7C6EDF5-C18B-C019-DC74-17867B51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1" y="842707"/>
            <a:ext cx="4253577" cy="3028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07293-63ED-91B4-8F4D-1AAE83421201}"/>
              </a:ext>
            </a:extLst>
          </p:cNvPr>
          <p:cNvSpPr txBox="1"/>
          <p:nvPr/>
        </p:nvSpPr>
        <p:spPr>
          <a:xfrm>
            <a:off x="6994938" y="1034072"/>
            <a:ext cx="183736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looks like an exciton</a:t>
            </a:r>
          </a:p>
        </p:txBody>
      </p:sp>
    </p:spTree>
    <p:extLst>
      <p:ext uri="{BB962C8B-B14F-4D97-AF65-F5344CB8AC3E}">
        <p14:creationId xmlns:p14="http://schemas.microsoft.com/office/powerpoint/2010/main" val="187513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A25ADA3-C2E4-0A9D-CCE3-0602F81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0C672-9A69-E33A-6FAE-7E8939E07E51}"/>
              </a:ext>
            </a:extLst>
          </p:cNvPr>
          <p:cNvGrpSpPr/>
          <p:nvPr/>
        </p:nvGrpSpPr>
        <p:grpSpPr>
          <a:xfrm>
            <a:off x="0" y="2480774"/>
            <a:ext cx="3929062" cy="2662726"/>
            <a:chOff x="347241" y="2388177"/>
            <a:chExt cx="3929062" cy="2662726"/>
          </a:xfrm>
        </p:grpSpPr>
        <p:pic>
          <p:nvPicPr>
            <p:cNvPr id="6" name="Picture 2" descr="http://snowbrains.com/wp-content/uploads/2015/08/white-sands-national-monument.jpg">
              <a:extLst>
                <a:ext uri="{FF2B5EF4-FFF2-40B4-BE49-F238E27FC236}">
                  <a16:creationId xmlns:a16="http://schemas.microsoft.com/office/drawing/2014/main" id="{A5C174CD-A6D3-FF07-D321-400C8BB7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9600"/>
            <a:stretch>
              <a:fillRect/>
            </a:stretch>
          </p:blipFill>
          <p:spPr bwMode="auto">
            <a:xfrm>
              <a:off x="347241" y="2388177"/>
              <a:ext cx="3929062" cy="2662726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B86BBB-87A8-7662-D747-48EEA0F76C69}"/>
                </a:ext>
              </a:extLst>
            </p:cNvPr>
            <p:cNvSpPr txBox="1"/>
            <p:nvPr/>
          </p:nvSpPr>
          <p:spPr>
            <a:xfrm>
              <a:off x="2209712" y="4523471"/>
              <a:ext cx="2066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White Sands NP</a:t>
              </a:r>
            </a:p>
          </p:txBody>
        </p:sp>
      </p:grpSp>
      <p:pic>
        <p:nvPicPr>
          <p:cNvPr id="8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61D0C69B-B5EC-62B6-27BB-924DA367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677" r="4839"/>
          <a:stretch>
            <a:fillRect/>
          </a:stretch>
        </p:blipFill>
        <p:spPr bwMode="auto">
          <a:xfrm>
            <a:off x="5573700" y="2764326"/>
            <a:ext cx="3570300" cy="2351021"/>
          </a:xfrm>
          <a:prstGeom prst="rect">
            <a:avLst/>
          </a:prstGeom>
          <a:noFill/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A867CD-CA3B-6F73-E734-03546607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34" y="667365"/>
            <a:ext cx="3632232" cy="2034050"/>
          </a:xfrm>
          <a:prstGeom prst="rect">
            <a:avLst/>
          </a:prstGeom>
        </p:spPr>
      </p:pic>
      <p:pic>
        <p:nvPicPr>
          <p:cNvPr id="10" name="Picture 9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18EC3BCD-70BA-FFFF-90FD-DC030D7E9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528"/>
            <a:ext cx="4074289" cy="2711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821A-7A6F-7B87-BF55-0C9A7859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51" b="7961"/>
          <a:stretch/>
        </p:blipFill>
        <p:spPr>
          <a:xfrm>
            <a:off x="1862471" y="2021081"/>
            <a:ext cx="3741773" cy="23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1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3A85-90BF-1B83-5329-BF2DEE7D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56F7DC-EB84-93AF-B3BB-E852AAA5E2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D1DE666-BF5E-BF46-66D1-BA66276B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5664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Simple 8x8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lang="en-US" sz="2800" dirty="0">
                <a:latin typeface="+mj-lt"/>
              </a:rPr>
              <a:t> band structure of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 (Kane)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8EFC39DB-CAEC-0501-6956-3ABD0B2B27CB}"/>
              </a:ext>
            </a:extLst>
          </p:cNvPr>
          <p:cNvSpPr txBox="1"/>
          <p:nvPr/>
        </p:nvSpPr>
        <p:spPr>
          <a:xfrm>
            <a:off x="154135" y="4479806"/>
            <a:ext cx="2666557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2024 (in print).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F8B01-F268-BD0B-B66D-5952AD65FEE8}"/>
              </a:ext>
            </a:extLst>
          </p:cNvPr>
          <p:cNvSpPr txBox="1"/>
          <p:nvPr/>
        </p:nvSpPr>
        <p:spPr>
          <a:xfrm>
            <a:off x="37597" y="627683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/>
              <p:nvPr/>
            </p:nvSpPr>
            <p:spPr>
              <a:xfrm>
                <a:off x="37597" y="1009995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1009995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4FC832-0B45-8705-9F78-80B946A105C7}"/>
              </a:ext>
            </a:extLst>
          </p:cNvPr>
          <p:cNvSpPr txBox="1"/>
          <p:nvPr/>
        </p:nvSpPr>
        <p:spPr>
          <a:xfrm>
            <a:off x="37597" y="2752038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/>
              <p:nvPr/>
            </p:nvSpPr>
            <p:spPr>
              <a:xfrm>
                <a:off x="37597" y="3134350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134350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diagram of energy and energy&#10;&#10;Description automatically generated">
            <a:extLst>
              <a:ext uri="{FF2B5EF4-FFF2-40B4-BE49-F238E27FC236}">
                <a16:creationId xmlns:a16="http://schemas.microsoft.com/office/drawing/2014/main" id="{9E515A0E-692D-E488-9AF9-1D28CC9C3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96" r="5823"/>
          <a:stretch/>
        </p:blipFill>
        <p:spPr>
          <a:xfrm>
            <a:off x="4572000" y="481997"/>
            <a:ext cx="3900458" cy="4634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2E9779-9FDF-677F-8712-5D3F37084FEA}"/>
              </a:ext>
            </a:extLst>
          </p:cNvPr>
          <p:cNvSpPr txBox="1"/>
          <p:nvPr/>
        </p:nvSpPr>
        <p:spPr>
          <a:xfrm>
            <a:off x="5191933" y="966237"/>
            <a:ext cx="546945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>
                <a:latin typeface="+mj-lt"/>
              </a:rPr>
              <a:t>-tin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9734D-4CB0-28BA-458D-91F7D55267F0}"/>
              </a:ext>
            </a:extLst>
          </p:cNvPr>
          <p:cNvSpPr txBox="1"/>
          <p:nvPr/>
        </p:nvSpPr>
        <p:spPr>
          <a:xfrm>
            <a:off x="7398884" y="2048530"/>
            <a:ext cx="16770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dashed: parabolic</a:t>
            </a:r>
          </a:p>
          <a:p>
            <a:r>
              <a:rPr lang="en-US" dirty="0"/>
              <a:t>solid: </a:t>
            </a:r>
            <a:r>
              <a:rPr lang="en-US" dirty="0" err="1"/>
              <a:t>nonparabolic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41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380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Excitonic </a:t>
            </a:r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736171" y="4509328"/>
            <a:ext cx="1611823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Parabolic bands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9817A9-581B-B143-621E-271E719E01B0}"/>
              </a:ext>
            </a:extLst>
          </p:cNvPr>
          <p:cNvSpPr txBox="1"/>
          <p:nvPr/>
        </p:nvSpPr>
        <p:spPr>
          <a:xfrm>
            <a:off x="4856118" y="4450854"/>
            <a:ext cx="409678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nonparabolicity affects exciton radius (screening)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B487F-CC68-374C-E3FC-54B50B9D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5423" r="6253"/>
          <a:stretch/>
        </p:blipFill>
        <p:spPr>
          <a:xfrm>
            <a:off x="5935850" y="526671"/>
            <a:ext cx="2435792" cy="3880884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76CA362-F079-B1B4-D950-D5259A49B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t="6605" r="5808"/>
          <a:stretch/>
        </p:blipFill>
        <p:spPr>
          <a:xfrm>
            <a:off x="193728" y="526671"/>
            <a:ext cx="2435792" cy="3803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67022-70E1-DE65-A7F7-477D914A3383}"/>
              </a:ext>
            </a:extLst>
          </p:cNvPr>
          <p:cNvSpPr txBox="1"/>
          <p:nvPr/>
        </p:nvSpPr>
        <p:spPr>
          <a:xfrm>
            <a:off x="2017952" y="1064769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3DE1B-4B5C-6509-B4D0-970C76B0F0B3}"/>
              </a:ext>
            </a:extLst>
          </p:cNvPr>
          <p:cNvSpPr txBox="1"/>
          <p:nvPr/>
        </p:nvSpPr>
        <p:spPr>
          <a:xfrm>
            <a:off x="1960250" y="2833607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E16F8-9CAA-C50E-8FDD-A0C6E33ED155}"/>
              </a:ext>
            </a:extLst>
          </p:cNvPr>
          <p:cNvSpPr txBox="1"/>
          <p:nvPr/>
        </p:nvSpPr>
        <p:spPr>
          <a:xfrm>
            <a:off x="6311849" y="656531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C5B8A-5425-8F35-7D12-BD3CF449BBF7}"/>
              </a:ext>
            </a:extLst>
          </p:cNvPr>
          <p:cNvSpPr txBox="1"/>
          <p:nvPr/>
        </p:nvSpPr>
        <p:spPr>
          <a:xfrm>
            <a:off x="7847126" y="3295366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BE0A3-F03D-9E33-1D89-DC306ED13422}"/>
              </a:ext>
            </a:extLst>
          </p:cNvPr>
          <p:cNvSpPr txBox="1"/>
          <p:nvPr/>
        </p:nvSpPr>
        <p:spPr>
          <a:xfrm>
            <a:off x="3881699" y="756992"/>
            <a:ext cx="128753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u="sng" dirty="0"/>
              <a:t>Screening: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/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ad>
                        <m:ra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/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/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16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99;p16">
            <a:extLst>
              <a:ext uri="{FF2B5EF4-FFF2-40B4-BE49-F238E27FC236}">
                <a16:creationId xmlns:a16="http://schemas.microsoft.com/office/drawing/2014/main" id="{63BEBAD2-BE24-6B03-6047-A29551ECEEDB}"/>
              </a:ext>
            </a:extLst>
          </p:cNvPr>
          <p:cNvSpPr txBox="1"/>
          <p:nvPr/>
        </p:nvSpPr>
        <p:spPr>
          <a:xfrm>
            <a:off x="2585581" y="4768902"/>
            <a:ext cx="2144762" cy="353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2024 (in print).</a:t>
            </a:r>
            <a:endParaRPr sz="11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608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1E2F9-F119-57BC-5721-58002FB6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9906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8203C5-1F0C-4ABA-25A4-C0223A4F2709}"/>
              </a:ext>
            </a:extLst>
          </p:cNvPr>
          <p:cNvSpPr txBox="1">
            <a:spLocks/>
          </p:cNvSpPr>
          <p:nvPr/>
        </p:nvSpPr>
        <p:spPr>
          <a:xfrm>
            <a:off x="4269782" y="-1"/>
            <a:ext cx="4874217" cy="92989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Thickness dependence of excitonic absorption</a:t>
            </a:r>
          </a:p>
          <a:p>
            <a:endParaRPr lang="en-US" sz="24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32345-D6A2-E453-E14B-10F96A59C486}"/>
              </a:ext>
            </a:extLst>
          </p:cNvPr>
          <p:cNvSpPr txBox="1"/>
          <p:nvPr/>
        </p:nvSpPr>
        <p:spPr>
          <a:xfrm>
            <a:off x="4754897" y="869265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ZnO</a:t>
            </a:r>
            <a:r>
              <a:rPr lang="en-US" dirty="0"/>
              <a:t> on Si with different thicknesses.</a:t>
            </a:r>
          </a:p>
          <a:p>
            <a:r>
              <a:rPr lang="en-US" dirty="0"/>
              <a:t>This might be an electric field effect.</a:t>
            </a:r>
          </a:p>
          <a:p>
            <a:r>
              <a:rPr lang="en-US" sz="1200" dirty="0"/>
              <a:t>(Samarasingha, Sudeshna Chattopadhyay, SZ, JVSTB 2020)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4205-5C37-9554-C6B9-91608803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16517"/>
            <a:ext cx="4458086" cy="3558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D44AF7-A433-DC64-2100-1D9AE6149A5B}"/>
              </a:ext>
            </a:extLst>
          </p:cNvPr>
          <p:cNvSpPr txBox="1"/>
          <p:nvPr/>
        </p:nvSpPr>
        <p:spPr>
          <a:xfrm>
            <a:off x="7610341" y="4747494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ACDF0-5FE0-7CDB-C102-7C0140AFF141}"/>
              </a:ext>
            </a:extLst>
          </p:cNvPr>
          <p:cNvSpPr txBox="1"/>
          <p:nvPr/>
        </p:nvSpPr>
        <p:spPr>
          <a:xfrm>
            <a:off x="7022174" y="2962267"/>
            <a:ext cx="20489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Field ionization</a:t>
            </a:r>
          </a:p>
        </p:txBody>
      </p:sp>
    </p:spTree>
    <p:extLst>
      <p:ext uri="{BB962C8B-B14F-4D97-AF65-F5344CB8AC3E}">
        <p14:creationId xmlns:p14="http://schemas.microsoft.com/office/powerpoint/2010/main" val="1801962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-tin.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i="1" strike="sng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(ELI Beamlines)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4148009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Thank you!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/>
              <a:t>Questions?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200" dirty="0"/>
            </a:br>
            <a:r>
              <a:rPr lang="en-US" sz="2200" dirty="0"/>
              <a:t>Many students contributed to this project.</a:t>
            </a:r>
            <a:endParaRPr lang="en-US" sz="32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New Mexico State University, Las Cruces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10" name="Picture 9" descr="A large white building with a red roof&#10;&#10;Description automatically generated">
            <a:extLst>
              <a:ext uri="{FF2B5EF4-FFF2-40B4-BE49-F238E27FC236}">
                <a16:creationId xmlns:a16="http://schemas.microsoft.com/office/drawing/2014/main" id="{66249BE2-41CD-2A28-E1AD-9EDAC3BE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6" y="542764"/>
            <a:ext cx="2619375" cy="1743075"/>
          </a:xfrm>
          <a:prstGeom prst="rect">
            <a:avLst/>
          </a:prstGeom>
        </p:spPr>
      </p:pic>
      <p:pic>
        <p:nvPicPr>
          <p:cNvPr id="13" name="Picture 12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E9AB10E8-F40C-1AB4-0E93-59A2072E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" y="2418669"/>
            <a:ext cx="2619375" cy="1743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009ECF-1B5E-798D-DDD9-66F3E4892183}"/>
              </a:ext>
            </a:extLst>
          </p:cNvPr>
          <p:cNvSpPr txBox="1"/>
          <p:nvPr/>
        </p:nvSpPr>
        <p:spPr>
          <a:xfrm>
            <a:off x="2914791" y="497967"/>
            <a:ext cx="608183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Land grant institution, Carnegie R2 (soon to be R1)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Comprehensive: Arts and Sciences, Education, Business, Agriculture</a:t>
            </a:r>
          </a:p>
          <a:p>
            <a:r>
              <a:rPr lang="en-US" dirty="0"/>
              <a:t>Ph.D. programs in sciences, engineering, agriculture; Ag extension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14,000 students </a:t>
            </a:r>
            <a:r>
              <a:rPr lang="en-US" dirty="0"/>
              <a:t>(11,500 UG, 2,500 GR), 1000 faculty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Minority-serving</a:t>
            </a:r>
            <a:r>
              <a:rPr lang="en-US" dirty="0"/>
              <a:t>, Hispanic-serving (60% Hispanic/NA, 26% White)</a:t>
            </a:r>
          </a:p>
          <a:p>
            <a:r>
              <a:rPr lang="en-US" dirty="0"/>
              <a:t>Small-town setting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Military-friendly</a:t>
            </a:r>
            <a:r>
              <a:rPr lang="en-US" dirty="0"/>
              <a:t> institution (Army and Air Force ROTC programs)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Community engagement </a:t>
            </a:r>
            <a:r>
              <a:rPr lang="en-US" dirty="0"/>
              <a:t>classification</a:t>
            </a:r>
            <a:br>
              <a:rPr lang="en-US" dirty="0"/>
            </a:br>
            <a:r>
              <a:rPr lang="en-US" dirty="0"/>
              <a:t>(first-generation students, Pell grant recipients)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Physics: BS/BA, MS, PhD degrees</a:t>
            </a:r>
            <a:r>
              <a:rPr lang="en-US" dirty="0"/>
              <a:t>. 71 UG and 37 GR students. </a:t>
            </a:r>
          </a:p>
          <a:p>
            <a:r>
              <a:rPr lang="en-US" b="1" dirty="0">
                <a:solidFill>
                  <a:srgbClr val="FF0000"/>
                </a:solidFill>
              </a:rPr>
              <a:t>12 faculty </a:t>
            </a:r>
            <a:r>
              <a:rPr lang="en-US" dirty="0"/>
              <a:t>(HE Nuclear and Materials Physics), </a:t>
            </a:r>
            <a:r>
              <a:rPr lang="en-US" b="1" dirty="0">
                <a:solidFill>
                  <a:srgbClr val="FF0000"/>
                </a:solidFill>
              </a:rPr>
              <a:t>1.7 M$ expenditures.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ABET-accredited BS in Physics </a:t>
            </a:r>
            <a:r>
              <a:rPr lang="en-US" dirty="0"/>
              <a:t>and BS in Engineering Physics </a:t>
            </a:r>
          </a:p>
        </p:txBody>
      </p:sp>
    </p:spTree>
    <p:extLst>
      <p:ext uri="{BB962C8B-B14F-4D97-AF65-F5344CB8AC3E}">
        <p14:creationId xmlns:p14="http://schemas.microsoft.com/office/powerpoint/2010/main" val="10997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320072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at NMSU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CAA61B-3261-0BA4-BD8A-615F16EC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4"/>
          <a:stretch/>
        </p:blipFill>
        <p:spPr>
          <a:xfrm>
            <a:off x="31261" y="536048"/>
            <a:ext cx="2911534" cy="2433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55FBB-172D-B109-8434-68A42AE6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1" y="3213485"/>
            <a:ext cx="6896481" cy="1874328"/>
          </a:xfrm>
          <a:prstGeom prst="rect">
            <a:avLst/>
          </a:prstGeom>
        </p:spPr>
      </p:pic>
      <p:pic>
        <p:nvPicPr>
          <p:cNvPr id="8" name="Picture 59">
            <a:extLst>
              <a:ext uri="{FF2B5EF4-FFF2-40B4-BE49-F238E27FC236}">
                <a16:creationId xmlns:a16="http://schemas.microsoft.com/office/drawing/2014/main" id="{CB6A9C64-0A07-2C32-13D1-1374FE31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70869" y="32440"/>
            <a:ext cx="1641868" cy="26952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C13FB-192C-C53F-4263-940B93219C54}"/>
              </a:ext>
            </a:extLst>
          </p:cNvPr>
          <p:cNvSpPr txBox="1"/>
          <p:nvPr/>
        </p:nvSpPr>
        <p:spPr>
          <a:xfrm>
            <a:off x="3066779" y="536048"/>
            <a:ext cx="4400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Ellipsometry on anything (inorganic, 3D)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Metals, insulators, semiconductors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Mid-IR to vacuum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10 to 800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Ellipsometry tells us a lot about materials quality (not necessarily what we want to know).</a:t>
            </a:r>
          </a:p>
        </p:txBody>
      </p:sp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F93BF61B-4C5A-EC14-D6D2-6369259C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856" y="2645870"/>
            <a:ext cx="1571010" cy="2497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DE66B-B387-FA71-0719-E5696EBDC9BB}"/>
              </a:ext>
            </a:extLst>
          </p:cNvPr>
          <p:cNvSpPr txBox="1"/>
          <p:nvPr/>
        </p:nvSpPr>
        <p:spPr>
          <a:xfrm>
            <a:off x="6157598" y="55687"/>
            <a:ext cx="160813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diamond windows</a:t>
            </a:r>
          </a:p>
          <a:p>
            <a:r>
              <a:rPr lang="en-US" dirty="0"/>
              <a:t>closed-cycle He</a:t>
            </a:r>
          </a:p>
        </p:txBody>
      </p:sp>
    </p:spTree>
    <p:extLst>
      <p:ext uri="{BB962C8B-B14F-4D97-AF65-F5344CB8AC3E}">
        <p14:creationId xmlns:p14="http://schemas.microsoft.com/office/powerpoint/2010/main" val="314938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5678"/>
            <a:ext cx="9143999" cy="3392910"/>
          </a:xfrm>
        </p:spPr>
        <p:txBody>
          <a:bodyPr>
            <a:normAutofit fontScale="850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excitonic absorption is 50-100 years old,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i="1" dirty="0">
                <a:solidFill>
                  <a:srgbClr val="FF0000"/>
                </a:solidFill>
              </a:rPr>
              <a:t>In situ doping </a:t>
            </a:r>
            <a:r>
              <a:rPr lang="en-US" sz="1900" dirty="0">
                <a:solidFill>
                  <a:schemeClr val="tx1"/>
                </a:solidFill>
              </a:rPr>
              <a:t>or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i="1" dirty="0">
                <a:solidFill>
                  <a:srgbClr val="FF0000"/>
                </a:solidFill>
              </a:rPr>
              <a:t>ultrafast (femtosecond) lasers </a:t>
            </a:r>
            <a:r>
              <a:rPr lang="en-US" sz="1900" dirty="0"/>
              <a:t>or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  <a:endParaRPr lang="en-US" sz="19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Goal:</a:t>
            </a:r>
            <a:r>
              <a:rPr lang="en-US" sz="2200" dirty="0"/>
              <a:t> CMOS-integrated mid-infrared camera (thermal imaging with a phone).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Future: How are optical processes affected by an electric field (pin diode or thin layer)?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25DD6-9F73-2957-FFE5-F1E26DA12BB0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31263" y="1167577"/>
            <a:ext cx="6640757" cy="3926883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D0309-1A5E-C757-25C8-F792AD48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6" y="49040"/>
            <a:ext cx="4293031" cy="2736713"/>
          </a:xfrm>
          <a:prstGeom prst="rect">
            <a:avLst/>
          </a:prstGeom>
        </p:spPr>
      </p:pic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BCBF16F3-7D48-2F7A-62C2-E23708F6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023" y="2482437"/>
            <a:ext cx="2030012" cy="263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106163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Matrix elements and excitonic effects in the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direct gap absorption of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75262"/>
            <a:ext cx="9081476" cy="32830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Einstein coefficients, Fermi’s Golden Rule, Elliott-Tanguy excitons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Direct gap absorption in </a:t>
            </a:r>
            <a:r>
              <a:rPr lang="en-US" sz="2200" b="1" dirty="0">
                <a:solidFill>
                  <a:srgbClr val="FF0000"/>
                </a:solidFill>
              </a:rPr>
              <a:t>germanium</a:t>
            </a:r>
            <a:r>
              <a:rPr lang="en-US" sz="2200" dirty="0"/>
              <a:t> from 10 to 800 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Optical constants of </a:t>
            </a:r>
            <a:r>
              <a:rPr lang="en-US" sz="2200" b="1" u="sng" dirty="0">
                <a:solidFill>
                  <a:srgbClr val="0070C0"/>
                </a:solidFill>
              </a:rPr>
              <a:t>highly excited semiconductors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Direct gap absorption in </a:t>
            </a:r>
            <a:r>
              <a:rPr lang="en-US" sz="1900" b="1" dirty="0" err="1">
                <a:solidFill>
                  <a:srgbClr val="FF0000"/>
                </a:solidFill>
              </a:rPr>
              <a:t>InSb</a:t>
            </a:r>
            <a:r>
              <a:rPr lang="en-US" sz="1900" dirty="0"/>
              <a:t> from 10 to 800 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 err="1"/>
              <a:t>Intravalence</a:t>
            </a:r>
            <a:r>
              <a:rPr lang="en-US" sz="1900" dirty="0"/>
              <a:t> band absorption in topological insulators (</a:t>
            </a:r>
            <a:r>
              <a:rPr lang="en-US" sz="19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900" b="1" dirty="0">
                <a:solidFill>
                  <a:srgbClr val="FF0000"/>
                </a:solidFill>
              </a:rPr>
              <a:t>-tin</a:t>
            </a:r>
            <a:r>
              <a:rPr lang="en-US" sz="1900" dirty="0"/>
              <a:t>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i="1" dirty="0"/>
              <a:t>Optical constants of </a:t>
            </a:r>
            <a:r>
              <a:rPr lang="en-US" sz="1900" b="1" i="1" dirty="0">
                <a:solidFill>
                  <a:srgbClr val="FF0000"/>
                </a:solidFill>
              </a:rPr>
              <a:t>highly excited germanium </a:t>
            </a:r>
            <a:br>
              <a:rPr lang="en-US" sz="1900" b="1" i="1" dirty="0">
                <a:solidFill>
                  <a:srgbClr val="FF0000"/>
                </a:solidFill>
              </a:rPr>
            </a:br>
            <a:r>
              <a:rPr lang="en-US" sz="1900" i="1" dirty="0"/>
              <a:t>(femtosecond ellipsometry at ELI Beamlines in Prague) – Carlos Armenta F’24.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Conclusion and Outlook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4BB17-D6DA-FF58-2EDE-442E78CD8C5A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See also Mark Fox.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26701</TotalTime>
  <Words>2429</Words>
  <Application>Microsoft Office PowerPoint</Application>
  <PresentationFormat>On-screen Show (16:9)</PresentationFormat>
  <Paragraphs>390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Symbol</vt:lpstr>
      <vt:lpstr>Tahoma</vt:lpstr>
      <vt:lpstr>Times New Roman</vt:lpstr>
      <vt:lpstr>NMSU_2019</vt:lpstr>
      <vt:lpstr>Matrix elements and excitonic effects in the direct gap absorption of semiconductors</vt:lpstr>
      <vt:lpstr>PowerPoint Presentation</vt:lpstr>
      <vt:lpstr>Where is Las Cruces, NM ???</vt:lpstr>
      <vt:lpstr>New Mexico State University, Las Cruces</vt:lpstr>
      <vt:lpstr>Ellipsometry at NMSU</vt:lpstr>
      <vt:lpstr>Problem statement</vt:lpstr>
      <vt:lpstr>PowerPoint Presentation</vt:lpstr>
      <vt:lpstr>Matrix elements and excitonic effects in the  direct gap absorption of semiconductors</vt:lpstr>
      <vt:lpstr>Einstein coefficients</vt:lpstr>
      <vt:lpstr>Fermi’s Golden Rule: Tauc plot</vt:lpstr>
      <vt:lpstr>Fermi’s Golden Rule: Tauc plot</vt:lpstr>
      <vt:lpstr>Elliott-Tanguy exciton absorption</vt:lpstr>
      <vt:lpstr>Calculation of absorption spectrum from k·p theory</vt:lpstr>
      <vt:lpstr>Elliott-Tanguy theory applied to Ge</vt:lpstr>
      <vt:lpstr>Elliott-Tanguy theory applied to Ge</vt:lpstr>
      <vt:lpstr>Elliott-Tanguy theory: problems for Ge at high T</vt:lpstr>
      <vt:lpstr>Temperature dependence of the effective mass</vt:lpstr>
      <vt:lpstr>Optical Absorption at High Carrier Densities</vt:lpstr>
      <vt:lpstr>(1) Dielectric function of InSb from 80 to 800 K</vt:lpstr>
      <vt:lpstr>Band gap analysis for InSb</vt:lpstr>
      <vt:lpstr>Band gap of InSb from 80 to 800 K</vt:lpstr>
      <vt:lpstr>k·p theory (band structure method)</vt:lpstr>
      <vt:lpstr>Nonparabolicity of InSb conduction band from k·p theory</vt:lpstr>
      <vt:lpstr>Chemical potential in intrinsic InSb</vt:lpstr>
      <vt:lpstr>Chemical potential in intrinsic InSb</vt:lpstr>
      <vt:lpstr>Thermal excitations of electron-hole pairs in InSb</vt:lpstr>
      <vt:lpstr>Optical constants model: screened excitons</vt:lpstr>
      <vt:lpstr>Relativistic Effects: Darwin Shift: C, Si, Ge, Sn</vt:lpstr>
      <vt:lpstr>Intravalence band absorption in  gapless topological insulators (a-tin)</vt:lpstr>
      <vt:lpstr>Simple 8x8 k·p band structure of a-tin (Kane)</vt:lpstr>
      <vt:lpstr>Excitonic intravalence band absorption in a-tin</vt:lpstr>
      <vt:lpstr>PowerPoint Presentation</vt:lpstr>
      <vt:lpstr>Conclusions </vt:lpstr>
      <vt:lpstr>Thank you!     Questions?    Many students contributed to this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392</cp:revision>
  <dcterms:modified xsi:type="dcterms:W3CDTF">2024-02-03T20:16:07Z</dcterms:modified>
</cp:coreProperties>
</file>