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6858000" cx="12192000"/>
  <p:notesSz cx="6858000" cy="9144000"/>
  <p:embeddedFontLst>
    <p:embeddedFont>
      <p:font typeface="Tahoma"/>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vRmO83/uSl3K4Y3p8lkPurWgs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Tahoma-regular.fntdata"/><Relationship Id="rId47" Type="http://schemas.openxmlformats.org/officeDocument/2006/relationships/slide" Target="slides/slide43.xml"/><Relationship Id="rId49" Type="http://schemas.openxmlformats.org/officeDocument/2006/relationships/font" Target="fonts/Tahoma-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lang="en-US">
                <a:latin typeface="Arial"/>
                <a:ea typeface="Arial"/>
                <a:cs typeface="Arial"/>
                <a:sym typeface="Arial"/>
              </a:rPr>
              <a:t>Good morning, everyone.</a:t>
            </a:r>
            <a:br>
              <a:rPr lang="en-US">
                <a:latin typeface="Arial"/>
                <a:ea typeface="Arial"/>
                <a:cs typeface="Arial"/>
                <a:sym typeface="Arial"/>
              </a:rPr>
            </a:br>
            <a:r>
              <a:rPr lang="en-US">
                <a:latin typeface="Arial"/>
                <a:ea typeface="Arial"/>
                <a:cs typeface="Arial"/>
                <a:sym typeface="Arial"/>
              </a:rPr>
              <a:t>My name is Aaron Lopez Gonzalez, and today I’ll be presenting my research titled </a:t>
            </a:r>
            <a:r>
              <a:rPr i="1" lang="en-US">
                <a:latin typeface="Arial"/>
                <a:ea typeface="Arial"/>
                <a:cs typeface="Arial"/>
                <a:sym typeface="Arial"/>
              </a:rPr>
              <a:t>“Temperature Dependence Of The Optical Constants of Tantalum Nitride Formed by Atomic Layer Deposition on 300 Mm Wafers.”</a:t>
            </a:r>
            <a:endParaRPr/>
          </a:p>
        </p:txBody>
      </p:sp>
      <p:sp>
        <p:nvSpPr>
          <p:cNvPr id="118" name="Google Shape;1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9d2140501a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39d2140501a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9d2140501a_0_1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39d2140501a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9d2140501a_0_2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 To achieve high sensitivity, measurements are often taken around the </a:t>
            </a:r>
            <a:r>
              <a:rPr b="1" lang="en-US">
                <a:latin typeface="Arial"/>
                <a:ea typeface="Arial"/>
                <a:cs typeface="Arial"/>
                <a:sym typeface="Arial"/>
              </a:rPr>
              <a:t>Brewster angle</a:t>
            </a:r>
            <a:r>
              <a:rPr lang="en-US">
                <a:latin typeface="Arial"/>
                <a:ea typeface="Arial"/>
                <a:cs typeface="Arial"/>
                <a:sym typeface="Arial"/>
              </a:rPr>
              <a:t> — the angle where reflected light is completely polarized.</a:t>
            </a:r>
            <a:br>
              <a:rPr lang="en-US">
                <a:latin typeface="Arial"/>
                <a:ea typeface="Arial"/>
                <a:cs typeface="Arial"/>
                <a:sym typeface="Arial"/>
              </a:rPr>
            </a:br>
            <a:r>
              <a:rPr lang="en-US">
                <a:latin typeface="Arial"/>
                <a:ea typeface="Arial"/>
                <a:cs typeface="Arial"/>
                <a:sym typeface="Arial"/>
              </a:rPr>
              <a:t> For silicon and silicon dioxide, this occurs around </a:t>
            </a:r>
            <a:r>
              <a:rPr b="1" lang="en-US">
                <a:latin typeface="Arial"/>
                <a:ea typeface="Arial"/>
                <a:cs typeface="Arial"/>
                <a:sym typeface="Arial"/>
              </a:rPr>
              <a:t>75° and 55°</a:t>
            </a:r>
            <a:r>
              <a:rPr lang="en-US">
                <a:latin typeface="Arial"/>
                <a:ea typeface="Arial"/>
                <a:cs typeface="Arial"/>
                <a:sym typeface="Arial"/>
              </a:rPr>
              <a:t>, respectively.</a:t>
            </a:r>
            <a:br>
              <a:rPr lang="en-US">
                <a:latin typeface="Arial"/>
                <a:ea typeface="Arial"/>
                <a:cs typeface="Arial"/>
                <a:sym typeface="Arial"/>
              </a:rPr>
            </a:br>
            <a:r>
              <a:rPr lang="en-US">
                <a:latin typeface="Arial"/>
                <a:ea typeface="Arial"/>
                <a:cs typeface="Arial"/>
                <a:sym typeface="Arial"/>
              </a:rPr>
              <a:t> In our setup, we measured across a range of angles from 50° to 80° to ensure coverage, and at a fixed angle of 70° for temperature-dependent studies due to cryostat limitations.</a:t>
            </a:r>
            <a:endParaRPr/>
          </a:p>
        </p:txBody>
      </p:sp>
      <p:sp>
        <p:nvSpPr>
          <p:cNvPr id="246" name="Google Shape;246;g39d2140501a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9d2140501a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Spectroscopic ellipsometry, or SE, is a </a:t>
            </a:r>
            <a:r>
              <a:rPr b="1" lang="en-US">
                <a:latin typeface="Arial"/>
                <a:ea typeface="Arial"/>
                <a:cs typeface="Arial"/>
                <a:sym typeface="Arial"/>
              </a:rPr>
              <a:t>non-destructive optical technique</a:t>
            </a:r>
            <a:r>
              <a:rPr lang="en-US">
                <a:latin typeface="Arial"/>
                <a:ea typeface="Arial"/>
                <a:cs typeface="Arial"/>
                <a:sym typeface="Arial"/>
              </a:rPr>
              <a:t> used to determine the dielectric properties of thin films.</a:t>
            </a:r>
            <a:br>
              <a:rPr lang="en-US">
                <a:latin typeface="Arial"/>
                <a:ea typeface="Arial"/>
                <a:cs typeface="Arial"/>
                <a:sym typeface="Arial"/>
              </a:rPr>
            </a:br>
            <a:r>
              <a:rPr lang="en-US">
                <a:latin typeface="Arial"/>
                <a:ea typeface="Arial"/>
                <a:cs typeface="Arial"/>
                <a:sym typeface="Arial"/>
              </a:rPr>
              <a:t>It measures how </a:t>
            </a:r>
            <a:r>
              <a:rPr b="1" lang="en-US">
                <a:latin typeface="Arial"/>
                <a:ea typeface="Arial"/>
                <a:cs typeface="Arial"/>
                <a:sym typeface="Arial"/>
              </a:rPr>
              <a:t>polarized light</a:t>
            </a:r>
            <a:r>
              <a:rPr lang="en-US">
                <a:latin typeface="Arial"/>
                <a:ea typeface="Arial"/>
                <a:cs typeface="Arial"/>
                <a:sym typeface="Arial"/>
              </a:rPr>
              <a:t> changes after reflecting off a surface — specifically the </a:t>
            </a:r>
            <a:r>
              <a:rPr b="1" lang="en-US">
                <a:latin typeface="Arial"/>
                <a:ea typeface="Arial"/>
                <a:cs typeface="Arial"/>
                <a:sym typeface="Arial"/>
              </a:rPr>
              <a:t>amplitude ratio</a:t>
            </a:r>
            <a:r>
              <a:rPr lang="en-US">
                <a:latin typeface="Arial"/>
                <a:ea typeface="Arial"/>
                <a:cs typeface="Arial"/>
                <a:sym typeface="Arial"/>
              </a:rPr>
              <a:t> and </a:t>
            </a:r>
            <a:r>
              <a:rPr b="1" lang="en-US">
                <a:latin typeface="Arial"/>
                <a:ea typeface="Arial"/>
                <a:cs typeface="Arial"/>
                <a:sym typeface="Arial"/>
              </a:rPr>
              <a:t>phase shift</a:t>
            </a:r>
            <a:r>
              <a:rPr lang="en-US">
                <a:latin typeface="Arial"/>
                <a:ea typeface="Arial"/>
                <a:cs typeface="Arial"/>
                <a:sym typeface="Arial"/>
              </a:rPr>
              <a:t> between p- and s-polarized light components.</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This information gives us two parameters, </a:t>
            </a:r>
            <a:r>
              <a:rPr b="1" lang="en-US">
                <a:latin typeface="Arial"/>
                <a:ea typeface="Arial"/>
                <a:cs typeface="Arial"/>
                <a:sym typeface="Arial"/>
              </a:rPr>
              <a:t>Psi (Ψ)</a:t>
            </a:r>
            <a:r>
              <a:rPr lang="en-US">
                <a:latin typeface="Arial"/>
                <a:ea typeface="Arial"/>
                <a:cs typeface="Arial"/>
                <a:sym typeface="Arial"/>
              </a:rPr>
              <a:t> and </a:t>
            </a:r>
            <a:r>
              <a:rPr b="1" lang="en-US">
                <a:latin typeface="Arial"/>
                <a:ea typeface="Arial"/>
                <a:cs typeface="Arial"/>
                <a:sym typeface="Arial"/>
              </a:rPr>
              <a:t>Delta (Δ)</a:t>
            </a:r>
            <a:r>
              <a:rPr lang="en-US">
                <a:latin typeface="Arial"/>
                <a:ea typeface="Arial"/>
                <a:cs typeface="Arial"/>
                <a:sym typeface="Arial"/>
              </a:rPr>
              <a:t>, from which we can model the </a:t>
            </a:r>
            <a:r>
              <a:rPr b="1" lang="en-US">
                <a:latin typeface="Arial"/>
                <a:ea typeface="Arial"/>
                <a:cs typeface="Arial"/>
                <a:sym typeface="Arial"/>
              </a:rPr>
              <a:t>dielectric function</a:t>
            </a:r>
            <a:r>
              <a:rPr lang="en-US">
                <a:latin typeface="Arial"/>
                <a:ea typeface="Arial"/>
                <a:cs typeface="Arial"/>
                <a:sym typeface="Arial"/>
              </a:rPr>
              <a:t>.</a:t>
            </a:r>
            <a:br>
              <a:rPr lang="en-US">
                <a:latin typeface="Arial"/>
                <a:ea typeface="Arial"/>
                <a:cs typeface="Arial"/>
                <a:sym typeface="Arial"/>
              </a:rPr>
            </a:br>
            <a:r>
              <a:rPr lang="en-US">
                <a:latin typeface="Arial"/>
                <a:ea typeface="Arial"/>
                <a:cs typeface="Arial"/>
                <a:sym typeface="Arial"/>
              </a:rPr>
              <a:t>One great advantage of SE is its </a:t>
            </a:r>
            <a:r>
              <a:rPr b="1" lang="en-US">
                <a:latin typeface="Arial"/>
                <a:ea typeface="Arial"/>
                <a:cs typeface="Arial"/>
                <a:sym typeface="Arial"/>
              </a:rPr>
              <a:t>sensitivity</a:t>
            </a:r>
            <a:r>
              <a:rPr lang="en-US">
                <a:latin typeface="Arial"/>
                <a:ea typeface="Arial"/>
                <a:cs typeface="Arial"/>
                <a:sym typeface="Arial"/>
              </a:rPr>
              <a:t> — it can detect film thicknesses on the order of </a:t>
            </a:r>
            <a:r>
              <a:rPr b="1" lang="en-US">
                <a:latin typeface="Arial"/>
                <a:ea typeface="Arial"/>
                <a:cs typeface="Arial"/>
                <a:sym typeface="Arial"/>
              </a:rPr>
              <a:t>sub-nanometers</a:t>
            </a:r>
            <a:r>
              <a:rPr lang="en-US">
                <a:latin typeface="Arial"/>
                <a:ea typeface="Arial"/>
                <a:cs typeface="Arial"/>
                <a:sym typeface="Arial"/>
              </a:rPr>
              <a:t>.</a:t>
            </a:r>
            <a:endParaRPr/>
          </a:p>
        </p:txBody>
      </p:sp>
      <p:sp>
        <p:nvSpPr>
          <p:cNvPr id="261" name="Google Shape;261;g39d2140501a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9de4590076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Spectroscopic ellipsometry, or SE, is a </a:t>
            </a:r>
            <a:r>
              <a:rPr b="1" lang="en-US">
                <a:latin typeface="Arial"/>
                <a:ea typeface="Arial"/>
                <a:cs typeface="Arial"/>
                <a:sym typeface="Arial"/>
              </a:rPr>
              <a:t>non-destructive optical technique</a:t>
            </a:r>
            <a:r>
              <a:rPr lang="en-US">
                <a:latin typeface="Arial"/>
                <a:ea typeface="Arial"/>
                <a:cs typeface="Arial"/>
                <a:sym typeface="Arial"/>
              </a:rPr>
              <a:t> used to determine the dielectric properties of thin films.</a:t>
            </a:r>
            <a:br>
              <a:rPr lang="en-US">
                <a:latin typeface="Arial"/>
                <a:ea typeface="Arial"/>
                <a:cs typeface="Arial"/>
                <a:sym typeface="Arial"/>
              </a:rPr>
            </a:br>
            <a:r>
              <a:rPr lang="en-US">
                <a:latin typeface="Arial"/>
                <a:ea typeface="Arial"/>
                <a:cs typeface="Arial"/>
                <a:sym typeface="Arial"/>
              </a:rPr>
              <a:t>It measures how </a:t>
            </a:r>
            <a:r>
              <a:rPr b="1" lang="en-US">
                <a:latin typeface="Arial"/>
                <a:ea typeface="Arial"/>
                <a:cs typeface="Arial"/>
                <a:sym typeface="Arial"/>
              </a:rPr>
              <a:t>polarized light</a:t>
            </a:r>
            <a:r>
              <a:rPr lang="en-US">
                <a:latin typeface="Arial"/>
                <a:ea typeface="Arial"/>
                <a:cs typeface="Arial"/>
                <a:sym typeface="Arial"/>
              </a:rPr>
              <a:t> changes after reflecting off a surface — specifically the </a:t>
            </a:r>
            <a:r>
              <a:rPr b="1" lang="en-US">
                <a:latin typeface="Arial"/>
                <a:ea typeface="Arial"/>
                <a:cs typeface="Arial"/>
                <a:sym typeface="Arial"/>
              </a:rPr>
              <a:t>amplitude ratio</a:t>
            </a:r>
            <a:r>
              <a:rPr lang="en-US">
                <a:latin typeface="Arial"/>
                <a:ea typeface="Arial"/>
                <a:cs typeface="Arial"/>
                <a:sym typeface="Arial"/>
              </a:rPr>
              <a:t> and </a:t>
            </a:r>
            <a:r>
              <a:rPr b="1" lang="en-US">
                <a:latin typeface="Arial"/>
                <a:ea typeface="Arial"/>
                <a:cs typeface="Arial"/>
                <a:sym typeface="Arial"/>
              </a:rPr>
              <a:t>phase shift</a:t>
            </a:r>
            <a:r>
              <a:rPr lang="en-US">
                <a:latin typeface="Arial"/>
                <a:ea typeface="Arial"/>
                <a:cs typeface="Arial"/>
                <a:sym typeface="Arial"/>
              </a:rPr>
              <a:t> between p- and s-polarized light components.</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This information gives us two parameters, </a:t>
            </a:r>
            <a:r>
              <a:rPr b="1" lang="en-US">
                <a:latin typeface="Arial"/>
                <a:ea typeface="Arial"/>
                <a:cs typeface="Arial"/>
                <a:sym typeface="Arial"/>
              </a:rPr>
              <a:t>Psi (Ψ)</a:t>
            </a:r>
            <a:r>
              <a:rPr lang="en-US">
                <a:latin typeface="Arial"/>
                <a:ea typeface="Arial"/>
                <a:cs typeface="Arial"/>
                <a:sym typeface="Arial"/>
              </a:rPr>
              <a:t> and </a:t>
            </a:r>
            <a:r>
              <a:rPr b="1" lang="en-US">
                <a:latin typeface="Arial"/>
                <a:ea typeface="Arial"/>
                <a:cs typeface="Arial"/>
                <a:sym typeface="Arial"/>
              </a:rPr>
              <a:t>Delta (Δ)</a:t>
            </a:r>
            <a:r>
              <a:rPr lang="en-US">
                <a:latin typeface="Arial"/>
                <a:ea typeface="Arial"/>
                <a:cs typeface="Arial"/>
                <a:sym typeface="Arial"/>
              </a:rPr>
              <a:t>, from which we can model the </a:t>
            </a:r>
            <a:r>
              <a:rPr b="1" lang="en-US">
                <a:latin typeface="Arial"/>
                <a:ea typeface="Arial"/>
                <a:cs typeface="Arial"/>
                <a:sym typeface="Arial"/>
              </a:rPr>
              <a:t>dielectric function</a:t>
            </a:r>
            <a:r>
              <a:rPr lang="en-US">
                <a:latin typeface="Arial"/>
                <a:ea typeface="Arial"/>
                <a:cs typeface="Arial"/>
                <a:sym typeface="Arial"/>
              </a:rPr>
              <a:t>.</a:t>
            </a:r>
            <a:br>
              <a:rPr lang="en-US">
                <a:latin typeface="Arial"/>
                <a:ea typeface="Arial"/>
                <a:cs typeface="Arial"/>
                <a:sym typeface="Arial"/>
              </a:rPr>
            </a:br>
            <a:r>
              <a:rPr lang="en-US">
                <a:latin typeface="Arial"/>
                <a:ea typeface="Arial"/>
                <a:cs typeface="Arial"/>
                <a:sym typeface="Arial"/>
              </a:rPr>
              <a:t>One great advantage of SE is its </a:t>
            </a:r>
            <a:r>
              <a:rPr b="1" lang="en-US">
                <a:latin typeface="Arial"/>
                <a:ea typeface="Arial"/>
                <a:cs typeface="Arial"/>
                <a:sym typeface="Arial"/>
              </a:rPr>
              <a:t>sensitivity</a:t>
            </a:r>
            <a:r>
              <a:rPr lang="en-US">
                <a:latin typeface="Arial"/>
                <a:ea typeface="Arial"/>
                <a:cs typeface="Arial"/>
                <a:sym typeface="Arial"/>
              </a:rPr>
              <a:t> — it can detect film thicknesses on the order of </a:t>
            </a:r>
            <a:r>
              <a:rPr b="1" lang="en-US">
                <a:latin typeface="Arial"/>
                <a:ea typeface="Arial"/>
                <a:cs typeface="Arial"/>
                <a:sym typeface="Arial"/>
              </a:rPr>
              <a:t>sub-nanometers</a:t>
            </a:r>
            <a:r>
              <a:rPr lang="en-US">
                <a:latin typeface="Arial"/>
                <a:ea typeface="Arial"/>
                <a:cs typeface="Arial"/>
                <a:sym typeface="Arial"/>
              </a:rPr>
              <a:t>.</a:t>
            </a:r>
            <a:endParaRPr/>
          </a:p>
        </p:txBody>
      </p:sp>
      <p:sp>
        <p:nvSpPr>
          <p:cNvPr id="270" name="Google Shape;270;g39de4590076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To summarize, this first part established the </a:t>
            </a:r>
            <a:r>
              <a:rPr b="1" lang="en-US">
                <a:latin typeface="Arial"/>
                <a:ea typeface="Arial"/>
                <a:cs typeface="Arial"/>
                <a:sym typeface="Arial"/>
              </a:rPr>
              <a:t>scientific motivation</a:t>
            </a:r>
            <a:r>
              <a:rPr lang="en-US">
                <a:latin typeface="Arial"/>
                <a:ea typeface="Arial"/>
                <a:cs typeface="Arial"/>
                <a:sym typeface="Arial"/>
              </a:rPr>
              <a:t>, </a:t>
            </a:r>
            <a:r>
              <a:rPr b="1" lang="en-US">
                <a:latin typeface="Arial"/>
                <a:ea typeface="Arial"/>
                <a:cs typeface="Arial"/>
                <a:sym typeface="Arial"/>
              </a:rPr>
              <a:t>theoretical background</a:t>
            </a:r>
            <a:r>
              <a:rPr lang="en-US">
                <a:latin typeface="Arial"/>
                <a:ea typeface="Arial"/>
                <a:cs typeface="Arial"/>
                <a:sym typeface="Arial"/>
              </a:rPr>
              <a:t>, and </a:t>
            </a:r>
            <a:r>
              <a:rPr b="1" lang="en-US">
                <a:latin typeface="Arial"/>
                <a:ea typeface="Arial"/>
                <a:cs typeface="Arial"/>
                <a:sym typeface="Arial"/>
              </a:rPr>
              <a:t>experimental framework</a:t>
            </a:r>
            <a:r>
              <a:rPr lang="en-US">
                <a:latin typeface="Arial"/>
                <a:ea typeface="Arial"/>
                <a:cs typeface="Arial"/>
                <a:sym typeface="Arial"/>
              </a:rPr>
              <a:t> for this research.</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We learned that:</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The optical properties of TaN are key to understanding its suitability as a </a:t>
            </a:r>
            <a:r>
              <a:rPr b="1" lang="en-US">
                <a:latin typeface="Arial"/>
                <a:ea typeface="Arial"/>
                <a:cs typeface="Arial"/>
                <a:sym typeface="Arial"/>
              </a:rPr>
              <a:t>quantum device material</a:t>
            </a:r>
            <a:r>
              <a:rPr lang="en-US">
                <a:latin typeface="Arial"/>
                <a:ea typeface="Arial"/>
                <a:cs typeface="Arial"/>
                <a:sym typeface="Arial"/>
              </a:rPr>
              <a: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b="1" lang="en-US">
                <a:latin typeface="Arial"/>
                <a:ea typeface="Arial"/>
                <a:cs typeface="Arial"/>
                <a:sym typeface="Arial"/>
              </a:rPr>
              <a:t>Spectroscopic ellipsometry</a:t>
            </a:r>
            <a:r>
              <a:rPr lang="en-US">
                <a:latin typeface="Arial"/>
                <a:ea typeface="Arial"/>
                <a:cs typeface="Arial"/>
                <a:sym typeface="Arial"/>
              </a:rPr>
              <a:t> provides a precise, non-destructive way to extract those properties.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And the combination of </a:t>
            </a:r>
            <a:r>
              <a:rPr b="1" lang="en-US">
                <a:latin typeface="Arial"/>
                <a:ea typeface="Arial"/>
                <a:cs typeface="Arial"/>
                <a:sym typeface="Arial"/>
              </a:rPr>
              <a:t>advanced instrumentation</a:t>
            </a:r>
            <a:r>
              <a:rPr lang="en-US">
                <a:latin typeface="Arial"/>
                <a:ea typeface="Arial"/>
                <a:cs typeface="Arial"/>
                <a:sym typeface="Arial"/>
              </a:rPr>
              <a:t>, </a:t>
            </a:r>
            <a:r>
              <a:rPr b="1" lang="en-US">
                <a:latin typeface="Arial"/>
                <a:ea typeface="Arial"/>
                <a:cs typeface="Arial"/>
                <a:sym typeface="Arial"/>
              </a:rPr>
              <a:t>rigorous modeling</a:t>
            </a:r>
            <a:r>
              <a:rPr lang="en-US">
                <a:latin typeface="Arial"/>
                <a:ea typeface="Arial"/>
                <a:cs typeface="Arial"/>
                <a:sym typeface="Arial"/>
              </a:rPr>
              <a:t>, and </a:t>
            </a:r>
            <a:r>
              <a:rPr b="1" lang="en-US">
                <a:latin typeface="Arial"/>
                <a:ea typeface="Arial"/>
                <a:cs typeface="Arial"/>
                <a:sym typeface="Arial"/>
              </a:rPr>
              <a:t>careful sample preparation</a:t>
            </a:r>
            <a:r>
              <a:rPr lang="en-US">
                <a:latin typeface="Arial"/>
                <a:ea typeface="Arial"/>
                <a:cs typeface="Arial"/>
                <a:sym typeface="Arial"/>
              </a:rPr>
              <a:t> ensures reliable results.</a:t>
            </a:r>
            <a:endParaRPr/>
          </a:p>
        </p:txBody>
      </p:sp>
      <p:sp>
        <p:nvSpPr>
          <p:cNvPr id="341" name="Google Shape;3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I would like to thank the committee members, Dr. Zollner, Dr. Sievert, and Dr. Jackiewicz, for being present, as well as everyone else who took the time out of their schedules to participate in my defense.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I also want to mention my research peers, Yoshitha, Carlos, Sonam, Jaden, Haley, and Gabriel, who were very supportive, helping me whenever I had a question.</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I am grateful to our collaborators at NY CREATES for providing us with the samples for this research, and to all the organizations that helped us fund this work.</a:t>
            </a:r>
            <a:endParaRPr/>
          </a:p>
        </p:txBody>
      </p:sp>
      <p:sp>
        <p:nvSpPr>
          <p:cNvPr id="128" name="Google Shape;1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9d2140501a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This section focuses on how we used </a:t>
            </a:r>
            <a:r>
              <a:rPr b="1" lang="en-US">
                <a:latin typeface="Arial"/>
                <a:ea typeface="Arial"/>
                <a:cs typeface="Arial"/>
                <a:sym typeface="Arial"/>
              </a:rPr>
              <a:t>X-ray Reflectivity</a:t>
            </a:r>
            <a:r>
              <a:rPr lang="en-US">
                <a:latin typeface="Arial"/>
                <a:ea typeface="Arial"/>
                <a:cs typeface="Arial"/>
                <a:sym typeface="Arial"/>
              </a:rPr>
              <a:t>, or </a:t>
            </a:r>
            <a:r>
              <a:rPr b="1" lang="en-US">
                <a:latin typeface="Arial"/>
                <a:ea typeface="Arial"/>
                <a:cs typeface="Arial"/>
                <a:sym typeface="Arial"/>
              </a:rPr>
              <a:t>XRR</a:t>
            </a:r>
            <a:r>
              <a:rPr lang="en-US">
                <a:latin typeface="Arial"/>
                <a:ea typeface="Arial"/>
                <a:cs typeface="Arial"/>
                <a:sym typeface="Arial"/>
              </a:rPr>
              <a:t>, to determine the structural parameters of our tantalum nitride thin films — including </a:t>
            </a:r>
            <a:r>
              <a:rPr b="1" lang="en-US">
                <a:latin typeface="Arial"/>
                <a:ea typeface="Arial"/>
                <a:cs typeface="Arial"/>
                <a:sym typeface="Arial"/>
              </a:rPr>
              <a:t>thickness, density, and surface roughness</a:t>
            </a:r>
            <a:r>
              <a:rPr lang="en-US">
                <a:latin typeface="Arial"/>
                <a:ea typeface="Arial"/>
                <a:cs typeface="Arial"/>
                <a:sym typeface="Arial"/>
              </a:rPr>
              <a:t> — which were crucial for validating the optical models used later in the project.</a:t>
            </a:r>
            <a:endParaRPr/>
          </a:p>
        </p:txBody>
      </p:sp>
      <p:sp>
        <p:nvSpPr>
          <p:cNvPr id="348" name="Google Shape;348;g39d2140501a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9d2140501a_0_3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So, what exactly is XRR, and why did we use it?</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X-Ray Reflectivity is a </a:t>
            </a:r>
            <a:r>
              <a:rPr b="1" lang="en-US">
                <a:latin typeface="Arial"/>
                <a:ea typeface="Arial"/>
                <a:cs typeface="Arial"/>
                <a:sym typeface="Arial"/>
              </a:rPr>
              <a:t>non-destructive analytical technique</a:t>
            </a:r>
            <a:r>
              <a:rPr lang="en-US">
                <a:latin typeface="Arial"/>
                <a:ea typeface="Arial"/>
                <a:cs typeface="Arial"/>
                <a:sym typeface="Arial"/>
              </a:rPr>
              <a:t> that characterizes thin films and multilayer structures by measuring how X-rays reflect from their surfaces at very shallow, or </a:t>
            </a:r>
            <a:r>
              <a:rPr i="1" lang="en-US">
                <a:latin typeface="Arial"/>
                <a:ea typeface="Arial"/>
                <a:cs typeface="Arial"/>
                <a:sym typeface="Arial"/>
              </a:rPr>
              <a:t>grazing</a:t>
            </a:r>
            <a:r>
              <a:rPr lang="en-US">
                <a:latin typeface="Arial"/>
                <a:ea typeface="Arial"/>
                <a:cs typeface="Arial"/>
                <a:sym typeface="Arial"/>
              </a:rPr>
              <a:t>, angles.</a:t>
            </a:r>
            <a:br>
              <a:rPr lang="en-US">
                <a:latin typeface="Arial"/>
                <a:ea typeface="Arial"/>
                <a:cs typeface="Arial"/>
                <a:sym typeface="Arial"/>
              </a:rPr>
            </a:br>
            <a:r>
              <a:rPr lang="en-US">
                <a:latin typeface="Arial"/>
                <a:ea typeface="Arial"/>
                <a:cs typeface="Arial"/>
                <a:sym typeface="Arial"/>
              </a:rPr>
              <a:t>In simple terms, it tells us how “flat,” “dense,” and “thick” our films are — with precision down to fractions of a nanometer.</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This is particularly important for our </a:t>
            </a:r>
            <a:r>
              <a:rPr b="1" lang="en-US">
                <a:latin typeface="Arial"/>
                <a:ea typeface="Arial"/>
                <a:cs typeface="Arial"/>
                <a:sym typeface="Arial"/>
              </a:rPr>
              <a:t>atomic layer deposited TaN films</a:t>
            </a:r>
            <a:r>
              <a:rPr lang="en-US">
                <a:latin typeface="Arial"/>
                <a:ea typeface="Arial"/>
                <a:cs typeface="Arial"/>
                <a:sym typeface="Arial"/>
              </a:rPr>
              <a:t>, since we need to ensure uniform, well-defined interfaces between the tantalum nitride, the silicon dioxide layer, and the silicon substrate.</a:t>
            </a:r>
            <a:endParaRPr>
              <a:latin typeface="Arial"/>
              <a:ea typeface="Arial"/>
              <a:cs typeface="Arial"/>
              <a:sym typeface="Arial"/>
            </a:endParaRPr>
          </a:p>
          <a:p>
            <a:pPr indent="0" lvl="0" marL="0" rtl="0" algn="l">
              <a:lnSpc>
                <a:spcPct val="115000"/>
              </a:lnSpc>
              <a:spcBef>
                <a:spcPts val="1200"/>
              </a:spcBef>
              <a:spcAft>
                <a:spcPts val="0"/>
              </a:spcAft>
              <a:buNone/>
            </a:pPr>
            <a:r>
              <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When an X-ray beam hits a smooth surface, part of it is reflected and part is refracted.</a:t>
            </a:r>
            <a:br>
              <a:rPr lang="en-US">
                <a:latin typeface="Arial"/>
                <a:ea typeface="Arial"/>
                <a:cs typeface="Arial"/>
                <a:sym typeface="Arial"/>
              </a:rPr>
            </a:br>
            <a:r>
              <a:rPr lang="en-US">
                <a:latin typeface="Arial"/>
                <a:ea typeface="Arial"/>
                <a:cs typeface="Arial"/>
                <a:sym typeface="Arial"/>
              </a:rPr>
              <a:t>Below a specific angle — called the </a:t>
            </a:r>
            <a:r>
              <a:rPr b="1" lang="en-US">
                <a:latin typeface="Arial"/>
                <a:ea typeface="Arial"/>
                <a:cs typeface="Arial"/>
                <a:sym typeface="Arial"/>
              </a:rPr>
              <a:t>critical angle</a:t>
            </a:r>
            <a:r>
              <a:rPr lang="en-US">
                <a:latin typeface="Arial"/>
                <a:ea typeface="Arial"/>
                <a:cs typeface="Arial"/>
                <a:sym typeface="Arial"/>
              </a:rPr>
              <a:t> — the X-rays are totally reflected.</a:t>
            </a:r>
            <a:br>
              <a:rPr lang="en-US">
                <a:latin typeface="Arial"/>
                <a:ea typeface="Arial"/>
                <a:cs typeface="Arial"/>
                <a:sym typeface="Arial"/>
              </a:rPr>
            </a:br>
            <a:r>
              <a:rPr lang="en-US">
                <a:latin typeface="Arial"/>
                <a:ea typeface="Arial"/>
                <a:cs typeface="Arial"/>
                <a:sym typeface="Arial"/>
              </a:rPr>
              <a:t>As we increase the incident angle, the beam starts to penetrate the sample, and we observe oscillations in the reflected intensity.</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These oscillations are known as </a:t>
            </a:r>
            <a:r>
              <a:rPr b="1" lang="en-US">
                <a:latin typeface="Arial"/>
                <a:ea typeface="Arial"/>
                <a:cs typeface="Arial"/>
                <a:sym typeface="Arial"/>
              </a:rPr>
              <a:t>Kiessig fringes</a:t>
            </a:r>
            <a:r>
              <a:rPr lang="en-US">
                <a:latin typeface="Arial"/>
                <a:ea typeface="Arial"/>
                <a:cs typeface="Arial"/>
                <a:sym typeface="Arial"/>
              </a:rPr>
              <a:t>, and they come from </a:t>
            </a:r>
            <a:r>
              <a:rPr b="1" lang="en-US">
                <a:latin typeface="Arial"/>
                <a:ea typeface="Arial"/>
                <a:cs typeface="Arial"/>
                <a:sym typeface="Arial"/>
              </a:rPr>
              <a:t>interference between X-rays reflected at different interfaces</a:t>
            </a:r>
            <a:r>
              <a:rPr lang="en-US">
                <a:latin typeface="Arial"/>
                <a:ea typeface="Arial"/>
                <a:cs typeface="Arial"/>
                <a:sym typeface="Arial"/>
              </a:rPr>
              <a:t> — for instance, between the TaN/SiO₂ boundary and the SiO₂/Si boundary.</a:t>
            </a:r>
            <a:br>
              <a:rPr lang="en-US">
                <a:latin typeface="Arial"/>
                <a:ea typeface="Arial"/>
                <a:cs typeface="Arial"/>
                <a:sym typeface="Arial"/>
              </a:rPr>
            </a:br>
            <a:r>
              <a:rPr lang="en-US">
                <a:latin typeface="Arial"/>
                <a:ea typeface="Arial"/>
                <a:cs typeface="Arial"/>
                <a:sym typeface="Arial"/>
              </a:rPr>
              <a:t>By analyzing the spacing and amplitude of these fringes, we can extract the </a:t>
            </a:r>
            <a:r>
              <a:rPr b="1" lang="en-US">
                <a:latin typeface="Arial"/>
                <a:ea typeface="Arial"/>
                <a:cs typeface="Arial"/>
                <a:sym typeface="Arial"/>
              </a:rPr>
              <a:t>layer thickness, roughness, and density</a:t>
            </a:r>
            <a:r>
              <a:rPr lang="en-US">
                <a:latin typeface="Arial"/>
                <a:ea typeface="Arial"/>
                <a:cs typeface="Arial"/>
                <a:sym typeface="Arial"/>
              </a:rPr>
              <a:t> of each material.</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And I always like to say — XRR is like “listening” to the echoes of X-rays inside the film; the spacing of those echoes tells us how thick the film is.</a:t>
            </a:r>
            <a:endParaRPr>
              <a:latin typeface="Arial"/>
              <a:ea typeface="Arial"/>
              <a:cs typeface="Arial"/>
              <a:sym typeface="Arial"/>
            </a:endParaRPr>
          </a:p>
        </p:txBody>
      </p:sp>
      <p:sp>
        <p:nvSpPr>
          <p:cNvPr id="354" name="Google Shape;354;g39d2140501a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9d2140501a_0_3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t/>
            </a:r>
            <a:endParaRPr/>
          </a:p>
        </p:txBody>
      </p:sp>
      <p:sp>
        <p:nvSpPr>
          <p:cNvPr id="373" name="Google Shape;373;g39d2140501a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db729822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Here you can see the </a:t>
            </a:r>
            <a:r>
              <a:rPr b="1" lang="en-US">
                <a:latin typeface="Arial"/>
                <a:ea typeface="Arial"/>
                <a:cs typeface="Arial"/>
                <a:sym typeface="Arial"/>
              </a:rPr>
              <a:t>raw XRR data</a:t>
            </a:r>
            <a:r>
              <a:rPr lang="en-US">
                <a:latin typeface="Arial"/>
                <a:ea typeface="Arial"/>
                <a:cs typeface="Arial"/>
                <a:sym typeface="Arial"/>
              </a:rPr>
              <a:t> collected from the measurement.</a:t>
            </a:r>
            <a:br>
              <a:rPr lang="en-US">
                <a:latin typeface="Arial"/>
                <a:ea typeface="Arial"/>
                <a:cs typeface="Arial"/>
                <a:sym typeface="Arial"/>
              </a:rPr>
            </a:br>
            <a:r>
              <a:rPr lang="en-US">
                <a:latin typeface="Arial"/>
                <a:ea typeface="Arial"/>
                <a:cs typeface="Arial"/>
                <a:sym typeface="Arial"/>
              </a:rPr>
              <a:t>The intensity is plotted versus the incident angle, and as you can see, we have a series of clear oscillations — those Kiessig fringes I mentioned earlier.</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The </a:t>
            </a:r>
            <a:r>
              <a:rPr b="1" lang="en-US">
                <a:latin typeface="Arial"/>
                <a:ea typeface="Arial"/>
                <a:cs typeface="Arial"/>
                <a:sym typeface="Arial"/>
              </a:rPr>
              <a:t>first sharp drop in intensity</a:t>
            </a:r>
            <a:r>
              <a:rPr lang="en-US">
                <a:latin typeface="Arial"/>
                <a:ea typeface="Arial"/>
                <a:cs typeface="Arial"/>
                <a:sym typeface="Arial"/>
              </a:rPr>
              <a:t> corresponds to the </a:t>
            </a:r>
            <a:r>
              <a:rPr b="1" lang="en-US">
                <a:latin typeface="Arial"/>
                <a:ea typeface="Arial"/>
                <a:cs typeface="Arial"/>
                <a:sym typeface="Arial"/>
              </a:rPr>
              <a:t>critical angle</a:t>
            </a:r>
            <a:r>
              <a:rPr lang="en-US">
                <a:latin typeface="Arial"/>
                <a:ea typeface="Arial"/>
                <a:cs typeface="Arial"/>
                <a:sym typeface="Arial"/>
              </a:rPr>
              <a:t>, which depends on the electron density of the material.</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For our sample, this critical angle was approximately </a:t>
            </a:r>
            <a:r>
              <a:rPr b="1" lang="en-US">
                <a:latin typeface="Arial"/>
                <a:ea typeface="Arial"/>
                <a:cs typeface="Arial"/>
                <a:sym typeface="Arial"/>
              </a:rPr>
              <a:t>0.415 degrees</a:t>
            </a:r>
            <a:r>
              <a:rPr lang="en-US">
                <a:latin typeface="Arial"/>
                <a:ea typeface="Arial"/>
                <a:cs typeface="Arial"/>
                <a:sym typeface="Arial"/>
              </a:rPr>
              <a:t>, indicating a dense, high-quality TaN film.</a:t>
            </a:r>
            <a:endParaRPr/>
          </a:p>
        </p:txBody>
      </p:sp>
      <p:sp>
        <p:nvSpPr>
          <p:cNvPr id="386" name="Google Shape;386;g39db72982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9db729822f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To interpret this data, we used </a:t>
            </a:r>
            <a:r>
              <a:rPr b="1" lang="en-US">
                <a:latin typeface="Arial"/>
                <a:ea typeface="Arial"/>
                <a:cs typeface="Arial"/>
                <a:sym typeface="Arial"/>
              </a:rPr>
              <a:t>X’Pert Reflectivity software</a:t>
            </a:r>
            <a:r>
              <a:rPr lang="en-US">
                <a:latin typeface="Arial"/>
                <a:ea typeface="Arial"/>
                <a:cs typeface="Arial"/>
                <a:sym typeface="Arial"/>
              </a:rPr>
              <a:t>, where we built a multilayer model consisting of:</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The silicon substrate,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 silicon dioxide layer (initially estimated around 40 nm),</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And a TaN layer (initially estimated around 25 nm).</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Since TaN was not in the software’s built-in material database, we </a:t>
            </a:r>
            <a:r>
              <a:rPr b="1" lang="en-US">
                <a:latin typeface="Arial"/>
                <a:ea typeface="Arial"/>
                <a:cs typeface="Arial"/>
                <a:sym typeface="Arial"/>
              </a:rPr>
              <a:t>manually created a new layer</a:t>
            </a:r>
            <a:r>
              <a:rPr lang="en-US">
                <a:latin typeface="Arial"/>
                <a:ea typeface="Arial"/>
                <a:cs typeface="Arial"/>
                <a:sym typeface="Arial"/>
              </a:rPr>
              <a:t>, combining the elemental scattering factors of tantalum and nitrogen.</a:t>
            </a:r>
            <a:endParaRPr>
              <a:latin typeface="Arial"/>
              <a:ea typeface="Arial"/>
              <a:cs typeface="Arial"/>
              <a:sym typeface="Arial"/>
            </a:endParaRPr>
          </a:p>
        </p:txBody>
      </p:sp>
      <p:sp>
        <p:nvSpPr>
          <p:cNvPr id="401" name="Google Shape;401;g39db729822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9de4590076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To interpret this data, we used </a:t>
            </a:r>
            <a:r>
              <a:rPr b="1" lang="en-US">
                <a:latin typeface="Arial"/>
                <a:ea typeface="Arial"/>
                <a:cs typeface="Arial"/>
                <a:sym typeface="Arial"/>
              </a:rPr>
              <a:t>X’Pert Reflectivity software</a:t>
            </a:r>
            <a:r>
              <a:rPr lang="en-US">
                <a:latin typeface="Arial"/>
                <a:ea typeface="Arial"/>
                <a:cs typeface="Arial"/>
                <a:sym typeface="Arial"/>
              </a:rPr>
              <a:t>, where we built a multilayer model consisting of:</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The silicon substrate,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 silicon dioxide layer (initially estimated around 40 nm),</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And a TaN layer (initially estimated around 25 nm).</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Since TaN was not in the software’s built-in material database, we </a:t>
            </a:r>
            <a:r>
              <a:rPr b="1" lang="en-US">
                <a:latin typeface="Arial"/>
                <a:ea typeface="Arial"/>
                <a:cs typeface="Arial"/>
                <a:sym typeface="Arial"/>
              </a:rPr>
              <a:t>manually created a new layer</a:t>
            </a:r>
            <a:r>
              <a:rPr lang="en-US">
                <a:latin typeface="Arial"/>
                <a:ea typeface="Arial"/>
                <a:cs typeface="Arial"/>
                <a:sym typeface="Arial"/>
              </a:rPr>
              <a:t>, combining the elemental scattering factors of tantalum and nitrogen.</a:t>
            </a:r>
            <a:endParaRPr>
              <a:latin typeface="Arial"/>
              <a:ea typeface="Arial"/>
              <a:cs typeface="Arial"/>
              <a:sym typeface="Arial"/>
            </a:endParaRPr>
          </a:p>
        </p:txBody>
      </p:sp>
      <p:sp>
        <p:nvSpPr>
          <p:cNvPr id="420" name="Google Shape;420;g39de4590076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9db729822f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latin typeface="Arial"/>
                <a:ea typeface="Arial"/>
                <a:cs typeface="Arial"/>
                <a:sym typeface="Arial"/>
              </a:rPr>
              <a:t>After optimization, the best fit matched the experimental curve extremely well, producing the following results.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These values are not only consistent with our expectations but also in excellent agreement with the later ellipsometric measurements.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This level of consistency between techniques is an important validation of both the </a:t>
            </a:r>
            <a:r>
              <a:rPr b="1" lang="en-US">
                <a:latin typeface="Arial"/>
                <a:ea typeface="Arial"/>
                <a:cs typeface="Arial"/>
                <a:sym typeface="Arial"/>
              </a:rPr>
              <a:t>ALD process quality</a:t>
            </a:r>
            <a:r>
              <a:rPr lang="en-US">
                <a:latin typeface="Arial"/>
                <a:ea typeface="Arial"/>
                <a:cs typeface="Arial"/>
                <a:sym typeface="Arial"/>
              </a:rPr>
              <a:t> and the </a:t>
            </a:r>
            <a:r>
              <a:rPr b="1" lang="en-US">
                <a:latin typeface="Arial"/>
                <a:ea typeface="Arial"/>
                <a:cs typeface="Arial"/>
                <a:sym typeface="Arial"/>
              </a:rPr>
              <a:t>accuracy of our modeling approach</a:t>
            </a:r>
            <a:r>
              <a:rPr lang="en-US">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So, what do these results tell us?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First, the </a:t>
            </a:r>
            <a:r>
              <a:rPr b="1" lang="en-US">
                <a:latin typeface="Arial"/>
                <a:ea typeface="Arial"/>
                <a:cs typeface="Arial"/>
                <a:sym typeface="Arial"/>
              </a:rPr>
              <a:t>XRR model matched the experimental data almost perfectly</a:t>
            </a:r>
            <a:r>
              <a:rPr lang="en-US">
                <a:latin typeface="Arial"/>
                <a:ea typeface="Arial"/>
                <a:cs typeface="Arial"/>
                <a:sym typeface="Arial"/>
              </a:rPr>
              <a:t>, which indicates that the films were uniform, continuous, and free from significant interfacial defects.</a:t>
            </a:r>
            <a:br>
              <a:rPr lang="en-US">
                <a:latin typeface="Arial"/>
                <a:ea typeface="Arial"/>
                <a:cs typeface="Arial"/>
                <a:sym typeface="Arial"/>
              </a:rPr>
            </a:br>
            <a:r>
              <a:rPr lang="en-US">
                <a:latin typeface="Arial"/>
                <a:ea typeface="Arial"/>
                <a:cs typeface="Arial"/>
                <a:sym typeface="Arial"/>
              </a:rPr>
              <a:t>The low surface roughness — below 0.4 nanometers — demonstrates the exceptional smoothness achievable with atomic layer deposition.</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Second, the </a:t>
            </a:r>
            <a:r>
              <a:rPr b="1" lang="en-US">
                <a:latin typeface="Arial"/>
                <a:ea typeface="Arial"/>
                <a:cs typeface="Arial"/>
                <a:sym typeface="Arial"/>
              </a:rPr>
              <a:t>measured density of 9.78 g/cm³</a:t>
            </a:r>
            <a:r>
              <a:rPr lang="en-US">
                <a:latin typeface="Arial"/>
                <a:ea typeface="Arial"/>
                <a:cs typeface="Arial"/>
                <a:sym typeface="Arial"/>
              </a:rPr>
              <a:t> is very close to the theoretical density for stoichiometric TaN, confirming that our film was compact and of high quality.</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Finally, the </a:t>
            </a:r>
            <a:r>
              <a:rPr b="1" lang="en-US">
                <a:latin typeface="Arial"/>
                <a:ea typeface="Arial"/>
                <a:cs typeface="Arial"/>
                <a:sym typeface="Arial"/>
              </a:rPr>
              <a:t>oscillation frequency</a:t>
            </a:r>
            <a:r>
              <a:rPr lang="en-US">
                <a:latin typeface="Arial"/>
                <a:ea typeface="Arial"/>
                <a:cs typeface="Arial"/>
                <a:sym typeface="Arial"/>
              </a:rPr>
              <a:t> and intensity behavior confirmed that the TaN and SiO₂ interfaces were sharp and well-defined, which is critical for optical modeling and for the function of TaN as a tunnel barrier in later superconducting device applications.</a:t>
            </a:r>
            <a:endParaRPr>
              <a:latin typeface="Arial"/>
              <a:ea typeface="Arial"/>
              <a:cs typeface="Arial"/>
              <a:sym typeface="Arial"/>
            </a:endParaRPr>
          </a:p>
        </p:txBody>
      </p:sp>
      <p:sp>
        <p:nvSpPr>
          <p:cNvPr id="432" name="Google Shape;432;g39db729822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9de4590076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latin typeface="Arial"/>
                <a:ea typeface="Arial"/>
                <a:cs typeface="Arial"/>
                <a:sym typeface="Arial"/>
              </a:rPr>
              <a:t>After optimization, the best fit matched the experimental curve extremely well, producing the following results.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These values are not only consistent with our expectations but also in excellent agreement with the later ellipsometric measurements.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This level of consistency between techniques is an important validation of both the </a:t>
            </a:r>
            <a:r>
              <a:rPr b="1" lang="en-US">
                <a:latin typeface="Arial"/>
                <a:ea typeface="Arial"/>
                <a:cs typeface="Arial"/>
                <a:sym typeface="Arial"/>
              </a:rPr>
              <a:t>ALD process quality</a:t>
            </a:r>
            <a:r>
              <a:rPr lang="en-US">
                <a:latin typeface="Arial"/>
                <a:ea typeface="Arial"/>
                <a:cs typeface="Arial"/>
                <a:sym typeface="Arial"/>
              </a:rPr>
              <a:t> and the </a:t>
            </a:r>
            <a:r>
              <a:rPr b="1" lang="en-US">
                <a:latin typeface="Arial"/>
                <a:ea typeface="Arial"/>
                <a:cs typeface="Arial"/>
                <a:sym typeface="Arial"/>
              </a:rPr>
              <a:t>accuracy of our modeling approach</a:t>
            </a:r>
            <a:r>
              <a:rPr lang="en-US">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So, what do these results tell us?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First, the </a:t>
            </a:r>
            <a:r>
              <a:rPr b="1" lang="en-US">
                <a:latin typeface="Arial"/>
                <a:ea typeface="Arial"/>
                <a:cs typeface="Arial"/>
                <a:sym typeface="Arial"/>
              </a:rPr>
              <a:t>XRR model matched the experimental data almost perfectly</a:t>
            </a:r>
            <a:r>
              <a:rPr lang="en-US">
                <a:latin typeface="Arial"/>
                <a:ea typeface="Arial"/>
                <a:cs typeface="Arial"/>
                <a:sym typeface="Arial"/>
              </a:rPr>
              <a:t>, which indicates that the films were uniform, continuous, and free from significant interfacial defects.</a:t>
            </a:r>
            <a:br>
              <a:rPr lang="en-US">
                <a:latin typeface="Arial"/>
                <a:ea typeface="Arial"/>
                <a:cs typeface="Arial"/>
                <a:sym typeface="Arial"/>
              </a:rPr>
            </a:br>
            <a:r>
              <a:rPr lang="en-US">
                <a:latin typeface="Arial"/>
                <a:ea typeface="Arial"/>
                <a:cs typeface="Arial"/>
                <a:sym typeface="Arial"/>
              </a:rPr>
              <a:t>The low surface roughness — below 0.4 nanometers — demonstrates the exceptional smoothness achievable with atomic layer deposition.</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Second, the </a:t>
            </a:r>
            <a:r>
              <a:rPr b="1" lang="en-US">
                <a:latin typeface="Arial"/>
                <a:ea typeface="Arial"/>
                <a:cs typeface="Arial"/>
                <a:sym typeface="Arial"/>
              </a:rPr>
              <a:t>measured density of 9.78 g/cm³</a:t>
            </a:r>
            <a:r>
              <a:rPr lang="en-US">
                <a:latin typeface="Arial"/>
                <a:ea typeface="Arial"/>
                <a:cs typeface="Arial"/>
                <a:sym typeface="Arial"/>
              </a:rPr>
              <a:t> is very close to the theoretical density for stoichiometric TaN, confirming that our film was compact and of high quality.</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Finally, the </a:t>
            </a:r>
            <a:r>
              <a:rPr b="1" lang="en-US">
                <a:latin typeface="Arial"/>
                <a:ea typeface="Arial"/>
                <a:cs typeface="Arial"/>
                <a:sym typeface="Arial"/>
              </a:rPr>
              <a:t>oscillation frequency</a:t>
            </a:r>
            <a:r>
              <a:rPr lang="en-US">
                <a:latin typeface="Arial"/>
                <a:ea typeface="Arial"/>
                <a:cs typeface="Arial"/>
                <a:sym typeface="Arial"/>
              </a:rPr>
              <a:t> and intensity behavior confirmed that the TaN and SiO₂ interfaces were sharp and well-defined, which is critical for optical modeling and for the function of TaN as a tunnel barrier in later superconducting device applications.</a:t>
            </a:r>
            <a:endParaRPr>
              <a:latin typeface="Arial"/>
              <a:ea typeface="Arial"/>
              <a:cs typeface="Arial"/>
              <a:sym typeface="Arial"/>
            </a:endParaRPr>
          </a:p>
        </p:txBody>
      </p:sp>
      <p:sp>
        <p:nvSpPr>
          <p:cNvPr id="442" name="Google Shape;442;g39de4590076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9de4590076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latin typeface="Arial"/>
                <a:ea typeface="Arial"/>
                <a:cs typeface="Arial"/>
                <a:sym typeface="Arial"/>
              </a:rPr>
              <a:t>After optimization, the best fit matched the experimental curve extremely well, producing the following results.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These values are not only consistent with our expectations but also in excellent agreement with the later ellipsometric measurements.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This level of consistency between techniques is an important validation of both the </a:t>
            </a:r>
            <a:r>
              <a:rPr b="1" lang="en-US">
                <a:latin typeface="Arial"/>
                <a:ea typeface="Arial"/>
                <a:cs typeface="Arial"/>
                <a:sym typeface="Arial"/>
              </a:rPr>
              <a:t>ALD process quality</a:t>
            </a:r>
            <a:r>
              <a:rPr lang="en-US">
                <a:latin typeface="Arial"/>
                <a:ea typeface="Arial"/>
                <a:cs typeface="Arial"/>
                <a:sym typeface="Arial"/>
              </a:rPr>
              <a:t> and the </a:t>
            </a:r>
            <a:r>
              <a:rPr b="1" lang="en-US">
                <a:latin typeface="Arial"/>
                <a:ea typeface="Arial"/>
                <a:cs typeface="Arial"/>
                <a:sym typeface="Arial"/>
              </a:rPr>
              <a:t>accuracy of our modeling approach</a:t>
            </a:r>
            <a:r>
              <a:rPr lang="en-US">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So, what do these results tell us?</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First, the </a:t>
            </a:r>
            <a:r>
              <a:rPr b="1" lang="en-US">
                <a:latin typeface="Arial"/>
                <a:ea typeface="Arial"/>
                <a:cs typeface="Arial"/>
                <a:sym typeface="Arial"/>
              </a:rPr>
              <a:t>XRR model matched the experimental data almost perfectly</a:t>
            </a:r>
            <a:r>
              <a:rPr lang="en-US">
                <a:latin typeface="Arial"/>
                <a:ea typeface="Arial"/>
                <a:cs typeface="Arial"/>
                <a:sym typeface="Arial"/>
              </a:rPr>
              <a:t>, which indicates that the films were uniform, continuous, and free from significant interfacial defects.</a:t>
            </a:r>
            <a:br>
              <a:rPr lang="en-US">
                <a:latin typeface="Arial"/>
                <a:ea typeface="Arial"/>
                <a:cs typeface="Arial"/>
                <a:sym typeface="Arial"/>
              </a:rPr>
            </a:br>
            <a:r>
              <a:rPr lang="en-US">
                <a:latin typeface="Arial"/>
                <a:ea typeface="Arial"/>
                <a:cs typeface="Arial"/>
                <a:sym typeface="Arial"/>
              </a:rPr>
              <a:t>The low surface roughness — below 0.4 nanometers — demonstrates the exceptional smoothness achievable with atomic layer deposition.</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Second, the </a:t>
            </a:r>
            <a:r>
              <a:rPr b="1" lang="en-US">
                <a:latin typeface="Arial"/>
                <a:ea typeface="Arial"/>
                <a:cs typeface="Arial"/>
                <a:sym typeface="Arial"/>
              </a:rPr>
              <a:t>measured density of 9.78 g/cm³</a:t>
            </a:r>
            <a:r>
              <a:rPr lang="en-US">
                <a:latin typeface="Arial"/>
                <a:ea typeface="Arial"/>
                <a:cs typeface="Arial"/>
                <a:sym typeface="Arial"/>
              </a:rPr>
              <a:t> is very close to the theoretical density for stoichiometric TaN, confirming that our film was compact and of high quality.</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Finally, the </a:t>
            </a:r>
            <a:r>
              <a:rPr b="1" lang="en-US">
                <a:latin typeface="Arial"/>
                <a:ea typeface="Arial"/>
                <a:cs typeface="Arial"/>
                <a:sym typeface="Arial"/>
              </a:rPr>
              <a:t>oscillation frequency</a:t>
            </a:r>
            <a:r>
              <a:rPr lang="en-US">
                <a:latin typeface="Arial"/>
                <a:ea typeface="Arial"/>
                <a:cs typeface="Arial"/>
                <a:sym typeface="Arial"/>
              </a:rPr>
              <a:t> and intensity behavior confirmed that the TaN and SiO₂ interfaces were sharp and well-defined, which is critical for optical modeling and for the function of TaN as a tunnel barrier in later superconducting device applications.</a:t>
            </a:r>
            <a:endParaRPr>
              <a:latin typeface="Arial"/>
              <a:ea typeface="Arial"/>
              <a:cs typeface="Arial"/>
              <a:sym typeface="Arial"/>
            </a:endParaRPr>
          </a:p>
        </p:txBody>
      </p:sp>
      <p:sp>
        <p:nvSpPr>
          <p:cNvPr id="454" name="Google Shape;454;g39de4590076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9d2140501a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39d2140501a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Here you can learn a little about me and see some of the poster presentations I’ve done in the past, as well as the Outstanding Student Poster award we obtained in 2023 for this very same project.</a:t>
            </a:r>
            <a:endParaRPr/>
          </a:p>
        </p:txBody>
      </p:sp>
      <p:sp>
        <p:nvSpPr>
          <p:cNvPr id="139" name="Google Shape;1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9db729822f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Superconducting qubits, such as those based on Josephson junctions, rely heavily on the quality of their insulating tunnel barriers. Traditionally, these barriers are made using aluminum oxide, but that approach faces challenges — especially with uncontrolled oxidation, variability in stoichiometry, and limitations in scaling.</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Here’s where </a:t>
            </a:r>
            <a:r>
              <a:rPr b="1" lang="en-US">
                <a:latin typeface="Arial"/>
                <a:ea typeface="Arial"/>
                <a:cs typeface="Arial"/>
                <a:sym typeface="Arial"/>
              </a:rPr>
              <a:t>ALD TaN</a:t>
            </a:r>
            <a:r>
              <a:rPr lang="en-US">
                <a:latin typeface="Arial"/>
                <a:ea typeface="Arial"/>
                <a:cs typeface="Arial"/>
                <a:sym typeface="Arial"/>
              </a:rPr>
              <a:t> comes in.</a:t>
            </a:r>
            <a:br>
              <a:rPr lang="en-US">
                <a:latin typeface="Arial"/>
                <a:ea typeface="Arial"/>
                <a:cs typeface="Arial"/>
                <a:sym typeface="Arial"/>
              </a:rPr>
            </a:br>
            <a:r>
              <a:rPr lang="en-US">
                <a:latin typeface="Arial"/>
                <a:ea typeface="Arial"/>
                <a:cs typeface="Arial"/>
                <a:sym typeface="Arial"/>
              </a:rPr>
              <a:t>This material offers atomic-level control during deposition, excellent uniformity across large wafers, and compatibility with CMOS fabrication — all crucial for scalable quantum devices.</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However, despite TaN’s established use in microelectronics as a diffusion barrier, its </a:t>
            </a:r>
            <a:r>
              <a:rPr b="1" lang="en-US">
                <a:latin typeface="Arial"/>
                <a:ea typeface="Arial"/>
                <a:cs typeface="Arial"/>
                <a:sym typeface="Arial"/>
              </a:rPr>
              <a:t>optical and dielectric properties at different temperatures</a:t>
            </a:r>
            <a:r>
              <a:rPr lang="en-US">
                <a:latin typeface="Arial"/>
                <a:ea typeface="Arial"/>
                <a:cs typeface="Arial"/>
                <a:sym typeface="Arial"/>
              </a:rPr>
              <a:t> had not been fully characterized — and that’s exactly what this research set out to explore.</a:t>
            </a:r>
            <a:endParaRPr/>
          </a:p>
        </p:txBody>
      </p:sp>
      <p:sp>
        <p:nvSpPr>
          <p:cNvPr id="470" name="Google Shape;470;g39db729822f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9db729822f_0_1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9db729822f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9db729822f_0_1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39db729822f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9db729822f_0_3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39db729822f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9db729822f_0_3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9db729822f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9db729822f_0_1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Now, let’s move to the main findings — the temperature-dependent dielectric function of ALD TaN.</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First, the ellipsometry data revealed </a:t>
            </a:r>
            <a:r>
              <a:rPr b="1" lang="en-US">
                <a:latin typeface="Arial"/>
                <a:ea typeface="Arial"/>
                <a:cs typeface="Arial"/>
                <a:sym typeface="Arial"/>
              </a:rPr>
              <a:t>no evidence of free-carrier absorption</a:t>
            </a:r>
            <a:r>
              <a:rPr lang="en-US">
                <a:latin typeface="Arial"/>
                <a:ea typeface="Arial"/>
                <a:cs typeface="Arial"/>
                <a:sym typeface="Arial"/>
              </a:rPr>
              <a:t> in the infrared region, even up to 600 K. This absence of Drude-like behavior indicates that </a:t>
            </a:r>
            <a:r>
              <a:rPr b="1" lang="en-US">
                <a:latin typeface="Arial"/>
                <a:ea typeface="Arial"/>
                <a:cs typeface="Arial"/>
                <a:sym typeface="Arial"/>
              </a:rPr>
              <a:t>ALD TaN behaves as an insulator</a:t>
            </a:r>
            <a:r>
              <a:rPr lang="en-US">
                <a:latin typeface="Arial"/>
                <a:ea typeface="Arial"/>
                <a:cs typeface="Arial"/>
                <a:sym typeface="Arial"/>
              </a:rPr>
              <a:t> across the studied temperature range.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Second, the </a:t>
            </a:r>
            <a:r>
              <a:rPr b="1" lang="en-US">
                <a:latin typeface="Arial"/>
                <a:ea typeface="Arial"/>
                <a:cs typeface="Arial"/>
                <a:sym typeface="Arial"/>
              </a:rPr>
              <a:t>band gap</a:t>
            </a:r>
            <a:r>
              <a:rPr lang="en-US">
                <a:latin typeface="Arial"/>
                <a:ea typeface="Arial"/>
                <a:cs typeface="Arial"/>
                <a:sym typeface="Arial"/>
              </a:rPr>
              <a:t> extracted from the Tauc-Lorentz model ranged between </a:t>
            </a:r>
            <a:r>
              <a:rPr b="1" lang="en-US">
                <a:latin typeface="Arial"/>
                <a:ea typeface="Arial"/>
                <a:cs typeface="Arial"/>
                <a:sym typeface="Arial"/>
              </a:rPr>
              <a:t>1.5 eV and 1.8 eV</a:t>
            </a:r>
            <a:r>
              <a:rPr lang="en-US">
                <a:latin typeface="Arial"/>
                <a:ea typeface="Arial"/>
                <a:cs typeface="Arial"/>
                <a:sym typeface="Arial"/>
              </a:rPr>
              <a:t>, showing a slight narrowing as temperature increased — a well-known effect in many semiconductors and insulators due to thermal expansion and electron–phonon interactions.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Third, the </a:t>
            </a:r>
            <a:r>
              <a:rPr b="1" lang="en-US">
                <a:latin typeface="Arial"/>
                <a:ea typeface="Arial"/>
                <a:cs typeface="Arial"/>
                <a:sym typeface="Arial"/>
              </a:rPr>
              <a:t>dielectric function</a:t>
            </a:r>
            <a:r>
              <a:rPr lang="en-US">
                <a:latin typeface="Arial"/>
                <a:ea typeface="Arial"/>
                <a:cs typeface="Arial"/>
                <a:sym typeface="Arial"/>
              </a:rPr>
              <a:t> exhibited minimal variation with temperature, which highlights TaN’s </a:t>
            </a:r>
            <a:r>
              <a:rPr b="1" lang="en-US">
                <a:latin typeface="Arial"/>
                <a:ea typeface="Arial"/>
                <a:cs typeface="Arial"/>
                <a:sym typeface="Arial"/>
              </a:rPr>
              <a:t>excellent thermal stability</a:t>
            </a:r>
            <a:r>
              <a:rPr lang="en-US">
                <a:latin typeface="Arial"/>
                <a:ea typeface="Arial"/>
                <a:cs typeface="Arial"/>
                <a:sym typeface="Arial"/>
              </a:rPr>
              <a:t> — a critical property for devices operating under cryogenic or fluctuating conditions.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Furthermore, the optical constants were remarkably uniform across the 300 mm wafer. This demonstrates that </a:t>
            </a:r>
            <a:r>
              <a:rPr b="1" lang="en-US">
                <a:latin typeface="Arial"/>
                <a:ea typeface="Arial"/>
                <a:cs typeface="Arial"/>
                <a:sym typeface="Arial"/>
              </a:rPr>
              <a:t>the ALD process yields highly reproducible and uniform films</a:t>
            </a:r>
            <a:r>
              <a:rPr lang="en-US">
                <a:latin typeface="Arial"/>
                <a:ea typeface="Arial"/>
                <a:cs typeface="Arial"/>
                <a:sym typeface="Arial"/>
              </a:rPr>
              <a:t>, which is essential for scalable quantum device fabrication.</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In simpler terms, these results confirm that ALD TaN can act as a </a:t>
            </a:r>
            <a:r>
              <a:rPr b="1" lang="en-US">
                <a:latin typeface="Arial"/>
                <a:ea typeface="Arial"/>
                <a:cs typeface="Arial"/>
                <a:sym typeface="Arial"/>
              </a:rPr>
              <a:t>stable, uniform, and insulating tunnel barrier</a:t>
            </a:r>
            <a:r>
              <a:rPr lang="en-US">
                <a:latin typeface="Arial"/>
                <a:ea typeface="Arial"/>
                <a:cs typeface="Arial"/>
                <a:sym typeface="Arial"/>
              </a:rPr>
              <a:t>, capable of maintaining its electronic and optical integrity across a wide range of temperatures.</a:t>
            </a:r>
            <a:endParaRPr/>
          </a:p>
        </p:txBody>
      </p:sp>
      <p:sp>
        <p:nvSpPr>
          <p:cNvPr id="525" name="Google Shape;525;g39db729822f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9db729822f_0_2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39db729822f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9de4590076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39de4590076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9db729822f_0_2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So, what does this mean for superconducting technology?</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 findings establish ALD TaN as a </a:t>
            </a:r>
            <a:r>
              <a:rPr b="1" lang="en-US">
                <a:latin typeface="Arial"/>
                <a:ea typeface="Arial"/>
                <a:cs typeface="Arial"/>
                <a:sym typeface="Arial"/>
              </a:rPr>
              <a:t>promising alternative to Al₂O₃</a:t>
            </a:r>
            <a:r>
              <a:rPr lang="en-US">
                <a:latin typeface="Arial"/>
                <a:ea typeface="Arial"/>
                <a:cs typeface="Arial"/>
                <a:sym typeface="Arial"/>
              </a:rPr>
              <a:t> for Josephson junctions. Its moderate band gap and insulating nature can potentially lead to </a:t>
            </a:r>
            <a:r>
              <a:rPr b="1" lang="en-US">
                <a:latin typeface="Arial"/>
                <a:ea typeface="Arial"/>
                <a:cs typeface="Arial"/>
                <a:sym typeface="Arial"/>
              </a:rPr>
              <a:t>thicker, more stable tunnel barriers</a:t>
            </a:r>
            <a:r>
              <a:rPr lang="en-US">
                <a:latin typeface="Arial"/>
                <a:ea typeface="Arial"/>
                <a:cs typeface="Arial"/>
                <a:sym typeface="Arial"/>
              </a:rPr>
              <a:t>, reducing defect formation and improving qubit reproducibility.</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Because TaN interfaces well with α-phase tantalum — the superconducting phase desirable for quantum devices — this material system could enable </a:t>
            </a:r>
            <a:r>
              <a:rPr b="1" lang="en-US">
                <a:latin typeface="Arial"/>
                <a:ea typeface="Arial"/>
                <a:cs typeface="Arial"/>
                <a:sym typeface="Arial"/>
              </a:rPr>
              <a:t>next-generation superconducting qubits</a:t>
            </a:r>
            <a:r>
              <a:rPr lang="en-US">
                <a:latin typeface="Arial"/>
                <a:ea typeface="Arial"/>
                <a:cs typeface="Arial"/>
                <a:sym typeface="Arial"/>
              </a:rPr>
              <a:t> with higher coherence times and better fabrication control.</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The work also contributes to the broader understanding of TaN’s </a:t>
            </a:r>
            <a:r>
              <a:rPr b="1" lang="en-US">
                <a:latin typeface="Arial"/>
                <a:ea typeface="Arial"/>
                <a:cs typeface="Arial"/>
                <a:sym typeface="Arial"/>
              </a:rPr>
              <a:t>intrinsic optical and thermal properties</a:t>
            </a:r>
            <a:r>
              <a:rPr lang="en-US">
                <a:latin typeface="Arial"/>
                <a:ea typeface="Arial"/>
                <a:cs typeface="Arial"/>
                <a:sym typeface="Arial"/>
              </a:rPr>
              <a:t>, paving the way for its integration not just in quantum computing, but also in </a:t>
            </a:r>
            <a:r>
              <a:rPr b="1" lang="en-US">
                <a:latin typeface="Arial"/>
                <a:ea typeface="Arial"/>
                <a:cs typeface="Arial"/>
                <a:sym typeface="Arial"/>
              </a:rPr>
              <a:t>high-performance microelectronics and optoelectronics</a:t>
            </a:r>
            <a:r>
              <a:rPr lang="en-US">
                <a:latin typeface="Arial"/>
                <a:ea typeface="Arial"/>
                <a:cs typeface="Arial"/>
                <a:sym typeface="Arial"/>
              </a:rPr>
              <a:t>.</a:t>
            </a:r>
            <a:endParaRPr>
              <a:latin typeface="Arial"/>
              <a:ea typeface="Arial"/>
              <a:cs typeface="Arial"/>
              <a:sym typeface="Arial"/>
            </a:endParaRPr>
          </a:p>
        </p:txBody>
      </p:sp>
      <p:sp>
        <p:nvSpPr>
          <p:cNvPr id="578" name="Google Shape;578;g39db729822f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9d2140501a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39d2140501a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 The thesis is organized into three main parts:</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AutoNum type="arabicPeriod"/>
            </a:pPr>
            <a:r>
              <a:rPr b="1" lang="en-US">
                <a:latin typeface="Arial"/>
                <a:ea typeface="Arial"/>
                <a:cs typeface="Arial"/>
                <a:sym typeface="Arial"/>
              </a:rPr>
              <a:t>Theoretical and experimental framework</a:t>
            </a:r>
            <a:r>
              <a:rPr lang="en-US">
                <a:latin typeface="Arial"/>
                <a:ea typeface="Arial"/>
                <a:cs typeface="Arial"/>
                <a:sym typeface="Arial"/>
              </a:rPr>
              <a:t>, where I describe how optical constants are linked to electronic band structure and how spectroscopic ellipsometry is used to measure them.</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AutoNum type="arabicPeriod"/>
            </a:pPr>
            <a:r>
              <a:rPr b="1" lang="en-US">
                <a:latin typeface="Arial"/>
                <a:ea typeface="Arial"/>
                <a:cs typeface="Arial"/>
                <a:sym typeface="Arial"/>
              </a:rPr>
              <a:t>X-ray reflectivity measurements</a:t>
            </a:r>
            <a:r>
              <a:rPr lang="en-US">
                <a:latin typeface="Arial"/>
                <a:ea typeface="Arial"/>
                <a:cs typeface="Arial"/>
                <a:sym typeface="Arial"/>
              </a:rPr>
              <a:t>, used to confirm the film’s structural quality.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AutoNum type="arabicPeriod"/>
            </a:pPr>
            <a:r>
              <a:rPr b="1" lang="en-US">
                <a:latin typeface="Arial"/>
                <a:ea typeface="Arial"/>
                <a:cs typeface="Arial"/>
                <a:sym typeface="Arial"/>
              </a:rPr>
              <a:t>Temperature-dependent optical analysis</a:t>
            </a:r>
            <a:r>
              <a:rPr lang="en-US">
                <a:latin typeface="Arial"/>
                <a:ea typeface="Arial"/>
                <a:cs typeface="Arial"/>
                <a:sym typeface="Arial"/>
              </a:rPr>
              <a:t>, which provides the main results of this research.</a:t>
            </a:r>
            <a:endParaRPr/>
          </a:p>
        </p:txBody>
      </p:sp>
      <p:sp>
        <p:nvSpPr>
          <p:cNvPr id="154" name="Google Shape;1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9db729822f_0_2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Looking forward, future research should focus on exploring </a:t>
            </a:r>
            <a:r>
              <a:rPr b="1" lang="en-US">
                <a:latin typeface="Arial"/>
                <a:ea typeface="Arial"/>
                <a:cs typeface="Arial"/>
                <a:sym typeface="Arial"/>
              </a:rPr>
              <a:t>defect-related states</a:t>
            </a:r>
            <a:r>
              <a:rPr lang="en-US">
                <a:latin typeface="Arial"/>
                <a:ea typeface="Arial"/>
                <a:cs typeface="Arial"/>
                <a:sym typeface="Arial"/>
              </a:rPr>
              <a:t> within the TaN band gap and on </a:t>
            </a:r>
            <a:r>
              <a:rPr b="1" lang="en-US">
                <a:latin typeface="Arial"/>
                <a:ea typeface="Arial"/>
                <a:cs typeface="Arial"/>
                <a:sym typeface="Arial"/>
              </a:rPr>
              <a:t>fabricating complete Josephson junctions</a:t>
            </a:r>
            <a:r>
              <a:rPr lang="en-US">
                <a:latin typeface="Arial"/>
                <a:ea typeface="Arial"/>
                <a:cs typeface="Arial"/>
                <a:sym typeface="Arial"/>
              </a:rPr>
              <a:t> using these ALD TaN barriers to evaluate their real-world performance in qubit circuits.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This next step will bridge the gap between material-level characterization and </a:t>
            </a:r>
            <a:r>
              <a:rPr b="1" lang="en-US">
                <a:latin typeface="Arial"/>
                <a:ea typeface="Arial"/>
                <a:cs typeface="Arial"/>
                <a:sym typeface="Arial"/>
              </a:rPr>
              <a:t>device-level implementation</a:t>
            </a:r>
            <a:r>
              <a:rPr lang="en-US">
                <a:latin typeface="Arial"/>
                <a:ea typeface="Arial"/>
                <a:cs typeface="Arial"/>
                <a:sym typeface="Arial"/>
              </a:rPr>
              <a:t>, moving us closer to achieving high-coherence superconducting quantum technologies.</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To conclude, this study demonstrated that ALD TaN thin films are </a:t>
            </a:r>
            <a:r>
              <a:rPr b="1" lang="en-US">
                <a:latin typeface="Arial"/>
                <a:ea typeface="Arial"/>
                <a:cs typeface="Arial"/>
                <a:sym typeface="Arial"/>
              </a:rPr>
              <a:t>optically insulating, compositionally uniform, and thermally stable</a:t>
            </a:r>
            <a:r>
              <a:rPr lang="en-US">
                <a:latin typeface="Arial"/>
                <a:ea typeface="Arial"/>
                <a:cs typeface="Arial"/>
                <a:sym typeface="Arial"/>
              </a:rPr>
              <a:t> — exactly the qualities required for reliable tunnel barriers in quantum computing applications.</a:t>
            </a:r>
            <a:endParaRPr/>
          </a:p>
        </p:txBody>
      </p:sp>
      <p:sp>
        <p:nvSpPr>
          <p:cNvPr id="607" name="Google Shape;607;g39db729822f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Thank you very much for your attention.</a:t>
            </a:r>
            <a:endParaRPr/>
          </a:p>
        </p:txBody>
      </p:sp>
      <p:sp>
        <p:nvSpPr>
          <p:cNvPr id="614" name="Google Shape;61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9db729822f_0_2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I’ll be happy to take any questions.</a:t>
            </a:r>
            <a:endParaRPr/>
          </a:p>
        </p:txBody>
      </p:sp>
      <p:sp>
        <p:nvSpPr>
          <p:cNvPr id="621" name="Google Shape;621;g39db729822f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Let me start with the motivation…</a:t>
            </a:r>
            <a:br>
              <a:rPr lang="en-US">
                <a:latin typeface="Arial"/>
                <a:ea typeface="Arial"/>
                <a:cs typeface="Arial"/>
                <a:sym typeface="Arial"/>
              </a:rPr>
            </a:br>
            <a:r>
              <a:rPr lang="en-US">
                <a:latin typeface="Arial"/>
                <a:ea typeface="Arial"/>
                <a:cs typeface="Arial"/>
                <a:sym typeface="Arial"/>
              </a:rPr>
              <a:t>This project focuses on </a:t>
            </a:r>
            <a:r>
              <a:rPr b="1" lang="en-US">
                <a:latin typeface="Arial"/>
                <a:ea typeface="Arial"/>
                <a:cs typeface="Arial"/>
                <a:sym typeface="Arial"/>
              </a:rPr>
              <a:t>tantalum nitride</a:t>
            </a:r>
            <a:r>
              <a:rPr lang="en-US">
                <a:latin typeface="Arial"/>
                <a:ea typeface="Arial"/>
                <a:cs typeface="Arial"/>
                <a:sym typeface="Arial"/>
              </a:rPr>
              <a:t>, or </a:t>
            </a:r>
            <a:r>
              <a:rPr b="1" lang="en-US">
                <a:latin typeface="Arial"/>
                <a:ea typeface="Arial"/>
                <a:cs typeface="Arial"/>
                <a:sym typeface="Arial"/>
              </a:rPr>
              <a:t>TaN</a:t>
            </a:r>
            <a:r>
              <a:rPr lang="en-US">
                <a:latin typeface="Arial"/>
                <a:ea typeface="Arial"/>
                <a:cs typeface="Arial"/>
                <a:sym typeface="Arial"/>
              </a:rPr>
              <a:t>, a material that can behave as metallic, semiconducting, or even insulating, depending on how it’s fabricated. In particular, I studied </a:t>
            </a:r>
            <a:r>
              <a:rPr b="1" lang="en-US">
                <a:latin typeface="Arial"/>
                <a:ea typeface="Arial"/>
                <a:cs typeface="Arial"/>
                <a:sym typeface="Arial"/>
              </a:rPr>
              <a:t>thin films of TaN</a:t>
            </a:r>
            <a:r>
              <a:rPr lang="en-US">
                <a:latin typeface="Arial"/>
                <a:ea typeface="Arial"/>
                <a:cs typeface="Arial"/>
                <a:sym typeface="Arial"/>
              </a:rPr>
              <a:t> grown using </a:t>
            </a:r>
            <a:r>
              <a:rPr b="1" lang="en-US">
                <a:latin typeface="Arial"/>
                <a:ea typeface="Arial"/>
                <a:cs typeface="Arial"/>
                <a:sym typeface="Arial"/>
              </a:rPr>
              <a:t>Atomic Layer Deposition</a:t>
            </a:r>
            <a:r>
              <a:rPr lang="en-US">
                <a:latin typeface="Arial"/>
                <a:ea typeface="Arial"/>
                <a:cs typeface="Arial"/>
                <a:sym typeface="Arial"/>
              </a:rPr>
              <a:t>, or </a:t>
            </a:r>
            <a:r>
              <a:rPr b="1" lang="en-US">
                <a:latin typeface="Arial"/>
                <a:ea typeface="Arial"/>
                <a:cs typeface="Arial"/>
                <a:sym typeface="Arial"/>
              </a:rPr>
              <a:t>ALD</a:t>
            </a:r>
            <a:r>
              <a:rPr lang="en-US">
                <a:latin typeface="Arial"/>
                <a:ea typeface="Arial"/>
                <a:cs typeface="Arial"/>
                <a:sym typeface="Arial"/>
              </a:rPr>
              <a:t>, on 300 mm silicon wafers.</a:t>
            </a:r>
            <a:br>
              <a:rPr b="1" lang="en-US">
                <a:latin typeface="Arial"/>
                <a:ea typeface="Arial"/>
                <a:cs typeface="Arial"/>
                <a:sym typeface="Arial"/>
              </a:rPr>
            </a:br>
            <a:r>
              <a:rPr lang="en-US">
                <a:latin typeface="Arial"/>
                <a:ea typeface="Arial"/>
                <a:cs typeface="Arial"/>
                <a:sym typeface="Arial"/>
              </a:rPr>
              <a:t>Now, why TaN?</a:t>
            </a:r>
            <a:br>
              <a:rPr lang="en-US">
                <a:latin typeface="Arial"/>
                <a:ea typeface="Arial"/>
                <a:cs typeface="Arial"/>
                <a:sym typeface="Arial"/>
              </a:rPr>
            </a:br>
            <a:r>
              <a:rPr lang="en-US">
                <a:latin typeface="Arial"/>
                <a:ea typeface="Arial"/>
                <a:cs typeface="Arial"/>
                <a:sym typeface="Arial"/>
              </a:rPr>
              <a:t>In microelectronics, metallic TaN is commonly used as a </a:t>
            </a:r>
            <a:r>
              <a:rPr b="1" lang="en-US">
                <a:latin typeface="Arial"/>
                <a:ea typeface="Arial"/>
                <a:cs typeface="Arial"/>
                <a:sym typeface="Arial"/>
              </a:rPr>
              <a:t>diffusion barrier</a:t>
            </a:r>
            <a:r>
              <a:rPr lang="en-US">
                <a:latin typeface="Arial"/>
                <a:ea typeface="Arial"/>
                <a:cs typeface="Arial"/>
                <a:sym typeface="Arial"/>
              </a:rPr>
              <a:t> between copper and dielectric layers. However, its </a:t>
            </a:r>
            <a:r>
              <a:rPr b="1" lang="en-US">
                <a:latin typeface="Arial"/>
                <a:ea typeface="Arial"/>
                <a:cs typeface="Arial"/>
                <a:sym typeface="Arial"/>
              </a:rPr>
              <a:t>potential as an insulating tunnel barrier</a:t>
            </a:r>
            <a:r>
              <a:rPr lang="en-US">
                <a:latin typeface="Arial"/>
                <a:ea typeface="Arial"/>
                <a:cs typeface="Arial"/>
                <a:sym typeface="Arial"/>
              </a:rPr>
              <a:t> — especially for </a:t>
            </a:r>
            <a:r>
              <a:rPr b="1" lang="en-US">
                <a:latin typeface="Arial"/>
                <a:ea typeface="Arial"/>
                <a:cs typeface="Arial"/>
                <a:sym typeface="Arial"/>
              </a:rPr>
              <a:t>Josephson junctions</a:t>
            </a:r>
            <a:r>
              <a:rPr lang="en-US">
                <a:latin typeface="Arial"/>
                <a:ea typeface="Arial"/>
                <a:cs typeface="Arial"/>
                <a:sym typeface="Arial"/>
              </a:rPr>
              <a:t> in </a:t>
            </a:r>
            <a:r>
              <a:rPr b="1" lang="en-US">
                <a:latin typeface="Arial"/>
                <a:ea typeface="Arial"/>
                <a:cs typeface="Arial"/>
                <a:sym typeface="Arial"/>
              </a:rPr>
              <a:t>superconducting qubits</a:t>
            </a:r>
            <a:r>
              <a:rPr lang="en-US">
                <a:latin typeface="Arial"/>
                <a:ea typeface="Arial"/>
                <a:cs typeface="Arial"/>
                <a:sym typeface="Arial"/>
              </a:rPr>
              <a:t> — has only recently gained attention.</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Conventional junctions use </a:t>
            </a:r>
            <a:r>
              <a:rPr b="1" lang="en-US">
                <a:latin typeface="Arial"/>
                <a:ea typeface="Arial"/>
                <a:cs typeface="Arial"/>
                <a:sym typeface="Arial"/>
              </a:rPr>
              <a:t>aluminum oxide layers</a:t>
            </a:r>
            <a:r>
              <a:rPr lang="en-US">
                <a:latin typeface="Arial"/>
                <a:ea typeface="Arial"/>
                <a:cs typeface="Arial"/>
                <a:sym typeface="Arial"/>
              </a:rPr>
              <a:t>, which tend to suffer from uncontrolled oxidation and thickness variability.</a:t>
            </a:r>
            <a:br>
              <a:rPr lang="en-US">
                <a:latin typeface="Arial"/>
                <a:ea typeface="Arial"/>
                <a:cs typeface="Arial"/>
                <a:sym typeface="Arial"/>
              </a:rPr>
            </a:br>
            <a:r>
              <a:rPr lang="en-US">
                <a:latin typeface="Arial"/>
                <a:ea typeface="Arial"/>
                <a:cs typeface="Arial"/>
                <a:sym typeface="Arial"/>
              </a:rPr>
              <a:t>In contrast, </a:t>
            </a:r>
            <a:r>
              <a:rPr b="1" lang="en-US">
                <a:latin typeface="Arial"/>
                <a:ea typeface="Arial"/>
                <a:cs typeface="Arial"/>
                <a:sym typeface="Arial"/>
              </a:rPr>
              <a:t>ALD tantalum nitride</a:t>
            </a:r>
            <a:r>
              <a:rPr lang="en-US">
                <a:latin typeface="Arial"/>
                <a:ea typeface="Arial"/>
                <a:cs typeface="Arial"/>
                <a:sym typeface="Arial"/>
              </a:rPr>
              <a:t> provides </a:t>
            </a:r>
            <a:r>
              <a:rPr b="1" lang="en-US">
                <a:latin typeface="Arial"/>
                <a:ea typeface="Arial"/>
                <a:cs typeface="Arial"/>
                <a:sym typeface="Arial"/>
              </a:rPr>
              <a:t>atomic-level thickness control</a:t>
            </a:r>
            <a:r>
              <a:rPr lang="en-US">
                <a:latin typeface="Arial"/>
                <a:ea typeface="Arial"/>
                <a:cs typeface="Arial"/>
                <a:sym typeface="Arial"/>
              </a:rPr>
              <a:t>, </a:t>
            </a:r>
            <a:r>
              <a:rPr b="1" lang="en-US">
                <a:latin typeface="Arial"/>
                <a:ea typeface="Arial"/>
                <a:cs typeface="Arial"/>
                <a:sym typeface="Arial"/>
              </a:rPr>
              <a:t>excellent uniformity</a:t>
            </a:r>
            <a:r>
              <a:rPr lang="en-US">
                <a:latin typeface="Arial"/>
                <a:ea typeface="Arial"/>
                <a:cs typeface="Arial"/>
                <a:sym typeface="Arial"/>
              </a:rPr>
              <a:t> across large wafers, and </a:t>
            </a:r>
            <a:r>
              <a:rPr b="1" lang="en-US">
                <a:latin typeface="Arial"/>
                <a:ea typeface="Arial"/>
                <a:cs typeface="Arial"/>
                <a:sym typeface="Arial"/>
              </a:rPr>
              <a:t>compatibility with semiconductor fabrication tools</a:t>
            </a:r>
            <a:r>
              <a:rPr lang="en-US">
                <a:latin typeface="Arial"/>
                <a:ea typeface="Arial"/>
                <a:cs typeface="Arial"/>
                <a:sym typeface="Arial"/>
              </a:rPr>
              <a:t> — making it an attractive alternative for </a:t>
            </a:r>
            <a:r>
              <a:rPr b="1" lang="en-US">
                <a:latin typeface="Arial"/>
                <a:ea typeface="Arial"/>
                <a:cs typeface="Arial"/>
                <a:sym typeface="Arial"/>
              </a:rPr>
              <a:t>quantum computing applications</a:t>
            </a:r>
            <a:r>
              <a:rPr lang="en-US">
                <a:latin typeface="Arial"/>
                <a:ea typeface="Arial"/>
                <a:cs typeface="Arial"/>
                <a:sym typeface="Arial"/>
              </a:rPr>
              <a:t>.</a:t>
            </a:r>
            <a:br>
              <a:rPr b="1" lang="en-US">
                <a:latin typeface="Arial"/>
                <a:ea typeface="Arial"/>
                <a:cs typeface="Arial"/>
                <a:sym typeface="Arial"/>
              </a:rPr>
            </a:b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 </a:t>
            </a:r>
            <a:r>
              <a:rPr b="1" lang="en-US">
                <a:latin typeface="Arial"/>
                <a:ea typeface="Arial"/>
                <a:cs typeface="Arial"/>
                <a:sym typeface="Arial"/>
              </a:rPr>
              <a:t>primary objective</a:t>
            </a:r>
            <a:r>
              <a:rPr lang="en-US">
                <a:latin typeface="Arial"/>
                <a:ea typeface="Arial"/>
                <a:cs typeface="Arial"/>
                <a:sym typeface="Arial"/>
              </a:rPr>
              <a:t> of this thesis is to determine the </a:t>
            </a:r>
            <a:r>
              <a:rPr b="1" lang="en-US">
                <a:latin typeface="Arial"/>
                <a:ea typeface="Arial"/>
                <a:cs typeface="Arial"/>
                <a:sym typeface="Arial"/>
              </a:rPr>
              <a:t>optical constants</a:t>
            </a:r>
            <a:r>
              <a:rPr lang="en-US">
                <a:latin typeface="Arial"/>
                <a:ea typeface="Arial"/>
                <a:cs typeface="Arial"/>
                <a:sym typeface="Arial"/>
              </a:rPr>
              <a:t> and the </a:t>
            </a:r>
            <a:r>
              <a:rPr b="1" lang="en-US">
                <a:latin typeface="Arial"/>
                <a:ea typeface="Arial"/>
                <a:cs typeface="Arial"/>
                <a:sym typeface="Arial"/>
              </a:rPr>
              <a:t>temperature-dependent dielectric function</a:t>
            </a:r>
            <a:r>
              <a:rPr lang="en-US">
                <a:latin typeface="Arial"/>
                <a:ea typeface="Arial"/>
                <a:cs typeface="Arial"/>
                <a:sym typeface="Arial"/>
              </a:rPr>
              <a:t> of ALD TaN thin films.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 </a:t>
            </a:r>
            <a:r>
              <a:rPr b="1" lang="en-US">
                <a:latin typeface="Arial"/>
                <a:ea typeface="Arial"/>
                <a:cs typeface="Arial"/>
                <a:sym typeface="Arial"/>
              </a:rPr>
              <a:t>secondary goals</a:t>
            </a:r>
            <a:r>
              <a:rPr lang="en-US">
                <a:latin typeface="Arial"/>
                <a:ea typeface="Arial"/>
                <a:cs typeface="Arial"/>
                <a:sym typeface="Arial"/>
              </a:rPr>
              <a:t> include:</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Verifying the </a:t>
            </a:r>
            <a:r>
              <a:rPr b="1" lang="en-US">
                <a:latin typeface="Arial"/>
                <a:ea typeface="Arial"/>
                <a:cs typeface="Arial"/>
                <a:sym typeface="Arial"/>
              </a:rPr>
              <a:t>thickness, roughness, and density</a:t>
            </a:r>
            <a:r>
              <a:rPr lang="en-US">
                <a:latin typeface="Arial"/>
                <a:ea typeface="Arial"/>
                <a:cs typeface="Arial"/>
                <a:sym typeface="Arial"/>
              </a:rPr>
              <a:t> of the films using </a:t>
            </a:r>
            <a:r>
              <a:rPr b="1" lang="en-US">
                <a:latin typeface="Arial"/>
                <a:ea typeface="Arial"/>
                <a:cs typeface="Arial"/>
                <a:sym typeface="Arial"/>
              </a:rPr>
              <a:t>X-ray reflectivity</a:t>
            </a:r>
            <a:r>
              <a:rPr lang="en-US">
                <a:latin typeface="Arial"/>
                <a:ea typeface="Arial"/>
                <a:cs typeface="Arial"/>
                <a:sym typeface="Arial"/>
              </a:rPr>
              <a: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Correlating those physical parameters with the optical and structural properties, and</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Exploring whether ALD TaN truly behaves as an </a:t>
            </a:r>
            <a:r>
              <a:rPr b="1" lang="en-US">
                <a:latin typeface="Arial"/>
                <a:ea typeface="Arial"/>
                <a:cs typeface="Arial"/>
                <a:sym typeface="Arial"/>
              </a:rPr>
              <a:t>insulating tunnel barrier</a:t>
            </a:r>
            <a:r>
              <a:rPr lang="en-US">
                <a:latin typeface="Arial"/>
                <a:ea typeface="Arial"/>
                <a:cs typeface="Arial"/>
                <a:sym typeface="Arial"/>
              </a:rPr>
              <a:t> suitable for </a:t>
            </a:r>
            <a:r>
              <a:rPr b="1" lang="en-US">
                <a:latin typeface="Arial"/>
                <a:ea typeface="Arial"/>
                <a:cs typeface="Arial"/>
                <a:sym typeface="Arial"/>
              </a:rPr>
              <a:t>superconducting quantum circuits</a:t>
            </a:r>
            <a:r>
              <a:rPr lang="en-US">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In short, this work aims to answer a key question: </a:t>
            </a:r>
            <a:r>
              <a:rPr i="1" lang="en-US">
                <a:latin typeface="Arial"/>
                <a:ea typeface="Arial"/>
                <a:cs typeface="Arial"/>
                <a:sym typeface="Arial"/>
              </a:rPr>
              <a:t>Can ALD TaN serve as a reliable, temperature-stable, and optically insulating material for quantum technologies?</a:t>
            </a:r>
            <a:endParaRPr/>
          </a:p>
        </p:txBody>
      </p:sp>
      <p:sp>
        <p:nvSpPr>
          <p:cNvPr id="175" name="Google Shape;1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9de4590076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Let me start with the motivation…</a:t>
            </a:r>
            <a:br>
              <a:rPr lang="en-US">
                <a:latin typeface="Arial"/>
                <a:ea typeface="Arial"/>
                <a:cs typeface="Arial"/>
                <a:sym typeface="Arial"/>
              </a:rPr>
            </a:br>
            <a:r>
              <a:rPr lang="en-US">
                <a:latin typeface="Arial"/>
                <a:ea typeface="Arial"/>
                <a:cs typeface="Arial"/>
                <a:sym typeface="Arial"/>
              </a:rPr>
              <a:t>This project focuses on </a:t>
            </a:r>
            <a:r>
              <a:rPr b="1" lang="en-US">
                <a:latin typeface="Arial"/>
                <a:ea typeface="Arial"/>
                <a:cs typeface="Arial"/>
                <a:sym typeface="Arial"/>
              </a:rPr>
              <a:t>tantalum nitride</a:t>
            </a:r>
            <a:r>
              <a:rPr lang="en-US">
                <a:latin typeface="Arial"/>
                <a:ea typeface="Arial"/>
                <a:cs typeface="Arial"/>
                <a:sym typeface="Arial"/>
              </a:rPr>
              <a:t>, or </a:t>
            </a:r>
            <a:r>
              <a:rPr b="1" lang="en-US">
                <a:latin typeface="Arial"/>
                <a:ea typeface="Arial"/>
                <a:cs typeface="Arial"/>
                <a:sym typeface="Arial"/>
              </a:rPr>
              <a:t>TaN</a:t>
            </a:r>
            <a:r>
              <a:rPr lang="en-US">
                <a:latin typeface="Arial"/>
                <a:ea typeface="Arial"/>
                <a:cs typeface="Arial"/>
                <a:sym typeface="Arial"/>
              </a:rPr>
              <a:t>, a material that can behave as metallic, semiconducting, or even insulating, depending on how it’s fabricated. In particular, I studied </a:t>
            </a:r>
            <a:r>
              <a:rPr b="1" lang="en-US">
                <a:latin typeface="Arial"/>
                <a:ea typeface="Arial"/>
                <a:cs typeface="Arial"/>
                <a:sym typeface="Arial"/>
              </a:rPr>
              <a:t>thin films of TaN</a:t>
            </a:r>
            <a:r>
              <a:rPr lang="en-US">
                <a:latin typeface="Arial"/>
                <a:ea typeface="Arial"/>
                <a:cs typeface="Arial"/>
                <a:sym typeface="Arial"/>
              </a:rPr>
              <a:t> grown using </a:t>
            </a:r>
            <a:r>
              <a:rPr b="1" lang="en-US">
                <a:latin typeface="Arial"/>
                <a:ea typeface="Arial"/>
                <a:cs typeface="Arial"/>
                <a:sym typeface="Arial"/>
              </a:rPr>
              <a:t>Atomic Layer Deposition</a:t>
            </a:r>
            <a:r>
              <a:rPr lang="en-US">
                <a:latin typeface="Arial"/>
                <a:ea typeface="Arial"/>
                <a:cs typeface="Arial"/>
                <a:sym typeface="Arial"/>
              </a:rPr>
              <a:t>, or </a:t>
            </a:r>
            <a:r>
              <a:rPr b="1" lang="en-US">
                <a:latin typeface="Arial"/>
                <a:ea typeface="Arial"/>
                <a:cs typeface="Arial"/>
                <a:sym typeface="Arial"/>
              </a:rPr>
              <a:t>ALD</a:t>
            </a:r>
            <a:r>
              <a:rPr lang="en-US">
                <a:latin typeface="Arial"/>
                <a:ea typeface="Arial"/>
                <a:cs typeface="Arial"/>
                <a:sym typeface="Arial"/>
              </a:rPr>
              <a:t>, on 300 mm silicon wafers.</a:t>
            </a:r>
            <a:br>
              <a:rPr b="1" lang="en-US">
                <a:latin typeface="Arial"/>
                <a:ea typeface="Arial"/>
                <a:cs typeface="Arial"/>
                <a:sym typeface="Arial"/>
              </a:rPr>
            </a:br>
            <a:r>
              <a:rPr lang="en-US">
                <a:latin typeface="Arial"/>
                <a:ea typeface="Arial"/>
                <a:cs typeface="Arial"/>
                <a:sym typeface="Arial"/>
              </a:rPr>
              <a:t>Now, why TaN?</a:t>
            </a:r>
            <a:br>
              <a:rPr lang="en-US">
                <a:latin typeface="Arial"/>
                <a:ea typeface="Arial"/>
                <a:cs typeface="Arial"/>
                <a:sym typeface="Arial"/>
              </a:rPr>
            </a:br>
            <a:r>
              <a:rPr lang="en-US">
                <a:latin typeface="Arial"/>
                <a:ea typeface="Arial"/>
                <a:cs typeface="Arial"/>
                <a:sym typeface="Arial"/>
              </a:rPr>
              <a:t>In microelectronics, metallic TaN is commonly used as a </a:t>
            </a:r>
            <a:r>
              <a:rPr b="1" lang="en-US">
                <a:latin typeface="Arial"/>
                <a:ea typeface="Arial"/>
                <a:cs typeface="Arial"/>
                <a:sym typeface="Arial"/>
              </a:rPr>
              <a:t>diffusion barrier</a:t>
            </a:r>
            <a:r>
              <a:rPr lang="en-US">
                <a:latin typeface="Arial"/>
                <a:ea typeface="Arial"/>
                <a:cs typeface="Arial"/>
                <a:sym typeface="Arial"/>
              </a:rPr>
              <a:t> between copper and dielectric layers. However, its </a:t>
            </a:r>
            <a:r>
              <a:rPr b="1" lang="en-US">
                <a:latin typeface="Arial"/>
                <a:ea typeface="Arial"/>
                <a:cs typeface="Arial"/>
                <a:sym typeface="Arial"/>
              </a:rPr>
              <a:t>potential as an insulating tunnel barrier</a:t>
            </a:r>
            <a:r>
              <a:rPr lang="en-US">
                <a:latin typeface="Arial"/>
                <a:ea typeface="Arial"/>
                <a:cs typeface="Arial"/>
                <a:sym typeface="Arial"/>
              </a:rPr>
              <a:t> — especially for </a:t>
            </a:r>
            <a:r>
              <a:rPr b="1" lang="en-US">
                <a:latin typeface="Arial"/>
                <a:ea typeface="Arial"/>
                <a:cs typeface="Arial"/>
                <a:sym typeface="Arial"/>
              </a:rPr>
              <a:t>Josephson junctions</a:t>
            </a:r>
            <a:r>
              <a:rPr lang="en-US">
                <a:latin typeface="Arial"/>
                <a:ea typeface="Arial"/>
                <a:cs typeface="Arial"/>
                <a:sym typeface="Arial"/>
              </a:rPr>
              <a:t> in </a:t>
            </a:r>
            <a:r>
              <a:rPr b="1" lang="en-US">
                <a:latin typeface="Arial"/>
                <a:ea typeface="Arial"/>
                <a:cs typeface="Arial"/>
                <a:sym typeface="Arial"/>
              </a:rPr>
              <a:t>superconducting qubits</a:t>
            </a:r>
            <a:r>
              <a:rPr lang="en-US">
                <a:latin typeface="Arial"/>
                <a:ea typeface="Arial"/>
                <a:cs typeface="Arial"/>
                <a:sym typeface="Arial"/>
              </a:rPr>
              <a:t> — has only recently gained attention.</a:t>
            </a:r>
            <a:endParaRPr>
              <a:latin typeface="Arial"/>
              <a:ea typeface="Arial"/>
              <a:cs typeface="Arial"/>
              <a:sym typeface="Arial"/>
            </a:endParaRPr>
          </a:p>
          <a:p>
            <a:pPr indent="0" lvl="0" marL="0" rtl="0" algn="l">
              <a:lnSpc>
                <a:spcPct val="115000"/>
              </a:lnSpc>
              <a:spcBef>
                <a:spcPts val="1200"/>
              </a:spcBef>
              <a:spcAft>
                <a:spcPts val="0"/>
              </a:spcAft>
              <a:buNone/>
            </a:pPr>
            <a:r>
              <a:rPr lang="en-US">
                <a:latin typeface="Arial"/>
                <a:ea typeface="Arial"/>
                <a:cs typeface="Arial"/>
                <a:sym typeface="Arial"/>
              </a:rPr>
              <a:t>Conventional junctions use </a:t>
            </a:r>
            <a:r>
              <a:rPr b="1" lang="en-US">
                <a:latin typeface="Arial"/>
                <a:ea typeface="Arial"/>
                <a:cs typeface="Arial"/>
                <a:sym typeface="Arial"/>
              </a:rPr>
              <a:t>aluminum oxide layers</a:t>
            </a:r>
            <a:r>
              <a:rPr lang="en-US">
                <a:latin typeface="Arial"/>
                <a:ea typeface="Arial"/>
                <a:cs typeface="Arial"/>
                <a:sym typeface="Arial"/>
              </a:rPr>
              <a:t>, which tend to suffer from uncontrolled oxidation and thickness variability.</a:t>
            </a:r>
            <a:br>
              <a:rPr lang="en-US">
                <a:latin typeface="Arial"/>
                <a:ea typeface="Arial"/>
                <a:cs typeface="Arial"/>
                <a:sym typeface="Arial"/>
              </a:rPr>
            </a:br>
            <a:r>
              <a:rPr lang="en-US">
                <a:latin typeface="Arial"/>
                <a:ea typeface="Arial"/>
                <a:cs typeface="Arial"/>
                <a:sym typeface="Arial"/>
              </a:rPr>
              <a:t>In contrast, </a:t>
            </a:r>
            <a:r>
              <a:rPr b="1" lang="en-US">
                <a:latin typeface="Arial"/>
                <a:ea typeface="Arial"/>
                <a:cs typeface="Arial"/>
                <a:sym typeface="Arial"/>
              </a:rPr>
              <a:t>ALD tantalum nitride</a:t>
            </a:r>
            <a:r>
              <a:rPr lang="en-US">
                <a:latin typeface="Arial"/>
                <a:ea typeface="Arial"/>
                <a:cs typeface="Arial"/>
                <a:sym typeface="Arial"/>
              </a:rPr>
              <a:t> provides </a:t>
            </a:r>
            <a:r>
              <a:rPr b="1" lang="en-US">
                <a:latin typeface="Arial"/>
                <a:ea typeface="Arial"/>
                <a:cs typeface="Arial"/>
                <a:sym typeface="Arial"/>
              </a:rPr>
              <a:t>atomic-level thickness control</a:t>
            </a:r>
            <a:r>
              <a:rPr lang="en-US">
                <a:latin typeface="Arial"/>
                <a:ea typeface="Arial"/>
                <a:cs typeface="Arial"/>
                <a:sym typeface="Arial"/>
              </a:rPr>
              <a:t>, </a:t>
            </a:r>
            <a:r>
              <a:rPr b="1" lang="en-US">
                <a:latin typeface="Arial"/>
                <a:ea typeface="Arial"/>
                <a:cs typeface="Arial"/>
                <a:sym typeface="Arial"/>
              </a:rPr>
              <a:t>excellent uniformity</a:t>
            </a:r>
            <a:r>
              <a:rPr lang="en-US">
                <a:latin typeface="Arial"/>
                <a:ea typeface="Arial"/>
                <a:cs typeface="Arial"/>
                <a:sym typeface="Arial"/>
              </a:rPr>
              <a:t> across large wafers, and </a:t>
            </a:r>
            <a:r>
              <a:rPr b="1" lang="en-US">
                <a:latin typeface="Arial"/>
                <a:ea typeface="Arial"/>
                <a:cs typeface="Arial"/>
                <a:sym typeface="Arial"/>
              </a:rPr>
              <a:t>compatibility with semiconductor fabrication tools</a:t>
            </a:r>
            <a:r>
              <a:rPr lang="en-US">
                <a:latin typeface="Arial"/>
                <a:ea typeface="Arial"/>
                <a:cs typeface="Arial"/>
                <a:sym typeface="Arial"/>
              </a:rPr>
              <a:t> — making it an attractive alternative for </a:t>
            </a:r>
            <a:r>
              <a:rPr b="1" lang="en-US">
                <a:latin typeface="Arial"/>
                <a:ea typeface="Arial"/>
                <a:cs typeface="Arial"/>
                <a:sym typeface="Arial"/>
              </a:rPr>
              <a:t>quantum computing applications</a:t>
            </a:r>
            <a:r>
              <a:rPr lang="en-US">
                <a:latin typeface="Arial"/>
                <a:ea typeface="Arial"/>
                <a:cs typeface="Arial"/>
                <a:sym typeface="Arial"/>
              </a:rPr>
              <a:t>.</a:t>
            </a:r>
            <a:br>
              <a:rPr b="1" lang="en-US">
                <a:latin typeface="Arial"/>
                <a:ea typeface="Arial"/>
                <a:cs typeface="Arial"/>
                <a:sym typeface="Arial"/>
              </a:rPr>
            </a:b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 </a:t>
            </a:r>
            <a:r>
              <a:rPr b="1" lang="en-US">
                <a:latin typeface="Arial"/>
                <a:ea typeface="Arial"/>
                <a:cs typeface="Arial"/>
                <a:sym typeface="Arial"/>
              </a:rPr>
              <a:t>primary objective</a:t>
            </a:r>
            <a:r>
              <a:rPr lang="en-US">
                <a:latin typeface="Arial"/>
                <a:ea typeface="Arial"/>
                <a:cs typeface="Arial"/>
                <a:sym typeface="Arial"/>
              </a:rPr>
              <a:t> of this thesis is to determine the </a:t>
            </a:r>
            <a:r>
              <a:rPr b="1" lang="en-US">
                <a:latin typeface="Arial"/>
                <a:ea typeface="Arial"/>
                <a:cs typeface="Arial"/>
                <a:sym typeface="Arial"/>
              </a:rPr>
              <a:t>optical constants</a:t>
            </a:r>
            <a:r>
              <a:rPr lang="en-US">
                <a:latin typeface="Arial"/>
                <a:ea typeface="Arial"/>
                <a:cs typeface="Arial"/>
                <a:sym typeface="Arial"/>
              </a:rPr>
              <a:t> and the </a:t>
            </a:r>
            <a:r>
              <a:rPr b="1" lang="en-US">
                <a:latin typeface="Arial"/>
                <a:ea typeface="Arial"/>
                <a:cs typeface="Arial"/>
                <a:sym typeface="Arial"/>
              </a:rPr>
              <a:t>temperature-dependent dielectric function</a:t>
            </a:r>
            <a:r>
              <a:rPr lang="en-US">
                <a:latin typeface="Arial"/>
                <a:ea typeface="Arial"/>
                <a:cs typeface="Arial"/>
                <a:sym typeface="Arial"/>
              </a:rPr>
              <a:t> of ALD TaN thin films.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 </a:t>
            </a:r>
            <a:r>
              <a:rPr b="1" lang="en-US">
                <a:latin typeface="Arial"/>
                <a:ea typeface="Arial"/>
                <a:cs typeface="Arial"/>
                <a:sym typeface="Arial"/>
              </a:rPr>
              <a:t>secondary goals</a:t>
            </a:r>
            <a:r>
              <a:rPr lang="en-US">
                <a:latin typeface="Arial"/>
                <a:ea typeface="Arial"/>
                <a:cs typeface="Arial"/>
                <a:sym typeface="Arial"/>
              </a:rPr>
              <a:t> include:</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Verifying the </a:t>
            </a:r>
            <a:r>
              <a:rPr b="1" lang="en-US">
                <a:latin typeface="Arial"/>
                <a:ea typeface="Arial"/>
                <a:cs typeface="Arial"/>
                <a:sym typeface="Arial"/>
              </a:rPr>
              <a:t>thickness, roughness, and density</a:t>
            </a:r>
            <a:r>
              <a:rPr lang="en-US">
                <a:latin typeface="Arial"/>
                <a:ea typeface="Arial"/>
                <a:cs typeface="Arial"/>
                <a:sym typeface="Arial"/>
              </a:rPr>
              <a:t> of the films using </a:t>
            </a:r>
            <a:r>
              <a:rPr b="1" lang="en-US">
                <a:latin typeface="Arial"/>
                <a:ea typeface="Arial"/>
                <a:cs typeface="Arial"/>
                <a:sym typeface="Arial"/>
              </a:rPr>
              <a:t>X-ray reflectivity</a:t>
            </a:r>
            <a:r>
              <a:rPr lang="en-US">
                <a:latin typeface="Arial"/>
                <a:ea typeface="Arial"/>
                <a:cs typeface="Arial"/>
                <a:sym typeface="Arial"/>
              </a:rPr>
              <a: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Correlating those physical parameters with the optical and structural properties, and</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Exploring whether ALD TaN truly behaves as an </a:t>
            </a:r>
            <a:r>
              <a:rPr b="1" lang="en-US">
                <a:latin typeface="Arial"/>
                <a:ea typeface="Arial"/>
                <a:cs typeface="Arial"/>
                <a:sym typeface="Arial"/>
              </a:rPr>
              <a:t>insulating tunnel barrier</a:t>
            </a:r>
            <a:r>
              <a:rPr lang="en-US">
                <a:latin typeface="Arial"/>
                <a:ea typeface="Arial"/>
                <a:cs typeface="Arial"/>
                <a:sym typeface="Arial"/>
              </a:rPr>
              <a:t> suitable for </a:t>
            </a:r>
            <a:r>
              <a:rPr b="1" lang="en-US">
                <a:latin typeface="Arial"/>
                <a:ea typeface="Arial"/>
                <a:cs typeface="Arial"/>
                <a:sym typeface="Arial"/>
              </a:rPr>
              <a:t>superconducting quantum circuits</a:t>
            </a:r>
            <a:r>
              <a:rPr lang="en-US">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1200"/>
              </a:spcBef>
              <a:spcAft>
                <a:spcPts val="1200"/>
              </a:spcAft>
              <a:buNone/>
            </a:pPr>
            <a:r>
              <a:rPr lang="en-US">
                <a:latin typeface="Arial"/>
                <a:ea typeface="Arial"/>
                <a:cs typeface="Arial"/>
                <a:sym typeface="Arial"/>
              </a:rPr>
              <a:t>In short, this work aims to answer a key question: </a:t>
            </a:r>
            <a:r>
              <a:rPr i="1" lang="en-US">
                <a:latin typeface="Arial"/>
                <a:ea typeface="Arial"/>
                <a:cs typeface="Arial"/>
                <a:sym typeface="Arial"/>
              </a:rPr>
              <a:t>Can ALD TaN serve as a reliable, temperature-stable, and optically insulating material for quantum technologies?</a:t>
            </a:r>
            <a:endParaRPr/>
          </a:p>
        </p:txBody>
      </p:sp>
      <p:sp>
        <p:nvSpPr>
          <p:cNvPr id="182" name="Google Shape;182;g39de4590076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lang="en-US">
                <a:latin typeface="Arial"/>
                <a:ea typeface="Arial"/>
                <a:cs typeface="Arial"/>
                <a:sym typeface="Arial"/>
              </a:rPr>
              <a:t>Now, let’s move to the theoretical and methodological backbone of this work.</a:t>
            </a:r>
            <a:endParaRPr/>
          </a:p>
        </p:txBody>
      </p:sp>
      <p:sp>
        <p:nvSpPr>
          <p:cNvPr id="188" name="Google Shape;1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This chapter presents both the </a:t>
            </a:r>
            <a:r>
              <a:rPr b="1" lang="en-US">
                <a:latin typeface="Arial"/>
                <a:ea typeface="Arial"/>
                <a:cs typeface="Arial"/>
                <a:sym typeface="Arial"/>
              </a:rPr>
              <a:t>theoretical concepts</a:t>
            </a:r>
            <a:r>
              <a:rPr lang="en-US">
                <a:latin typeface="Arial"/>
                <a:ea typeface="Arial"/>
                <a:cs typeface="Arial"/>
                <a:sym typeface="Arial"/>
              </a:rPr>
              <a:t> and </a:t>
            </a:r>
            <a:r>
              <a:rPr b="1" lang="en-US">
                <a:latin typeface="Arial"/>
                <a:ea typeface="Arial"/>
                <a:cs typeface="Arial"/>
                <a:sym typeface="Arial"/>
              </a:rPr>
              <a:t>experimental methods</a:t>
            </a:r>
            <a:r>
              <a:rPr lang="en-US">
                <a:latin typeface="Arial"/>
                <a:ea typeface="Arial"/>
                <a:cs typeface="Arial"/>
                <a:sym typeface="Arial"/>
              </a:rPr>
              <a:t> that make the study possible.</a:t>
            </a:r>
            <a:br>
              <a:rPr lang="en-US">
                <a:latin typeface="Arial"/>
                <a:ea typeface="Arial"/>
                <a:cs typeface="Arial"/>
                <a:sym typeface="Arial"/>
              </a:rPr>
            </a:br>
            <a:r>
              <a:rPr lang="en-US">
                <a:latin typeface="Arial"/>
                <a:ea typeface="Arial"/>
                <a:cs typeface="Arial"/>
                <a:sym typeface="Arial"/>
              </a:rPr>
              <a:t>We’ll briefly touch on four main sections:</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AutoNum type="arabicPeriod"/>
            </a:pPr>
            <a:r>
              <a:rPr lang="en-US">
                <a:latin typeface="Arial"/>
                <a:ea typeface="Arial"/>
                <a:cs typeface="Arial"/>
                <a:sym typeface="Arial"/>
              </a:rPr>
              <a:t>The </a:t>
            </a:r>
            <a:r>
              <a:rPr b="1" lang="en-US">
                <a:latin typeface="Arial"/>
                <a:ea typeface="Arial"/>
                <a:cs typeface="Arial"/>
                <a:sym typeface="Arial"/>
              </a:rPr>
              <a:t>electronic band structure</a:t>
            </a:r>
            <a:r>
              <a:rPr lang="en-US">
                <a:latin typeface="Arial"/>
                <a:ea typeface="Arial"/>
                <a:cs typeface="Arial"/>
                <a:sym typeface="Arial"/>
              </a:rPr>
              <a: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AutoNum type="arabicPeriod"/>
            </a:pPr>
            <a:r>
              <a:rPr lang="en-US">
                <a:latin typeface="Arial"/>
                <a:ea typeface="Arial"/>
                <a:cs typeface="Arial"/>
                <a:sym typeface="Arial"/>
              </a:rPr>
              <a:t>The </a:t>
            </a:r>
            <a:r>
              <a:rPr b="1" lang="en-US">
                <a:latin typeface="Arial"/>
                <a:ea typeface="Arial"/>
                <a:cs typeface="Arial"/>
                <a:sym typeface="Arial"/>
              </a:rPr>
              <a:t>theory of spectroscopic ellipsometry</a:t>
            </a:r>
            <a:r>
              <a:rPr lang="en-US">
                <a:latin typeface="Arial"/>
                <a:ea typeface="Arial"/>
                <a:cs typeface="Arial"/>
                <a:sym typeface="Arial"/>
              </a:rPr>
              <a: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AutoNum type="arabicPeriod"/>
            </a:pPr>
            <a:r>
              <a:rPr lang="en-US">
                <a:latin typeface="Arial"/>
                <a:ea typeface="Arial"/>
                <a:cs typeface="Arial"/>
                <a:sym typeface="Arial"/>
              </a:rPr>
              <a:t>The </a:t>
            </a:r>
            <a:r>
              <a:rPr b="1" lang="en-US">
                <a:latin typeface="Arial"/>
                <a:ea typeface="Arial"/>
                <a:cs typeface="Arial"/>
                <a:sym typeface="Arial"/>
              </a:rPr>
              <a:t>instrumentation</a:t>
            </a:r>
            <a:r>
              <a:rPr lang="en-US">
                <a:latin typeface="Arial"/>
                <a:ea typeface="Arial"/>
                <a:cs typeface="Arial"/>
                <a:sym typeface="Arial"/>
              </a:rPr>
              <a:t> used, and</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AutoNum type="arabicPeriod"/>
            </a:pPr>
            <a:r>
              <a:rPr lang="en-US">
                <a:latin typeface="Arial"/>
                <a:ea typeface="Arial"/>
                <a:cs typeface="Arial"/>
                <a:sym typeface="Arial"/>
              </a:rPr>
              <a:t>The </a:t>
            </a:r>
            <a:r>
              <a:rPr b="1" lang="en-US">
                <a:latin typeface="Arial"/>
                <a:ea typeface="Arial"/>
                <a:cs typeface="Arial"/>
                <a:sym typeface="Arial"/>
              </a:rPr>
              <a:t>sample preparation and data analysis</a:t>
            </a:r>
            <a:r>
              <a:rPr lang="en-US">
                <a:latin typeface="Arial"/>
                <a:ea typeface="Arial"/>
                <a:cs typeface="Arial"/>
                <a:sym typeface="Arial"/>
              </a:rPr>
              <a:t> methods.</a:t>
            </a:r>
            <a:endParaRPr/>
          </a:p>
        </p:txBody>
      </p:sp>
      <p:sp>
        <p:nvSpPr>
          <p:cNvPr id="194" name="Google Shape;1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showMasterSp="0">
  <p:cSld name="1_Presentation 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4"/>
          <p:cNvSpPr txBox="1"/>
          <p:nvPr>
            <p:ph type="ctrTitle"/>
          </p:nvPr>
        </p:nvSpPr>
        <p:spPr>
          <a:xfrm>
            <a:off x="914400" y="505483"/>
            <a:ext cx="10363200" cy="100149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6000"/>
              <a:buFont typeface="Tahoma"/>
              <a:buNone/>
              <a:defRPr b="1" i="0" sz="600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4"/>
          <p:cNvSpPr txBox="1"/>
          <p:nvPr>
            <p:ph idx="1" type="subTitle"/>
          </p:nvPr>
        </p:nvSpPr>
        <p:spPr>
          <a:xfrm>
            <a:off x="1524000" y="1530567"/>
            <a:ext cx="9144000" cy="82829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44"/>
          <p:cNvSpPr txBox="1"/>
          <p:nvPr>
            <p:ph idx="2" type="body"/>
          </p:nvPr>
        </p:nvSpPr>
        <p:spPr>
          <a:xfrm>
            <a:off x="2969977" y="2387097"/>
            <a:ext cx="6233583" cy="3349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4"/>
          <p:cNvSpPr txBox="1"/>
          <p:nvPr>
            <p:ph idx="3" type="body"/>
          </p:nvPr>
        </p:nvSpPr>
        <p:spPr>
          <a:xfrm>
            <a:off x="914401" y="2848098"/>
            <a:ext cx="4950937" cy="652749"/>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4"/>
          <p:cNvSpPr txBox="1"/>
          <p:nvPr>
            <p:ph idx="4" type="body"/>
          </p:nvPr>
        </p:nvSpPr>
        <p:spPr>
          <a:xfrm>
            <a:off x="6308194" y="2848098"/>
            <a:ext cx="4950937" cy="652749"/>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 name="Google Shape;22;p44"/>
          <p:cNvGrpSpPr/>
          <p:nvPr/>
        </p:nvGrpSpPr>
        <p:grpSpPr>
          <a:xfrm>
            <a:off x="4905322" y="4571999"/>
            <a:ext cx="2381356" cy="1632515"/>
            <a:chOff x="4428154" y="3921547"/>
            <a:chExt cx="3330175" cy="2282968"/>
          </a:xfrm>
        </p:grpSpPr>
        <p:grpSp>
          <p:nvGrpSpPr>
            <p:cNvPr id="23" name="Google Shape;23;p44"/>
            <p:cNvGrpSpPr/>
            <p:nvPr/>
          </p:nvGrpSpPr>
          <p:grpSpPr>
            <a:xfrm>
              <a:off x="5391912" y="3921547"/>
              <a:ext cx="1408176" cy="1538935"/>
              <a:chOff x="5183237" y="4557650"/>
              <a:chExt cx="1408176" cy="1538935"/>
            </a:xfrm>
          </p:grpSpPr>
          <p:sp>
            <p:nvSpPr>
              <p:cNvPr id="24" name="Google Shape;24;p44"/>
              <p:cNvSpPr/>
              <p:nvPr/>
            </p:nvSpPr>
            <p:spPr>
              <a:xfrm>
                <a:off x="5183237" y="4557650"/>
                <a:ext cx="1408176" cy="153893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 </a:t>
                </a:r>
                <a:endParaRPr/>
              </a:p>
            </p:txBody>
          </p:sp>
          <p:pic>
            <p:nvPicPr>
              <p:cNvPr id="25" name="Google Shape;25;p44"/>
              <p:cNvPicPr preferRelativeResize="0"/>
              <p:nvPr/>
            </p:nvPicPr>
            <p:blipFill rotWithShape="1">
              <a:blip r:embed="rId3">
                <a:alphaModFix/>
              </a:blip>
              <a:srcRect b="0" l="0" r="0" t="0"/>
              <a:stretch/>
            </p:blipFill>
            <p:spPr>
              <a:xfrm>
                <a:off x="5378407" y="4756048"/>
                <a:ext cx="1012320" cy="1135773"/>
              </a:xfrm>
              <a:prstGeom prst="rect">
                <a:avLst/>
              </a:prstGeom>
              <a:noFill/>
              <a:ln>
                <a:noFill/>
              </a:ln>
            </p:spPr>
          </p:pic>
        </p:grpSp>
        <p:pic>
          <p:nvPicPr>
            <p:cNvPr id="26" name="Google Shape;26;p44"/>
            <p:cNvPicPr preferRelativeResize="0"/>
            <p:nvPr/>
          </p:nvPicPr>
          <p:blipFill rotWithShape="1">
            <a:blip r:embed="rId4">
              <a:alphaModFix/>
            </a:blip>
            <a:srcRect b="0" l="0" r="0" t="0"/>
            <a:stretch/>
          </p:blipFill>
          <p:spPr>
            <a:xfrm>
              <a:off x="4428154" y="5666564"/>
              <a:ext cx="3330175" cy="537951"/>
            </a:xfrm>
            <a:prstGeom prst="rect">
              <a:avLst/>
            </a:prstGeom>
            <a:noFill/>
            <a:ln>
              <a:noFill/>
            </a:ln>
          </p:spPr>
        </p:pic>
      </p:grpSp>
      <p:sp>
        <p:nvSpPr>
          <p:cNvPr id="27" name="Google Shape;2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Calibri"/>
                <a:ea typeface="Calibri"/>
                <a:cs typeface="Calibri"/>
                <a:sym typeface="Calibri"/>
              </a:defRPr>
            </a:lvl1pPr>
            <a:lvl2pPr indent="0" lvl="1" marL="0" algn="r">
              <a:spcBef>
                <a:spcPts val="0"/>
              </a:spcBef>
              <a:buNone/>
              <a:defRPr b="0" i="0" sz="1200" u="none" cap="none" strike="noStrike">
                <a:solidFill>
                  <a:schemeClr val="lt1"/>
                </a:solidFill>
                <a:latin typeface="Calibri"/>
                <a:ea typeface="Calibri"/>
                <a:cs typeface="Calibri"/>
                <a:sym typeface="Calibri"/>
              </a:defRPr>
            </a:lvl2pPr>
            <a:lvl3pPr indent="0" lvl="2" marL="0" algn="r">
              <a:spcBef>
                <a:spcPts val="0"/>
              </a:spcBef>
              <a:buNone/>
              <a:defRPr b="0" i="0" sz="1200" u="none" cap="none" strike="noStrike">
                <a:solidFill>
                  <a:schemeClr val="lt1"/>
                </a:solidFill>
                <a:latin typeface="Calibri"/>
                <a:ea typeface="Calibri"/>
                <a:cs typeface="Calibri"/>
                <a:sym typeface="Calibri"/>
              </a:defRPr>
            </a:lvl3pPr>
            <a:lvl4pPr indent="0" lvl="3" marL="0" algn="r">
              <a:spcBef>
                <a:spcPts val="0"/>
              </a:spcBef>
              <a:buNone/>
              <a:defRPr b="0" i="0" sz="1200" u="none" cap="none" strike="noStrike">
                <a:solidFill>
                  <a:schemeClr val="lt1"/>
                </a:solidFill>
                <a:latin typeface="Calibri"/>
                <a:ea typeface="Calibri"/>
                <a:cs typeface="Calibri"/>
                <a:sym typeface="Calibri"/>
              </a:defRPr>
            </a:lvl4pPr>
            <a:lvl5pPr indent="0" lvl="4" marL="0" algn="r">
              <a:spcBef>
                <a:spcPts val="0"/>
              </a:spcBef>
              <a:buNone/>
              <a:defRPr b="0" i="0" sz="1200" u="none" cap="none" strike="noStrike">
                <a:solidFill>
                  <a:schemeClr val="lt1"/>
                </a:solidFill>
                <a:latin typeface="Calibri"/>
                <a:ea typeface="Calibri"/>
                <a:cs typeface="Calibri"/>
                <a:sym typeface="Calibri"/>
              </a:defRPr>
            </a:lvl5pPr>
            <a:lvl6pPr indent="0" lvl="5" marL="0" algn="r">
              <a:spcBef>
                <a:spcPts val="0"/>
              </a:spcBef>
              <a:buNone/>
              <a:defRPr b="0" i="0" sz="1200" u="none" cap="none" strike="noStrike">
                <a:solidFill>
                  <a:schemeClr val="lt1"/>
                </a:solidFill>
                <a:latin typeface="Calibri"/>
                <a:ea typeface="Calibri"/>
                <a:cs typeface="Calibri"/>
                <a:sym typeface="Calibri"/>
              </a:defRPr>
            </a:lvl6pPr>
            <a:lvl7pPr indent="0" lvl="6" marL="0" algn="r">
              <a:spcBef>
                <a:spcPts val="0"/>
              </a:spcBef>
              <a:buNone/>
              <a:defRPr b="0" i="0" sz="1200" u="none" cap="none" strike="noStrike">
                <a:solidFill>
                  <a:schemeClr val="lt1"/>
                </a:solidFill>
                <a:latin typeface="Calibri"/>
                <a:ea typeface="Calibri"/>
                <a:cs typeface="Calibri"/>
                <a:sym typeface="Calibri"/>
              </a:defRPr>
            </a:lvl7pPr>
            <a:lvl8pPr indent="0" lvl="7" marL="0" algn="r">
              <a:spcBef>
                <a:spcPts val="0"/>
              </a:spcBef>
              <a:buNone/>
              <a:defRPr b="0" i="0" sz="1200" u="none" cap="none" strike="noStrike">
                <a:solidFill>
                  <a:schemeClr val="lt1"/>
                </a:solidFill>
                <a:latin typeface="Calibri"/>
                <a:ea typeface="Calibri"/>
                <a:cs typeface="Calibri"/>
                <a:sym typeface="Calibri"/>
              </a:defRPr>
            </a:lvl8pPr>
            <a:lvl9pPr indent="0" lvl="8" mar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53"/>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3"/>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9" name="Google Shape;89;p53"/>
          <p:cNvSpPr txBox="1"/>
          <p:nvPr>
            <p:ph idx="2" type="body"/>
          </p:nvPr>
        </p:nvSpPr>
        <p:spPr>
          <a:xfrm>
            <a:off x="839789" y="2505075"/>
            <a:ext cx="5157787" cy="30936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53"/>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1" name="Google Shape;91;p53"/>
          <p:cNvSpPr txBox="1"/>
          <p:nvPr>
            <p:ph idx="4" type="body"/>
          </p:nvPr>
        </p:nvSpPr>
        <p:spPr>
          <a:xfrm>
            <a:off x="6172201" y="2505075"/>
            <a:ext cx="5183188" cy="30936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p:cSld name="Two photos">
    <p:spTree>
      <p:nvGrpSpPr>
        <p:cNvPr id="93" name="Shape 93"/>
        <p:cNvGrpSpPr/>
        <p:nvPr/>
      </p:nvGrpSpPr>
      <p:grpSpPr>
        <a:xfrm>
          <a:off x="0" y="0"/>
          <a:ext cx="0" cy="0"/>
          <a:chOff x="0" y="0"/>
          <a:chExt cx="0" cy="0"/>
        </a:xfrm>
      </p:grpSpPr>
      <p:sp>
        <p:nvSpPr>
          <p:cNvPr id="94" name="Google Shape;94;p54"/>
          <p:cNvSpPr/>
          <p:nvPr>
            <p:ph idx="2" type="pic"/>
          </p:nvPr>
        </p:nvSpPr>
        <p:spPr>
          <a:xfrm>
            <a:off x="898805" y="690563"/>
            <a:ext cx="4747684" cy="4267200"/>
          </a:xfrm>
          <a:prstGeom prst="rect">
            <a:avLst/>
          </a:prstGeom>
          <a:noFill/>
          <a:ln>
            <a:noFill/>
          </a:ln>
        </p:spPr>
      </p:sp>
      <p:sp>
        <p:nvSpPr>
          <p:cNvPr id="95" name="Google Shape;95;p54"/>
          <p:cNvSpPr/>
          <p:nvPr>
            <p:ph idx="3" type="pic"/>
          </p:nvPr>
        </p:nvSpPr>
        <p:spPr>
          <a:xfrm>
            <a:off x="6609794" y="690563"/>
            <a:ext cx="4747684" cy="4267200"/>
          </a:xfrm>
          <a:prstGeom prst="rect">
            <a:avLst/>
          </a:prstGeom>
          <a:noFill/>
          <a:ln>
            <a:noFill/>
          </a:ln>
        </p:spPr>
      </p:sp>
      <p:sp>
        <p:nvSpPr>
          <p:cNvPr id="96" name="Google Shape;9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5"/>
          <p:cNvSpPr txBox="1"/>
          <p:nvPr>
            <p:ph idx="1" type="body"/>
          </p:nvPr>
        </p:nvSpPr>
        <p:spPr>
          <a:xfrm>
            <a:off x="5183188" y="987427"/>
            <a:ext cx="6172200" cy="459522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0" name="Google Shape;100;p55"/>
          <p:cNvSpPr txBox="1"/>
          <p:nvPr>
            <p:ph idx="2" type="body"/>
          </p:nvPr>
        </p:nvSpPr>
        <p:spPr>
          <a:xfrm>
            <a:off x="839788" y="2057401"/>
            <a:ext cx="3932237" cy="35252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56"/>
          <p:cNvSpPr/>
          <p:nvPr>
            <p:ph idx="2" type="pic"/>
          </p:nvPr>
        </p:nvSpPr>
        <p:spPr>
          <a:xfrm>
            <a:off x="5183188" y="987427"/>
            <a:ext cx="6172200" cy="4627311"/>
          </a:xfrm>
          <a:prstGeom prst="rect">
            <a:avLst/>
          </a:prstGeom>
          <a:noFill/>
          <a:ln>
            <a:noFill/>
          </a:ln>
        </p:spPr>
      </p:sp>
      <p:sp>
        <p:nvSpPr>
          <p:cNvPr id="105" name="Google Shape;105;p56"/>
          <p:cNvSpPr txBox="1"/>
          <p:nvPr>
            <p:ph idx="1" type="body"/>
          </p:nvPr>
        </p:nvSpPr>
        <p:spPr>
          <a:xfrm>
            <a:off x="839788" y="2057401"/>
            <a:ext cx="3932237" cy="3557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rmation">
  <p:cSld name="Contact Information">
    <p:spTree>
      <p:nvGrpSpPr>
        <p:cNvPr id="107" name="Shape 107"/>
        <p:cNvGrpSpPr/>
        <p:nvPr/>
      </p:nvGrpSpPr>
      <p:grpSpPr>
        <a:xfrm>
          <a:off x="0" y="0"/>
          <a:ext cx="0" cy="0"/>
          <a:chOff x="0" y="0"/>
          <a:chExt cx="0" cy="0"/>
        </a:xfrm>
      </p:grpSpPr>
      <p:sp>
        <p:nvSpPr>
          <p:cNvPr id="108" name="Google Shape;108;p57"/>
          <p:cNvSpPr txBox="1"/>
          <p:nvPr>
            <p:ph idx="1" type="body"/>
          </p:nvPr>
        </p:nvSpPr>
        <p:spPr>
          <a:xfrm>
            <a:off x="820551" y="2107019"/>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57"/>
          <p:cNvSpPr txBox="1"/>
          <p:nvPr>
            <p:ph idx="2" type="body"/>
          </p:nvPr>
        </p:nvSpPr>
        <p:spPr>
          <a:xfrm>
            <a:off x="820551" y="2604238"/>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57"/>
          <p:cNvSpPr txBox="1"/>
          <p:nvPr>
            <p:ph idx="3" type="body"/>
          </p:nvPr>
        </p:nvSpPr>
        <p:spPr>
          <a:xfrm>
            <a:off x="820551" y="3101457"/>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57"/>
          <p:cNvSpPr txBox="1"/>
          <p:nvPr>
            <p:ph idx="4" type="body"/>
          </p:nvPr>
        </p:nvSpPr>
        <p:spPr>
          <a:xfrm>
            <a:off x="820551" y="3598676"/>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7"/>
          <p:cNvSpPr txBox="1"/>
          <p:nvPr>
            <p:ph idx="5" type="body"/>
          </p:nvPr>
        </p:nvSpPr>
        <p:spPr>
          <a:xfrm>
            <a:off x="820551" y="4095895"/>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57"/>
          <p:cNvSpPr txBox="1"/>
          <p:nvPr>
            <p:ph idx="6" type="body"/>
          </p:nvPr>
        </p:nvSpPr>
        <p:spPr>
          <a:xfrm>
            <a:off x="820551" y="4593116"/>
            <a:ext cx="10516077" cy="4801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57"/>
          <p:cNvSpPr txBox="1"/>
          <p:nvPr/>
        </p:nvSpPr>
        <p:spPr>
          <a:xfrm>
            <a:off x="820552" y="978794"/>
            <a:ext cx="810880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2"/>
                </a:solidFill>
                <a:latin typeface="Tahoma"/>
                <a:ea typeface="Tahoma"/>
                <a:cs typeface="Tahoma"/>
                <a:sym typeface="Tahoma"/>
              </a:rPr>
              <a:t>Contact Information</a:t>
            </a:r>
            <a:endParaRPr/>
          </a:p>
        </p:txBody>
      </p:sp>
      <p:sp>
        <p:nvSpPr>
          <p:cNvPr id="115" name="Google Shape;11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5"/>
          <p:cNvSpPr txBox="1"/>
          <p:nvPr>
            <p:ph idx="1" type="body"/>
          </p:nvPr>
        </p:nvSpPr>
        <p:spPr>
          <a:xfrm>
            <a:off x="838200" y="1825626"/>
            <a:ext cx="5181600" cy="36928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5"/>
          <p:cNvSpPr txBox="1"/>
          <p:nvPr>
            <p:ph idx="2" type="body"/>
          </p:nvPr>
        </p:nvSpPr>
        <p:spPr>
          <a:xfrm>
            <a:off x="6172200" y="1825626"/>
            <a:ext cx="5181600" cy="36928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3" name="Shape 33"/>
        <p:cNvGrpSpPr/>
        <p:nvPr/>
      </p:nvGrpSpPr>
      <p:grpSpPr>
        <a:xfrm>
          <a:off x="0" y="0"/>
          <a:ext cx="0" cy="0"/>
          <a:chOff x="0" y="0"/>
          <a:chExt cx="0" cy="0"/>
        </a:xfrm>
      </p:grpSpPr>
      <p:sp>
        <p:nvSpPr>
          <p:cNvPr id="34" name="Google Shape;34;p46"/>
          <p:cNvSpPr txBox="1"/>
          <p:nvPr>
            <p:ph idx="1" type="body"/>
          </p:nvPr>
        </p:nvSpPr>
        <p:spPr>
          <a:xfrm>
            <a:off x="838200" y="1825625"/>
            <a:ext cx="10515600" cy="3670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6"/>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itle">
  <p:cSld name="TITLE">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47"/>
          <p:cNvSpPr txBox="1"/>
          <p:nvPr>
            <p:ph type="ctrTitle"/>
          </p:nvPr>
        </p:nvSpPr>
        <p:spPr>
          <a:xfrm>
            <a:off x="914400" y="1661766"/>
            <a:ext cx="10363200" cy="146629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6000"/>
              <a:buFont typeface="Tahoma"/>
              <a:buNone/>
              <a:defRPr b="1" i="0" sz="600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7"/>
          <p:cNvSpPr txBox="1"/>
          <p:nvPr>
            <p:ph idx="1" type="subTitle"/>
          </p:nvPr>
        </p:nvSpPr>
        <p:spPr>
          <a:xfrm>
            <a:off x="1524000" y="3149767"/>
            <a:ext cx="9144000" cy="82829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p4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8"/>
          <p:cNvSpPr txBox="1"/>
          <p:nvPr>
            <p:ph idx="1" type="body"/>
          </p:nvPr>
        </p:nvSpPr>
        <p:spPr>
          <a:xfrm>
            <a:off x="838200" y="1825625"/>
            <a:ext cx="10515600" cy="351639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Blank" showMasterSp="0">
  <p:cSld name="Presentation Title Blank">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49"/>
          <p:cNvSpPr txBox="1"/>
          <p:nvPr>
            <p:ph type="ctrTitle"/>
          </p:nvPr>
        </p:nvSpPr>
        <p:spPr>
          <a:xfrm>
            <a:off x="914400" y="664970"/>
            <a:ext cx="10363200" cy="146629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6000"/>
              <a:buFont typeface="Tahoma"/>
              <a:buNone/>
              <a:defRPr b="1" i="0" sz="600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7" name="Google Shape;47;p49"/>
          <p:cNvGrpSpPr/>
          <p:nvPr/>
        </p:nvGrpSpPr>
        <p:grpSpPr>
          <a:xfrm>
            <a:off x="4905322" y="4571999"/>
            <a:ext cx="2381356" cy="1632515"/>
            <a:chOff x="4428154" y="3921547"/>
            <a:chExt cx="3330175" cy="2282968"/>
          </a:xfrm>
        </p:grpSpPr>
        <p:grpSp>
          <p:nvGrpSpPr>
            <p:cNvPr id="48" name="Google Shape;48;p49"/>
            <p:cNvGrpSpPr/>
            <p:nvPr/>
          </p:nvGrpSpPr>
          <p:grpSpPr>
            <a:xfrm>
              <a:off x="5391912" y="3921547"/>
              <a:ext cx="1408176" cy="1538935"/>
              <a:chOff x="5183237" y="4557650"/>
              <a:chExt cx="1408176" cy="1538935"/>
            </a:xfrm>
          </p:grpSpPr>
          <p:sp>
            <p:nvSpPr>
              <p:cNvPr id="49" name="Google Shape;49;p49"/>
              <p:cNvSpPr/>
              <p:nvPr/>
            </p:nvSpPr>
            <p:spPr>
              <a:xfrm>
                <a:off x="5183237" y="4557650"/>
                <a:ext cx="1408176" cy="153893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50" name="Google Shape;50;p49"/>
              <p:cNvPicPr preferRelativeResize="0"/>
              <p:nvPr/>
            </p:nvPicPr>
            <p:blipFill rotWithShape="1">
              <a:blip r:embed="rId3">
                <a:alphaModFix/>
              </a:blip>
              <a:srcRect b="0" l="0" r="0" t="0"/>
              <a:stretch/>
            </p:blipFill>
            <p:spPr>
              <a:xfrm>
                <a:off x="5378407" y="4756048"/>
                <a:ext cx="1012320" cy="1135773"/>
              </a:xfrm>
              <a:prstGeom prst="rect">
                <a:avLst/>
              </a:prstGeom>
              <a:noFill/>
              <a:ln>
                <a:noFill/>
              </a:ln>
            </p:spPr>
          </p:pic>
        </p:grpSp>
        <p:pic>
          <p:nvPicPr>
            <p:cNvPr id="51" name="Google Shape;51;p49"/>
            <p:cNvPicPr preferRelativeResize="0"/>
            <p:nvPr/>
          </p:nvPicPr>
          <p:blipFill rotWithShape="1">
            <a:blip r:embed="rId4">
              <a:alphaModFix/>
            </a:blip>
            <a:srcRect b="0" l="0" r="0" t="0"/>
            <a:stretch/>
          </p:blipFill>
          <p:spPr>
            <a:xfrm>
              <a:off x="4428154" y="5666564"/>
              <a:ext cx="3330175" cy="537951"/>
            </a:xfrm>
            <a:prstGeom prst="rect">
              <a:avLst/>
            </a:prstGeom>
            <a:noFill/>
            <a:ln>
              <a:noFill/>
            </a:ln>
          </p:spPr>
        </p:pic>
      </p:grpSp>
      <p:sp>
        <p:nvSpPr>
          <p:cNvPr id="52" name="Google Shape;5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2" showMasterSp="0">
  <p:cSld name="Presentation Title 2">
    <p:bg>
      <p:bgPr>
        <a:solidFill>
          <a:schemeClr val="lt1"/>
        </a:solidFill>
      </p:bgPr>
    </p:bg>
    <p:spTree>
      <p:nvGrpSpPr>
        <p:cNvPr id="53" name="Shape 53"/>
        <p:cNvGrpSpPr/>
        <p:nvPr/>
      </p:nvGrpSpPr>
      <p:grpSpPr>
        <a:xfrm>
          <a:off x="0" y="0"/>
          <a:ext cx="0" cy="0"/>
          <a:chOff x="0" y="0"/>
          <a:chExt cx="0" cy="0"/>
        </a:xfrm>
      </p:grpSpPr>
      <p:sp>
        <p:nvSpPr>
          <p:cNvPr id="54" name="Google Shape;54;p50"/>
          <p:cNvSpPr/>
          <p:nvPr>
            <p:ph idx="2" type="pic"/>
          </p:nvPr>
        </p:nvSpPr>
        <p:spPr>
          <a:xfrm>
            <a:off x="0" y="0"/>
            <a:ext cx="4391187" cy="6858000"/>
          </a:xfrm>
          <a:prstGeom prst="rect">
            <a:avLst/>
          </a:prstGeom>
          <a:noFill/>
          <a:ln>
            <a:noFill/>
          </a:ln>
        </p:spPr>
      </p:sp>
      <p:sp>
        <p:nvSpPr>
          <p:cNvPr id="55" name="Google Shape;55;p50"/>
          <p:cNvSpPr/>
          <p:nvPr/>
        </p:nvSpPr>
        <p:spPr>
          <a:xfrm>
            <a:off x="4391187" y="0"/>
            <a:ext cx="780081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 name="Google Shape;56;p50"/>
          <p:cNvSpPr/>
          <p:nvPr/>
        </p:nvSpPr>
        <p:spPr>
          <a:xfrm>
            <a:off x="4240260" y="0"/>
            <a:ext cx="44285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 name="Google Shape;57;p50"/>
          <p:cNvSpPr txBox="1"/>
          <p:nvPr>
            <p:ph type="ctrTitle"/>
          </p:nvPr>
        </p:nvSpPr>
        <p:spPr>
          <a:xfrm>
            <a:off x="5212729" y="510442"/>
            <a:ext cx="6700299" cy="1080247"/>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lt1"/>
              </a:buClr>
              <a:buSzPts val="4000"/>
              <a:buFont typeface="Tahoma"/>
              <a:buNone/>
              <a:defRPr b="1" i="0" sz="400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50"/>
          <p:cNvSpPr txBox="1"/>
          <p:nvPr>
            <p:ph idx="1" type="subTitle"/>
          </p:nvPr>
        </p:nvSpPr>
        <p:spPr>
          <a:xfrm>
            <a:off x="5874115" y="1598800"/>
            <a:ext cx="5514661" cy="82829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 name="Google Shape;59;p50"/>
          <p:cNvSpPr txBox="1"/>
          <p:nvPr>
            <p:ph idx="3" type="body"/>
          </p:nvPr>
        </p:nvSpPr>
        <p:spPr>
          <a:xfrm>
            <a:off x="6089509" y="2494696"/>
            <a:ext cx="5083876" cy="3349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0"/>
          <p:cNvSpPr txBox="1"/>
          <p:nvPr>
            <p:ph idx="4" type="body"/>
          </p:nvPr>
        </p:nvSpPr>
        <p:spPr>
          <a:xfrm>
            <a:off x="6087409" y="2932977"/>
            <a:ext cx="4950937" cy="65274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0"/>
          <p:cNvSpPr txBox="1"/>
          <p:nvPr>
            <p:ph idx="5" type="body"/>
          </p:nvPr>
        </p:nvSpPr>
        <p:spPr>
          <a:xfrm>
            <a:off x="6087406" y="3865608"/>
            <a:ext cx="4950937" cy="65274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2" name="Google Shape;62;p50"/>
          <p:cNvCxnSpPr/>
          <p:nvPr/>
        </p:nvCxnSpPr>
        <p:spPr>
          <a:xfrm rot="10800000">
            <a:off x="6914890" y="3706773"/>
            <a:ext cx="3295972" cy="0"/>
          </a:xfrm>
          <a:prstGeom prst="straightConnector1">
            <a:avLst/>
          </a:prstGeom>
          <a:noFill/>
          <a:ln cap="flat" cmpd="sng" w="19050">
            <a:solidFill>
              <a:schemeClr val="accent4"/>
            </a:solidFill>
            <a:prstDash val="solid"/>
            <a:miter lim="800000"/>
            <a:headEnd len="sm" w="sm" type="none"/>
            <a:tailEnd len="sm" w="sm" type="none"/>
          </a:ln>
        </p:spPr>
      </p:cxnSp>
      <p:grpSp>
        <p:nvGrpSpPr>
          <p:cNvPr id="63" name="Google Shape;63;p50"/>
          <p:cNvGrpSpPr/>
          <p:nvPr/>
        </p:nvGrpSpPr>
        <p:grpSpPr>
          <a:xfrm>
            <a:off x="7372196" y="4798239"/>
            <a:ext cx="2381356" cy="1632515"/>
            <a:chOff x="4428154" y="3921547"/>
            <a:chExt cx="3330175" cy="2282968"/>
          </a:xfrm>
        </p:grpSpPr>
        <p:grpSp>
          <p:nvGrpSpPr>
            <p:cNvPr id="64" name="Google Shape;64;p50"/>
            <p:cNvGrpSpPr/>
            <p:nvPr/>
          </p:nvGrpSpPr>
          <p:grpSpPr>
            <a:xfrm>
              <a:off x="5391912" y="3921547"/>
              <a:ext cx="1408176" cy="1538935"/>
              <a:chOff x="5183237" y="4557650"/>
              <a:chExt cx="1408176" cy="1538935"/>
            </a:xfrm>
          </p:grpSpPr>
          <p:sp>
            <p:nvSpPr>
              <p:cNvPr id="65" name="Google Shape;65;p50"/>
              <p:cNvSpPr/>
              <p:nvPr/>
            </p:nvSpPr>
            <p:spPr>
              <a:xfrm>
                <a:off x="5183237" y="4557650"/>
                <a:ext cx="1408176" cy="153893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66" name="Google Shape;66;p50"/>
              <p:cNvPicPr preferRelativeResize="0"/>
              <p:nvPr/>
            </p:nvPicPr>
            <p:blipFill rotWithShape="1">
              <a:blip r:embed="rId2">
                <a:alphaModFix/>
              </a:blip>
              <a:srcRect b="0" l="0" r="0" t="0"/>
              <a:stretch/>
            </p:blipFill>
            <p:spPr>
              <a:xfrm>
                <a:off x="5378407" y="4756048"/>
                <a:ext cx="1012320" cy="1135773"/>
              </a:xfrm>
              <a:prstGeom prst="rect">
                <a:avLst/>
              </a:prstGeom>
              <a:noFill/>
              <a:ln>
                <a:noFill/>
              </a:ln>
            </p:spPr>
          </p:pic>
        </p:grpSp>
        <p:pic>
          <p:nvPicPr>
            <p:cNvPr id="67" name="Google Shape;67;p50"/>
            <p:cNvPicPr preferRelativeResize="0"/>
            <p:nvPr/>
          </p:nvPicPr>
          <p:blipFill rotWithShape="1">
            <a:blip r:embed="rId3">
              <a:alphaModFix/>
            </a:blip>
            <a:srcRect b="0" l="0" r="0" t="0"/>
            <a:stretch/>
          </p:blipFill>
          <p:spPr>
            <a:xfrm>
              <a:off x="4428154" y="5666564"/>
              <a:ext cx="3330175" cy="537951"/>
            </a:xfrm>
            <a:prstGeom prst="rect">
              <a:avLst/>
            </a:prstGeom>
            <a:noFill/>
            <a:ln>
              <a:noFill/>
            </a:ln>
          </p:spPr>
        </p:pic>
      </p:grpSp>
      <p:sp>
        <p:nvSpPr>
          <p:cNvPr id="68" name="Google Shape;68;p50"/>
          <p:cNvSpPr txBox="1"/>
          <p:nvPr>
            <p:ph idx="12" type="sldNum"/>
          </p:nvPr>
        </p:nvSpPr>
        <p:spPr>
          <a:xfrm>
            <a:off x="9169828" y="634411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3">
  <p:cSld name="Presentation Title 3">
    <p:bg>
      <p:bgPr>
        <a:solidFill>
          <a:schemeClr val="dk2"/>
        </a:solidFill>
      </p:bgPr>
    </p:bg>
    <p:spTree>
      <p:nvGrpSpPr>
        <p:cNvPr id="69" name="Shape 69"/>
        <p:cNvGrpSpPr/>
        <p:nvPr/>
      </p:nvGrpSpPr>
      <p:grpSpPr>
        <a:xfrm>
          <a:off x="0" y="0"/>
          <a:ext cx="0" cy="0"/>
          <a:chOff x="0" y="0"/>
          <a:chExt cx="0" cy="0"/>
        </a:xfrm>
      </p:grpSpPr>
      <p:sp>
        <p:nvSpPr>
          <p:cNvPr id="70" name="Google Shape;70;p51"/>
          <p:cNvSpPr/>
          <p:nvPr/>
        </p:nvSpPr>
        <p:spPr>
          <a:xfrm>
            <a:off x="0" y="5029200"/>
            <a:ext cx="12192000" cy="182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51"/>
          <p:cNvSpPr txBox="1"/>
          <p:nvPr>
            <p:ph type="ctrTitle"/>
          </p:nvPr>
        </p:nvSpPr>
        <p:spPr>
          <a:xfrm>
            <a:off x="914400" y="476996"/>
            <a:ext cx="10363200" cy="146629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0"/>
              </a:spcBef>
              <a:spcAft>
                <a:spcPts val="0"/>
              </a:spcAft>
              <a:buClr>
                <a:schemeClr val="lt1"/>
              </a:buClr>
              <a:buSzPts val="6000"/>
              <a:buFont typeface="Tahoma"/>
              <a:buNone/>
              <a:defRPr b="1" i="0" sz="600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51"/>
          <p:cNvSpPr txBox="1"/>
          <p:nvPr>
            <p:ph idx="1" type="subTitle"/>
          </p:nvPr>
        </p:nvSpPr>
        <p:spPr>
          <a:xfrm>
            <a:off x="1524000" y="1964997"/>
            <a:ext cx="9144000" cy="82829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p51"/>
          <p:cNvSpPr txBox="1"/>
          <p:nvPr>
            <p:ph idx="2" type="body"/>
          </p:nvPr>
        </p:nvSpPr>
        <p:spPr>
          <a:xfrm>
            <a:off x="2969977" y="2816316"/>
            <a:ext cx="6233583" cy="3349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51"/>
          <p:cNvSpPr txBox="1"/>
          <p:nvPr>
            <p:ph idx="3" type="body"/>
          </p:nvPr>
        </p:nvSpPr>
        <p:spPr>
          <a:xfrm>
            <a:off x="914401" y="3277317"/>
            <a:ext cx="4950937" cy="652749"/>
          </a:xfrm>
          <a:prstGeom prst="rect">
            <a:avLst/>
          </a:prstGeom>
          <a:noFill/>
          <a:ln>
            <a:noFill/>
          </a:ln>
        </p:spPr>
        <p:txBody>
          <a:bodyPr anchorCtr="0" anchor="ctr"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1"/>
          <p:cNvSpPr txBox="1"/>
          <p:nvPr>
            <p:ph idx="4" type="body"/>
          </p:nvPr>
        </p:nvSpPr>
        <p:spPr>
          <a:xfrm>
            <a:off x="6308194" y="3277317"/>
            <a:ext cx="4950937" cy="652749"/>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6" name="Google Shape;76;p51"/>
          <p:cNvGrpSpPr/>
          <p:nvPr/>
        </p:nvGrpSpPr>
        <p:grpSpPr>
          <a:xfrm>
            <a:off x="4884927" y="4280007"/>
            <a:ext cx="2415372" cy="1632515"/>
            <a:chOff x="4884927" y="4571999"/>
            <a:chExt cx="2415372" cy="1632515"/>
          </a:xfrm>
        </p:grpSpPr>
        <p:pic>
          <p:nvPicPr>
            <p:cNvPr id="77" name="Google Shape;77;p51"/>
            <p:cNvPicPr preferRelativeResize="0"/>
            <p:nvPr/>
          </p:nvPicPr>
          <p:blipFill rotWithShape="1">
            <a:blip r:embed="rId2">
              <a:alphaModFix/>
            </a:blip>
            <a:srcRect b="0" l="0" r="0" t="0"/>
            <a:stretch/>
          </p:blipFill>
          <p:spPr>
            <a:xfrm>
              <a:off x="4884927" y="5814339"/>
              <a:ext cx="2415372" cy="390175"/>
            </a:xfrm>
            <a:prstGeom prst="rect">
              <a:avLst/>
            </a:prstGeom>
            <a:noFill/>
            <a:ln>
              <a:noFill/>
            </a:ln>
          </p:spPr>
        </p:pic>
        <p:grpSp>
          <p:nvGrpSpPr>
            <p:cNvPr id="78" name="Google Shape;78;p51"/>
            <p:cNvGrpSpPr/>
            <p:nvPr/>
          </p:nvGrpSpPr>
          <p:grpSpPr>
            <a:xfrm>
              <a:off x="5594490" y="4571999"/>
              <a:ext cx="1006965" cy="1100469"/>
              <a:chOff x="5183237" y="4557650"/>
              <a:chExt cx="1408176" cy="1538935"/>
            </a:xfrm>
          </p:grpSpPr>
          <p:sp>
            <p:nvSpPr>
              <p:cNvPr id="79" name="Google Shape;79;p51"/>
              <p:cNvSpPr/>
              <p:nvPr/>
            </p:nvSpPr>
            <p:spPr>
              <a:xfrm>
                <a:off x="5183237" y="4557650"/>
                <a:ext cx="1408176" cy="153893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80" name="Google Shape;80;p51"/>
              <p:cNvPicPr preferRelativeResize="0"/>
              <p:nvPr/>
            </p:nvPicPr>
            <p:blipFill rotWithShape="1">
              <a:blip r:embed="rId3">
                <a:alphaModFix/>
              </a:blip>
              <a:srcRect b="0" l="0" r="0" t="0"/>
              <a:stretch/>
            </p:blipFill>
            <p:spPr>
              <a:xfrm>
                <a:off x="5378407" y="4756048"/>
                <a:ext cx="1012320" cy="1135773"/>
              </a:xfrm>
              <a:prstGeom prst="rect">
                <a:avLst/>
              </a:prstGeom>
              <a:noFill/>
              <a:ln>
                <a:noFill/>
              </a:ln>
            </p:spPr>
          </p:pic>
        </p:grpSp>
      </p:grpSp>
      <p:sp>
        <p:nvSpPr>
          <p:cNvPr id="81" name="Google Shape;81;p51"/>
          <p:cNvSpPr txBox="1"/>
          <p:nvPr>
            <p:ph idx="12" type="sldNum"/>
          </p:nvPr>
        </p:nvSpPr>
        <p:spPr>
          <a:xfrm>
            <a:off x="8534400" y="6366078"/>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2"/>
                </a:solidFill>
                <a:latin typeface="Calibri"/>
                <a:ea typeface="Calibri"/>
                <a:cs typeface="Calibri"/>
                <a:sym typeface="Calibri"/>
              </a:defRPr>
            </a:lvl1pPr>
            <a:lvl2pPr indent="0" lvl="1" marL="0" algn="r">
              <a:spcBef>
                <a:spcPts val="0"/>
              </a:spcBef>
              <a:buNone/>
              <a:defRPr sz="1200">
                <a:solidFill>
                  <a:schemeClr val="dk2"/>
                </a:solidFill>
                <a:latin typeface="Calibri"/>
                <a:ea typeface="Calibri"/>
                <a:cs typeface="Calibri"/>
                <a:sym typeface="Calibri"/>
              </a:defRPr>
            </a:lvl2pPr>
            <a:lvl3pPr indent="0" lvl="2" marL="0" algn="r">
              <a:spcBef>
                <a:spcPts val="0"/>
              </a:spcBef>
              <a:buNone/>
              <a:defRPr sz="1200">
                <a:solidFill>
                  <a:schemeClr val="dk2"/>
                </a:solidFill>
                <a:latin typeface="Calibri"/>
                <a:ea typeface="Calibri"/>
                <a:cs typeface="Calibri"/>
                <a:sym typeface="Calibri"/>
              </a:defRPr>
            </a:lvl3pPr>
            <a:lvl4pPr indent="0" lvl="3" marL="0" algn="r">
              <a:spcBef>
                <a:spcPts val="0"/>
              </a:spcBef>
              <a:buNone/>
              <a:defRPr sz="1200">
                <a:solidFill>
                  <a:schemeClr val="dk2"/>
                </a:solidFill>
                <a:latin typeface="Calibri"/>
                <a:ea typeface="Calibri"/>
                <a:cs typeface="Calibri"/>
                <a:sym typeface="Calibri"/>
              </a:defRPr>
            </a:lvl4pPr>
            <a:lvl5pPr indent="0" lvl="4" marL="0" algn="r">
              <a:spcBef>
                <a:spcPts val="0"/>
              </a:spcBef>
              <a:buNone/>
              <a:defRPr sz="1200">
                <a:solidFill>
                  <a:schemeClr val="dk2"/>
                </a:solidFill>
                <a:latin typeface="Calibri"/>
                <a:ea typeface="Calibri"/>
                <a:cs typeface="Calibri"/>
                <a:sym typeface="Calibri"/>
              </a:defRPr>
            </a:lvl5pPr>
            <a:lvl6pPr indent="0" lvl="5" marL="0" algn="r">
              <a:spcBef>
                <a:spcPts val="0"/>
              </a:spcBef>
              <a:buNone/>
              <a:defRPr sz="1200">
                <a:solidFill>
                  <a:schemeClr val="dk2"/>
                </a:solidFill>
                <a:latin typeface="Calibri"/>
                <a:ea typeface="Calibri"/>
                <a:cs typeface="Calibri"/>
                <a:sym typeface="Calibri"/>
              </a:defRPr>
            </a:lvl6pPr>
            <a:lvl7pPr indent="0" lvl="6" marL="0" algn="r">
              <a:spcBef>
                <a:spcPts val="0"/>
              </a:spcBef>
              <a:buNone/>
              <a:defRPr sz="1200">
                <a:solidFill>
                  <a:schemeClr val="dk2"/>
                </a:solidFill>
                <a:latin typeface="Calibri"/>
                <a:ea typeface="Calibri"/>
                <a:cs typeface="Calibri"/>
                <a:sym typeface="Calibri"/>
              </a:defRPr>
            </a:lvl7pPr>
            <a:lvl8pPr indent="0" lvl="7" marL="0" algn="r">
              <a:spcBef>
                <a:spcPts val="0"/>
              </a:spcBef>
              <a:buNone/>
              <a:defRPr sz="1200">
                <a:solidFill>
                  <a:schemeClr val="dk2"/>
                </a:solidFill>
                <a:latin typeface="Calibri"/>
                <a:ea typeface="Calibri"/>
                <a:cs typeface="Calibri"/>
                <a:sym typeface="Calibri"/>
              </a:defRPr>
            </a:lvl8pPr>
            <a:lvl9pPr indent="0" lvl="8" marL="0" algn="r">
              <a:spcBef>
                <a:spcPts val="0"/>
              </a:spcBef>
              <a:buNone/>
              <a:defRPr sz="12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type="secHead">
  <p:cSld name="SECTION_HEADER">
    <p:spTree>
      <p:nvGrpSpPr>
        <p:cNvPr id="82" name="Shape 82"/>
        <p:cNvGrpSpPr/>
        <p:nvPr/>
      </p:nvGrpSpPr>
      <p:grpSpPr>
        <a:xfrm>
          <a:off x="0" y="0"/>
          <a:ext cx="0" cy="0"/>
          <a:chOff x="0" y="0"/>
          <a:chExt cx="0" cy="0"/>
        </a:xfrm>
      </p:grpSpPr>
      <p:sp>
        <p:nvSpPr>
          <p:cNvPr id="83" name="Google Shape;83;p52"/>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6000"/>
              <a:buFont typeface="Tahom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2"/>
          <p:cNvSpPr txBox="1"/>
          <p:nvPr>
            <p:ph idx="1" type="body"/>
          </p:nvPr>
        </p:nvSpPr>
        <p:spPr>
          <a:xfrm>
            <a:off x="831851" y="4589465"/>
            <a:ext cx="10515600" cy="7365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5" name="Google Shape;8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1.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000"/>
              <a:buFont typeface="Tahoma"/>
              <a:buNone/>
              <a:defRPr b="1" i="0" sz="4000" u="none" cap="none" strike="noStrike">
                <a:solidFill>
                  <a:schemeClr val="dk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3"/>
          <p:cNvSpPr txBox="1"/>
          <p:nvPr>
            <p:ph idx="1" type="body"/>
          </p:nvPr>
        </p:nvSpPr>
        <p:spPr>
          <a:xfrm>
            <a:off x="838200" y="1825625"/>
            <a:ext cx="10515600" cy="36703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3"/>
          <p:cNvSpPr/>
          <p:nvPr/>
        </p:nvSpPr>
        <p:spPr>
          <a:xfrm>
            <a:off x="0" y="5758249"/>
            <a:ext cx="12192000" cy="1099751"/>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 name="Google Shape;13;p43"/>
          <p:cNvPicPr preferRelativeResize="0"/>
          <p:nvPr/>
        </p:nvPicPr>
        <p:blipFill rotWithShape="1">
          <a:blip r:embed="rId1">
            <a:alphaModFix/>
          </a:blip>
          <a:srcRect b="0" l="0" r="0" t="0"/>
          <a:stretch/>
        </p:blipFill>
        <p:spPr>
          <a:xfrm>
            <a:off x="677562" y="5919726"/>
            <a:ext cx="692363" cy="776797"/>
          </a:xfrm>
          <a:prstGeom prst="rect">
            <a:avLst/>
          </a:prstGeom>
          <a:noFill/>
          <a:ln>
            <a:noFill/>
          </a:ln>
        </p:spPr>
      </p:pic>
      <p:pic>
        <p:nvPicPr>
          <p:cNvPr id="14" name="Google Shape;14;p43"/>
          <p:cNvPicPr preferRelativeResize="0"/>
          <p:nvPr/>
        </p:nvPicPr>
        <p:blipFill rotWithShape="1">
          <a:blip r:embed="rId2">
            <a:alphaModFix/>
          </a:blip>
          <a:srcRect b="0" l="0" r="0" t="0"/>
          <a:stretch/>
        </p:blipFill>
        <p:spPr>
          <a:xfrm>
            <a:off x="1516316" y="6228234"/>
            <a:ext cx="2984393" cy="309918"/>
          </a:xfrm>
          <a:prstGeom prst="rect">
            <a:avLst/>
          </a:prstGeom>
          <a:noFill/>
          <a:ln>
            <a:noFill/>
          </a:ln>
        </p:spPr>
      </p:pic>
      <p:sp>
        <p:nvSpPr>
          <p:cNvPr id="15" name="Google Shape;1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28.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37.jp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54.png"/><Relationship Id="rId6" Type="http://schemas.openxmlformats.org/officeDocument/2006/relationships/image" Target="../media/image36.png"/><Relationship Id="rId7"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73.jpg"/><Relationship Id="rId5"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4.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72.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7.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8.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2.jpg"/><Relationship Id="rId5"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37.jp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
          <p:cNvSpPr txBox="1"/>
          <p:nvPr>
            <p:ph type="ctrTitle"/>
          </p:nvPr>
        </p:nvSpPr>
        <p:spPr>
          <a:xfrm>
            <a:off x="394400" y="208997"/>
            <a:ext cx="11403300" cy="2580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Tahoma"/>
              <a:buNone/>
            </a:pPr>
            <a:r>
              <a:rPr lang="en-US" sz="3900"/>
              <a:t>Temperature Dependence of the Optical Constants of Tantalum Nitride formed by Atomic Layer Deposition on 300 mm wafers</a:t>
            </a:r>
            <a:endParaRPr sz="5500"/>
          </a:p>
        </p:txBody>
      </p:sp>
      <p:sp>
        <p:nvSpPr>
          <p:cNvPr id="121" name="Google Shape;121;p1"/>
          <p:cNvSpPr txBox="1"/>
          <p:nvPr>
            <p:ph idx="3" type="body"/>
          </p:nvPr>
        </p:nvSpPr>
        <p:spPr>
          <a:xfrm>
            <a:off x="923632" y="3817506"/>
            <a:ext cx="4950900" cy="6528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1800"/>
              <a:buNone/>
            </a:pPr>
            <a:r>
              <a:rPr lang="en-US"/>
              <a:t>College of Arts and Sciences</a:t>
            </a:r>
            <a:endParaRPr/>
          </a:p>
        </p:txBody>
      </p:sp>
      <p:sp>
        <p:nvSpPr>
          <p:cNvPr id="122" name="Google Shape;122;p1"/>
          <p:cNvSpPr txBox="1"/>
          <p:nvPr>
            <p:ph idx="4" type="body"/>
          </p:nvPr>
        </p:nvSpPr>
        <p:spPr>
          <a:xfrm>
            <a:off x="6317425" y="3817506"/>
            <a:ext cx="4950900" cy="652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a:t>Department of Physics</a:t>
            </a:r>
            <a:endParaRPr/>
          </a:p>
        </p:txBody>
      </p:sp>
      <p:sp>
        <p:nvSpPr>
          <p:cNvPr id="123" name="Google Shape;123;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4" name="Google Shape;124;p1"/>
          <p:cNvSpPr txBox="1"/>
          <p:nvPr/>
        </p:nvSpPr>
        <p:spPr>
          <a:xfrm>
            <a:off x="1533231" y="2687669"/>
            <a:ext cx="9144000" cy="828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lang="en-US" sz="2800">
                <a:solidFill>
                  <a:srgbClr val="FEFFFF"/>
                </a:solidFill>
                <a:latin typeface="Tahoma"/>
                <a:ea typeface="Tahoma"/>
                <a:cs typeface="Tahoma"/>
                <a:sym typeface="Tahoma"/>
              </a:rPr>
              <a:t>MASTER’S DEFENSE</a:t>
            </a:r>
            <a:endParaRPr sz="3200">
              <a:solidFill>
                <a:srgbClr val="FEFFFF"/>
              </a:solidFill>
              <a:latin typeface="Tahoma"/>
              <a:ea typeface="Tahoma"/>
              <a:cs typeface="Tahoma"/>
              <a:sym typeface="Tahoma"/>
            </a:endParaRPr>
          </a:p>
        </p:txBody>
      </p:sp>
      <p:sp>
        <p:nvSpPr>
          <p:cNvPr id="125" name="Google Shape;125;p1"/>
          <p:cNvSpPr txBox="1"/>
          <p:nvPr/>
        </p:nvSpPr>
        <p:spPr>
          <a:xfrm>
            <a:off x="2979208" y="3429000"/>
            <a:ext cx="6233700" cy="335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US" sz="2000">
                <a:solidFill>
                  <a:srgbClr val="FEFFFF"/>
                </a:solidFill>
                <a:latin typeface="Tahoma"/>
                <a:ea typeface="Tahoma"/>
                <a:cs typeface="Tahoma"/>
                <a:sym typeface="Tahoma"/>
              </a:rPr>
              <a:t>Aaron Lopez Gonzalez</a:t>
            </a:r>
            <a:endParaRPr sz="2000">
              <a:solidFill>
                <a:srgbClr val="FEFFFF"/>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9d2140501a_0_80"/>
          <p:cNvSpPr txBox="1"/>
          <p:nvPr>
            <p:ph type="title"/>
          </p:nvPr>
        </p:nvSpPr>
        <p:spPr>
          <a:xfrm>
            <a:off x="350825" y="0"/>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Optical properties and Band structure</a:t>
            </a:r>
            <a:endParaRPr/>
          </a:p>
        </p:txBody>
      </p:sp>
      <p:sp>
        <p:nvSpPr>
          <p:cNvPr id="214" name="Google Shape;214;g39d2140501a_0_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5" name="Google Shape;215;g39d2140501a_0_80"/>
          <p:cNvSpPr txBox="1"/>
          <p:nvPr>
            <p:ph idx="1" type="body"/>
          </p:nvPr>
        </p:nvSpPr>
        <p:spPr>
          <a:xfrm>
            <a:off x="332700" y="1369268"/>
            <a:ext cx="8555400" cy="42297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000"/>
              <a:t>The optical constants of a material, namely the refractive index </a:t>
            </a:r>
            <a:r>
              <a:rPr i="1" lang="en-US" sz="2000"/>
              <a:t>n</a:t>
            </a:r>
            <a:r>
              <a:rPr lang="en-US" sz="2000"/>
              <a:t> and the extinction coefficient </a:t>
            </a:r>
            <a:r>
              <a:rPr i="1" lang="en-US" sz="2000"/>
              <a:t>k</a:t>
            </a:r>
            <a:r>
              <a:rPr lang="en-US" sz="2000"/>
              <a:t>, are intimately related to its electronic band structure. The </a:t>
            </a:r>
            <a:r>
              <a:rPr i="1" lang="en-US" sz="2000"/>
              <a:t>n</a:t>
            </a:r>
            <a:r>
              <a:rPr lang="en-US" sz="2000"/>
              <a:t> and </a:t>
            </a:r>
            <a:r>
              <a:rPr i="1" lang="en-US" sz="2000"/>
              <a:t>k</a:t>
            </a:r>
            <a:r>
              <a:rPr lang="en-US" sz="2000"/>
              <a:t> are the real and imaginary parts of the complex refractive index </a:t>
            </a:r>
            <a:r>
              <a:rPr i="1" lang="en-US" sz="2000"/>
              <a:t>ñ</a:t>
            </a:r>
            <a:r>
              <a:rPr lang="en-US" sz="2000"/>
              <a:t>:</a:t>
            </a:r>
            <a:endParaRPr sz="2000"/>
          </a:p>
          <a:p>
            <a:pPr indent="0" lvl="0" marL="0" rtl="0" algn="l">
              <a:spcBef>
                <a:spcPts val="1000"/>
              </a:spcBef>
              <a:spcAft>
                <a:spcPts val="0"/>
              </a:spcAft>
              <a:buNone/>
            </a:pPr>
            <a:r>
              <a:rPr lang="en-US" sz="2000"/>
              <a:t>This </a:t>
            </a:r>
            <a:r>
              <a:rPr i="1" lang="en-US" sz="2000"/>
              <a:t>ñ</a:t>
            </a:r>
            <a:r>
              <a:rPr lang="en-US" sz="2000"/>
              <a:t> relates to the complex dielectric function ε̃(ω):</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rPr lang="en-US" sz="2000"/>
              <a:t>So, the optical constants </a:t>
            </a:r>
            <a:r>
              <a:rPr i="1" lang="en-US" sz="2000"/>
              <a:t>n</a:t>
            </a:r>
            <a:r>
              <a:rPr lang="en-US" sz="2000"/>
              <a:t> and </a:t>
            </a:r>
            <a:r>
              <a:rPr i="1" lang="en-US" sz="2000"/>
              <a:t>k</a:t>
            </a:r>
            <a:r>
              <a:rPr lang="en-US" sz="2000"/>
              <a:t> are derived directly from the dielectric response of the material, and this dielectric function ε̃(ω) describes how the material’s electrons respond to an electromagnetic field (light). It has two main components related to the electronic band structure:</a:t>
            </a:r>
            <a:endParaRPr sz="2000"/>
          </a:p>
          <a:p>
            <a:pPr indent="0" lvl="0" marL="0" rtl="0" algn="l">
              <a:spcBef>
                <a:spcPts val="1000"/>
              </a:spcBef>
              <a:spcAft>
                <a:spcPts val="0"/>
              </a:spcAft>
              <a:buNone/>
            </a:pPr>
            <a:r>
              <a:rPr lang="en-US" sz="2000"/>
              <a:t>   1. Interband Transitions — electrons absorb photons and jump between the </a:t>
            </a:r>
            <a:endParaRPr sz="2000"/>
          </a:p>
          <a:p>
            <a:pPr indent="457200" lvl="0" marL="0" rtl="0" algn="l">
              <a:spcBef>
                <a:spcPts val="0"/>
              </a:spcBef>
              <a:spcAft>
                <a:spcPts val="0"/>
              </a:spcAft>
              <a:buNone/>
            </a:pPr>
            <a:r>
              <a:rPr lang="en-US" sz="2000"/>
              <a:t>valence and conduction bands.</a:t>
            </a:r>
            <a:endParaRPr sz="2000"/>
          </a:p>
          <a:p>
            <a:pPr indent="0" lvl="0" marL="0" rtl="0" algn="l">
              <a:spcBef>
                <a:spcPts val="1000"/>
              </a:spcBef>
              <a:spcAft>
                <a:spcPts val="0"/>
              </a:spcAft>
              <a:buNone/>
            </a:pPr>
            <a:r>
              <a:rPr lang="en-US" sz="2000"/>
              <a:t>   2. Intraband (Free Carrier) Transitions — conduction electrons respond to</a:t>
            </a:r>
            <a:endParaRPr sz="2000"/>
          </a:p>
          <a:p>
            <a:pPr indent="457200" lvl="0" marL="0" rtl="0" algn="l">
              <a:spcBef>
                <a:spcPts val="0"/>
              </a:spcBef>
              <a:spcAft>
                <a:spcPts val="0"/>
              </a:spcAft>
              <a:buNone/>
            </a:pPr>
            <a:r>
              <a:rPr lang="en-US" sz="2000"/>
              <a:t>low-energy fields (dominant in metals).</a:t>
            </a:r>
            <a:endParaRPr sz="2000"/>
          </a:p>
        </p:txBody>
      </p:sp>
      <p:sp>
        <p:nvSpPr>
          <p:cNvPr id="216" name="Google Shape;216;g39d2140501a_0_80"/>
          <p:cNvSpPr txBox="1"/>
          <p:nvPr/>
        </p:nvSpPr>
        <p:spPr>
          <a:xfrm>
            <a:off x="4608155" y="5782948"/>
            <a:ext cx="5692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A.R. Forouhi, I. Bloomer, HOCSi, 2, 151-175 (1997).</a:t>
            </a:r>
            <a:endParaRPr sz="1200">
              <a:solidFill>
                <a:schemeClr val="lt1"/>
              </a:solidFill>
              <a:latin typeface="Calibri"/>
              <a:ea typeface="Calibri"/>
              <a:cs typeface="Calibri"/>
              <a:sym typeface="Calibri"/>
            </a:endParaRPr>
          </a:p>
        </p:txBody>
      </p:sp>
      <p:pic>
        <p:nvPicPr>
          <p:cNvPr id="217" name="Google Shape;217;g39d2140501a_0_80"/>
          <p:cNvPicPr preferRelativeResize="0"/>
          <p:nvPr/>
        </p:nvPicPr>
        <p:blipFill>
          <a:blip r:embed="rId3">
            <a:alphaModFix/>
          </a:blip>
          <a:stretch>
            <a:fillRect/>
          </a:stretch>
        </p:blipFill>
        <p:spPr>
          <a:xfrm>
            <a:off x="9473972" y="1616814"/>
            <a:ext cx="1524000" cy="466725"/>
          </a:xfrm>
          <a:prstGeom prst="rect">
            <a:avLst/>
          </a:prstGeom>
          <a:noFill/>
          <a:ln>
            <a:noFill/>
          </a:ln>
        </p:spPr>
      </p:pic>
      <p:pic>
        <p:nvPicPr>
          <p:cNvPr id="218" name="Google Shape;218;g39d2140501a_0_80"/>
          <p:cNvPicPr preferRelativeResize="0"/>
          <p:nvPr/>
        </p:nvPicPr>
        <p:blipFill>
          <a:blip r:embed="rId4">
            <a:alphaModFix/>
          </a:blip>
          <a:stretch>
            <a:fillRect/>
          </a:stretch>
        </p:blipFill>
        <p:spPr>
          <a:xfrm>
            <a:off x="6762714" y="2330790"/>
            <a:ext cx="5191125" cy="619125"/>
          </a:xfrm>
          <a:prstGeom prst="rect">
            <a:avLst/>
          </a:prstGeom>
          <a:noFill/>
          <a:ln>
            <a:noFill/>
          </a:ln>
        </p:spPr>
      </p:pic>
      <p:pic>
        <p:nvPicPr>
          <p:cNvPr id="219" name="Google Shape;219;g39d2140501a_0_80"/>
          <p:cNvPicPr preferRelativeResize="0"/>
          <p:nvPr/>
        </p:nvPicPr>
        <p:blipFill rotWithShape="1">
          <a:blip r:embed="rId5">
            <a:alphaModFix/>
          </a:blip>
          <a:srcRect b="56445" l="0" r="0" t="0"/>
          <a:stretch/>
        </p:blipFill>
        <p:spPr>
          <a:xfrm>
            <a:off x="9459475" y="3083692"/>
            <a:ext cx="1638300" cy="759175"/>
          </a:xfrm>
          <a:prstGeom prst="rect">
            <a:avLst/>
          </a:prstGeom>
          <a:noFill/>
          <a:ln>
            <a:noFill/>
          </a:ln>
        </p:spPr>
      </p:pic>
      <p:pic>
        <p:nvPicPr>
          <p:cNvPr id="220" name="Google Shape;220;g39d2140501a_0_80"/>
          <p:cNvPicPr preferRelativeResize="0"/>
          <p:nvPr/>
        </p:nvPicPr>
        <p:blipFill>
          <a:blip r:embed="rId6">
            <a:alphaModFix/>
          </a:blip>
          <a:stretch>
            <a:fillRect/>
          </a:stretch>
        </p:blipFill>
        <p:spPr>
          <a:xfrm>
            <a:off x="8773306" y="4815822"/>
            <a:ext cx="3180543" cy="759175"/>
          </a:xfrm>
          <a:prstGeom prst="rect">
            <a:avLst/>
          </a:prstGeom>
          <a:noFill/>
          <a:ln>
            <a:noFill/>
          </a:ln>
        </p:spPr>
      </p:pic>
      <p:pic>
        <p:nvPicPr>
          <p:cNvPr id="221" name="Google Shape;221;g39d2140501a_0_80"/>
          <p:cNvPicPr preferRelativeResize="0"/>
          <p:nvPr/>
        </p:nvPicPr>
        <p:blipFill rotWithShape="1">
          <a:blip r:embed="rId5">
            <a:alphaModFix/>
          </a:blip>
          <a:srcRect b="0" l="0" r="0" t="68409"/>
          <a:stretch/>
        </p:blipFill>
        <p:spPr>
          <a:xfrm>
            <a:off x="9459475" y="4013369"/>
            <a:ext cx="1638300" cy="550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9d2140501a_0_175"/>
          <p:cNvSpPr txBox="1"/>
          <p:nvPr>
            <p:ph type="title"/>
          </p:nvPr>
        </p:nvSpPr>
        <p:spPr>
          <a:xfrm>
            <a:off x="350825" y="0"/>
            <a:ext cx="11642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Optical properties and Band structure pt.2</a:t>
            </a:r>
            <a:endParaRPr/>
          </a:p>
        </p:txBody>
      </p:sp>
      <p:sp>
        <p:nvSpPr>
          <p:cNvPr id="227" name="Google Shape;227;g39d2140501a_0_1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8" name="Google Shape;228;g39d2140501a_0_175"/>
          <p:cNvSpPr txBox="1"/>
          <p:nvPr>
            <p:ph idx="1" type="body"/>
          </p:nvPr>
        </p:nvSpPr>
        <p:spPr>
          <a:xfrm>
            <a:off x="274650" y="1363275"/>
            <a:ext cx="11642700" cy="422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US" sz="2200"/>
              <a:t>The </a:t>
            </a:r>
            <a:r>
              <a:rPr b="1" lang="en-US" sz="2200"/>
              <a:t>refractive index </a:t>
            </a:r>
            <a:r>
              <a:rPr b="1" i="1" lang="en-US" sz="2200"/>
              <a:t>n</a:t>
            </a:r>
            <a:r>
              <a:rPr lang="en-US" sz="2200"/>
              <a:t> and </a:t>
            </a:r>
            <a:r>
              <a:rPr b="1" lang="en-US" sz="2200"/>
              <a:t>extinction coefficient </a:t>
            </a:r>
            <a:r>
              <a:rPr b="1" i="1" lang="en-US" sz="2200"/>
              <a:t>k</a:t>
            </a:r>
            <a:r>
              <a:rPr lang="en-US" sz="2200"/>
              <a:t> form what’s known as the </a:t>
            </a:r>
            <a:r>
              <a:rPr b="1" lang="en-US" sz="2200"/>
              <a:t>complex refractive index</a:t>
            </a:r>
            <a:r>
              <a:rPr lang="en-US" sz="2200"/>
              <a:t>, represented as </a:t>
            </a:r>
            <a:r>
              <a:rPr b="1" i="1" lang="en-US" sz="2200"/>
              <a:t>n</a:t>
            </a:r>
            <a:r>
              <a:rPr b="1" lang="en-US" sz="2200"/>
              <a:t> + i</a:t>
            </a:r>
            <a:r>
              <a:rPr b="1" i="1" lang="en-US" sz="2200"/>
              <a:t>k</a:t>
            </a:r>
            <a:r>
              <a:rPr lang="en-US" sz="2200"/>
              <a:t>.</a:t>
            </a:r>
            <a:br>
              <a:rPr lang="en-US" sz="2200"/>
            </a:br>
            <a:r>
              <a:rPr lang="en-US" sz="2200"/>
              <a:t>These are directly related to the </a:t>
            </a:r>
            <a:r>
              <a:rPr b="1" lang="en-US" sz="2200"/>
              <a:t>complex dielectric function</a:t>
            </a:r>
            <a:r>
              <a:rPr lang="en-US" sz="2200"/>
              <a:t>, which tells us how electrons in a material respond to light.</a:t>
            </a:r>
            <a:endParaRPr sz="2200"/>
          </a:p>
          <a:p>
            <a:pPr indent="457200" lvl="0" marL="0" rtl="0" algn="l">
              <a:lnSpc>
                <a:spcPct val="100000"/>
              </a:lnSpc>
              <a:spcBef>
                <a:spcPts val="1200"/>
              </a:spcBef>
              <a:spcAft>
                <a:spcPts val="0"/>
              </a:spcAft>
              <a:buClr>
                <a:schemeClr val="dk1"/>
              </a:buClr>
              <a:buSzPts val="1100"/>
              <a:buFont typeface="Arial"/>
              <a:buNone/>
            </a:pPr>
            <a:r>
              <a:rPr lang="en-US" sz="2200"/>
              <a:t>In essence:</a:t>
            </a:r>
            <a:endParaRPr sz="2200"/>
          </a:p>
          <a:p>
            <a:pPr indent="-368300" lvl="0" marL="1371600" rtl="0" algn="l">
              <a:lnSpc>
                <a:spcPct val="100000"/>
              </a:lnSpc>
              <a:spcBef>
                <a:spcPts val="1200"/>
              </a:spcBef>
              <a:spcAft>
                <a:spcPts val="0"/>
              </a:spcAft>
              <a:buSzPts val="2200"/>
              <a:buChar char="●"/>
            </a:pPr>
            <a:r>
              <a:rPr lang="en-US" sz="2200"/>
              <a:t>The </a:t>
            </a:r>
            <a:r>
              <a:rPr b="1" lang="en-US" sz="2200"/>
              <a:t>real part</a:t>
            </a:r>
            <a:r>
              <a:rPr lang="en-US" sz="2200"/>
              <a:t> (</a:t>
            </a:r>
            <a:r>
              <a:rPr i="1" lang="en-US" sz="2200"/>
              <a:t>n</a:t>
            </a:r>
            <a:r>
              <a:rPr lang="en-US" sz="2200"/>
              <a:t>) describes how fast light travels through the material, and</a:t>
            </a:r>
            <a:br>
              <a:rPr lang="en-US" sz="2200"/>
            </a:br>
            <a:endParaRPr sz="2200"/>
          </a:p>
          <a:p>
            <a:pPr indent="-368300" lvl="0" marL="1371600" rtl="0" algn="l">
              <a:lnSpc>
                <a:spcPct val="100000"/>
              </a:lnSpc>
              <a:spcBef>
                <a:spcPts val="0"/>
              </a:spcBef>
              <a:spcAft>
                <a:spcPts val="0"/>
              </a:spcAft>
              <a:buSzPts val="2200"/>
              <a:buChar char="●"/>
            </a:pPr>
            <a:r>
              <a:rPr lang="en-US" sz="2200"/>
              <a:t>The </a:t>
            </a:r>
            <a:r>
              <a:rPr b="1" lang="en-US" sz="2200"/>
              <a:t>imaginary part</a:t>
            </a:r>
            <a:r>
              <a:rPr lang="en-US" sz="2200"/>
              <a:t> (</a:t>
            </a:r>
            <a:r>
              <a:rPr i="1" lang="en-US" sz="2200"/>
              <a:t>k</a:t>
            </a:r>
            <a:r>
              <a:rPr lang="en-US" sz="2200"/>
              <a:t>) describes how much light is absorbed.</a:t>
            </a:r>
            <a:br>
              <a:rPr lang="en-US" sz="2200"/>
            </a:br>
            <a:endParaRPr sz="2200"/>
          </a:p>
          <a:p>
            <a:pPr indent="0" lvl="0" marL="0" rtl="0" algn="l">
              <a:lnSpc>
                <a:spcPct val="100000"/>
              </a:lnSpc>
              <a:spcBef>
                <a:spcPts val="1200"/>
              </a:spcBef>
              <a:spcAft>
                <a:spcPts val="0"/>
              </a:spcAft>
              <a:buNone/>
            </a:pPr>
            <a:r>
              <a:rPr lang="en-US" sz="2200"/>
              <a:t>By measuring </a:t>
            </a:r>
            <a:r>
              <a:rPr i="1" lang="en-US" sz="2200"/>
              <a:t>n</a:t>
            </a:r>
            <a:r>
              <a:rPr lang="en-US" sz="2200"/>
              <a:t> and </a:t>
            </a:r>
            <a:r>
              <a:rPr i="1" lang="en-US" sz="2200"/>
              <a:t>k</a:t>
            </a:r>
            <a:r>
              <a:rPr lang="en-US" sz="2200"/>
              <a:t> across different photon energies and temperatures, we can learn about the </a:t>
            </a:r>
            <a:r>
              <a:rPr b="1" lang="en-US" sz="2200"/>
              <a:t>band gap</a:t>
            </a:r>
            <a:r>
              <a:rPr lang="en-US" sz="2200"/>
              <a:t>, </a:t>
            </a:r>
            <a:r>
              <a:rPr b="1" lang="en-US" sz="2200"/>
              <a:t>transition energies</a:t>
            </a:r>
            <a:r>
              <a:rPr lang="en-US" sz="2200"/>
              <a:t>, and even the </a:t>
            </a:r>
            <a:r>
              <a:rPr b="1" lang="en-US" sz="2200"/>
              <a:t>degree of disorder</a:t>
            </a:r>
            <a:r>
              <a:rPr lang="en-US" sz="2200"/>
              <a:t> in the TaN films.</a:t>
            </a:r>
            <a:endParaRPr sz="3000"/>
          </a:p>
          <a:p>
            <a:pPr indent="0" lvl="0" marL="0" rtl="0" algn="l">
              <a:lnSpc>
                <a:spcPct val="100000"/>
              </a:lnSpc>
              <a:spcBef>
                <a:spcPts val="1200"/>
              </a:spcBef>
              <a:spcAft>
                <a:spcPts val="0"/>
              </a:spcAft>
              <a:buNone/>
            </a:pPr>
            <a:r>
              <a:t/>
            </a:r>
            <a:endParaRPr sz="3000"/>
          </a:p>
        </p:txBody>
      </p:sp>
      <p:sp>
        <p:nvSpPr>
          <p:cNvPr id="229" name="Google Shape;229;g39d2140501a_0_175"/>
          <p:cNvSpPr txBox="1"/>
          <p:nvPr/>
        </p:nvSpPr>
        <p:spPr>
          <a:xfrm>
            <a:off x="4608155" y="5782948"/>
            <a:ext cx="5692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A.R. Forouhi, I. Bloomer, HOCSi, 2, 151-175 (1997).</a:t>
            </a:r>
            <a:endParaRPr sz="12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9"/>
          <p:cNvPicPr preferRelativeResize="0"/>
          <p:nvPr/>
        </p:nvPicPr>
        <p:blipFill>
          <a:blip r:embed="rId3">
            <a:alphaModFix/>
          </a:blip>
          <a:stretch>
            <a:fillRect/>
          </a:stretch>
        </p:blipFill>
        <p:spPr>
          <a:xfrm>
            <a:off x="6773853" y="2737800"/>
            <a:ext cx="5294751" cy="2506000"/>
          </a:xfrm>
          <a:prstGeom prst="rect">
            <a:avLst/>
          </a:prstGeom>
          <a:noFill/>
          <a:ln>
            <a:noFill/>
          </a:ln>
        </p:spPr>
      </p:pic>
      <p:sp>
        <p:nvSpPr>
          <p:cNvPr id="235" name="Google Shape;235;p9"/>
          <p:cNvSpPr txBox="1"/>
          <p:nvPr>
            <p:ph type="title"/>
          </p:nvPr>
        </p:nvSpPr>
        <p:spPr>
          <a:xfrm>
            <a:off x="350825" y="0"/>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Principles of Ellipsometry</a:t>
            </a:r>
            <a:endParaRPr/>
          </a:p>
        </p:txBody>
      </p:sp>
      <p:sp>
        <p:nvSpPr>
          <p:cNvPr id="236" name="Google Shape;23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7" name="Google Shape;237;p9"/>
          <p:cNvSpPr txBox="1"/>
          <p:nvPr>
            <p:ph idx="1" type="body"/>
          </p:nvPr>
        </p:nvSpPr>
        <p:spPr>
          <a:xfrm>
            <a:off x="332700" y="1412400"/>
            <a:ext cx="11573700" cy="13257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000"/>
              <a:t>Ellipsometry is based in the understanding that light is an electromagnetic wave interacting with materials. Because of this, it provides an optical technique used to determine the dielectric properties (complex refractive index or dielectric function) of thin films. Ellipsometry measures changes in the polarization state of light after reflection from or transmission through a material.</a:t>
            </a:r>
            <a:endParaRPr sz="2000"/>
          </a:p>
        </p:txBody>
      </p:sp>
      <p:sp>
        <p:nvSpPr>
          <p:cNvPr id="238" name="Google Shape;238;p9"/>
          <p:cNvSpPr txBox="1"/>
          <p:nvPr/>
        </p:nvSpPr>
        <p:spPr>
          <a:xfrm>
            <a:off x="4608155" y="5782948"/>
            <a:ext cx="5692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K. Vedam, Thin Solid Films 313–314, 1–9 (1998).</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G.E. Jellison, Thin Solid Films, 234, 416-422 (1993).</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J.A. Woollam, Ellipsometry FAQ, website (Accessed July 20, 2025).</a:t>
            </a:r>
            <a:endParaRPr sz="1200">
              <a:solidFill>
                <a:schemeClr val="lt1"/>
              </a:solidFill>
              <a:latin typeface="Calibri"/>
              <a:ea typeface="Calibri"/>
              <a:cs typeface="Calibri"/>
              <a:sym typeface="Calibri"/>
            </a:endParaRPr>
          </a:p>
        </p:txBody>
      </p:sp>
      <p:pic>
        <p:nvPicPr>
          <p:cNvPr id="239" name="Google Shape;239;p9"/>
          <p:cNvPicPr preferRelativeResize="0"/>
          <p:nvPr/>
        </p:nvPicPr>
        <p:blipFill rotWithShape="1">
          <a:blip r:embed="rId4">
            <a:alphaModFix/>
          </a:blip>
          <a:srcRect b="62441" l="0" r="0" t="0"/>
          <a:stretch/>
        </p:blipFill>
        <p:spPr>
          <a:xfrm>
            <a:off x="350825" y="3913557"/>
            <a:ext cx="2986775" cy="653425"/>
          </a:xfrm>
          <a:prstGeom prst="rect">
            <a:avLst/>
          </a:prstGeom>
          <a:noFill/>
          <a:ln>
            <a:noFill/>
          </a:ln>
        </p:spPr>
      </p:pic>
      <p:pic>
        <p:nvPicPr>
          <p:cNvPr id="240" name="Google Shape;240;p9"/>
          <p:cNvPicPr preferRelativeResize="0"/>
          <p:nvPr/>
        </p:nvPicPr>
        <p:blipFill>
          <a:blip r:embed="rId5">
            <a:alphaModFix/>
          </a:blip>
          <a:stretch>
            <a:fillRect/>
          </a:stretch>
        </p:blipFill>
        <p:spPr>
          <a:xfrm>
            <a:off x="3751386" y="4909801"/>
            <a:ext cx="3189774" cy="472350"/>
          </a:xfrm>
          <a:prstGeom prst="rect">
            <a:avLst/>
          </a:prstGeom>
          <a:noFill/>
          <a:ln>
            <a:noFill/>
          </a:ln>
        </p:spPr>
      </p:pic>
      <p:pic>
        <p:nvPicPr>
          <p:cNvPr id="241" name="Google Shape;241;p9"/>
          <p:cNvPicPr preferRelativeResize="0"/>
          <p:nvPr/>
        </p:nvPicPr>
        <p:blipFill>
          <a:blip r:embed="rId6">
            <a:alphaModFix/>
          </a:blip>
          <a:stretch>
            <a:fillRect/>
          </a:stretch>
        </p:blipFill>
        <p:spPr>
          <a:xfrm>
            <a:off x="3963602" y="3913542"/>
            <a:ext cx="2620343" cy="653425"/>
          </a:xfrm>
          <a:prstGeom prst="rect">
            <a:avLst/>
          </a:prstGeom>
          <a:noFill/>
          <a:ln>
            <a:noFill/>
          </a:ln>
        </p:spPr>
      </p:pic>
      <p:pic>
        <p:nvPicPr>
          <p:cNvPr id="242" name="Google Shape;242;p9"/>
          <p:cNvPicPr preferRelativeResize="0"/>
          <p:nvPr/>
        </p:nvPicPr>
        <p:blipFill rotWithShape="1">
          <a:blip r:embed="rId4">
            <a:alphaModFix/>
          </a:blip>
          <a:srcRect b="0" l="0" r="0" t="62441"/>
          <a:stretch/>
        </p:blipFill>
        <p:spPr>
          <a:xfrm>
            <a:off x="350825" y="4833765"/>
            <a:ext cx="2986775" cy="653425"/>
          </a:xfrm>
          <a:prstGeom prst="rect">
            <a:avLst/>
          </a:prstGeom>
          <a:noFill/>
          <a:ln>
            <a:noFill/>
          </a:ln>
        </p:spPr>
      </p:pic>
      <p:pic>
        <p:nvPicPr>
          <p:cNvPr id="243" name="Google Shape;243;p9"/>
          <p:cNvPicPr preferRelativeResize="0"/>
          <p:nvPr/>
        </p:nvPicPr>
        <p:blipFill rotWithShape="1">
          <a:blip r:embed="rId7">
            <a:alphaModFix/>
          </a:blip>
          <a:srcRect b="0" l="0" r="0" t="0"/>
          <a:stretch/>
        </p:blipFill>
        <p:spPr>
          <a:xfrm>
            <a:off x="1079528" y="2904185"/>
            <a:ext cx="4857600" cy="683100"/>
          </a:xfrm>
          <a:prstGeom prst="rect">
            <a:avLst/>
          </a:prstGeom>
          <a:noFill/>
          <a:ln cap="flat" cmpd="sng" w="19050">
            <a:solidFill>
              <a:srgbClr val="98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39d2140501a_0_218"/>
          <p:cNvSpPr txBox="1"/>
          <p:nvPr>
            <p:ph type="title"/>
          </p:nvPr>
        </p:nvSpPr>
        <p:spPr>
          <a:xfrm>
            <a:off x="350825" y="0"/>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Principles of Ellipsometry pt. 2</a:t>
            </a:r>
            <a:endParaRPr/>
          </a:p>
        </p:txBody>
      </p:sp>
      <p:sp>
        <p:nvSpPr>
          <p:cNvPr id="249" name="Google Shape;249;g39d2140501a_0_2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0" name="Google Shape;250;g39d2140501a_0_218"/>
          <p:cNvSpPr txBox="1"/>
          <p:nvPr>
            <p:ph idx="1" type="body"/>
          </p:nvPr>
        </p:nvSpPr>
        <p:spPr>
          <a:xfrm>
            <a:off x="332700" y="1412400"/>
            <a:ext cx="11573700" cy="20574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000"/>
              <a:t>Ellipsometry measures the ratio of the amplitude reflection coefficients r</a:t>
            </a:r>
            <a:r>
              <a:rPr baseline="-25000" lang="en-US" sz="2000"/>
              <a:t>p</a:t>
            </a:r>
            <a:r>
              <a:rPr lang="en-US" sz="2000"/>
              <a:t>/r</a:t>
            </a:r>
            <a:r>
              <a:rPr baseline="-25000" lang="en-US" sz="2000"/>
              <a:t>s</a:t>
            </a:r>
            <a:r>
              <a:rPr lang="en-US" sz="2000"/>
              <a:t>, and since the difference between r</a:t>
            </a:r>
            <a:r>
              <a:rPr baseline="-25000" lang="en-US" sz="2000"/>
              <a:t>p</a:t>
            </a:r>
            <a:r>
              <a:rPr lang="en-US" sz="2000"/>
              <a:t> and r</a:t>
            </a:r>
            <a:r>
              <a:rPr baseline="-25000" lang="en-US" sz="2000"/>
              <a:t>s</a:t>
            </a:r>
            <a:r>
              <a:rPr lang="en-US" sz="2000"/>
              <a:t> is maximized at the Brewster angle, sensitivity for the measurement also increases at this angle.</a:t>
            </a:r>
            <a:endParaRPr sz="2000"/>
          </a:p>
          <a:p>
            <a:pPr indent="0" lvl="0" marL="0" rtl="0" algn="l">
              <a:spcBef>
                <a:spcPts val="1000"/>
              </a:spcBef>
              <a:spcAft>
                <a:spcPts val="0"/>
              </a:spcAft>
              <a:buNone/>
            </a:pPr>
            <a:r>
              <a:rPr lang="en-US" sz="2000"/>
              <a:t>The Brewster angle is the specific angle at which the light completely polarizes. When unpolarized light is incident on a flat surface, the reflected light partially polarizes to the plane of the refractive index. This complete polarization with the Brewster angle occurs when the reflected and refracted rays are perpendicular to one another. This can be explained by using Snell’s law:</a:t>
            </a:r>
            <a:endParaRPr sz="2000"/>
          </a:p>
        </p:txBody>
      </p:sp>
      <p:sp>
        <p:nvSpPr>
          <p:cNvPr id="251" name="Google Shape;251;g39d2140501a_0_218"/>
          <p:cNvSpPr txBox="1"/>
          <p:nvPr/>
        </p:nvSpPr>
        <p:spPr>
          <a:xfrm>
            <a:off x="4608150" y="5782950"/>
            <a:ext cx="58338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H. Fujiwara, Spectroscopic Ellipsometry… (John Wiley &amp; Sons, Chichester, 2007) pp. 37, 40.</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D. Amrani, J. Sci. Educ., 23 (1), 41 (2022).</a:t>
            </a:r>
            <a:endParaRPr sz="1200">
              <a:solidFill>
                <a:schemeClr val="lt1"/>
              </a:solidFill>
              <a:latin typeface="Calibri"/>
              <a:ea typeface="Calibri"/>
              <a:cs typeface="Calibri"/>
              <a:sym typeface="Calibri"/>
            </a:endParaRPr>
          </a:p>
        </p:txBody>
      </p:sp>
      <p:pic>
        <p:nvPicPr>
          <p:cNvPr id="252" name="Google Shape;252;g39d2140501a_0_218"/>
          <p:cNvPicPr preferRelativeResize="0"/>
          <p:nvPr/>
        </p:nvPicPr>
        <p:blipFill>
          <a:blip r:embed="rId3">
            <a:alphaModFix/>
          </a:blip>
          <a:stretch>
            <a:fillRect/>
          </a:stretch>
        </p:blipFill>
        <p:spPr>
          <a:xfrm>
            <a:off x="2071839" y="3405103"/>
            <a:ext cx="2125625" cy="531400"/>
          </a:xfrm>
          <a:prstGeom prst="rect">
            <a:avLst/>
          </a:prstGeom>
          <a:noFill/>
          <a:ln cap="flat" cmpd="sng" w="19050">
            <a:solidFill>
              <a:schemeClr val="dk2"/>
            </a:solidFill>
            <a:prstDash val="solid"/>
            <a:round/>
            <a:headEnd len="sm" w="sm" type="none"/>
            <a:tailEnd len="sm" w="sm" type="none"/>
          </a:ln>
        </p:spPr>
      </p:pic>
      <p:pic>
        <p:nvPicPr>
          <p:cNvPr id="253" name="Google Shape;253;g39d2140501a_0_218"/>
          <p:cNvPicPr preferRelativeResize="0"/>
          <p:nvPr/>
        </p:nvPicPr>
        <p:blipFill rotWithShape="1">
          <a:blip r:embed="rId4">
            <a:alphaModFix/>
          </a:blip>
          <a:srcRect b="77558" l="18567" r="15286" t="0"/>
          <a:stretch/>
        </p:blipFill>
        <p:spPr>
          <a:xfrm>
            <a:off x="1409265" y="4077586"/>
            <a:ext cx="3450749" cy="461700"/>
          </a:xfrm>
          <a:prstGeom prst="rect">
            <a:avLst/>
          </a:prstGeom>
          <a:noFill/>
          <a:ln>
            <a:noFill/>
          </a:ln>
        </p:spPr>
      </p:pic>
      <p:pic>
        <p:nvPicPr>
          <p:cNvPr id="254" name="Google Shape;254;g39d2140501a_0_218"/>
          <p:cNvPicPr preferRelativeResize="0"/>
          <p:nvPr/>
        </p:nvPicPr>
        <p:blipFill rotWithShape="1">
          <a:blip r:embed="rId5">
            <a:alphaModFix/>
          </a:blip>
          <a:srcRect b="67717" l="19525" r="21271" t="0"/>
          <a:stretch/>
        </p:blipFill>
        <p:spPr>
          <a:xfrm>
            <a:off x="8033563" y="3485004"/>
            <a:ext cx="1912125" cy="461700"/>
          </a:xfrm>
          <a:prstGeom prst="rect">
            <a:avLst/>
          </a:prstGeom>
          <a:noFill/>
          <a:ln>
            <a:noFill/>
          </a:ln>
        </p:spPr>
      </p:pic>
      <p:pic>
        <p:nvPicPr>
          <p:cNvPr id="255" name="Google Shape;255;g39d2140501a_0_218"/>
          <p:cNvPicPr preferRelativeResize="0"/>
          <p:nvPr/>
        </p:nvPicPr>
        <p:blipFill rotWithShape="1">
          <a:blip r:embed="rId4">
            <a:alphaModFix/>
          </a:blip>
          <a:srcRect b="36671" l="0" r="0" t="40886"/>
          <a:stretch/>
        </p:blipFill>
        <p:spPr>
          <a:xfrm>
            <a:off x="526277" y="4638188"/>
            <a:ext cx="5216726" cy="461700"/>
          </a:xfrm>
          <a:prstGeom prst="rect">
            <a:avLst/>
          </a:prstGeom>
          <a:noFill/>
          <a:ln>
            <a:noFill/>
          </a:ln>
        </p:spPr>
      </p:pic>
      <p:pic>
        <p:nvPicPr>
          <p:cNvPr id="256" name="Google Shape;256;g39d2140501a_0_218"/>
          <p:cNvPicPr preferRelativeResize="0"/>
          <p:nvPr/>
        </p:nvPicPr>
        <p:blipFill rotWithShape="1">
          <a:blip r:embed="rId4">
            <a:alphaModFix/>
          </a:blip>
          <a:srcRect b="0" l="38088" r="33771" t="77558"/>
          <a:stretch/>
        </p:blipFill>
        <p:spPr>
          <a:xfrm>
            <a:off x="2400627" y="5213290"/>
            <a:ext cx="1468026" cy="461700"/>
          </a:xfrm>
          <a:prstGeom prst="rect">
            <a:avLst/>
          </a:prstGeom>
          <a:noFill/>
          <a:ln>
            <a:noFill/>
          </a:ln>
        </p:spPr>
      </p:pic>
      <p:pic>
        <p:nvPicPr>
          <p:cNvPr id="257" name="Google Shape;257;g39d2140501a_0_218"/>
          <p:cNvPicPr preferRelativeResize="0"/>
          <p:nvPr/>
        </p:nvPicPr>
        <p:blipFill rotWithShape="1">
          <a:blip r:embed="rId5">
            <a:alphaModFix/>
          </a:blip>
          <a:srcRect b="4" l="0" r="0" t="51054"/>
          <a:stretch/>
        </p:blipFill>
        <p:spPr>
          <a:xfrm>
            <a:off x="7374713" y="3845015"/>
            <a:ext cx="3229825" cy="699975"/>
          </a:xfrm>
          <a:prstGeom prst="rect">
            <a:avLst/>
          </a:prstGeom>
          <a:noFill/>
          <a:ln>
            <a:noFill/>
          </a:ln>
        </p:spPr>
      </p:pic>
      <p:sp>
        <p:nvSpPr>
          <p:cNvPr id="258" name="Google Shape;258;g39d2140501a_0_218"/>
          <p:cNvSpPr txBox="1"/>
          <p:nvPr/>
        </p:nvSpPr>
        <p:spPr>
          <a:xfrm>
            <a:off x="6148925" y="4690569"/>
            <a:ext cx="58338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300">
                <a:solidFill>
                  <a:schemeClr val="dk1"/>
                </a:solidFill>
              </a:rPr>
              <a:t>T</a:t>
            </a:r>
            <a:r>
              <a:rPr i="1" lang="en-US" sz="1300">
                <a:solidFill>
                  <a:schemeClr val="dk1"/>
                </a:solidFill>
              </a:rPr>
              <a:t>he brewster angle and index of refraction of TaN was unknown, so we took ellipsometric measurements at room temperature for incident angles of 50</a:t>
            </a:r>
            <a:r>
              <a:rPr baseline="30000" i="1" lang="en-US" sz="1300">
                <a:solidFill>
                  <a:schemeClr val="dk1"/>
                </a:solidFill>
              </a:rPr>
              <a:t>o</a:t>
            </a:r>
            <a:r>
              <a:rPr i="1" lang="en-US" sz="1300">
                <a:solidFill>
                  <a:schemeClr val="dk1"/>
                </a:solidFill>
              </a:rPr>
              <a:t> to 80</a:t>
            </a:r>
            <a:r>
              <a:rPr baseline="30000" i="1" lang="en-US" sz="1300">
                <a:solidFill>
                  <a:schemeClr val="dk1"/>
                </a:solidFill>
              </a:rPr>
              <a:t>o</a:t>
            </a:r>
            <a:r>
              <a:rPr i="1" lang="en-US" sz="1300">
                <a:solidFill>
                  <a:schemeClr val="dk1"/>
                </a:solidFill>
              </a:rPr>
              <a:t> to account for the known brewster angles of Si and SiO</a:t>
            </a:r>
            <a:r>
              <a:rPr baseline="-25000" i="1" lang="en-US" sz="1300">
                <a:solidFill>
                  <a:schemeClr val="dk1"/>
                </a:solidFill>
              </a:rPr>
              <a:t>2</a:t>
            </a:r>
            <a:r>
              <a:rPr i="1" lang="en-US" sz="1300">
                <a:solidFill>
                  <a:schemeClr val="dk1"/>
                </a:solidFill>
              </a:rPr>
              <a:t>, which are approximately 75</a:t>
            </a:r>
            <a:r>
              <a:rPr baseline="30000" i="1" lang="en-US" sz="1300">
                <a:solidFill>
                  <a:schemeClr val="dk1"/>
                </a:solidFill>
              </a:rPr>
              <a:t>o</a:t>
            </a:r>
            <a:r>
              <a:rPr i="1" lang="en-US" sz="1300">
                <a:solidFill>
                  <a:schemeClr val="dk1"/>
                </a:solidFill>
              </a:rPr>
              <a:t> and 55</a:t>
            </a:r>
            <a:r>
              <a:rPr baseline="30000" i="1" lang="en-US" sz="1300">
                <a:solidFill>
                  <a:schemeClr val="dk1"/>
                </a:solidFill>
              </a:rPr>
              <a:t>o</a:t>
            </a:r>
            <a:r>
              <a:rPr i="1" lang="en-US" sz="1300">
                <a:solidFill>
                  <a:schemeClr val="dk1"/>
                </a:solidFill>
              </a:rPr>
              <a:t>, respectively.</a:t>
            </a:r>
            <a:endParaRPr i="1" sz="13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9d2140501a_0_118"/>
          <p:cNvSpPr txBox="1"/>
          <p:nvPr>
            <p:ph type="title"/>
          </p:nvPr>
        </p:nvSpPr>
        <p:spPr>
          <a:xfrm>
            <a:off x="350825" y="0"/>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Spectroscopic Ellipsometry</a:t>
            </a:r>
            <a:endParaRPr/>
          </a:p>
        </p:txBody>
      </p:sp>
      <p:sp>
        <p:nvSpPr>
          <p:cNvPr id="264" name="Google Shape;264;g39d2140501a_0_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5" name="Google Shape;265;g39d2140501a_0_118"/>
          <p:cNvSpPr txBox="1"/>
          <p:nvPr>
            <p:ph idx="1" type="body"/>
          </p:nvPr>
        </p:nvSpPr>
        <p:spPr>
          <a:xfrm>
            <a:off x="332700" y="1412400"/>
            <a:ext cx="11573700" cy="40740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000"/>
              <a:t>In spectroscopic ellipsometry, measurements are taken across a broad wavelength or photon energy range, typically from the ultraviolet (UV) to the infrared (IR). This spectral information provides insight into the electronic transitions, absorption edges, and dispersion behavior of the material.</a:t>
            </a:r>
            <a:endParaRPr sz="2000"/>
          </a:p>
          <a:p>
            <a:pPr indent="0" lvl="0" marL="0" rtl="0" algn="l">
              <a:lnSpc>
                <a:spcPct val="100000"/>
              </a:lnSpc>
              <a:spcBef>
                <a:spcPts val="1000"/>
              </a:spcBef>
              <a:spcAft>
                <a:spcPts val="0"/>
              </a:spcAft>
              <a:buNone/>
            </a:pPr>
            <a:r>
              <a:t/>
            </a:r>
            <a:endParaRPr sz="1400"/>
          </a:p>
          <a:p>
            <a:pPr indent="0" lvl="0" marL="0" rtl="0" algn="l">
              <a:lnSpc>
                <a:spcPct val="115000"/>
              </a:lnSpc>
              <a:spcBef>
                <a:spcPts val="0"/>
              </a:spcBef>
              <a:spcAft>
                <a:spcPts val="0"/>
              </a:spcAft>
              <a:buNone/>
            </a:pPr>
            <a:r>
              <a:rPr lang="en-US" sz="2000"/>
              <a:t>Advantages:</a:t>
            </a:r>
            <a:endParaRPr sz="2000"/>
          </a:p>
          <a:p>
            <a:pPr indent="-355600" lvl="0" marL="457200" rtl="0" algn="l">
              <a:spcBef>
                <a:spcPts val="0"/>
              </a:spcBef>
              <a:spcAft>
                <a:spcPts val="0"/>
              </a:spcAft>
              <a:buSzPts val="2000"/>
              <a:buChar char="•"/>
            </a:pPr>
            <a:r>
              <a:rPr lang="en-US" sz="2000"/>
              <a:t>High sensitivity to film thicknesses</a:t>
            </a:r>
            <a:endParaRPr sz="2000"/>
          </a:p>
          <a:p>
            <a:pPr indent="-355600" lvl="0" marL="457200" rtl="0" algn="l">
              <a:spcBef>
                <a:spcPts val="0"/>
              </a:spcBef>
              <a:spcAft>
                <a:spcPts val="0"/>
              </a:spcAft>
              <a:buSzPts val="2000"/>
              <a:buChar char="•"/>
            </a:pPr>
            <a:r>
              <a:rPr lang="en-US" sz="2000"/>
              <a:t>Ability to characterize both </a:t>
            </a:r>
            <a:r>
              <a:rPr i="1" lang="en-US" sz="2000"/>
              <a:t>n </a:t>
            </a:r>
            <a:r>
              <a:rPr lang="en-US" sz="2000"/>
              <a:t>and </a:t>
            </a:r>
            <a:r>
              <a:rPr i="1" lang="en-US" sz="2000"/>
              <a:t>k</a:t>
            </a:r>
            <a:r>
              <a:rPr lang="en-US" sz="2000"/>
              <a:t> </a:t>
            </a:r>
            <a:endParaRPr sz="2000"/>
          </a:p>
          <a:p>
            <a:pPr indent="-355600" lvl="0" marL="457200" rtl="0" algn="l">
              <a:spcBef>
                <a:spcPts val="0"/>
              </a:spcBef>
              <a:spcAft>
                <a:spcPts val="0"/>
              </a:spcAft>
              <a:buSzPts val="2000"/>
              <a:buChar char="•"/>
            </a:pPr>
            <a:r>
              <a:rPr lang="en-US" sz="2000"/>
              <a:t>Non-destructive and contactless procedure </a:t>
            </a:r>
            <a:endParaRPr sz="2000"/>
          </a:p>
          <a:p>
            <a:pPr indent="0" lvl="0" marL="0" rtl="0" algn="l">
              <a:spcBef>
                <a:spcPts val="0"/>
              </a:spcBef>
              <a:spcAft>
                <a:spcPts val="0"/>
              </a:spcAft>
              <a:buNone/>
            </a:pPr>
            <a:r>
              <a:t/>
            </a:r>
            <a:endParaRPr sz="2000"/>
          </a:p>
          <a:p>
            <a:pPr indent="0" lvl="0" marL="0" rtl="0" algn="l">
              <a:lnSpc>
                <a:spcPct val="115000"/>
              </a:lnSpc>
              <a:spcBef>
                <a:spcPts val="1000"/>
              </a:spcBef>
              <a:spcAft>
                <a:spcPts val="0"/>
              </a:spcAft>
              <a:buNone/>
            </a:pPr>
            <a:r>
              <a:rPr lang="en-US" sz="2000"/>
              <a:t>Disadvantages:</a:t>
            </a:r>
            <a:endParaRPr sz="2000"/>
          </a:p>
          <a:p>
            <a:pPr indent="-355600" lvl="0" marL="457200" rtl="0" algn="l">
              <a:spcBef>
                <a:spcPts val="0"/>
              </a:spcBef>
              <a:spcAft>
                <a:spcPts val="0"/>
              </a:spcAft>
              <a:buSzPts val="2000"/>
              <a:buChar char="•"/>
            </a:pPr>
            <a:r>
              <a:rPr lang="en-US" sz="2000"/>
              <a:t>Does not provide optical constants directly</a:t>
            </a:r>
            <a:endParaRPr sz="2000"/>
          </a:p>
          <a:p>
            <a:pPr indent="-355600" lvl="0" marL="457200" rtl="0" algn="l">
              <a:spcBef>
                <a:spcPts val="0"/>
              </a:spcBef>
              <a:spcAft>
                <a:spcPts val="0"/>
              </a:spcAft>
              <a:buSzPts val="2000"/>
              <a:buChar char="•"/>
            </a:pPr>
            <a:r>
              <a:rPr lang="en-US" sz="2000"/>
              <a:t>Does not measure film thickness for thin layers</a:t>
            </a:r>
            <a:endParaRPr sz="2000"/>
          </a:p>
          <a:p>
            <a:pPr indent="-355600" lvl="0" marL="457200" rtl="0" algn="l">
              <a:spcBef>
                <a:spcPts val="0"/>
              </a:spcBef>
              <a:spcAft>
                <a:spcPts val="0"/>
              </a:spcAft>
              <a:buSzPts val="2000"/>
              <a:buChar char="•"/>
            </a:pPr>
            <a:r>
              <a:rPr lang="en-US" sz="2000"/>
              <a:t>Requires model-based analysis with </a:t>
            </a:r>
            <a:r>
              <a:rPr lang="en-US" sz="2000"/>
              <a:t>assumptions</a:t>
            </a:r>
            <a:endParaRPr sz="2000"/>
          </a:p>
        </p:txBody>
      </p:sp>
      <p:sp>
        <p:nvSpPr>
          <p:cNvPr id="266" name="Google Shape;266;g39d2140501a_0_118"/>
          <p:cNvSpPr txBox="1"/>
          <p:nvPr/>
        </p:nvSpPr>
        <p:spPr>
          <a:xfrm>
            <a:off x="4608150" y="5782950"/>
            <a:ext cx="58338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G.E. Jellison, Thin Solid Films, 234, 416-422 (1993).</a:t>
            </a:r>
            <a:endParaRPr sz="1200">
              <a:solidFill>
                <a:schemeClr val="lt1"/>
              </a:solidFill>
              <a:latin typeface="Calibri"/>
              <a:ea typeface="Calibri"/>
              <a:cs typeface="Calibri"/>
              <a:sym typeface="Calibri"/>
            </a:endParaRPr>
          </a:p>
        </p:txBody>
      </p:sp>
      <p:pic>
        <p:nvPicPr>
          <p:cNvPr id="267" name="Google Shape;267;g39d2140501a_0_118"/>
          <p:cNvPicPr preferRelativeResize="0"/>
          <p:nvPr/>
        </p:nvPicPr>
        <p:blipFill rotWithShape="1">
          <a:blip r:embed="rId3">
            <a:alphaModFix/>
          </a:blip>
          <a:srcRect b="0" l="0" r="0" t="7089"/>
          <a:stretch/>
        </p:blipFill>
        <p:spPr>
          <a:xfrm>
            <a:off x="6483875" y="2461623"/>
            <a:ext cx="5398126" cy="318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9de4590076_0_50"/>
          <p:cNvSpPr txBox="1"/>
          <p:nvPr>
            <p:ph type="title"/>
          </p:nvPr>
        </p:nvSpPr>
        <p:spPr>
          <a:xfrm>
            <a:off x="350825" y="0"/>
            <a:ext cx="11453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Dielectric function models - Tauc-Lorentz</a:t>
            </a:r>
            <a:endParaRPr/>
          </a:p>
        </p:txBody>
      </p:sp>
      <p:sp>
        <p:nvSpPr>
          <p:cNvPr id="273" name="Google Shape;273;g39de4590076_0_50"/>
          <p:cNvSpPr txBox="1"/>
          <p:nvPr>
            <p:ph idx="12" type="sldNum"/>
          </p:nvPr>
        </p:nvSpPr>
        <p:spPr>
          <a:xfrm>
            <a:off x="10441950" y="6356350"/>
            <a:ext cx="911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4" name="Google Shape;274;g39de4590076_0_50"/>
          <p:cNvSpPr txBox="1"/>
          <p:nvPr>
            <p:ph idx="1" type="body"/>
          </p:nvPr>
        </p:nvSpPr>
        <p:spPr>
          <a:xfrm>
            <a:off x="332700" y="1260000"/>
            <a:ext cx="8303700" cy="2032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1500"/>
              <a:t>Mathematical formula that describes the optical properties of amorphous materials like semiconductors. It is used to fit the complex refractive index of amorphous materials at frequencies greater that their optical band gap. It includes both a sharp optical absorption edge and a tail below the band gap, so it accounts for sub-bandgap absorption (band tail), unlike Lorentz model which is symmetric.</a:t>
            </a:r>
            <a:endParaRPr sz="1500"/>
          </a:p>
          <a:p>
            <a:pPr indent="0" lvl="0" marL="0" rtl="0" algn="l">
              <a:spcBef>
                <a:spcPts val="1000"/>
              </a:spcBef>
              <a:spcAft>
                <a:spcPts val="0"/>
              </a:spcAft>
              <a:buNone/>
            </a:pPr>
            <a:r>
              <a:rPr lang="en-US" sz="1500"/>
              <a:t>The </a:t>
            </a:r>
            <a:r>
              <a:rPr i="1" lang="en-US" sz="1500"/>
              <a:t>Tauc joint density of states (JDOS) model </a:t>
            </a:r>
            <a:r>
              <a:rPr lang="en-US" sz="1500"/>
              <a:t>relates the material's absorption coefficient (𝛼) to the available energy states for electron transitions. Accounts for band-to-band absorptions.</a:t>
            </a:r>
            <a:endParaRPr sz="1500"/>
          </a:p>
          <a:p>
            <a:pPr indent="0" lvl="0" marL="0" rtl="0" algn="l">
              <a:spcBef>
                <a:spcPts val="1000"/>
              </a:spcBef>
              <a:spcAft>
                <a:spcPts val="0"/>
              </a:spcAft>
              <a:buNone/>
            </a:pPr>
            <a:r>
              <a:rPr lang="en-US" sz="1500"/>
              <a:t>The </a:t>
            </a:r>
            <a:r>
              <a:rPr i="1" lang="en-US" sz="1500"/>
              <a:t>classical Lorentz oscillator</a:t>
            </a:r>
            <a:r>
              <a:rPr lang="en-US" sz="1500"/>
              <a:t> model is a physical model that describes the optical response of a material by treating its electrons as damped harmonic oscillators - the absorption peaks in a material. </a:t>
            </a:r>
            <a:endParaRPr sz="1500"/>
          </a:p>
          <a:p>
            <a:pPr indent="0" lvl="0" marL="0" rtl="0" algn="l">
              <a:spcBef>
                <a:spcPts val="1000"/>
              </a:spcBef>
              <a:spcAft>
                <a:spcPts val="1000"/>
              </a:spcAft>
              <a:buNone/>
            </a:pPr>
            <a:r>
              <a:t/>
            </a:r>
            <a:endParaRPr sz="1500"/>
          </a:p>
        </p:txBody>
      </p:sp>
      <p:sp>
        <p:nvSpPr>
          <p:cNvPr id="275" name="Google Shape;275;g39de4590076_0_50"/>
          <p:cNvSpPr txBox="1"/>
          <p:nvPr/>
        </p:nvSpPr>
        <p:spPr>
          <a:xfrm>
            <a:off x="4608150" y="5782950"/>
            <a:ext cx="58338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G.E. Jellison, Thin Solid Films, 234, 416-422 (1993).</a:t>
            </a:r>
            <a:endParaRPr sz="1200">
              <a:solidFill>
                <a:schemeClr val="lt1"/>
              </a:solidFill>
              <a:latin typeface="Calibri"/>
              <a:ea typeface="Calibri"/>
              <a:cs typeface="Calibri"/>
              <a:sym typeface="Calibri"/>
            </a:endParaRPr>
          </a:p>
        </p:txBody>
      </p:sp>
      <p:pic>
        <p:nvPicPr>
          <p:cNvPr id="276" name="Google Shape;276;g39de4590076_0_50"/>
          <p:cNvPicPr preferRelativeResize="0"/>
          <p:nvPr/>
        </p:nvPicPr>
        <p:blipFill rotWithShape="1">
          <a:blip r:embed="rId3">
            <a:alphaModFix/>
          </a:blip>
          <a:srcRect b="16268" l="6225" r="6208" t="2105"/>
          <a:stretch/>
        </p:blipFill>
        <p:spPr>
          <a:xfrm>
            <a:off x="8572400" y="1026725"/>
            <a:ext cx="3562600" cy="4307325"/>
          </a:xfrm>
          <a:prstGeom prst="rect">
            <a:avLst/>
          </a:prstGeom>
          <a:noFill/>
          <a:ln>
            <a:noFill/>
          </a:ln>
        </p:spPr>
      </p:pic>
      <p:pic>
        <p:nvPicPr>
          <p:cNvPr id="277" name="Google Shape;277;g39de4590076_0_50"/>
          <p:cNvPicPr preferRelativeResize="0"/>
          <p:nvPr/>
        </p:nvPicPr>
        <p:blipFill>
          <a:blip r:embed="rId4">
            <a:alphaModFix/>
          </a:blip>
          <a:stretch>
            <a:fillRect/>
          </a:stretch>
        </p:blipFill>
        <p:spPr>
          <a:xfrm>
            <a:off x="4948225" y="3599558"/>
            <a:ext cx="3562600" cy="787742"/>
          </a:xfrm>
          <a:prstGeom prst="rect">
            <a:avLst/>
          </a:prstGeom>
          <a:noFill/>
          <a:ln>
            <a:noFill/>
          </a:ln>
        </p:spPr>
      </p:pic>
      <p:sp>
        <p:nvSpPr>
          <p:cNvPr id="278" name="Google Shape;278;g39de4590076_0_50"/>
          <p:cNvSpPr txBox="1"/>
          <p:nvPr/>
        </p:nvSpPr>
        <p:spPr>
          <a:xfrm>
            <a:off x="6222154" y="4362271"/>
            <a:ext cx="2439300" cy="899400"/>
          </a:xfrm>
          <a:prstGeom prst="rect">
            <a:avLst/>
          </a:prstGeom>
          <a:noFill/>
          <a:ln>
            <a:noFill/>
          </a:ln>
        </p:spPr>
        <p:txBody>
          <a:bodyPr anchorCtr="0" anchor="t" bIns="83450" lIns="83450" spcFirstLastPara="1" rIns="83450" wrap="square" tIns="83450">
            <a:spAutoFit/>
          </a:bodyPr>
          <a:lstStyle/>
          <a:p>
            <a:pPr indent="0" lvl="0" marL="0" rtl="0" algn="l">
              <a:spcBef>
                <a:spcPts val="0"/>
              </a:spcBef>
              <a:spcAft>
                <a:spcPts val="0"/>
              </a:spcAft>
              <a:buNone/>
            </a:pPr>
            <a:r>
              <a:rPr lang="en-US" sz="1186">
                <a:solidFill>
                  <a:schemeClr val="dk1"/>
                </a:solidFill>
                <a:latin typeface="Calibri"/>
                <a:ea typeface="Calibri"/>
                <a:cs typeface="Calibri"/>
                <a:sym typeface="Calibri"/>
              </a:rPr>
              <a:t>A is amplitude</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Eo is peak transition energy</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Eg is band gap energy</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C is broadening term for the model</a:t>
            </a:r>
            <a:endParaRPr sz="1186">
              <a:solidFill>
                <a:schemeClr val="dk1"/>
              </a:solidFill>
              <a:latin typeface="Calibri"/>
              <a:ea typeface="Calibri"/>
              <a:cs typeface="Calibri"/>
              <a:sym typeface="Calibri"/>
            </a:endParaRPr>
          </a:p>
        </p:txBody>
      </p:sp>
      <p:sp>
        <p:nvSpPr>
          <p:cNvPr id="279" name="Google Shape;279;g39de4590076_0_50"/>
          <p:cNvSpPr txBox="1"/>
          <p:nvPr/>
        </p:nvSpPr>
        <p:spPr>
          <a:xfrm>
            <a:off x="8636275" y="5269875"/>
            <a:ext cx="3351900" cy="4926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1000"/>
              </a:spcAft>
              <a:buClr>
                <a:schemeClr val="dk1"/>
              </a:buClr>
              <a:buSzPts val="1100"/>
              <a:buFont typeface="Arial"/>
              <a:buNone/>
            </a:pPr>
            <a:r>
              <a:rPr lang="en-US" sz="1000">
                <a:solidFill>
                  <a:schemeClr val="dk1"/>
                </a:solidFill>
                <a:latin typeface="Times New Roman"/>
                <a:ea typeface="Times New Roman"/>
                <a:cs typeface="Times New Roman"/>
                <a:sym typeface="Times New Roman"/>
              </a:rPr>
              <a:t>(top) Dielectric function and (bottom) (</a:t>
            </a:r>
            <a:r>
              <a:rPr i="1" lang="en-US" sz="1000">
                <a:solidFill>
                  <a:schemeClr val="dk1"/>
                </a:solidFill>
                <a:latin typeface="Times New Roman"/>
                <a:ea typeface="Times New Roman"/>
                <a:cs typeface="Times New Roman"/>
                <a:sym typeface="Times New Roman"/>
              </a:rPr>
              <a:t>n, k</a:t>
            </a:r>
            <a:r>
              <a:rPr lang="en-US" sz="1000">
                <a:solidFill>
                  <a:schemeClr val="dk1"/>
                </a:solidFill>
                <a:latin typeface="Times New Roman"/>
                <a:ea typeface="Times New Roman"/>
                <a:cs typeface="Times New Roman"/>
                <a:sym typeface="Times New Roman"/>
              </a:rPr>
              <a:t>) spectra of an amorphous silicon calculated from Tauc-Lorentz model.</a:t>
            </a:r>
            <a:endParaRPr sz="2800">
              <a:solidFill>
                <a:schemeClr val="dk1"/>
              </a:solidFill>
              <a:latin typeface="Calibri"/>
              <a:ea typeface="Calibri"/>
              <a:cs typeface="Calibri"/>
              <a:sym typeface="Calibri"/>
            </a:endParaRPr>
          </a:p>
        </p:txBody>
      </p:sp>
      <p:pic>
        <p:nvPicPr>
          <p:cNvPr id="280" name="Google Shape;280;g39de4590076_0_50"/>
          <p:cNvPicPr preferRelativeResize="0"/>
          <p:nvPr/>
        </p:nvPicPr>
        <p:blipFill>
          <a:blip r:embed="rId5">
            <a:alphaModFix/>
          </a:blip>
          <a:stretch>
            <a:fillRect/>
          </a:stretch>
        </p:blipFill>
        <p:spPr>
          <a:xfrm>
            <a:off x="332700" y="4922850"/>
            <a:ext cx="1970400" cy="492600"/>
          </a:xfrm>
          <a:prstGeom prst="rect">
            <a:avLst/>
          </a:prstGeom>
          <a:noFill/>
          <a:ln>
            <a:noFill/>
          </a:ln>
        </p:spPr>
      </p:pic>
      <p:sp>
        <p:nvSpPr>
          <p:cNvPr id="281" name="Google Shape;281;g39de4590076_0_50"/>
          <p:cNvSpPr txBox="1"/>
          <p:nvPr/>
        </p:nvSpPr>
        <p:spPr>
          <a:xfrm>
            <a:off x="2416340" y="4628262"/>
            <a:ext cx="4964400" cy="1081800"/>
          </a:xfrm>
          <a:prstGeom prst="rect">
            <a:avLst/>
          </a:prstGeom>
          <a:noFill/>
          <a:ln>
            <a:noFill/>
          </a:ln>
        </p:spPr>
        <p:txBody>
          <a:bodyPr anchorCtr="0" anchor="t" bIns="83450" lIns="83450" spcFirstLastPara="1" rIns="83450" wrap="square" tIns="83450">
            <a:spAutoFit/>
          </a:bodyPr>
          <a:lstStyle/>
          <a:p>
            <a:pPr indent="0" lvl="0" marL="0" rtl="0" algn="l">
              <a:spcBef>
                <a:spcPts val="0"/>
              </a:spcBef>
              <a:spcAft>
                <a:spcPts val="0"/>
              </a:spcAft>
              <a:buNone/>
            </a:pPr>
            <a:r>
              <a:rPr lang="en-US" sz="1186">
                <a:solidFill>
                  <a:schemeClr val="dk1"/>
                </a:solidFill>
                <a:latin typeface="Calibri"/>
                <a:ea typeface="Calibri"/>
                <a:cs typeface="Calibri"/>
                <a:sym typeface="Calibri"/>
              </a:rPr>
              <a:t>𝛼 - absorption coefficient</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hw - photon energy</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B - material constant</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n - exponent that characterizes type of electronic transition</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	n=2 for allowed direct transitions; n=½ for allowed indirect transitions</a:t>
            </a:r>
            <a:endParaRPr sz="1186">
              <a:solidFill>
                <a:schemeClr val="dk1"/>
              </a:solidFill>
              <a:latin typeface="Calibri"/>
              <a:ea typeface="Calibri"/>
              <a:cs typeface="Calibri"/>
              <a:sym typeface="Calibri"/>
            </a:endParaRPr>
          </a:p>
        </p:txBody>
      </p:sp>
      <p:pic>
        <p:nvPicPr>
          <p:cNvPr id="282" name="Google Shape;282;g39de4590076_0_50"/>
          <p:cNvPicPr preferRelativeResize="0"/>
          <p:nvPr/>
        </p:nvPicPr>
        <p:blipFill>
          <a:blip r:embed="rId6">
            <a:alphaModFix/>
          </a:blip>
          <a:stretch>
            <a:fillRect/>
          </a:stretch>
        </p:blipFill>
        <p:spPr>
          <a:xfrm>
            <a:off x="360650" y="3673812"/>
            <a:ext cx="1942450" cy="628155"/>
          </a:xfrm>
          <a:prstGeom prst="rect">
            <a:avLst/>
          </a:prstGeom>
          <a:noFill/>
          <a:ln>
            <a:noFill/>
          </a:ln>
        </p:spPr>
      </p:pic>
      <p:sp>
        <p:nvSpPr>
          <p:cNvPr id="283" name="Google Shape;283;g39de4590076_0_50"/>
          <p:cNvSpPr txBox="1"/>
          <p:nvPr/>
        </p:nvSpPr>
        <p:spPr>
          <a:xfrm>
            <a:off x="2416354" y="3445196"/>
            <a:ext cx="2439300" cy="1081800"/>
          </a:xfrm>
          <a:prstGeom prst="rect">
            <a:avLst/>
          </a:prstGeom>
          <a:noFill/>
          <a:ln>
            <a:noFill/>
          </a:ln>
        </p:spPr>
        <p:txBody>
          <a:bodyPr anchorCtr="0" anchor="t" bIns="83450" lIns="83450" spcFirstLastPara="1" rIns="83450" wrap="square" tIns="83450">
            <a:spAutoFit/>
          </a:bodyPr>
          <a:lstStyle/>
          <a:p>
            <a:pPr indent="0" lvl="0" marL="0" rtl="0" algn="l">
              <a:spcBef>
                <a:spcPts val="0"/>
              </a:spcBef>
              <a:spcAft>
                <a:spcPts val="0"/>
              </a:spcAft>
              <a:buNone/>
            </a:pPr>
            <a:r>
              <a:rPr lang="en-US" sz="1186">
                <a:solidFill>
                  <a:schemeClr val="dk1"/>
                </a:solidFill>
                <a:latin typeface="Calibri"/>
                <a:ea typeface="Calibri"/>
                <a:cs typeface="Calibri"/>
                <a:sym typeface="Calibri"/>
              </a:rPr>
              <a:t>A is amplitude</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Eo is peak transition energy</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Subscript j indicates jth oscillator</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E is the energy at that point</a:t>
            </a:r>
            <a:endParaRPr sz="1186">
              <a:solidFill>
                <a:schemeClr val="dk1"/>
              </a:solidFill>
              <a:latin typeface="Calibri"/>
              <a:ea typeface="Calibri"/>
              <a:cs typeface="Calibri"/>
              <a:sym typeface="Calibri"/>
            </a:endParaRPr>
          </a:p>
          <a:p>
            <a:pPr indent="0" lvl="0" marL="0" rtl="0" algn="l">
              <a:spcBef>
                <a:spcPts val="0"/>
              </a:spcBef>
              <a:spcAft>
                <a:spcPts val="0"/>
              </a:spcAft>
              <a:buNone/>
            </a:pPr>
            <a:r>
              <a:rPr lang="en-US" sz="1186">
                <a:solidFill>
                  <a:schemeClr val="dk1"/>
                </a:solidFill>
                <a:latin typeface="Calibri"/>
                <a:ea typeface="Calibri"/>
                <a:cs typeface="Calibri"/>
                <a:sym typeface="Calibri"/>
              </a:rPr>
              <a:t>    is the damping coefficient</a:t>
            </a:r>
            <a:endParaRPr sz="1186">
              <a:solidFill>
                <a:schemeClr val="dk1"/>
              </a:solidFill>
              <a:latin typeface="Calibri"/>
              <a:ea typeface="Calibri"/>
              <a:cs typeface="Calibri"/>
              <a:sym typeface="Calibri"/>
            </a:endParaRPr>
          </a:p>
        </p:txBody>
      </p:sp>
      <p:pic>
        <p:nvPicPr>
          <p:cNvPr id="284" name="Google Shape;284;g39de4590076_0_50"/>
          <p:cNvPicPr preferRelativeResize="0"/>
          <p:nvPr/>
        </p:nvPicPr>
        <p:blipFill>
          <a:blip r:embed="rId7">
            <a:alphaModFix/>
          </a:blip>
          <a:stretch>
            <a:fillRect/>
          </a:stretch>
        </p:blipFill>
        <p:spPr>
          <a:xfrm>
            <a:off x="2453244" y="4233029"/>
            <a:ext cx="171450" cy="25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1"/>
          <p:cNvSpPr txBox="1"/>
          <p:nvPr>
            <p:ph type="title"/>
          </p:nvPr>
        </p:nvSpPr>
        <p:spPr>
          <a:xfrm>
            <a:off x="350825" y="4775"/>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Instrumentation</a:t>
            </a:r>
            <a:endParaRPr/>
          </a:p>
        </p:txBody>
      </p:sp>
      <p:sp>
        <p:nvSpPr>
          <p:cNvPr id="290" name="Google Shape;29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91" name="Google Shape;291;p11"/>
          <p:cNvPicPr preferRelativeResize="0"/>
          <p:nvPr/>
        </p:nvPicPr>
        <p:blipFill>
          <a:blip r:embed="rId3">
            <a:alphaModFix/>
          </a:blip>
          <a:stretch>
            <a:fillRect/>
          </a:stretch>
        </p:blipFill>
        <p:spPr>
          <a:xfrm>
            <a:off x="715130" y="1272482"/>
            <a:ext cx="2546731" cy="3561946"/>
          </a:xfrm>
          <a:prstGeom prst="rect">
            <a:avLst/>
          </a:prstGeom>
          <a:noFill/>
          <a:ln>
            <a:noFill/>
          </a:ln>
        </p:spPr>
      </p:pic>
      <p:pic>
        <p:nvPicPr>
          <p:cNvPr id="292" name="Google Shape;292;p11"/>
          <p:cNvPicPr preferRelativeResize="0"/>
          <p:nvPr/>
        </p:nvPicPr>
        <p:blipFill>
          <a:blip r:embed="rId4">
            <a:alphaModFix/>
          </a:blip>
          <a:stretch>
            <a:fillRect/>
          </a:stretch>
        </p:blipFill>
        <p:spPr>
          <a:xfrm>
            <a:off x="4238229" y="1272482"/>
            <a:ext cx="2730406" cy="3561944"/>
          </a:xfrm>
          <a:prstGeom prst="rect">
            <a:avLst/>
          </a:prstGeom>
          <a:noFill/>
          <a:ln>
            <a:noFill/>
          </a:ln>
        </p:spPr>
      </p:pic>
      <p:pic>
        <p:nvPicPr>
          <p:cNvPr id="293" name="Google Shape;293;p11"/>
          <p:cNvPicPr preferRelativeResize="0"/>
          <p:nvPr/>
        </p:nvPicPr>
        <p:blipFill>
          <a:blip r:embed="rId5">
            <a:alphaModFix/>
          </a:blip>
          <a:stretch>
            <a:fillRect/>
          </a:stretch>
        </p:blipFill>
        <p:spPr>
          <a:xfrm>
            <a:off x="7812476" y="1272482"/>
            <a:ext cx="3783024" cy="3561945"/>
          </a:xfrm>
          <a:prstGeom prst="rect">
            <a:avLst/>
          </a:prstGeom>
          <a:noFill/>
          <a:ln>
            <a:noFill/>
          </a:ln>
        </p:spPr>
      </p:pic>
      <p:sp>
        <p:nvSpPr>
          <p:cNvPr id="294" name="Google Shape;294;p11"/>
          <p:cNvSpPr txBox="1"/>
          <p:nvPr/>
        </p:nvSpPr>
        <p:spPr>
          <a:xfrm>
            <a:off x="408092" y="4892428"/>
            <a:ext cx="31608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rPr>
              <a:t>This IR ellipsometer has the ability to probe vibrational modes and free carrier absorption in material, as well as having high accuracy in determining optical constants in the mid-IR region.</a:t>
            </a:r>
            <a:endParaRPr sz="1000">
              <a:solidFill>
                <a:schemeClr val="dk1"/>
              </a:solidFill>
            </a:endParaRPr>
          </a:p>
        </p:txBody>
      </p:sp>
      <p:sp>
        <p:nvSpPr>
          <p:cNvPr id="295" name="Google Shape;295;p11"/>
          <p:cNvSpPr txBox="1"/>
          <p:nvPr/>
        </p:nvSpPr>
        <p:spPr>
          <a:xfrm>
            <a:off x="3893875" y="4892428"/>
            <a:ext cx="34191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rPr>
              <a:t>Capable of detecting interband electronic transitions and absorption edges with high sensitivity, obtaining high spectral resolution across a broad UV-Vis-NIR range, measuring ultrathin films and multilayer structures.</a:t>
            </a:r>
            <a:endParaRPr sz="1000">
              <a:solidFill>
                <a:schemeClr val="dk1"/>
              </a:solidFill>
            </a:endParaRPr>
          </a:p>
        </p:txBody>
      </p:sp>
      <p:sp>
        <p:nvSpPr>
          <p:cNvPr id="296" name="Google Shape;296;p11"/>
          <p:cNvSpPr txBox="1"/>
          <p:nvPr/>
        </p:nvSpPr>
        <p:spPr>
          <a:xfrm>
            <a:off x="7624088" y="4892428"/>
            <a:ext cx="41598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rPr>
              <a:t>Precise temperature control down to ~10 K with optical access for measurements. Its UHV design minimize contamination, and its window ports enable broad spectral measurements, making it ideal for studying the temperature-dependent optical properties of thin films.</a:t>
            </a:r>
            <a:endParaRPr sz="1000">
              <a:solidFill>
                <a:schemeClr val="dk1"/>
              </a:solidFill>
            </a:endParaRPr>
          </a:p>
        </p:txBody>
      </p:sp>
      <p:sp>
        <p:nvSpPr>
          <p:cNvPr id="297" name="Google Shape;297;p11"/>
          <p:cNvSpPr txBox="1"/>
          <p:nvPr/>
        </p:nvSpPr>
        <p:spPr>
          <a:xfrm>
            <a:off x="4608150" y="5782950"/>
            <a:ext cx="6457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J.A. Woollam, IR-VASE Mark II Ellipsometer, website (Accessed July 21, 2025).</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J.A. Woollam, VASE Ellipsometer, website (Accessed July 21, 2025).</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Lake Shore Cryotronics, ST-400 Series ultra-high vacuum cryostats, website (Accessed July 22, 2025).</a:t>
            </a:r>
            <a:endParaRPr sz="12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2"/>
          <p:cNvSpPr txBox="1"/>
          <p:nvPr>
            <p:ph type="title"/>
          </p:nvPr>
        </p:nvSpPr>
        <p:spPr>
          <a:xfrm>
            <a:off x="350825" y="0"/>
            <a:ext cx="10164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Data analysis methods</a:t>
            </a:r>
            <a:endParaRPr/>
          </a:p>
        </p:txBody>
      </p:sp>
      <p:sp>
        <p:nvSpPr>
          <p:cNvPr id="303" name="Google Shape;30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4" name="Google Shape;304;p12"/>
          <p:cNvSpPr txBox="1"/>
          <p:nvPr>
            <p:ph idx="1" type="body"/>
          </p:nvPr>
        </p:nvSpPr>
        <p:spPr>
          <a:xfrm>
            <a:off x="332700" y="1412400"/>
            <a:ext cx="6644100" cy="40740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1000"/>
              </a:spcBef>
              <a:spcAft>
                <a:spcPts val="0"/>
              </a:spcAft>
              <a:buNone/>
            </a:pPr>
            <a:r>
              <a:rPr lang="en-US" sz="2100"/>
              <a:t>1. Acquire Ψ and ∆ spectra from both the IR-VASE and </a:t>
            </a:r>
            <a:endParaRPr sz="2100"/>
          </a:p>
          <a:p>
            <a:pPr indent="457200" lvl="0" marL="457200" rtl="0" algn="l">
              <a:lnSpc>
                <a:spcPct val="120000"/>
              </a:lnSpc>
              <a:spcBef>
                <a:spcPts val="0"/>
              </a:spcBef>
              <a:spcAft>
                <a:spcPts val="0"/>
              </a:spcAft>
              <a:buClr>
                <a:schemeClr val="dk1"/>
              </a:buClr>
              <a:buSzPts val="1100"/>
              <a:buFont typeface="Arial"/>
              <a:buNone/>
            </a:pPr>
            <a:r>
              <a:rPr lang="en-US" sz="2100"/>
              <a:t>VASE instruments using W-VASE software.</a:t>
            </a:r>
            <a:endParaRPr sz="2100"/>
          </a:p>
          <a:p>
            <a:pPr indent="0" lvl="0" marL="0" rtl="0" algn="l">
              <a:lnSpc>
                <a:spcPct val="120000"/>
              </a:lnSpc>
              <a:spcBef>
                <a:spcPts val="1000"/>
              </a:spcBef>
              <a:spcAft>
                <a:spcPts val="0"/>
              </a:spcAft>
              <a:buNone/>
            </a:pPr>
            <a:r>
              <a:rPr lang="en-US" sz="2100"/>
              <a:t>2. Import the measured data into W-VASE for initial model </a:t>
            </a:r>
            <a:endParaRPr sz="2100"/>
          </a:p>
          <a:p>
            <a:pPr indent="457200" lvl="0" marL="457200" rtl="0" algn="l">
              <a:lnSpc>
                <a:spcPct val="120000"/>
              </a:lnSpc>
              <a:spcBef>
                <a:spcPts val="0"/>
              </a:spcBef>
              <a:spcAft>
                <a:spcPts val="0"/>
              </a:spcAft>
              <a:buClr>
                <a:schemeClr val="dk1"/>
              </a:buClr>
              <a:buSzPts val="1100"/>
              <a:buFont typeface="Arial"/>
              <a:buNone/>
            </a:pPr>
            <a:r>
              <a:rPr lang="en-US" sz="2100"/>
              <a:t>fitting and parameter extraction.</a:t>
            </a:r>
            <a:endParaRPr sz="2100"/>
          </a:p>
          <a:p>
            <a:pPr indent="0" lvl="0" marL="0" rtl="0" algn="l">
              <a:lnSpc>
                <a:spcPct val="120000"/>
              </a:lnSpc>
              <a:spcBef>
                <a:spcPts val="1000"/>
              </a:spcBef>
              <a:spcAft>
                <a:spcPts val="0"/>
              </a:spcAft>
              <a:buNone/>
            </a:pPr>
            <a:r>
              <a:rPr lang="en-US" sz="2100"/>
              <a:t>3. Once the best model was created following the ε</a:t>
            </a:r>
            <a:r>
              <a:rPr baseline="-25000" lang="en-US" sz="2100"/>
              <a:t>1</a:t>
            </a:r>
            <a:r>
              <a:rPr lang="en-US" sz="2100"/>
              <a:t> and ε</a:t>
            </a:r>
            <a:r>
              <a:rPr baseline="-25000" lang="en-US" sz="2100"/>
              <a:t>2</a:t>
            </a:r>
            <a:r>
              <a:rPr lang="en-US" sz="2100"/>
              <a:t> </a:t>
            </a:r>
            <a:endParaRPr sz="2100"/>
          </a:p>
          <a:p>
            <a:pPr indent="0" lvl="0" marL="914400" rtl="0" algn="l">
              <a:lnSpc>
                <a:spcPct val="120000"/>
              </a:lnSpc>
              <a:spcBef>
                <a:spcPts val="0"/>
              </a:spcBef>
              <a:spcAft>
                <a:spcPts val="0"/>
              </a:spcAft>
              <a:buClr>
                <a:schemeClr val="dk1"/>
              </a:buClr>
              <a:buSzPts val="1100"/>
              <a:buFont typeface="Arial"/>
              <a:buNone/>
            </a:pPr>
            <a:r>
              <a:rPr lang="en-US" sz="2100"/>
              <a:t>data, export processed data to Microsoft Excel for tabular organization and for the expression of graph points.</a:t>
            </a:r>
            <a:endParaRPr sz="2100"/>
          </a:p>
          <a:p>
            <a:pPr indent="0" lvl="0" marL="0" rtl="0" algn="l">
              <a:lnSpc>
                <a:spcPct val="120000"/>
              </a:lnSpc>
              <a:spcBef>
                <a:spcPts val="1000"/>
              </a:spcBef>
              <a:spcAft>
                <a:spcPts val="0"/>
              </a:spcAft>
              <a:buNone/>
            </a:pPr>
            <a:r>
              <a:rPr lang="en-US" sz="2100"/>
              <a:t>4. Use OriginPro to generate publication-quality plots.</a:t>
            </a:r>
            <a:endParaRPr sz="2100"/>
          </a:p>
        </p:txBody>
      </p:sp>
      <p:sp>
        <p:nvSpPr>
          <p:cNvPr id="305" name="Google Shape;305;p12"/>
          <p:cNvSpPr/>
          <p:nvPr/>
        </p:nvSpPr>
        <p:spPr>
          <a:xfrm rot="10800000">
            <a:off x="10101502" y="2549589"/>
            <a:ext cx="351900" cy="944400"/>
          </a:xfrm>
          <a:prstGeom prst="curvedRightArrow">
            <a:avLst>
              <a:gd fmla="val 25000" name="adj1"/>
              <a:gd fmla="val 50000" name="adj2"/>
              <a:gd fmla="val 25000" name="adj3"/>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1488"/>
              <a:buFont typeface="Arial"/>
              <a:buNone/>
            </a:pPr>
            <a:r>
              <a:t/>
            </a:r>
            <a:endParaRPr b="0" i="0" sz="1488" u="none" cap="none" strike="noStrike">
              <a:solidFill>
                <a:srgbClr val="000000"/>
              </a:solidFill>
              <a:latin typeface="Calibri"/>
              <a:ea typeface="Calibri"/>
              <a:cs typeface="Calibri"/>
              <a:sym typeface="Calibri"/>
            </a:endParaRPr>
          </a:p>
        </p:txBody>
      </p:sp>
      <p:sp>
        <p:nvSpPr>
          <p:cNvPr id="306" name="Google Shape;306;p12"/>
          <p:cNvSpPr/>
          <p:nvPr/>
        </p:nvSpPr>
        <p:spPr>
          <a:xfrm>
            <a:off x="7227764" y="1495039"/>
            <a:ext cx="632400" cy="944400"/>
          </a:xfrm>
          <a:prstGeom prst="curvedRightArrow">
            <a:avLst>
              <a:gd fmla="val 25000" name="adj1"/>
              <a:gd fmla="val 50000" name="adj2"/>
              <a:gd fmla="val 25000" name="adj3"/>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1488"/>
              <a:buFont typeface="Arial"/>
              <a:buNone/>
            </a:pPr>
            <a:r>
              <a:t/>
            </a:r>
            <a:endParaRPr b="0" i="0" sz="1488" u="none" cap="none" strike="noStrike">
              <a:solidFill>
                <a:srgbClr val="000000"/>
              </a:solidFill>
              <a:latin typeface="Calibri"/>
              <a:ea typeface="Calibri"/>
              <a:cs typeface="Calibri"/>
              <a:sym typeface="Calibri"/>
            </a:endParaRPr>
          </a:p>
        </p:txBody>
      </p:sp>
      <p:sp>
        <p:nvSpPr>
          <p:cNvPr id="307" name="Google Shape;307;p12"/>
          <p:cNvSpPr/>
          <p:nvPr/>
        </p:nvSpPr>
        <p:spPr>
          <a:xfrm>
            <a:off x="7227764" y="2565593"/>
            <a:ext cx="632400" cy="944400"/>
          </a:xfrm>
          <a:prstGeom prst="curvedRightArrow">
            <a:avLst>
              <a:gd fmla="val 25000" name="adj1"/>
              <a:gd fmla="val 50000" name="adj2"/>
              <a:gd fmla="val 25000" name="adj3"/>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1488"/>
              <a:buFont typeface="Arial"/>
              <a:buNone/>
            </a:pPr>
            <a:r>
              <a:t/>
            </a:r>
            <a:endParaRPr b="0" i="0" sz="1488" u="none" cap="none" strike="noStrike">
              <a:solidFill>
                <a:srgbClr val="000000"/>
              </a:solidFill>
              <a:latin typeface="Calibri"/>
              <a:ea typeface="Calibri"/>
              <a:cs typeface="Calibri"/>
              <a:sym typeface="Calibri"/>
            </a:endParaRPr>
          </a:p>
        </p:txBody>
      </p:sp>
      <p:sp>
        <p:nvSpPr>
          <p:cNvPr id="308" name="Google Shape;308;p12"/>
          <p:cNvSpPr/>
          <p:nvPr/>
        </p:nvSpPr>
        <p:spPr>
          <a:xfrm>
            <a:off x="7227764" y="3636147"/>
            <a:ext cx="632400" cy="944400"/>
          </a:xfrm>
          <a:prstGeom prst="curvedRightArrow">
            <a:avLst>
              <a:gd fmla="val 25000" name="adj1"/>
              <a:gd fmla="val 50000" name="adj2"/>
              <a:gd fmla="val 25000" name="adj3"/>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1488"/>
              <a:buFont typeface="Arial"/>
              <a:buNone/>
            </a:pPr>
            <a:r>
              <a:t/>
            </a:r>
            <a:endParaRPr b="0" i="0" sz="1488" u="none" cap="none" strike="noStrike">
              <a:solidFill>
                <a:srgbClr val="000000"/>
              </a:solidFill>
              <a:latin typeface="Calibri"/>
              <a:ea typeface="Calibri"/>
              <a:cs typeface="Calibri"/>
              <a:sym typeface="Calibri"/>
            </a:endParaRPr>
          </a:p>
        </p:txBody>
      </p:sp>
      <p:sp>
        <p:nvSpPr>
          <p:cNvPr id="309" name="Google Shape;309;p12"/>
          <p:cNvSpPr/>
          <p:nvPr/>
        </p:nvSpPr>
        <p:spPr>
          <a:xfrm>
            <a:off x="7866029" y="1086088"/>
            <a:ext cx="2231400" cy="726300"/>
          </a:xfrm>
          <a:prstGeom prst="snip2DiagRect">
            <a:avLst>
              <a:gd fmla="val 0" name="adj1"/>
              <a:gd fmla="val 16667" name="adj2"/>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2020"/>
              <a:buFont typeface="Arial"/>
              <a:buNone/>
            </a:pPr>
            <a:r>
              <a:rPr b="1" i="0" lang="en-US" sz="2019" u="none" cap="none" strike="noStrike">
                <a:solidFill>
                  <a:srgbClr val="980000"/>
                </a:solidFill>
                <a:latin typeface="Calibri"/>
                <a:ea typeface="Calibri"/>
                <a:cs typeface="Calibri"/>
                <a:sym typeface="Calibri"/>
              </a:rPr>
              <a:t>Experimental data</a:t>
            </a:r>
            <a:endParaRPr b="1" i="0" sz="2019" u="none" cap="none" strike="noStrike">
              <a:solidFill>
                <a:srgbClr val="980000"/>
              </a:solidFill>
              <a:latin typeface="Calibri"/>
              <a:ea typeface="Calibri"/>
              <a:cs typeface="Calibri"/>
              <a:sym typeface="Calibri"/>
            </a:endParaRPr>
          </a:p>
        </p:txBody>
      </p:sp>
      <p:sp>
        <p:nvSpPr>
          <p:cNvPr id="310" name="Google Shape;310;p12"/>
          <p:cNvSpPr/>
          <p:nvPr/>
        </p:nvSpPr>
        <p:spPr>
          <a:xfrm>
            <a:off x="7866029" y="2156642"/>
            <a:ext cx="2231400" cy="726300"/>
          </a:xfrm>
          <a:prstGeom prst="snip2DiagRect">
            <a:avLst>
              <a:gd fmla="val 0" name="adj1"/>
              <a:gd fmla="val 16667" name="adj2"/>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2020"/>
              <a:buFont typeface="Arial"/>
              <a:buNone/>
            </a:pPr>
            <a:r>
              <a:rPr b="1" i="0" lang="en-US" sz="2019" u="none" cap="none" strike="noStrike">
                <a:solidFill>
                  <a:srgbClr val="980000"/>
                </a:solidFill>
                <a:latin typeface="Calibri"/>
                <a:ea typeface="Calibri"/>
                <a:cs typeface="Calibri"/>
                <a:sym typeface="Calibri"/>
              </a:rPr>
              <a:t>Create the model</a:t>
            </a:r>
            <a:endParaRPr b="1" i="0" sz="2019" u="none" cap="none" strike="noStrike">
              <a:solidFill>
                <a:srgbClr val="980000"/>
              </a:solidFill>
              <a:latin typeface="Calibri"/>
              <a:ea typeface="Calibri"/>
              <a:cs typeface="Calibri"/>
              <a:sym typeface="Calibri"/>
            </a:endParaRPr>
          </a:p>
        </p:txBody>
      </p:sp>
      <p:sp>
        <p:nvSpPr>
          <p:cNvPr id="311" name="Google Shape;311;p12"/>
          <p:cNvSpPr/>
          <p:nvPr/>
        </p:nvSpPr>
        <p:spPr>
          <a:xfrm>
            <a:off x="7866029" y="3227196"/>
            <a:ext cx="2231400" cy="726300"/>
          </a:xfrm>
          <a:prstGeom prst="snip2DiagRect">
            <a:avLst>
              <a:gd fmla="val 0" name="adj1"/>
              <a:gd fmla="val 16667" name="adj2"/>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2020"/>
              <a:buFont typeface="Arial"/>
              <a:buNone/>
            </a:pPr>
            <a:r>
              <a:rPr b="1" i="0" lang="en-US" sz="2019" u="none" cap="none" strike="noStrike">
                <a:solidFill>
                  <a:srgbClr val="980000"/>
                </a:solidFill>
                <a:latin typeface="Calibri"/>
                <a:ea typeface="Calibri"/>
                <a:cs typeface="Calibri"/>
                <a:sym typeface="Calibri"/>
              </a:rPr>
              <a:t>Fiting = Generated data</a:t>
            </a:r>
            <a:endParaRPr b="1" i="0" sz="2019" u="none" cap="none" strike="noStrike">
              <a:solidFill>
                <a:srgbClr val="980000"/>
              </a:solidFill>
              <a:latin typeface="Calibri"/>
              <a:ea typeface="Calibri"/>
              <a:cs typeface="Calibri"/>
              <a:sym typeface="Calibri"/>
            </a:endParaRPr>
          </a:p>
        </p:txBody>
      </p:sp>
      <p:sp>
        <p:nvSpPr>
          <p:cNvPr id="312" name="Google Shape;312;p12"/>
          <p:cNvSpPr/>
          <p:nvPr/>
        </p:nvSpPr>
        <p:spPr>
          <a:xfrm>
            <a:off x="7866029" y="4297750"/>
            <a:ext cx="2231400" cy="726300"/>
          </a:xfrm>
          <a:prstGeom prst="snip2DiagRect">
            <a:avLst>
              <a:gd fmla="val 0" name="adj1"/>
              <a:gd fmla="val 16667" name="adj2"/>
            </a:avLst>
          </a:prstGeom>
          <a:solidFill>
            <a:srgbClr val="F4CCCC"/>
          </a:solidFill>
          <a:ln cap="flat" cmpd="sng" w="10125">
            <a:solidFill>
              <a:srgbClr val="980000"/>
            </a:solidFill>
            <a:prstDash val="solid"/>
            <a:round/>
            <a:headEnd len="sm" w="sm" type="none"/>
            <a:tailEnd len="sm" w="sm" type="none"/>
          </a:ln>
        </p:spPr>
        <p:txBody>
          <a:bodyPr anchorCtr="0" anchor="ctr" bIns="97200" lIns="97200" spcFirstLastPara="1" rIns="97200" wrap="square" tIns="97200">
            <a:noAutofit/>
          </a:bodyPr>
          <a:lstStyle/>
          <a:p>
            <a:pPr indent="0" lvl="0" marL="0" marR="0" rtl="0" algn="ctr">
              <a:lnSpc>
                <a:spcPct val="100000"/>
              </a:lnSpc>
              <a:spcBef>
                <a:spcPts val="0"/>
              </a:spcBef>
              <a:spcAft>
                <a:spcPts val="0"/>
              </a:spcAft>
              <a:buClr>
                <a:srgbClr val="000000"/>
              </a:buClr>
              <a:buSzPts val="2020"/>
              <a:buFont typeface="Arial"/>
              <a:buNone/>
            </a:pPr>
            <a:r>
              <a:rPr b="1" i="0" lang="en-US" sz="2019" u="none" cap="none" strike="noStrike">
                <a:solidFill>
                  <a:srgbClr val="980000"/>
                </a:solidFill>
                <a:latin typeface="Calibri"/>
                <a:ea typeface="Calibri"/>
                <a:cs typeface="Calibri"/>
                <a:sym typeface="Calibri"/>
              </a:rPr>
              <a:t>Analysis</a:t>
            </a:r>
            <a:endParaRPr b="1" i="0" sz="2019" u="none" cap="none" strike="noStrike">
              <a:solidFill>
                <a:srgbClr val="980000"/>
              </a:solidFill>
              <a:latin typeface="Calibri"/>
              <a:ea typeface="Calibri"/>
              <a:cs typeface="Calibri"/>
              <a:sym typeface="Calibri"/>
            </a:endParaRPr>
          </a:p>
        </p:txBody>
      </p:sp>
      <p:pic>
        <p:nvPicPr>
          <p:cNvPr id="313" name="Google Shape;313;p12"/>
          <p:cNvPicPr preferRelativeResize="0"/>
          <p:nvPr/>
        </p:nvPicPr>
        <p:blipFill rotWithShape="1">
          <a:blip r:embed="rId3">
            <a:alphaModFix/>
          </a:blip>
          <a:srcRect b="19231" l="12726" r="12546" t="0"/>
          <a:stretch/>
        </p:blipFill>
        <p:spPr>
          <a:xfrm>
            <a:off x="10674080" y="3295518"/>
            <a:ext cx="1171675" cy="1505754"/>
          </a:xfrm>
          <a:prstGeom prst="rect">
            <a:avLst/>
          </a:prstGeom>
          <a:noFill/>
          <a:ln>
            <a:noFill/>
          </a:ln>
        </p:spPr>
      </p:pic>
      <p:sp>
        <p:nvSpPr>
          <p:cNvPr id="314" name="Google Shape;314;p12"/>
          <p:cNvSpPr/>
          <p:nvPr/>
        </p:nvSpPr>
        <p:spPr>
          <a:xfrm>
            <a:off x="11067999" y="1917176"/>
            <a:ext cx="383700" cy="1304700"/>
          </a:xfrm>
          <a:prstGeom prst="downArrow">
            <a:avLst>
              <a:gd fmla="val 50000" name="adj1"/>
              <a:gd fmla="val 50000" name="adj2"/>
            </a:avLst>
          </a:prstGeom>
          <a:solidFill>
            <a:srgbClr val="F4CCCC"/>
          </a:solidFill>
          <a:ln cap="flat" cmpd="sng" w="10550">
            <a:solidFill>
              <a:srgbClr val="980000"/>
            </a:solidFill>
            <a:prstDash val="solid"/>
            <a:round/>
            <a:headEnd len="sm" w="sm" type="none"/>
            <a:tailEnd len="sm" w="sm" type="none"/>
          </a:ln>
        </p:spPr>
        <p:txBody>
          <a:bodyPr anchorCtr="0" anchor="ctr" bIns="101275" lIns="101275" spcFirstLastPara="1" rIns="101275" wrap="square" tIns="101275">
            <a:noAutofit/>
          </a:bodyPr>
          <a:lstStyle/>
          <a:p>
            <a:pPr indent="0" lvl="0" marL="0" marR="0" rtl="0" algn="ctr">
              <a:lnSpc>
                <a:spcPct val="100000"/>
              </a:lnSpc>
              <a:spcBef>
                <a:spcPts val="0"/>
              </a:spcBef>
              <a:spcAft>
                <a:spcPts val="0"/>
              </a:spcAft>
              <a:buClr>
                <a:srgbClr val="000000"/>
              </a:buClr>
              <a:buSzPts val="1551"/>
              <a:buFont typeface="Arial"/>
              <a:buNone/>
            </a:pPr>
            <a:r>
              <a:t/>
            </a:r>
            <a:endParaRPr b="0" i="0" sz="1550" u="none" cap="none" strike="noStrike">
              <a:solidFill>
                <a:srgbClr val="000000"/>
              </a:solidFill>
              <a:latin typeface="Calibri"/>
              <a:ea typeface="Calibri"/>
              <a:cs typeface="Calibri"/>
              <a:sym typeface="Calibri"/>
            </a:endParaRPr>
          </a:p>
        </p:txBody>
      </p:sp>
      <p:sp>
        <p:nvSpPr>
          <p:cNvPr id="315" name="Google Shape;315;p12"/>
          <p:cNvSpPr txBox="1"/>
          <p:nvPr/>
        </p:nvSpPr>
        <p:spPr>
          <a:xfrm>
            <a:off x="4608150" y="5782950"/>
            <a:ext cx="6457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J.A. Woollam, WVASE, website (Accessed July 22, 2025).</a:t>
            </a:r>
            <a:endParaRPr sz="12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13"/>
          <p:cNvPicPr preferRelativeResize="0"/>
          <p:nvPr/>
        </p:nvPicPr>
        <p:blipFill rotWithShape="1">
          <a:blip r:embed="rId3">
            <a:alphaModFix/>
          </a:blip>
          <a:srcRect b="0" l="5835" r="6683" t="63305"/>
          <a:stretch/>
        </p:blipFill>
        <p:spPr>
          <a:xfrm>
            <a:off x="325000" y="3233350"/>
            <a:ext cx="4259394" cy="1246200"/>
          </a:xfrm>
          <a:prstGeom prst="rect">
            <a:avLst/>
          </a:prstGeom>
          <a:noFill/>
          <a:ln>
            <a:noFill/>
          </a:ln>
        </p:spPr>
      </p:pic>
      <p:sp>
        <p:nvSpPr>
          <p:cNvPr id="321" name="Google Shape;321;p13"/>
          <p:cNvSpPr txBox="1"/>
          <p:nvPr>
            <p:ph type="title"/>
          </p:nvPr>
        </p:nvSpPr>
        <p:spPr>
          <a:xfrm>
            <a:off x="350825" y="-7100"/>
            <a:ext cx="10164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Sample preparation methods</a:t>
            </a:r>
            <a:endParaRPr/>
          </a:p>
        </p:txBody>
      </p:sp>
      <p:sp>
        <p:nvSpPr>
          <p:cNvPr id="322" name="Google Shape;32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3" name="Google Shape;323;p13"/>
          <p:cNvPicPr preferRelativeResize="0"/>
          <p:nvPr/>
        </p:nvPicPr>
        <p:blipFill rotWithShape="1">
          <a:blip r:embed="rId3">
            <a:alphaModFix/>
          </a:blip>
          <a:srcRect b="39883" l="0" r="0" t="5375"/>
          <a:stretch/>
        </p:blipFill>
        <p:spPr>
          <a:xfrm>
            <a:off x="441000" y="1322125"/>
            <a:ext cx="4791975" cy="1829599"/>
          </a:xfrm>
          <a:prstGeom prst="rect">
            <a:avLst/>
          </a:prstGeom>
          <a:noFill/>
          <a:ln>
            <a:noFill/>
          </a:ln>
        </p:spPr>
      </p:pic>
      <p:sp>
        <p:nvSpPr>
          <p:cNvPr id="324" name="Google Shape;324;p13"/>
          <p:cNvSpPr/>
          <p:nvPr/>
        </p:nvSpPr>
        <p:spPr>
          <a:xfrm>
            <a:off x="5219465" y="3995606"/>
            <a:ext cx="1213800" cy="1246200"/>
          </a:xfrm>
          <a:prstGeom prst="ellipse">
            <a:avLst/>
          </a:prstGeom>
          <a:gradFill>
            <a:gsLst>
              <a:gs pos="0">
                <a:srgbClr val="D4E5F5"/>
              </a:gs>
              <a:gs pos="100000">
                <a:srgbClr val="70A4D5"/>
              </a:gs>
            </a:gsLst>
            <a:path path="circle">
              <a:fillToRect b="50%" l="50%" r="50%" t="50%"/>
            </a:path>
            <a:tileRect/>
          </a:gradFill>
          <a:ln cap="flat" cmpd="sng" w="787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Clr>
                <a:srgbClr val="000000"/>
              </a:buClr>
              <a:buSzPts val="1157"/>
              <a:buFont typeface="Arial"/>
              <a:buNone/>
            </a:pPr>
            <a:r>
              <a:t/>
            </a:r>
            <a:endParaRPr b="0" i="0" sz="1157" u="none" cap="none" strike="noStrike">
              <a:solidFill>
                <a:srgbClr val="000000"/>
              </a:solidFill>
              <a:latin typeface="Calibri"/>
              <a:ea typeface="Calibri"/>
              <a:cs typeface="Calibri"/>
              <a:sym typeface="Calibri"/>
            </a:endParaRPr>
          </a:p>
        </p:txBody>
      </p:sp>
      <p:cxnSp>
        <p:nvCxnSpPr>
          <p:cNvPr id="325" name="Google Shape;325;p13"/>
          <p:cNvCxnSpPr/>
          <p:nvPr/>
        </p:nvCxnSpPr>
        <p:spPr>
          <a:xfrm rot="10800000">
            <a:off x="4781694" y="4666022"/>
            <a:ext cx="1105500" cy="3600"/>
          </a:xfrm>
          <a:prstGeom prst="straightConnector1">
            <a:avLst/>
          </a:prstGeom>
          <a:noFill/>
          <a:ln cap="flat" cmpd="sng" w="7875">
            <a:solidFill>
              <a:srgbClr val="000000"/>
            </a:solidFill>
            <a:prstDash val="solid"/>
            <a:round/>
            <a:headEnd len="sm" w="sm" type="none"/>
            <a:tailEnd len="med" w="med" type="triangle"/>
          </a:ln>
        </p:spPr>
      </p:cxnSp>
      <p:cxnSp>
        <p:nvCxnSpPr>
          <p:cNvPr id="326" name="Google Shape;326;p13"/>
          <p:cNvCxnSpPr/>
          <p:nvPr/>
        </p:nvCxnSpPr>
        <p:spPr>
          <a:xfrm rot="10800000">
            <a:off x="5096462" y="4131852"/>
            <a:ext cx="987600" cy="490500"/>
          </a:xfrm>
          <a:prstGeom prst="straightConnector1">
            <a:avLst/>
          </a:prstGeom>
          <a:noFill/>
          <a:ln cap="flat" cmpd="sng" w="7875">
            <a:solidFill>
              <a:srgbClr val="000000"/>
            </a:solidFill>
            <a:prstDash val="solid"/>
            <a:round/>
            <a:headEnd len="sm" w="sm" type="none"/>
            <a:tailEnd len="med" w="med" type="triangle"/>
          </a:ln>
        </p:spPr>
      </p:cxnSp>
      <p:cxnSp>
        <p:nvCxnSpPr>
          <p:cNvPr id="327" name="Google Shape;327;p13"/>
          <p:cNvCxnSpPr/>
          <p:nvPr/>
        </p:nvCxnSpPr>
        <p:spPr>
          <a:xfrm flipH="1" rot="10800000">
            <a:off x="6343896" y="4179020"/>
            <a:ext cx="402600" cy="364500"/>
          </a:xfrm>
          <a:prstGeom prst="straightConnector1">
            <a:avLst/>
          </a:prstGeom>
          <a:noFill/>
          <a:ln cap="flat" cmpd="sng" w="7875">
            <a:solidFill>
              <a:srgbClr val="000000"/>
            </a:solidFill>
            <a:prstDash val="solid"/>
            <a:round/>
            <a:headEnd len="sm" w="sm" type="none"/>
            <a:tailEnd len="med" w="med" type="triangle"/>
          </a:ln>
        </p:spPr>
      </p:cxnSp>
      <p:sp>
        <p:nvSpPr>
          <p:cNvPr id="328" name="Google Shape;328;p13"/>
          <p:cNvSpPr txBox="1"/>
          <p:nvPr/>
        </p:nvSpPr>
        <p:spPr>
          <a:xfrm>
            <a:off x="4613107" y="5170598"/>
            <a:ext cx="2245800" cy="394500"/>
          </a:xfrm>
          <a:prstGeom prst="rect">
            <a:avLst/>
          </a:prstGeom>
          <a:noFill/>
          <a:ln>
            <a:noFill/>
          </a:ln>
        </p:spPr>
        <p:txBody>
          <a:bodyPr anchorCtr="0" anchor="t" bIns="75575" lIns="75575" spcFirstLastPara="1" rIns="75575" wrap="square" tIns="75575">
            <a:spAutoFit/>
          </a:bodyPr>
          <a:lstStyle/>
          <a:p>
            <a:pPr indent="0" lvl="0" marL="0" marR="0" rtl="0" algn="ctr">
              <a:lnSpc>
                <a:spcPct val="100000"/>
              </a:lnSpc>
              <a:spcBef>
                <a:spcPts val="0"/>
              </a:spcBef>
              <a:spcAft>
                <a:spcPts val="0"/>
              </a:spcAft>
              <a:buClr>
                <a:srgbClr val="000000"/>
              </a:buClr>
              <a:buSzPts val="1570"/>
              <a:buFont typeface="Arial"/>
              <a:buNone/>
            </a:pPr>
            <a:r>
              <a:rPr b="0" i="0" lang="en-US" sz="1570" u="none" cap="none" strike="noStrike">
                <a:solidFill>
                  <a:srgbClr val="000000"/>
                </a:solidFill>
                <a:latin typeface="Calibri"/>
                <a:ea typeface="Calibri"/>
                <a:cs typeface="Calibri"/>
                <a:sym typeface="Calibri"/>
              </a:rPr>
              <a:t>300 mm wafer</a:t>
            </a:r>
            <a:endParaRPr b="0" i="0" sz="1570" u="none" cap="none" strike="noStrike">
              <a:solidFill>
                <a:srgbClr val="000000"/>
              </a:solidFill>
              <a:latin typeface="Calibri"/>
              <a:ea typeface="Calibri"/>
              <a:cs typeface="Calibri"/>
              <a:sym typeface="Calibri"/>
            </a:endParaRPr>
          </a:p>
        </p:txBody>
      </p:sp>
      <p:sp>
        <p:nvSpPr>
          <p:cNvPr id="329" name="Google Shape;329;p13"/>
          <p:cNvSpPr txBox="1"/>
          <p:nvPr/>
        </p:nvSpPr>
        <p:spPr>
          <a:xfrm>
            <a:off x="4104041" y="4423633"/>
            <a:ext cx="767700" cy="407100"/>
          </a:xfrm>
          <a:prstGeom prst="rect">
            <a:avLst/>
          </a:prstGeom>
          <a:noFill/>
          <a:ln>
            <a:noFill/>
          </a:ln>
        </p:spPr>
        <p:txBody>
          <a:bodyPr anchorCtr="0" anchor="t" bIns="75575" lIns="75575" spcFirstLastPara="1" rIns="75575" wrap="square" tIns="75575">
            <a:spAutoFit/>
          </a:bodyPr>
          <a:lstStyle/>
          <a:p>
            <a:pPr indent="0" lvl="0" marL="0" marR="0" rtl="0" algn="l">
              <a:lnSpc>
                <a:spcPct val="100000"/>
              </a:lnSpc>
              <a:spcBef>
                <a:spcPts val="0"/>
              </a:spcBef>
              <a:spcAft>
                <a:spcPts val="0"/>
              </a:spcAft>
              <a:buClr>
                <a:srgbClr val="000000"/>
              </a:buClr>
              <a:buSzPts val="1653"/>
              <a:buFont typeface="Arial"/>
              <a:buNone/>
            </a:pPr>
            <a:r>
              <a:rPr b="0" i="0" lang="en-US" sz="1652" u="none" cap="none" strike="noStrike">
                <a:solidFill>
                  <a:srgbClr val="000000"/>
                </a:solidFill>
                <a:latin typeface="Calibri"/>
                <a:ea typeface="Calibri"/>
                <a:cs typeface="Calibri"/>
                <a:sym typeface="Calibri"/>
              </a:rPr>
              <a:t>Center</a:t>
            </a:r>
            <a:endParaRPr b="0" i="0" sz="1652" u="none" cap="none" strike="noStrike">
              <a:solidFill>
                <a:srgbClr val="000000"/>
              </a:solidFill>
              <a:latin typeface="Calibri"/>
              <a:ea typeface="Calibri"/>
              <a:cs typeface="Calibri"/>
              <a:sym typeface="Calibri"/>
            </a:endParaRPr>
          </a:p>
        </p:txBody>
      </p:sp>
      <p:sp>
        <p:nvSpPr>
          <p:cNvPr id="330" name="Google Shape;330;p13"/>
          <p:cNvSpPr txBox="1"/>
          <p:nvPr/>
        </p:nvSpPr>
        <p:spPr>
          <a:xfrm>
            <a:off x="6720550" y="3971905"/>
            <a:ext cx="704700" cy="407100"/>
          </a:xfrm>
          <a:prstGeom prst="rect">
            <a:avLst/>
          </a:prstGeom>
          <a:noFill/>
          <a:ln>
            <a:noFill/>
          </a:ln>
        </p:spPr>
        <p:txBody>
          <a:bodyPr anchorCtr="0" anchor="t" bIns="75575" lIns="75575" spcFirstLastPara="1" rIns="75575" wrap="square" tIns="75575">
            <a:spAutoFit/>
          </a:bodyPr>
          <a:lstStyle/>
          <a:p>
            <a:pPr indent="0" lvl="0" marL="0" marR="0" rtl="0" algn="l">
              <a:lnSpc>
                <a:spcPct val="100000"/>
              </a:lnSpc>
              <a:spcBef>
                <a:spcPts val="0"/>
              </a:spcBef>
              <a:spcAft>
                <a:spcPts val="0"/>
              </a:spcAft>
              <a:buClr>
                <a:srgbClr val="000000"/>
              </a:buClr>
              <a:buSzPts val="1653"/>
              <a:buFont typeface="Arial"/>
              <a:buNone/>
            </a:pPr>
            <a:r>
              <a:rPr b="0" i="0" lang="en-US" sz="1652" u="none" cap="none" strike="noStrike">
                <a:solidFill>
                  <a:srgbClr val="000000"/>
                </a:solidFill>
                <a:latin typeface="Calibri"/>
                <a:ea typeface="Calibri"/>
                <a:cs typeface="Calibri"/>
                <a:sym typeface="Calibri"/>
              </a:rPr>
              <a:t>Edge</a:t>
            </a:r>
            <a:endParaRPr b="0" i="0" sz="1652" u="none" cap="none" strike="noStrike">
              <a:solidFill>
                <a:srgbClr val="000000"/>
              </a:solidFill>
              <a:latin typeface="Calibri"/>
              <a:ea typeface="Calibri"/>
              <a:cs typeface="Calibri"/>
              <a:sym typeface="Calibri"/>
            </a:endParaRPr>
          </a:p>
        </p:txBody>
      </p:sp>
      <p:sp>
        <p:nvSpPr>
          <p:cNvPr id="331" name="Google Shape;331;p13"/>
          <p:cNvSpPr txBox="1"/>
          <p:nvPr/>
        </p:nvSpPr>
        <p:spPr>
          <a:xfrm>
            <a:off x="4357366" y="3938707"/>
            <a:ext cx="832500" cy="407100"/>
          </a:xfrm>
          <a:prstGeom prst="rect">
            <a:avLst/>
          </a:prstGeom>
          <a:noFill/>
          <a:ln>
            <a:noFill/>
          </a:ln>
        </p:spPr>
        <p:txBody>
          <a:bodyPr anchorCtr="0" anchor="t" bIns="75575" lIns="75575" spcFirstLastPara="1" rIns="75575" wrap="square" tIns="75575">
            <a:spAutoFit/>
          </a:bodyPr>
          <a:lstStyle/>
          <a:p>
            <a:pPr indent="0" lvl="0" marL="0" marR="0" rtl="0" algn="l">
              <a:lnSpc>
                <a:spcPct val="100000"/>
              </a:lnSpc>
              <a:spcBef>
                <a:spcPts val="0"/>
              </a:spcBef>
              <a:spcAft>
                <a:spcPts val="0"/>
              </a:spcAft>
              <a:buClr>
                <a:srgbClr val="000000"/>
              </a:buClr>
              <a:buSzPts val="1653"/>
              <a:buFont typeface="Arial"/>
              <a:buNone/>
            </a:pPr>
            <a:r>
              <a:rPr b="0" i="0" lang="en-US" sz="1652" u="none" cap="none" strike="noStrike">
                <a:solidFill>
                  <a:srgbClr val="000000"/>
                </a:solidFill>
                <a:latin typeface="Calibri"/>
                <a:ea typeface="Calibri"/>
                <a:cs typeface="Calibri"/>
                <a:sym typeface="Calibri"/>
              </a:rPr>
              <a:t>Middle</a:t>
            </a:r>
            <a:endParaRPr b="0" i="0" sz="1652" u="none" cap="none" strike="noStrike">
              <a:solidFill>
                <a:srgbClr val="000000"/>
              </a:solidFill>
              <a:latin typeface="Calibri"/>
              <a:ea typeface="Calibri"/>
              <a:cs typeface="Calibri"/>
              <a:sym typeface="Calibri"/>
            </a:endParaRPr>
          </a:p>
        </p:txBody>
      </p:sp>
      <p:sp>
        <p:nvSpPr>
          <p:cNvPr id="332" name="Google Shape;332;p13"/>
          <p:cNvSpPr/>
          <p:nvPr/>
        </p:nvSpPr>
        <p:spPr>
          <a:xfrm>
            <a:off x="6011435" y="4546736"/>
            <a:ext cx="148500" cy="144000"/>
          </a:xfrm>
          <a:prstGeom prst="rect">
            <a:avLst/>
          </a:prstGeom>
          <a:solidFill>
            <a:srgbClr val="E7E6E6"/>
          </a:solidFill>
          <a:ln cap="flat" cmpd="sng" w="787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Clr>
                <a:srgbClr val="000000"/>
              </a:buClr>
              <a:buSzPts val="1157"/>
              <a:buFont typeface="Arial"/>
              <a:buNone/>
            </a:pPr>
            <a:r>
              <a:t/>
            </a:r>
            <a:endParaRPr b="0" i="0" sz="1157" u="none" cap="none" strike="noStrike">
              <a:solidFill>
                <a:srgbClr val="000000"/>
              </a:solidFill>
              <a:latin typeface="Calibri"/>
              <a:ea typeface="Calibri"/>
              <a:cs typeface="Calibri"/>
              <a:sym typeface="Calibri"/>
            </a:endParaRPr>
          </a:p>
        </p:txBody>
      </p:sp>
      <p:sp>
        <p:nvSpPr>
          <p:cNvPr id="333" name="Google Shape;333;p13"/>
          <p:cNvSpPr/>
          <p:nvPr/>
        </p:nvSpPr>
        <p:spPr>
          <a:xfrm>
            <a:off x="5751888" y="4546736"/>
            <a:ext cx="148500" cy="144000"/>
          </a:xfrm>
          <a:prstGeom prst="rect">
            <a:avLst/>
          </a:prstGeom>
          <a:solidFill>
            <a:srgbClr val="E7E6E6"/>
          </a:solidFill>
          <a:ln cap="flat" cmpd="sng" w="787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Clr>
                <a:srgbClr val="000000"/>
              </a:buClr>
              <a:buSzPts val="1157"/>
              <a:buFont typeface="Arial"/>
              <a:buNone/>
            </a:pPr>
            <a:r>
              <a:t/>
            </a:r>
            <a:endParaRPr b="0" i="0" sz="1157" u="none" cap="none" strike="noStrike">
              <a:solidFill>
                <a:srgbClr val="000000"/>
              </a:solidFill>
              <a:latin typeface="Calibri"/>
              <a:ea typeface="Calibri"/>
              <a:cs typeface="Calibri"/>
              <a:sym typeface="Calibri"/>
            </a:endParaRPr>
          </a:p>
        </p:txBody>
      </p:sp>
      <p:sp>
        <p:nvSpPr>
          <p:cNvPr id="334" name="Google Shape;334;p13"/>
          <p:cNvSpPr/>
          <p:nvPr/>
        </p:nvSpPr>
        <p:spPr>
          <a:xfrm>
            <a:off x="6270981" y="4546736"/>
            <a:ext cx="148500" cy="144000"/>
          </a:xfrm>
          <a:prstGeom prst="rect">
            <a:avLst/>
          </a:prstGeom>
          <a:solidFill>
            <a:srgbClr val="E7E6E6"/>
          </a:solidFill>
          <a:ln cap="flat" cmpd="sng" w="7875">
            <a:solidFill>
              <a:srgbClr val="000000"/>
            </a:solidFill>
            <a:prstDash val="solid"/>
            <a:round/>
            <a:headEnd len="sm" w="sm" type="none"/>
            <a:tailEnd len="sm" w="sm" type="none"/>
          </a:ln>
        </p:spPr>
        <p:txBody>
          <a:bodyPr anchorCtr="0" anchor="ctr" bIns="75575" lIns="75575" spcFirstLastPara="1" rIns="75575" wrap="square" tIns="75575">
            <a:noAutofit/>
          </a:bodyPr>
          <a:lstStyle/>
          <a:p>
            <a:pPr indent="0" lvl="0" marL="0" marR="0" rtl="0" algn="ctr">
              <a:lnSpc>
                <a:spcPct val="100000"/>
              </a:lnSpc>
              <a:spcBef>
                <a:spcPts val="0"/>
              </a:spcBef>
              <a:spcAft>
                <a:spcPts val="0"/>
              </a:spcAft>
              <a:buClr>
                <a:srgbClr val="000000"/>
              </a:buClr>
              <a:buSzPts val="1157"/>
              <a:buFont typeface="Arial"/>
              <a:buNone/>
            </a:pPr>
            <a:r>
              <a:t/>
            </a:r>
            <a:endParaRPr b="0" i="0" sz="1157" u="none" cap="none" strike="noStrike">
              <a:solidFill>
                <a:srgbClr val="000000"/>
              </a:solidFill>
              <a:latin typeface="Calibri"/>
              <a:ea typeface="Calibri"/>
              <a:cs typeface="Calibri"/>
              <a:sym typeface="Calibri"/>
            </a:endParaRPr>
          </a:p>
        </p:txBody>
      </p:sp>
      <p:pic>
        <p:nvPicPr>
          <p:cNvPr id="335" name="Google Shape;335;p13"/>
          <p:cNvPicPr preferRelativeResize="0"/>
          <p:nvPr/>
        </p:nvPicPr>
        <p:blipFill>
          <a:blip r:embed="rId4">
            <a:alphaModFix/>
          </a:blip>
          <a:stretch>
            <a:fillRect/>
          </a:stretch>
        </p:blipFill>
        <p:spPr>
          <a:xfrm>
            <a:off x="5837575" y="1318600"/>
            <a:ext cx="4791976" cy="2234941"/>
          </a:xfrm>
          <a:prstGeom prst="rect">
            <a:avLst/>
          </a:prstGeom>
          <a:noFill/>
          <a:ln>
            <a:noFill/>
          </a:ln>
        </p:spPr>
      </p:pic>
      <p:grpSp>
        <p:nvGrpSpPr>
          <p:cNvPr id="336" name="Google Shape;336;p13"/>
          <p:cNvGrpSpPr/>
          <p:nvPr/>
        </p:nvGrpSpPr>
        <p:grpSpPr>
          <a:xfrm>
            <a:off x="8809821" y="3724485"/>
            <a:ext cx="3057170" cy="1945605"/>
            <a:chOff x="7805725" y="3869100"/>
            <a:chExt cx="3908425" cy="2487350"/>
          </a:xfrm>
        </p:grpSpPr>
        <p:pic>
          <p:nvPicPr>
            <p:cNvPr descr="Graphical user interface&#10;&#10;Description automatically generated" id="337" name="Google Shape;337;p13"/>
            <p:cNvPicPr preferRelativeResize="0"/>
            <p:nvPr/>
          </p:nvPicPr>
          <p:blipFill rotWithShape="1">
            <a:blip r:embed="rId5">
              <a:alphaModFix/>
            </a:blip>
            <a:srcRect b="0" l="4742" r="50258" t="0"/>
            <a:stretch/>
          </p:blipFill>
          <p:spPr>
            <a:xfrm>
              <a:off x="9828525" y="3869100"/>
              <a:ext cx="1885625" cy="2487350"/>
            </a:xfrm>
            <a:prstGeom prst="rect">
              <a:avLst/>
            </a:prstGeom>
            <a:noFill/>
            <a:ln>
              <a:noFill/>
            </a:ln>
          </p:spPr>
        </p:pic>
        <p:pic>
          <p:nvPicPr>
            <p:cNvPr id="338" name="Google Shape;338;p13"/>
            <p:cNvPicPr preferRelativeResize="0"/>
            <p:nvPr/>
          </p:nvPicPr>
          <p:blipFill rotWithShape="1">
            <a:blip r:embed="rId6">
              <a:alphaModFix/>
            </a:blip>
            <a:srcRect b="0" l="0" r="0" t="0"/>
            <a:stretch/>
          </p:blipFill>
          <p:spPr>
            <a:xfrm>
              <a:off x="7805725" y="3913656"/>
              <a:ext cx="1400855" cy="2426651"/>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4" name="Google Shape;344;p26"/>
          <p:cNvSpPr txBox="1"/>
          <p:nvPr>
            <p:ph type="title"/>
          </p:nvPr>
        </p:nvSpPr>
        <p:spPr>
          <a:xfrm>
            <a:off x="350825" y="-7100"/>
            <a:ext cx="10164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Conclusion</a:t>
            </a:r>
            <a:endParaRPr/>
          </a:p>
        </p:txBody>
      </p:sp>
      <p:sp>
        <p:nvSpPr>
          <p:cNvPr id="345" name="Google Shape;345;p26"/>
          <p:cNvSpPr txBox="1"/>
          <p:nvPr>
            <p:ph idx="1" type="body"/>
          </p:nvPr>
        </p:nvSpPr>
        <p:spPr>
          <a:xfrm>
            <a:off x="332700" y="1412400"/>
            <a:ext cx="11573700" cy="41610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000"/>
              </a:spcBef>
              <a:spcAft>
                <a:spcPts val="0"/>
              </a:spcAft>
              <a:buSzPts val="2100"/>
              <a:buChar char="•"/>
            </a:pPr>
            <a:r>
              <a:rPr lang="en-US" sz="2100"/>
              <a:t>The electronic band structure of solids provides the foundation for understanding the optical response of materials, while spectroscopic ellipsometry offers a powerful means of experimentally probing these optical constants across broad spectral ranges.</a:t>
            </a:r>
            <a:endParaRPr sz="2100"/>
          </a:p>
          <a:p>
            <a:pPr indent="-361950" lvl="0" marL="457200" rtl="0" algn="l">
              <a:lnSpc>
                <a:spcPct val="90000"/>
              </a:lnSpc>
              <a:spcBef>
                <a:spcPts val="1000"/>
              </a:spcBef>
              <a:spcAft>
                <a:spcPts val="0"/>
              </a:spcAft>
              <a:buSzPts val="2100"/>
              <a:buChar char="•"/>
            </a:pPr>
            <a:r>
              <a:rPr lang="en-US" sz="2100"/>
              <a:t>The instrumentation used, IR-VASE and VASE ellipsometers controlled via W-VASE software, enabled precise measurements.</a:t>
            </a:r>
            <a:endParaRPr sz="2100"/>
          </a:p>
          <a:p>
            <a:pPr indent="-361950" lvl="0" marL="457200" rtl="0" algn="l">
              <a:lnSpc>
                <a:spcPct val="90000"/>
              </a:lnSpc>
              <a:spcBef>
                <a:spcPts val="1000"/>
              </a:spcBef>
              <a:spcAft>
                <a:spcPts val="0"/>
              </a:spcAft>
              <a:buSzPts val="2100"/>
              <a:buChar char="•"/>
            </a:pPr>
            <a:r>
              <a:rPr lang="en-US" sz="2100"/>
              <a:t>Data was further organized in Excel and presented graphically using OriginPro.</a:t>
            </a:r>
            <a:endParaRPr sz="2100"/>
          </a:p>
          <a:p>
            <a:pPr indent="-361950" lvl="0" marL="457200" rtl="0" algn="l">
              <a:lnSpc>
                <a:spcPct val="90000"/>
              </a:lnSpc>
              <a:spcBef>
                <a:spcPts val="1000"/>
              </a:spcBef>
              <a:spcAft>
                <a:spcPts val="0"/>
              </a:spcAft>
              <a:buSzPts val="2100"/>
              <a:buChar char="•"/>
            </a:pPr>
            <a:r>
              <a:rPr lang="en-US" sz="2100"/>
              <a:t>Careful sample preparation was performed to ensure reliable measurements, including ultrasonic cleaning and sandblasting to remove back-side reflections. This project used a set of 11 samples with different configurations of TaN and SiO</a:t>
            </a:r>
            <a:r>
              <a:rPr baseline="-25000" lang="en-US" sz="2100"/>
              <a:t>2</a:t>
            </a:r>
            <a:r>
              <a:rPr lang="en-US" sz="2100"/>
              <a:t> layers on Si substrates prepared by ALD.</a:t>
            </a:r>
            <a:endParaRPr sz="2100"/>
          </a:p>
          <a:p>
            <a:pPr indent="-361950" lvl="0" marL="457200" rtl="0" algn="l">
              <a:lnSpc>
                <a:spcPct val="90000"/>
              </a:lnSpc>
              <a:spcBef>
                <a:spcPts val="1000"/>
              </a:spcBef>
              <a:spcAft>
                <a:spcPts val="1000"/>
              </a:spcAft>
              <a:buSzPts val="2100"/>
              <a:buChar char="•"/>
            </a:pPr>
            <a:r>
              <a:rPr lang="en-US" sz="2100"/>
              <a:t>Together, these theoretical and methodological elements form the basis for the investigation of the optical constants and temperature dependence of tantalum nitride thin films, presented in the following chapters.</a:t>
            </a:r>
            <a:endParaRPr sz="2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
          <p:cNvSpPr txBox="1"/>
          <p:nvPr>
            <p:ph type="title"/>
          </p:nvPr>
        </p:nvSpPr>
        <p:spPr>
          <a:xfrm>
            <a:off x="667517" y="21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Acknowledgements </a:t>
            </a:r>
            <a:endParaRPr/>
          </a:p>
        </p:txBody>
      </p:sp>
      <p:sp>
        <p:nvSpPr>
          <p:cNvPr id="131" name="Google Shape;131;p2"/>
          <p:cNvSpPr txBox="1"/>
          <p:nvPr>
            <p:ph idx="1" type="body"/>
          </p:nvPr>
        </p:nvSpPr>
        <p:spPr>
          <a:xfrm>
            <a:off x="622300" y="1381126"/>
            <a:ext cx="3571800" cy="4137300"/>
          </a:xfrm>
          <a:prstGeom prst="rect">
            <a:avLst/>
          </a:prstGeom>
          <a:noFill/>
          <a:ln>
            <a:noFill/>
          </a:ln>
        </p:spPr>
        <p:txBody>
          <a:bodyPr anchorCtr="0" anchor="t" bIns="45700" lIns="91425" spcFirstLastPara="1" rIns="91425" wrap="square" tIns="45700">
            <a:normAutofit/>
          </a:bodyPr>
          <a:lstStyle/>
          <a:p>
            <a:pPr indent="-227965" lvl="0" marL="228600" rtl="0" algn="l">
              <a:lnSpc>
                <a:spcPct val="90000"/>
              </a:lnSpc>
              <a:spcBef>
                <a:spcPts val="0"/>
              </a:spcBef>
              <a:spcAft>
                <a:spcPts val="0"/>
              </a:spcAft>
              <a:buClr>
                <a:schemeClr val="dk1"/>
              </a:buClr>
              <a:buSzPts val="1950"/>
              <a:buChar char="•"/>
            </a:pPr>
            <a:r>
              <a:rPr b="1" lang="en-US" sz="1950"/>
              <a:t>COMMITTEE: </a:t>
            </a:r>
            <a:endParaRPr sz="1950"/>
          </a:p>
          <a:p>
            <a:pPr indent="-226694" lvl="1" marL="685800" rtl="0" algn="l">
              <a:lnSpc>
                <a:spcPct val="90000"/>
              </a:lnSpc>
              <a:spcBef>
                <a:spcPts val="500"/>
              </a:spcBef>
              <a:spcAft>
                <a:spcPts val="0"/>
              </a:spcAft>
              <a:buClr>
                <a:schemeClr val="dk1"/>
              </a:buClr>
              <a:buSzPts val="1650"/>
              <a:buChar char="•"/>
            </a:pPr>
            <a:r>
              <a:rPr lang="en-US" sz="1650"/>
              <a:t>Dr. Stefan Zollner</a:t>
            </a:r>
            <a:endParaRPr sz="1650"/>
          </a:p>
          <a:p>
            <a:pPr indent="-226694" lvl="1" marL="685800" rtl="0" algn="l">
              <a:lnSpc>
                <a:spcPct val="90000"/>
              </a:lnSpc>
              <a:spcBef>
                <a:spcPts val="500"/>
              </a:spcBef>
              <a:spcAft>
                <a:spcPts val="0"/>
              </a:spcAft>
              <a:buClr>
                <a:schemeClr val="dk1"/>
              </a:buClr>
              <a:buSzPts val="1650"/>
              <a:buChar char="•"/>
            </a:pPr>
            <a:r>
              <a:rPr lang="en-US" sz="1650"/>
              <a:t>Dr. Matthew Sievert</a:t>
            </a:r>
            <a:endParaRPr sz="1650"/>
          </a:p>
          <a:p>
            <a:pPr indent="-226694" lvl="1" marL="685800" rtl="0" algn="l">
              <a:lnSpc>
                <a:spcPct val="90000"/>
              </a:lnSpc>
              <a:spcBef>
                <a:spcPts val="500"/>
              </a:spcBef>
              <a:spcAft>
                <a:spcPts val="0"/>
              </a:spcAft>
              <a:buClr>
                <a:schemeClr val="dk1"/>
              </a:buClr>
              <a:buSzPts val="1650"/>
              <a:buChar char="•"/>
            </a:pPr>
            <a:r>
              <a:rPr lang="en-US" sz="1650"/>
              <a:t>Dr. Jason Jackiewicz</a:t>
            </a:r>
            <a:endParaRPr sz="1650"/>
          </a:p>
          <a:p>
            <a:pPr indent="-121919" lvl="1" marL="685800" rtl="0" algn="l">
              <a:lnSpc>
                <a:spcPct val="90000"/>
              </a:lnSpc>
              <a:spcBef>
                <a:spcPts val="500"/>
              </a:spcBef>
              <a:spcAft>
                <a:spcPts val="0"/>
              </a:spcAft>
              <a:buClr>
                <a:schemeClr val="dk1"/>
              </a:buClr>
              <a:buSzPts val="2400"/>
              <a:buNone/>
            </a:pPr>
            <a:r>
              <a:t/>
            </a:r>
            <a:endParaRPr sz="3150"/>
          </a:p>
          <a:p>
            <a:pPr indent="-208915" lvl="0" marL="228600" rtl="0" algn="l">
              <a:lnSpc>
                <a:spcPct val="90000"/>
              </a:lnSpc>
              <a:spcBef>
                <a:spcPts val="1000"/>
              </a:spcBef>
              <a:spcAft>
                <a:spcPts val="0"/>
              </a:spcAft>
              <a:buClr>
                <a:schemeClr val="dk1"/>
              </a:buClr>
              <a:buSzPts val="1650"/>
              <a:buChar char="•"/>
            </a:pPr>
            <a:r>
              <a:rPr b="1" lang="en-US" sz="1950"/>
              <a:t>RESEARCH PEERS:</a:t>
            </a:r>
            <a:r>
              <a:rPr b="1" lang="en-US" sz="1650"/>
              <a:t> </a:t>
            </a:r>
            <a:endParaRPr sz="1650"/>
          </a:p>
          <a:p>
            <a:pPr indent="-219075" lvl="1" marL="685800" rtl="0" algn="l">
              <a:spcBef>
                <a:spcPts val="500"/>
              </a:spcBef>
              <a:spcAft>
                <a:spcPts val="0"/>
              </a:spcAft>
              <a:buSzPts val="1650"/>
              <a:buChar char="•"/>
            </a:pPr>
            <a:r>
              <a:rPr lang="en-US" sz="1650"/>
              <a:t>Yoshitha Hettige</a:t>
            </a:r>
            <a:endParaRPr sz="1650"/>
          </a:p>
          <a:p>
            <a:pPr indent="-226694" lvl="1" marL="685800" rtl="0" algn="l">
              <a:lnSpc>
                <a:spcPct val="90000"/>
              </a:lnSpc>
              <a:spcBef>
                <a:spcPts val="500"/>
              </a:spcBef>
              <a:spcAft>
                <a:spcPts val="0"/>
              </a:spcAft>
              <a:buClr>
                <a:schemeClr val="dk1"/>
              </a:buClr>
              <a:buSzPts val="1650"/>
              <a:buChar char="•"/>
            </a:pPr>
            <a:r>
              <a:rPr lang="en-US" sz="1650"/>
              <a:t>Carlos </a:t>
            </a:r>
            <a:r>
              <a:rPr lang="en-US" sz="1650"/>
              <a:t>Armenta</a:t>
            </a:r>
            <a:endParaRPr sz="1650"/>
          </a:p>
          <a:p>
            <a:pPr indent="-226694" lvl="1" marL="685800" rtl="0" algn="l">
              <a:lnSpc>
                <a:spcPct val="90000"/>
              </a:lnSpc>
              <a:spcBef>
                <a:spcPts val="500"/>
              </a:spcBef>
              <a:spcAft>
                <a:spcPts val="0"/>
              </a:spcAft>
              <a:buClr>
                <a:schemeClr val="dk1"/>
              </a:buClr>
              <a:buSzPts val="1650"/>
              <a:buChar char="•"/>
            </a:pPr>
            <a:r>
              <a:rPr lang="en-US" sz="1650"/>
              <a:t>Sonam Yadav </a:t>
            </a:r>
            <a:endParaRPr sz="1650"/>
          </a:p>
          <a:p>
            <a:pPr indent="-219075" lvl="1" marL="685800" rtl="0" algn="l">
              <a:spcBef>
                <a:spcPts val="500"/>
              </a:spcBef>
              <a:spcAft>
                <a:spcPts val="0"/>
              </a:spcAft>
              <a:buSzPts val="1650"/>
              <a:buChar char="•"/>
            </a:pPr>
            <a:r>
              <a:rPr lang="en-US" sz="1650"/>
              <a:t>Jaden Love</a:t>
            </a:r>
            <a:endParaRPr sz="1650"/>
          </a:p>
          <a:p>
            <a:pPr indent="-226694" lvl="1" marL="685800" rtl="0" algn="l">
              <a:lnSpc>
                <a:spcPct val="90000"/>
              </a:lnSpc>
              <a:spcBef>
                <a:spcPts val="500"/>
              </a:spcBef>
              <a:spcAft>
                <a:spcPts val="0"/>
              </a:spcAft>
              <a:buClr>
                <a:schemeClr val="dk1"/>
              </a:buClr>
              <a:buSzPts val="1650"/>
              <a:buChar char="•"/>
            </a:pPr>
            <a:r>
              <a:rPr lang="en-US" sz="1650"/>
              <a:t>Haley Woolf</a:t>
            </a:r>
            <a:endParaRPr sz="1650"/>
          </a:p>
          <a:p>
            <a:pPr indent="-226694" lvl="1" marL="685800" rtl="0" algn="l">
              <a:lnSpc>
                <a:spcPct val="90000"/>
              </a:lnSpc>
              <a:spcBef>
                <a:spcPts val="500"/>
              </a:spcBef>
              <a:spcAft>
                <a:spcPts val="0"/>
              </a:spcAft>
              <a:buClr>
                <a:schemeClr val="dk1"/>
              </a:buClr>
              <a:buSzPts val="1650"/>
              <a:buChar char="•"/>
            </a:pPr>
            <a:r>
              <a:rPr lang="en-US" sz="1650"/>
              <a:t>Gabriel Ruiz</a:t>
            </a:r>
            <a:endParaRPr sz="1650"/>
          </a:p>
        </p:txBody>
      </p:sp>
      <p:sp>
        <p:nvSpPr>
          <p:cNvPr id="132" name="Google Shape;132;p2"/>
          <p:cNvSpPr txBox="1"/>
          <p:nvPr>
            <p:ph idx="2" type="body"/>
          </p:nvPr>
        </p:nvSpPr>
        <p:spPr>
          <a:xfrm>
            <a:off x="3587750" y="1410124"/>
            <a:ext cx="5372100" cy="4137300"/>
          </a:xfrm>
          <a:prstGeom prst="rect">
            <a:avLst/>
          </a:prstGeom>
          <a:noFill/>
          <a:ln>
            <a:noFill/>
          </a:ln>
        </p:spPr>
        <p:txBody>
          <a:bodyPr anchorCtr="0" anchor="t" bIns="45700" lIns="91425" spcFirstLastPara="1" rIns="91425" wrap="square" tIns="45700">
            <a:normAutofit/>
          </a:bodyPr>
          <a:lstStyle/>
          <a:p>
            <a:pPr indent="-229869" lvl="0" marL="228600" rtl="0" algn="l">
              <a:lnSpc>
                <a:spcPct val="70000"/>
              </a:lnSpc>
              <a:spcBef>
                <a:spcPts val="0"/>
              </a:spcBef>
              <a:spcAft>
                <a:spcPts val="0"/>
              </a:spcAft>
              <a:buClr>
                <a:schemeClr val="dk1"/>
              </a:buClr>
              <a:buSzPts val="1980"/>
              <a:buChar char="•"/>
            </a:pPr>
            <a:r>
              <a:rPr b="1" lang="en-US" sz="1979"/>
              <a:t>COLLABORATORS:</a:t>
            </a:r>
            <a:endParaRPr sz="1979"/>
          </a:p>
          <a:p>
            <a:pPr indent="-226059" lvl="1" marL="685800" rtl="0" algn="l">
              <a:lnSpc>
                <a:spcPct val="70000"/>
              </a:lnSpc>
              <a:spcBef>
                <a:spcPts val="500"/>
              </a:spcBef>
              <a:spcAft>
                <a:spcPts val="0"/>
              </a:spcAft>
              <a:buClr>
                <a:schemeClr val="dk1"/>
              </a:buClr>
              <a:buSzPts val="1640"/>
              <a:buChar char="•"/>
            </a:pPr>
            <a:r>
              <a:rPr lang="en-US" sz="1640"/>
              <a:t>Ekta Bhatia, </a:t>
            </a:r>
            <a:r>
              <a:rPr i="1" lang="en-US" sz="1640"/>
              <a:t>NY CREATES</a:t>
            </a:r>
            <a:endParaRPr sz="1640"/>
          </a:p>
          <a:p>
            <a:pPr indent="-226059" lvl="1" marL="685800" rtl="0" algn="l">
              <a:lnSpc>
                <a:spcPct val="70000"/>
              </a:lnSpc>
              <a:spcBef>
                <a:spcPts val="500"/>
              </a:spcBef>
              <a:spcAft>
                <a:spcPts val="0"/>
              </a:spcAft>
              <a:buClr>
                <a:schemeClr val="dk1"/>
              </a:buClr>
              <a:buSzPts val="1640"/>
              <a:buChar char="•"/>
            </a:pPr>
            <a:r>
              <a:rPr lang="en-US" sz="1640"/>
              <a:t>Tuan Vo, </a:t>
            </a:r>
            <a:r>
              <a:rPr i="1" lang="en-US" sz="1640"/>
              <a:t>NY CREATES</a:t>
            </a:r>
            <a:endParaRPr sz="1640"/>
          </a:p>
          <a:p>
            <a:pPr indent="-226059" lvl="1" marL="685800" rtl="0" algn="l">
              <a:lnSpc>
                <a:spcPct val="70000"/>
              </a:lnSpc>
              <a:spcBef>
                <a:spcPts val="500"/>
              </a:spcBef>
              <a:spcAft>
                <a:spcPts val="0"/>
              </a:spcAft>
              <a:buClr>
                <a:schemeClr val="dk1"/>
              </a:buClr>
              <a:buSzPts val="1640"/>
              <a:buChar char="•"/>
            </a:pPr>
            <a:r>
              <a:rPr lang="en-US" sz="1640"/>
              <a:t>Satyavolu Papa Rao, </a:t>
            </a:r>
            <a:r>
              <a:rPr i="1" lang="en-US" sz="1640"/>
              <a:t>NY CREATES</a:t>
            </a:r>
            <a:endParaRPr sz="1640"/>
          </a:p>
          <a:p>
            <a:pPr indent="0" lvl="0" marL="0" rtl="0" algn="l">
              <a:lnSpc>
                <a:spcPct val="70000"/>
              </a:lnSpc>
              <a:spcBef>
                <a:spcPts val="500"/>
              </a:spcBef>
              <a:spcAft>
                <a:spcPts val="0"/>
              </a:spcAft>
              <a:buSzPts val="935"/>
              <a:buNone/>
            </a:pPr>
            <a:r>
              <a:t/>
            </a:r>
            <a:endParaRPr sz="1979"/>
          </a:p>
          <a:p>
            <a:pPr indent="0" lvl="0" marL="0" rtl="0" algn="l">
              <a:lnSpc>
                <a:spcPct val="70000"/>
              </a:lnSpc>
              <a:spcBef>
                <a:spcPts val="500"/>
              </a:spcBef>
              <a:spcAft>
                <a:spcPts val="0"/>
              </a:spcAft>
              <a:buSzPts val="935"/>
              <a:buNone/>
            </a:pPr>
            <a:r>
              <a:t/>
            </a:r>
            <a:endParaRPr sz="1979"/>
          </a:p>
          <a:p>
            <a:pPr indent="0" lvl="0" marL="0" rtl="0" algn="l">
              <a:lnSpc>
                <a:spcPct val="70000"/>
              </a:lnSpc>
              <a:spcBef>
                <a:spcPts val="500"/>
              </a:spcBef>
              <a:spcAft>
                <a:spcPts val="0"/>
              </a:spcAft>
              <a:buSzPts val="935"/>
              <a:buNone/>
            </a:pPr>
            <a:r>
              <a:t/>
            </a:r>
            <a:endParaRPr sz="780"/>
          </a:p>
          <a:p>
            <a:pPr indent="-229869" lvl="0" marL="228600" rtl="0" algn="l">
              <a:lnSpc>
                <a:spcPct val="70000"/>
              </a:lnSpc>
              <a:spcBef>
                <a:spcPts val="1000"/>
              </a:spcBef>
              <a:spcAft>
                <a:spcPts val="0"/>
              </a:spcAft>
              <a:buClr>
                <a:schemeClr val="dk1"/>
              </a:buClr>
              <a:buSzPts val="1980"/>
              <a:buChar char="•"/>
            </a:pPr>
            <a:r>
              <a:rPr b="1" lang="en-US" sz="1979"/>
              <a:t>FUNDING: </a:t>
            </a:r>
            <a:endParaRPr sz="1979"/>
          </a:p>
          <a:p>
            <a:pPr indent="-226059" lvl="1" marL="685800" rtl="0" algn="l">
              <a:lnSpc>
                <a:spcPct val="100000"/>
              </a:lnSpc>
              <a:spcBef>
                <a:spcPts val="500"/>
              </a:spcBef>
              <a:spcAft>
                <a:spcPts val="0"/>
              </a:spcAft>
              <a:buClr>
                <a:schemeClr val="dk1"/>
              </a:buClr>
              <a:buSzPts val="1640"/>
              <a:buChar char="•"/>
            </a:pPr>
            <a:r>
              <a:rPr lang="en-US" sz="1640"/>
              <a:t>Louis Stokes Alliance for Minority Participation</a:t>
            </a:r>
            <a:endParaRPr sz="1640"/>
          </a:p>
          <a:p>
            <a:pPr indent="228600" lvl="0" marL="685800" rtl="0" algn="l">
              <a:lnSpc>
                <a:spcPct val="100000"/>
              </a:lnSpc>
              <a:spcBef>
                <a:spcPts val="0"/>
              </a:spcBef>
              <a:spcAft>
                <a:spcPts val="0"/>
              </a:spcAft>
              <a:buNone/>
            </a:pPr>
            <a:r>
              <a:rPr i="1" lang="en-US" sz="1640"/>
              <a:t>(HRD 1826758)</a:t>
            </a:r>
            <a:endParaRPr i="1" sz="1640"/>
          </a:p>
          <a:p>
            <a:pPr indent="-226059" lvl="1" marL="685800" rtl="0" algn="l">
              <a:lnSpc>
                <a:spcPct val="100000"/>
              </a:lnSpc>
              <a:spcBef>
                <a:spcPts val="1000"/>
              </a:spcBef>
              <a:spcAft>
                <a:spcPts val="0"/>
              </a:spcAft>
              <a:buClr>
                <a:schemeClr val="dk1"/>
              </a:buClr>
              <a:buSzPts val="1640"/>
              <a:buChar char="•"/>
            </a:pPr>
            <a:r>
              <a:rPr lang="en-US" sz="1640"/>
              <a:t>Air Force Office of Scientific Research </a:t>
            </a:r>
            <a:endParaRPr sz="1640"/>
          </a:p>
          <a:p>
            <a:pPr indent="228600" lvl="0" marL="685800" rtl="0" algn="l">
              <a:lnSpc>
                <a:spcPct val="100000"/>
              </a:lnSpc>
              <a:spcBef>
                <a:spcPts val="0"/>
              </a:spcBef>
              <a:spcAft>
                <a:spcPts val="0"/>
              </a:spcAft>
              <a:buNone/>
            </a:pPr>
            <a:r>
              <a:rPr i="1" lang="en-US" sz="1640"/>
              <a:t>(FA9550-20-1-0135, FA9550-24-1-0061)</a:t>
            </a:r>
            <a:endParaRPr i="1" sz="1640"/>
          </a:p>
          <a:p>
            <a:pPr indent="-226059" lvl="1" marL="685800" rtl="0" algn="l">
              <a:lnSpc>
                <a:spcPct val="100000"/>
              </a:lnSpc>
              <a:spcBef>
                <a:spcPts val="1000"/>
              </a:spcBef>
              <a:spcAft>
                <a:spcPts val="0"/>
              </a:spcAft>
              <a:buClr>
                <a:schemeClr val="dk1"/>
              </a:buClr>
              <a:buSzPts val="1640"/>
              <a:buChar char="•"/>
            </a:pPr>
            <a:r>
              <a:rPr lang="en-US" sz="1640"/>
              <a:t>Air Force Research Laboratory, Rome, NY</a:t>
            </a:r>
            <a:endParaRPr sz="1640"/>
          </a:p>
          <a:p>
            <a:pPr indent="228600" lvl="0" marL="685800" rtl="0" algn="l">
              <a:lnSpc>
                <a:spcPct val="100000"/>
              </a:lnSpc>
              <a:spcBef>
                <a:spcPts val="0"/>
              </a:spcBef>
              <a:spcAft>
                <a:spcPts val="0"/>
              </a:spcAft>
              <a:buNone/>
            </a:pPr>
            <a:r>
              <a:rPr i="1" lang="en-US" sz="1640"/>
              <a:t>(FA8750-19-1-0031, FA8649-21-P-0773)</a:t>
            </a:r>
            <a:endParaRPr i="1" sz="1640"/>
          </a:p>
        </p:txBody>
      </p:sp>
      <p:sp>
        <p:nvSpPr>
          <p:cNvPr id="133" name="Google Shape;133;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4" name="Google Shape;134;p2"/>
          <p:cNvPicPr preferRelativeResize="0"/>
          <p:nvPr/>
        </p:nvPicPr>
        <p:blipFill rotWithShape="1">
          <a:blip r:embed="rId3">
            <a:alphaModFix/>
          </a:blip>
          <a:srcRect b="0" l="0" r="0" t="0"/>
          <a:stretch/>
        </p:blipFill>
        <p:spPr>
          <a:xfrm>
            <a:off x="9532956" y="3399450"/>
            <a:ext cx="1315746" cy="1277296"/>
          </a:xfrm>
          <a:prstGeom prst="rect">
            <a:avLst/>
          </a:prstGeom>
          <a:noFill/>
          <a:ln>
            <a:noFill/>
          </a:ln>
        </p:spPr>
      </p:pic>
      <p:pic>
        <p:nvPicPr>
          <p:cNvPr id="135" name="Google Shape;135;p2"/>
          <p:cNvPicPr preferRelativeResize="0"/>
          <p:nvPr/>
        </p:nvPicPr>
        <p:blipFill rotWithShape="1">
          <a:blip r:embed="rId4">
            <a:alphaModFix/>
          </a:blip>
          <a:srcRect b="0" l="5334" r="5976" t="0"/>
          <a:stretch/>
        </p:blipFill>
        <p:spPr>
          <a:xfrm>
            <a:off x="8614980" y="1573549"/>
            <a:ext cx="1315747" cy="1478578"/>
          </a:xfrm>
          <a:prstGeom prst="rect">
            <a:avLst/>
          </a:prstGeom>
          <a:noFill/>
          <a:ln>
            <a:noFill/>
          </a:ln>
        </p:spPr>
      </p:pic>
      <p:pic>
        <p:nvPicPr>
          <p:cNvPr id="136" name="Google Shape;136;p2"/>
          <p:cNvPicPr preferRelativeResize="0"/>
          <p:nvPr/>
        </p:nvPicPr>
        <p:blipFill rotWithShape="1">
          <a:blip r:embed="rId5">
            <a:alphaModFix/>
          </a:blip>
          <a:srcRect b="0" l="0" r="0" t="0"/>
          <a:stretch/>
        </p:blipFill>
        <p:spPr>
          <a:xfrm>
            <a:off x="10424111" y="1657159"/>
            <a:ext cx="1315744" cy="13113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9d2140501a_0_24"/>
          <p:cNvSpPr txBox="1"/>
          <p:nvPr>
            <p:ph type="ctrTitle"/>
          </p:nvPr>
        </p:nvSpPr>
        <p:spPr>
          <a:xfrm>
            <a:off x="914400" y="1661781"/>
            <a:ext cx="10363200" cy="24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ahoma"/>
              <a:buNone/>
            </a:pPr>
            <a:r>
              <a:rPr lang="en-US" sz="5400"/>
              <a:t>Measurement of tantalum nitride on Si/SiO</a:t>
            </a:r>
            <a:r>
              <a:rPr baseline="-25000" lang="en-US" sz="5400"/>
              <a:t>2</a:t>
            </a:r>
            <a:r>
              <a:rPr lang="en-US" sz="5400"/>
              <a:t> using X-Ray reflectance</a:t>
            </a:r>
            <a:endParaRPr sz="5200"/>
          </a:p>
        </p:txBody>
      </p:sp>
      <p:sp>
        <p:nvSpPr>
          <p:cNvPr id="351" name="Google Shape;351;g39d2140501a_0_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9d2140501a_0_305"/>
          <p:cNvSpPr txBox="1"/>
          <p:nvPr/>
        </p:nvSpPr>
        <p:spPr>
          <a:xfrm>
            <a:off x="4827375" y="337993"/>
            <a:ext cx="7193400" cy="1600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600">
                <a:solidFill>
                  <a:srgbClr val="000000"/>
                </a:solidFill>
                <a:latin typeface="Calibri"/>
                <a:ea typeface="Calibri"/>
                <a:cs typeface="Calibri"/>
                <a:sym typeface="Calibri"/>
              </a:rPr>
              <a:t>Thickness, density and roughness of layers on a substrate can be determined via</a:t>
            </a:r>
            <a:r>
              <a:rPr lang="en-US" sz="1600">
                <a:solidFill>
                  <a:srgbClr val="000000"/>
                </a:solidFill>
                <a:highlight>
                  <a:srgbClr val="FFFF00"/>
                </a:highlight>
                <a:latin typeface="Calibri"/>
                <a:ea typeface="Calibri"/>
                <a:cs typeface="Calibri"/>
                <a:sym typeface="Calibri"/>
              </a:rPr>
              <a:t> X-Ray Reflect</a:t>
            </a:r>
            <a:r>
              <a:rPr lang="en-US" sz="1600">
                <a:highlight>
                  <a:srgbClr val="FFFF00"/>
                </a:highlight>
                <a:latin typeface="Calibri"/>
                <a:ea typeface="Calibri"/>
                <a:cs typeface="Calibri"/>
                <a:sym typeface="Calibri"/>
              </a:rPr>
              <a:t>ance</a:t>
            </a:r>
            <a:r>
              <a:rPr lang="en-US" sz="1600">
                <a:solidFill>
                  <a:srgbClr val="000000"/>
                </a:solidFill>
                <a:highlight>
                  <a:srgbClr val="FFFF00"/>
                </a:highlight>
                <a:latin typeface="Calibri"/>
                <a:ea typeface="Calibri"/>
                <a:cs typeface="Calibri"/>
                <a:sym typeface="Calibri"/>
              </a:rPr>
              <a:t> (XRR)</a:t>
            </a:r>
            <a:r>
              <a:rPr lang="en-US" sz="1600">
                <a:solidFill>
                  <a:srgbClr val="000000"/>
                </a:solidFill>
                <a:latin typeface="Calibri"/>
                <a:ea typeface="Calibri"/>
                <a:cs typeface="Calibri"/>
                <a:sym typeface="Calibri"/>
              </a:rPr>
              <a:t>, which basically detects the reflections of X-Rays as the incident angle changes. Total external reflection for angles small enough.</a:t>
            </a:r>
            <a:endParaRPr sz="1600">
              <a:solidFill>
                <a:srgbClr val="000000"/>
              </a:solidFill>
              <a:latin typeface="Calibri"/>
              <a:ea typeface="Calibri"/>
              <a:cs typeface="Calibri"/>
              <a:sym typeface="Calibri"/>
            </a:endParaRPr>
          </a:p>
          <a:p>
            <a:pPr indent="0" lvl="0" marL="0" rtl="0" algn="just">
              <a:spcBef>
                <a:spcPts val="0"/>
              </a:spcBef>
              <a:spcAft>
                <a:spcPts val="0"/>
              </a:spcAft>
              <a:buNone/>
            </a:pPr>
            <a:r>
              <a:t/>
            </a:r>
            <a:endParaRPr sz="1200">
              <a:solidFill>
                <a:srgbClr val="000000"/>
              </a:solidFill>
              <a:latin typeface="Calibri"/>
              <a:ea typeface="Calibri"/>
              <a:cs typeface="Calibri"/>
              <a:sym typeface="Calibri"/>
            </a:endParaRPr>
          </a:p>
          <a:p>
            <a:pPr indent="0" lvl="0" marL="0" rtl="0" algn="just">
              <a:spcBef>
                <a:spcPts val="0"/>
              </a:spcBef>
              <a:spcAft>
                <a:spcPts val="0"/>
              </a:spcAft>
              <a:buNone/>
            </a:pPr>
            <a:r>
              <a:rPr lang="en-US" sz="1600">
                <a:solidFill>
                  <a:srgbClr val="000000"/>
                </a:solidFill>
                <a:latin typeface="Calibri"/>
                <a:ea typeface="Calibri"/>
                <a:cs typeface="Calibri"/>
                <a:sym typeface="Calibri"/>
              </a:rPr>
              <a:t>The index of refraction of the sample is: 			  where beta is the attenuation of the material and delta the d</a:t>
            </a:r>
            <a:r>
              <a:rPr lang="en-US" sz="1600">
                <a:latin typeface="Calibri"/>
                <a:ea typeface="Calibri"/>
                <a:cs typeface="Calibri"/>
                <a:sym typeface="Calibri"/>
              </a:rPr>
              <a:t>ielectric polarization</a:t>
            </a:r>
            <a:r>
              <a:rPr lang="en-US" sz="1600">
                <a:solidFill>
                  <a:srgbClr val="000000"/>
                </a:solidFill>
                <a:latin typeface="Calibri"/>
                <a:ea typeface="Calibri"/>
                <a:cs typeface="Calibri"/>
                <a:sym typeface="Calibri"/>
              </a:rPr>
              <a:t>:</a:t>
            </a:r>
            <a:endParaRPr sz="1600">
              <a:solidFill>
                <a:srgbClr val="000000"/>
              </a:solidFill>
              <a:latin typeface="Calibri"/>
              <a:ea typeface="Calibri"/>
              <a:cs typeface="Calibri"/>
              <a:sym typeface="Calibri"/>
            </a:endParaRPr>
          </a:p>
        </p:txBody>
      </p:sp>
      <p:sp>
        <p:nvSpPr>
          <p:cNvPr id="357" name="Google Shape;357;g39d2140501a_0_3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8" name="Google Shape;358;g39d2140501a_0_305"/>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Introduction</a:t>
            </a:r>
            <a:endParaRPr/>
          </a:p>
        </p:txBody>
      </p:sp>
      <p:pic>
        <p:nvPicPr>
          <p:cNvPr id="359" name="Google Shape;359;g39d2140501a_0_305"/>
          <p:cNvPicPr preferRelativeResize="0"/>
          <p:nvPr/>
        </p:nvPicPr>
        <p:blipFill rotWithShape="1">
          <a:blip r:embed="rId3">
            <a:alphaModFix/>
          </a:blip>
          <a:srcRect b="62441" l="0" r="0" t="0"/>
          <a:stretch/>
        </p:blipFill>
        <p:spPr>
          <a:xfrm>
            <a:off x="343311" y="3093598"/>
            <a:ext cx="3645529" cy="797558"/>
          </a:xfrm>
          <a:prstGeom prst="rect">
            <a:avLst/>
          </a:prstGeom>
          <a:noFill/>
          <a:ln>
            <a:noFill/>
          </a:ln>
        </p:spPr>
      </p:pic>
      <p:pic>
        <p:nvPicPr>
          <p:cNvPr id="360" name="Google Shape;360;g39d2140501a_0_305"/>
          <p:cNvPicPr preferRelativeResize="0"/>
          <p:nvPr/>
        </p:nvPicPr>
        <p:blipFill rotWithShape="1">
          <a:blip r:embed="rId3">
            <a:alphaModFix/>
          </a:blip>
          <a:srcRect b="0" l="0" r="0" t="62441"/>
          <a:stretch/>
        </p:blipFill>
        <p:spPr>
          <a:xfrm>
            <a:off x="276550" y="4277468"/>
            <a:ext cx="3645641" cy="797579"/>
          </a:xfrm>
          <a:prstGeom prst="rect">
            <a:avLst/>
          </a:prstGeom>
          <a:noFill/>
          <a:ln>
            <a:noFill/>
          </a:ln>
        </p:spPr>
      </p:pic>
      <p:pic>
        <p:nvPicPr>
          <p:cNvPr id="361" name="Google Shape;361;g39d2140501a_0_305"/>
          <p:cNvPicPr preferRelativeResize="0"/>
          <p:nvPr/>
        </p:nvPicPr>
        <p:blipFill>
          <a:blip r:embed="rId4">
            <a:alphaModFix/>
          </a:blip>
          <a:stretch>
            <a:fillRect/>
          </a:stretch>
        </p:blipFill>
        <p:spPr>
          <a:xfrm>
            <a:off x="8466212" y="1272549"/>
            <a:ext cx="1296425" cy="302825"/>
          </a:xfrm>
          <a:prstGeom prst="rect">
            <a:avLst/>
          </a:prstGeom>
          <a:noFill/>
          <a:ln cap="flat" cmpd="sng" w="9525">
            <a:solidFill>
              <a:srgbClr val="FF0000"/>
            </a:solidFill>
            <a:prstDash val="solid"/>
            <a:round/>
            <a:headEnd len="sm" w="sm" type="none"/>
            <a:tailEnd len="sm" w="sm" type="none"/>
          </a:ln>
        </p:spPr>
      </p:pic>
      <p:sp>
        <p:nvSpPr>
          <p:cNvPr id="362" name="Google Shape;362;g39d2140501a_0_305"/>
          <p:cNvSpPr txBox="1"/>
          <p:nvPr/>
        </p:nvSpPr>
        <p:spPr>
          <a:xfrm>
            <a:off x="4608150" y="5782950"/>
            <a:ext cx="6457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E. Chason and T. M. Mayer, CRSSMS, 22 (1), 1-67 (1997).</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A. Gibaud et al, “X-Ray Reflectivity”, </a:t>
            </a:r>
            <a:r>
              <a:rPr lang="en-US" sz="1200">
                <a:solidFill>
                  <a:schemeClr val="lt1"/>
                </a:solidFill>
                <a:latin typeface="Calibri"/>
                <a:ea typeface="Calibri"/>
                <a:cs typeface="Calibri"/>
                <a:sym typeface="Calibri"/>
              </a:rPr>
              <a:t>Surface Science Techn</a:t>
            </a:r>
            <a:r>
              <a:rPr lang="en-US" sz="1200">
                <a:solidFill>
                  <a:schemeClr val="lt1"/>
                </a:solidFill>
                <a:latin typeface="Calibri"/>
                <a:ea typeface="Calibri"/>
                <a:cs typeface="Calibri"/>
                <a:sym typeface="Calibri"/>
              </a:rPr>
              <a:t>iques (pp. 191-216), Heidelberg, 2013.</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A. Gibaud and S. Hazra, Current Science, 78 (12), 1467-1477 (2000).</a:t>
            </a:r>
            <a:endParaRPr sz="1200">
              <a:solidFill>
                <a:schemeClr val="lt1"/>
              </a:solidFill>
              <a:latin typeface="Calibri"/>
              <a:ea typeface="Calibri"/>
              <a:cs typeface="Calibri"/>
              <a:sym typeface="Calibri"/>
            </a:endParaRPr>
          </a:p>
        </p:txBody>
      </p:sp>
      <p:pic>
        <p:nvPicPr>
          <p:cNvPr id="363" name="Google Shape;363;g39d2140501a_0_305"/>
          <p:cNvPicPr preferRelativeResize="0"/>
          <p:nvPr/>
        </p:nvPicPr>
        <p:blipFill>
          <a:blip r:embed="rId5">
            <a:alphaModFix/>
          </a:blip>
          <a:stretch>
            <a:fillRect/>
          </a:stretch>
        </p:blipFill>
        <p:spPr>
          <a:xfrm>
            <a:off x="10252975" y="1709576"/>
            <a:ext cx="1723973" cy="646500"/>
          </a:xfrm>
          <a:prstGeom prst="rect">
            <a:avLst/>
          </a:prstGeom>
          <a:noFill/>
          <a:ln cap="flat" cmpd="sng" w="9525">
            <a:solidFill>
              <a:srgbClr val="FF0000"/>
            </a:solidFill>
            <a:prstDash val="solid"/>
            <a:round/>
            <a:headEnd len="sm" w="sm" type="none"/>
            <a:tailEnd len="sm" w="sm" type="none"/>
          </a:ln>
        </p:spPr>
      </p:pic>
      <p:sp>
        <p:nvSpPr>
          <p:cNvPr id="364" name="Google Shape;364;g39d2140501a_0_305"/>
          <p:cNvSpPr txBox="1"/>
          <p:nvPr/>
        </p:nvSpPr>
        <p:spPr>
          <a:xfrm>
            <a:off x="276550" y="1513699"/>
            <a:ext cx="43317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600">
                <a:solidFill>
                  <a:srgbClr val="000000"/>
                </a:solidFill>
                <a:latin typeface="Calibri"/>
                <a:ea typeface="Calibri"/>
                <a:cs typeface="Calibri"/>
                <a:sym typeface="Calibri"/>
              </a:rPr>
              <a:t>At critical angle, X-Rays are refracted parallel to the interface of air and material, reducing Snell’s law to the cos(alpha)=n. After Taylor expansion:</a:t>
            </a:r>
            <a:endParaRPr sz="1600">
              <a:solidFill>
                <a:srgbClr val="000000"/>
              </a:solidFill>
              <a:latin typeface="Calibri"/>
              <a:ea typeface="Calibri"/>
              <a:cs typeface="Calibri"/>
              <a:sym typeface="Calibri"/>
            </a:endParaRPr>
          </a:p>
        </p:txBody>
      </p:sp>
      <p:grpSp>
        <p:nvGrpSpPr>
          <p:cNvPr id="365" name="Google Shape;365;g39d2140501a_0_305"/>
          <p:cNvGrpSpPr/>
          <p:nvPr/>
        </p:nvGrpSpPr>
        <p:grpSpPr>
          <a:xfrm>
            <a:off x="5370861" y="3476175"/>
            <a:ext cx="6131486" cy="1981442"/>
            <a:chOff x="314567" y="4337709"/>
            <a:chExt cx="3776476" cy="1220400"/>
          </a:xfrm>
        </p:grpSpPr>
        <p:pic>
          <p:nvPicPr>
            <p:cNvPr id="366" name="Google Shape;366;g39d2140501a_0_305"/>
            <p:cNvPicPr preferRelativeResize="0"/>
            <p:nvPr/>
          </p:nvPicPr>
          <p:blipFill rotWithShape="1">
            <a:blip r:embed="rId6">
              <a:alphaModFix/>
            </a:blip>
            <a:srcRect b="23632" l="0" r="49086" t="35303"/>
            <a:stretch/>
          </p:blipFill>
          <p:spPr>
            <a:xfrm>
              <a:off x="314567" y="4337709"/>
              <a:ext cx="3776476" cy="1220400"/>
            </a:xfrm>
            <a:prstGeom prst="rect">
              <a:avLst/>
            </a:prstGeom>
            <a:noFill/>
            <a:ln>
              <a:noFill/>
            </a:ln>
          </p:spPr>
        </p:pic>
        <p:sp>
          <p:nvSpPr>
            <p:cNvPr id="367" name="Google Shape;367;g39d2140501a_0_305"/>
            <p:cNvSpPr/>
            <p:nvPr/>
          </p:nvSpPr>
          <p:spPr>
            <a:xfrm>
              <a:off x="1974875" y="4421425"/>
              <a:ext cx="318900" cy="498900"/>
            </a:xfrm>
            <a:prstGeom prst="rect">
              <a:avLst/>
            </a:prstGeom>
            <a:solidFill>
              <a:schemeClr val="lt1"/>
            </a:solidFill>
            <a:ln cap="flat" cmpd="sng" w="15450">
              <a:solidFill>
                <a:schemeClr val="lt1"/>
              </a:solidFill>
              <a:prstDash val="solid"/>
              <a:round/>
              <a:headEnd len="sm" w="sm" type="none"/>
              <a:tailEnd len="sm" w="sm" type="none"/>
            </a:ln>
          </p:spPr>
          <p:txBody>
            <a:bodyPr anchorCtr="0" anchor="ctr" bIns="148450" lIns="148450" spcFirstLastPara="1" rIns="148450" wrap="square" tIns="148450">
              <a:noAutofit/>
            </a:bodyPr>
            <a:lstStyle/>
            <a:p>
              <a:pPr indent="0" lvl="0" marL="0" rtl="0" algn="ctr">
                <a:spcBef>
                  <a:spcPts val="0"/>
                </a:spcBef>
                <a:spcAft>
                  <a:spcPts val="0"/>
                </a:spcAft>
                <a:buNone/>
              </a:pPr>
              <a:r>
                <a:t/>
              </a:r>
              <a:endParaRPr sz="2273">
                <a:latin typeface="Calibri"/>
                <a:ea typeface="Calibri"/>
                <a:cs typeface="Calibri"/>
                <a:sym typeface="Calibri"/>
              </a:endParaRPr>
            </a:p>
          </p:txBody>
        </p:sp>
      </p:grpSp>
      <p:sp>
        <p:nvSpPr>
          <p:cNvPr id="368" name="Google Shape;368;g39d2140501a_0_305"/>
          <p:cNvSpPr txBox="1"/>
          <p:nvPr/>
        </p:nvSpPr>
        <p:spPr>
          <a:xfrm>
            <a:off x="5031600" y="3017400"/>
            <a:ext cx="681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alibri"/>
                <a:ea typeface="Calibri"/>
                <a:cs typeface="Calibri"/>
                <a:sym typeface="Calibri"/>
              </a:rPr>
              <a:t>An X-ray beam is directed at a sample at very low angles, called “grazing angles”:</a:t>
            </a:r>
            <a:endParaRPr sz="1600">
              <a:latin typeface="Calibri"/>
              <a:ea typeface="Calibri"/>
              <a:cs typeface="Calibri"/>
              <a:sym typeface="Calibri"/>
            </a:endParaRPr>
          </a:p>
        </p:txBody>
      </p:sp>
      <p:pic>
        <p:nvPicPr>
          <p:cNvPr id="369" name="Google Shape;369;g39d2140501a_0_305"/>
          <p:cNvPicPr preferRelativeResize="0"/>
          <p:nvPr/>
        </p:nvPicPr>
        <p:blipFill>
          <a:blip r:embed="rId7">
            <a:alphaModFix/>
          </a:blip>
          <a:stretch>
            <a:fillRect/>
          </a:stretch>
        </p:blipFill>
        <p:spPr>
          <a:xfrm>
            <a:off x="4412850" y="2224512"/>
            <a:ext cx="1042528" cy="469137"/>
          </a:xfrm>
          <a:prstGeom prst="rect">
            <a:avLst/>
          </a:prstGeom>
          <a:noFill/>
          <a:ln cap="flat" cmpd="sng" w="9525">
            <a:solidFill>
              <a:srgbClr val="FF0000"/>
            </a:solidFill>
            <a:prstDash val="solid"/>
            <a:round/>
            <a:headEnd len="sm" w="sm" type="none"/>
            <a:tailEnd len="sm" w="sm" type="none"/>
          </a:ln>
        </p:spPr>
      </p:pic>
      <p:sp>
        <p:nvSpPr>
          <p:cNvPr id="370" name="Google Shape;370;g39d2140501a_0_305"/>
          <p:cNvSpPr txBox="1"/>
          <p:nvPr/>
        </p:nvSpPr>
        <p:spPr>
          <a:xfrm>
            <a:off x="8991599" y="2370450"/>
            <a:ext cx="3366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latin typeface="Calibri"/>
                <a:ea typeface="Calibri"/>
                <a:cs typeface="Calibri"/>
                <a:sym typeface="Calibri"/>
              </a:rPr>
              <a:t>Z - atomic number, A - mass of element, p - mass density</a:t>
            </a:r>
            <a:endParaRPr sz="1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39d2140501a_0_3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6" name="Google Shape;376;g39d2140501a_0_319"/>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Introduction pt. 2</a:t>
            </a:r>
            <a:endParaRPr/>
          </a:p>
        </p:txBody>
      </p:sp>
      <p:pic>
        <p:nvPicPr>
          <p:cNvPr id="377" name="Google Shape;377;g39d2140501a_0_319"/>
          <p:cNvPicPr preferRelativeResize="0"/>
          <p:nvPr/>
        </p:nvPicPr>
        <p:blipFill>
          <a:blip r:embed="rId3">
            <a:alphaModFix/>
          </a:blip>
          <a:stretch>
            <a:fillRect/>
          </a:stretch>
        </p:blipFill>
        <p:spPr>
          <a:xfrm>
            <a:off x="6682825" y="1432046"/>
            <a:ext cx="4880765" cy="3368401"/>
          </a:xfrm>
          <a:prstGeom prst="rect">
            <a:avLst/>
          </a:prstGeom>
          <a:noFill/>
          <a:ln>
            <a:noFill/>
          </a:ln>
        </p:spPr>
      </p:pic>
      <p:sp>
        <p:nvSpPr>
          <p:cNvPr id="378" name="Google Shape;378;g39d2140501a_0_319"/>
          <p:cNvSpPr txBox="1"/>
          <p:nvPr/>
        </p:nvSpPr>
        <p:spPr>
          <a:xfrm>
            <a:off x="4608150" y="5782950"/>
            <a:ext cx="6457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Yasaka, The Rigaku Journal, 26 (2), 1-9 (2010).</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J. P. Sauro, J. Bindell, and N. Wainfan, Phys. Rev., 143 (2), 439-443 (1966).</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R. Sardela, Practical Materials Characterization (pp. 1-41), Media New York, 2014.</a:t>
            </a:r>
            <a:endParaRPr sz="1200">
              <a:solidFill>
                <a:schemeClr val="lt1"/>
              </a:solidFill>
              <a:latin typeface="Calibri"/>
              <a:ea typeface="Calibri"/>
              <a:cs typeface="Calibri"/>
              <a:sym typeface="Calibri"/>
            </a:endParaRPr>
          </a:p>
        </p:txBody>
      </p:sp>
      <p:sp>
        <p:nvSpPr>
          <p:cNvPr id="379" name="Google Shape;379;g39d2140501a_0_319"/>
          <p:cNvSpPr txBox="1"/>
          <p:nvPr/>
        </p:nvSpPr>
        <p:spPr>
          <a:xfrm>
            <a:off x="6682831" y="5060724"/>
            <a:ext cx="3994500" cy="431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500">
                <a:solidFill>
                  <a:srgbClr val="000000"/>
                </a:solidFill>
                <a:latin typeface="Calibri"/>
                <a:ea typeface="Calibri"/>
                <a:cs typeface="Calibri"/>
                <a:sym typeface="Calibri"/>
              </a:rPr>
              <a:t>The thickness of the layer expressed in reciprocal space is given by:</a:t>
            </a:r>
            <a:endParaRPr sz="1500">
              <a:solidFill>
                <a:srgbClr val="000000"/>
              </a:solidFill>
              <a:latin typeface="Calibri"/>
              <a:ea typeface="Calibri"/>
              <a:cs typeface="Calibri"/>
              <a:sym typeface="Calibri"/>
            </a:endParaRPr>
          </a:p>
        </p:txBody>
      </p:sp>
      <p:pic>
        <p:nvPicPr>
          <p:cNvPr id="380" name="Google Shape;380;g39d2140501a_0_319"/>
          <p:cNvPicPr preferRelativeResize="0"/>
          <p:nvPr/>
        </p:nvPicPr>
        <p:blipFill>
          <a:blip r:embed="rId4">
            <a:alphaModFix/>
          </a:blip>
          <a:stretch>
            <a:fillRect/>
          </a:stretch>
        </p:blipFill>
        <p:spPr>
          <a:xfrm>
            <a:off x="10788133" y="4965257"/>
            <a:ext cx="830094" cy="594900"/>
          </a:xfrm>
          <a:prstGeom prst="rect">
            <a:avLst/>
          </a:prstGeom>
          <a:noFill/>
          <a:ln cap="flat" cmpd="sng" w="9525">
            <a:solidFill>
              <a:srgbClr val="FF0000"/>
            </a:solidFill>
            <a:prstDash val="solid"/>
            <a:round/>
            <a:headEnd len="sm" w="sm" type="none"/>
            <a:tailEnd len="sm" w="sm" type="none"/>
          </a:ln>
        </p:spPr>
      </p:pic>
      <p:sp>
        <p:nvSpPr>
          <p:cNvPr id="381" name="Google Shape;381;g39d2140501a_0_319"/>
          <p:cNvSpPr txBox="1"/>
          <p:nvPr/>
        </p:nvSpPr>
        <p:spPr>
          <a:xfrm>
            <a:off x="220350" y="1300125"/>
            <a:ext cx="6017100" cy="4413600"/>
          </a:xfrm>
          <a:prstGeom prst="rect">
            <a:avLst/>
          </a:prstGeom>
          <a:noFill/>
          <a:ln>
            <a:noFill/>
          </a:ln>
        </p:spPr>
        <p:txBody>
          <a:bodyPr anchorCtr="0" anchor="t" bIns="91425" lIns="91425" spcFirstLastPara="1" rIns="91425" wrap="square" tIns="91425">
            <a:spAutoFit/>
          </a:bodyPr>
          <a:lstStyle/>
          <a:p>
            <a:pPr indent="-336550" lvl="0" marL="457200" rtl="0" algn="just">
              <a:lnSpc>
                <a:spcPct val="110000"/>
              </a:lnSpc>
              <a:spcBef>
                <a:spcPts val="0"/>
              </a:spcBef>
              <a:spcAft>
                <a:spcPts val="0"/>
              </a:spcAft>
              <a:buSzPts val="1700"/>
              <a:buFont typeface="Calibri"/>
              <a:buChar char="●"/>
            </a:pPr>
            <a:r>
              <a:rPr lang="en-US" sz="1700">
                <a:latin typeface="Calibri"/>
                <a:ea typeface="Calibri"/>
                <a:cs typeface="Calibri"/>
                <a:sym typeface="Calibri"/>
              </a:rPr>
              <a:t>At each interface where there is a change in electron density, a portion of the X-ray beam is reflected, and another is refracted and transmitted to the next layer</a:t>
            </a:r>
            <a:endParaRPr sz="1700">
              <a:latin typeface="Calibri"/>
              <a:ea typeface="Calibri"/>
              <a:cs typeface="Calibri"/>
              <a:sym typeface="Calibri"/>
            </a:endParaRPr>
          </a:p>
          <a:p>
            <a:pPr indent="-336550" lvl="0" marL="457200" rtl="0" algn="just">
              <a:lnSpc>
                <a:spcPct val="110000"/>
              </a:lnSpc>
              <a:spcBef>
                <a:spcPts val="1000"/>
              </a:spcBef>
              <a:spcAft>
                <a:spcPts val="0"/>
              </a:spcAft>
              <a:buSzPts val="1700"/>
              <a:buFont typeface="Calibri"/>
              <a:buChar char="●"/>
            </a:pPr>
            <a:r>
              <a:rPr lang="en-US" sz="1700">
                <a:latin typeface="Calibri"/>
                <a:ea typeface="Calibri"/>
                <a:cs typeface="Calibri"/>
                <a:sym typeface="Calibri"/>
              </a:rPr>
              <a:t>The reflected beams from these interfaces travel different path lengths before reaching the detector</a:t>
            </a:r>
            <a:endParaRPr sz="1700">
              <a:latin typeface="Calibri"/>
              <a:ea typeface="Calibri"/>
              <a:cs typeface="Calibri"/>
              <a:sym typeface="Calibri"/>
            </a:endParaRPr>
          </a:p>
          <a:p>
            <a:pPr indent="-336550" lvl="0" marL="457200" rtl="0" algn="just">
              <a:lnSpc>
                <a:spcPct val="110000"/>
              </a:lnSpc>
              <a:spcBef>
                <a:spcPts val="1000"/>
              </a:spcBef>
              <a:spcAft>
                <a:spcPts val="0"/>
              </a:spcAft>
              <a:buSzPts val="1700"/>
              <a:buFont typeface="Calibri"/>
              <a:buChar char="●"/>
            </a:pPr>
            <a:r>
              <a:rPr lang="en-US" sz="1700">
                <a:latin typeface="Calibri"/>
                <a:ea typeface="Calibri"/>
                <a:cs typeface="Calibri"/>
                <a:sym typeface="Calibri"/>
              </a:rPr>
              <a:t>The phase difference between these reflected waves determines if they inter</a:t>
            </a:r>
            <a:r>
              <a:rPr lang="en-US" sz="1700">
                <a:latin typeface="Calibri"/>
                <a:ea typeface="Calibri"/>
                <a:cs typeface="Calibri"/>
                <a:sym typeface="Calibri"/>
              </a:rPr>
              <a:t>fere</a:t>
            </a:r>
            <a:r>
              <a:rPr lang="en-US" sz="1700">
                <a:latin typeface="Calibri"/>
                <a:ea typeface="Calibri"/>
                <a:cs typeface="Calibri"/>
                <a:sym typeface="Calibri"/>
              </a:rPr>
              <a:t> </a:t>
            </a:r>
            <a:r>
              <a:rPr b="1" lang="en-US" sz="1700">
                <a:latin typeface="Calibri"/>
                <a:ea typeface="Calibri"/>
                <a:cs typeface="Calibri"/>
                <a:sym typeface="Calibri"/>
              </a:rPr>
              <a:t>constructively</a:t>
            </a:r>
            <a:r>
              <a:rPr lang="en-US" sz="1700">
                <a:latin typeface="Calibri"/>
                <a:ea typeface="Calibri"/>
                <a:cs typeface="Calibri"/>
                <a:sym typeface="Calibri"/>
              </a:rPr>
              <a:t> or </a:t>
            </a:r>
            <a:r>
              <a:rPr b="1" lang="en-US" sz="1700">
                <a:latin typeface="Calibri"/>
                <a:ea typeface="Calibri"/>
                <a:cs typeface="Calibri"/>
                <a:sym typeface="Calibri"/>
              </a:rPr>
              <a:t>destructively</a:t>
            </a:r>
            <a:endParaRPr sz="1700">
              <a:latin typeface="Calibri"/>
              <a:ea typeface="Calibri"/>
              <a:cs typeface="Calibri"/>
              <a:sym typeface="Calibri"/>
            </a:endParaRPr>
          </a:p>
          <a:p>
            <a:pPr indent="-336550" lvl="0" marL="457200" rtl="0" algn="just">
              <a:lnSpc>
                <a:spcPct val="110000"/>
              </a:lnSpc>
              <a:spcBef>
                <a:spcPts val="1000"/>
              </a:spcBef>
              <a:spcAft>
                <a:spcPts val="0"/>
              </a:spcAft>
              <a:buSzPts val="1700"/>
              <a:buFont typeface="Calibri"/>
              <a:buChar char="●"/>
            </a:pPr>
            <a:r>
              <a:rPr lang="en-US" sz="1700">
                <a:latin typeface="Calibri"/>
                <a:ea typeface="Calibri"/>
                <a:cs typeface="Calibri"/>
                <a:sym typeface="Calibri"/>
              </a:rPr>
              <a:t>Constructive and destructive interference are what produce the characteristic oscillation patterns in the measured data, called </a:t>
            </a:r>
            <a:r>
              <a:rPr i="1" lang="en-US" sz="1700">
                <a:latin typeface="Calibri"/>
                <a:ea typeface="Calibri"/>
                <a:cs typeface="Calibri"/>
                <a:sym typeface="Calibri"/>
              </a:rPr>
              <a:t>Kiessig fringes</a:t>
            </a:r>
            <a:endParaRPr i="1" sz="1700">
              <a:latin typeface="Calibri"/>
              <a:ea typeface="Calibri"/>
              <a:cs typeface="Calibri"/>
              <a:sym typeface="Calibri"/>
            </a:endParaRPr>
          </a:p>
          <a:p>
            <a:pPr indent="-336550" lvl="0" marL="457200" rtl="0" algn="l">
              <a:lnSpc>
                <a:spcPct val="110000"/>
              </a:lnSpc>
              <a:spcBef>
                <a:spcPts val="1000"/>
              </a:spcBef>
              <a:spcAft>
                <a:spcPts val="1000"/>
              </a:spcAft>
              <a:buSzPts val="1700"/>
              <a:buFont typeface="Calibri"/>
              <a:buChar char="●"/>
            </a:pPr>
            <a:r>
              <a:rPr lang="en-US" sz="1700">
                <a:latin typeface="Calibri"/>
                <a:ea typeface="Calibri"/>
                <a:cs typeface="Calibri"/>
                <a:sym typeface="Calibri"/>
              </a:rPr>
              <a:t>We can relate the frequency of these oscillations to the thickness by looking at the period of 2π completed               by each oscillation</a:t>
            </a:r>
            <a:endParaRPr sz="1700">
              <a:latin typeface="Calibri"/>
              <a:ea typeface="Calibri"/>
              <a:cs typeface="Calibri"/>
              <a:sym typeface="Calibri"/>
            </a:endParaRPr>
          </a:p>
        </p:txBody>
      </p:sp>
      <p:cxnSp>
        <p:nvCxnSpPr>
          <p:cNvPr id="382" name="Google Shape;382;g39d2140501a_0_319"/>
          <p:cNvCxnSpPr/>
          <p:nvPr/>
        </p:nvCxnSpPr>
        <p:spPr>
          <a:xfrm>
            <a:off x="5551921" y="5192928"/>
            <a:ext cx="1058400" cy="0"/>
          </a:xfrm>
          <a:prstGeom prst="straightConnector1">
            <a:avLst/>
          </a:prstGeom>
          <a:noFill/>
          <a:ln cap="flat" cmpd="sng" w="38100">
            <a:solidFill>
              <a:srgbClr val="FF9900"/>
            </a:solidFill>
            <a:prstDash val="solid"/>
            <a:round/>
            <a:headEnd len="med" w="med" type="none"/>
            <a:tailEnd len="med" w="med" type="triangle"/>
          </a:ln>
        </p:spPr>
      </p:cxnSp>
      <p:sp>
        <p:nvSpPr>
          <p:cNvPr id="383" name="Google Shape;383;g39d2140501a_0_319"/>
          <p:cNvSpPr txBox="1"/>
          <p:nvPr/>
        </p:nvSpPr>
        <p:spPr>
          <a:xfrm>
            <a:off x="5414675" y="152400"/>
            <a:ext cx="6777300" cy="1173300"/>
          </a:xfrm>
          <a:prstGeom prst="rect">
            <a:avLst/>
          </a:prstGeom>
          <a:noFill/>
          <a:ln>
            <a:noFill/>
          </a:ln>
        </p:spPr>
        <p:txBody>
          <a:bodyPr anchorCtr="0" anchor="ctr" bIns="91425" lIns="91425" spcFirstLastPara="1" rIns="91425" wrap="square" tIns="91425">
            <a:noAutofit/>
          </a:bodyPr>
          <a:lstStyle/>
          <a:p>
            <a:pPr indent="0" lvl="0" marL="0" rtl="0" algn="ctr">
              <a:lnSpc>
                <a:spcPct val="102000"/>
              </a:lnSpc>
              <a:spcBef>
                <a:spcPts val="0"/>
              </a:spcBef>
              <a:spcAft>
                <a:spcPts val="0"/>
              </a:spcAft>
              <a:buNone/>
            </a:pPr>
            <a:r>
              <a:rPr b="1" lang="en-US" sz="1500">
                <a:latin typeface="Calibri"/>
                <a:ea typeface="Calibri"/>
                <a:cs typeface="Calibri"/>
                <a:sym typeface="Calibri"/>
              </a:rPr>
              <a:t>Constructive:</a:t>
            </a:r>
            <a:r>
              <a:rPr lang="en-US" sz="1500">
                <a:latin typeface="Calibri"/>
                <a:ea typeface="Calibri"/>
                <a:cs typeface="Calibri"/>
                <a:sym typeface="Calibri"/>
              </a:rPr>
              <a:t> </a:t>
            </a:r>
            <a:r>
              <a:rPr lang="en-US" sz="1500">
                <a:latin typeface="Calibri"/>
                <a:ea typeface="Calibri"/>
                <a:cs typeface="Calibri"/>
                <a:sym typeface="Calibri"/>
              </a:rPr>
              <a:t>Bragg’s law is satisfied: </a:t>
            </a:r>
            <a:r>
              <a:rPr i="1" lang="en-US" sz="1500">
                <a:latin typeface="Calibri"/>
                <a:ea typeface="Calibri"/>
                <a:cs typeface="Calibri"/>
                <a:sym typeface="Calibri"/>
              </a:rPr>
              <a:t>n</a:t>
            </a:r>
            <a:r>
              <a:rPr lang="en-US" sz="1500">
                <a:latin typeface="Calibri"/>
                <a:ea typeface="Calibri"/>
                <a:cs typeface="Calibri"/>
                <a:sym typeface="Calibri"/>
              </a:rPr>
              <a:t>𝜆=</a:t>
            </a:r>
            <a:r>
              <a:rPr i="1" lang="en-US" sz="1500">
                <a:latin typeface="Calibri"/>
                <a:ea typeface="Calibri"/>
                <a:cs typeface="Calibri"/>
                <a:sym typeface="Calibri"/>
              </a:rPr>
              <a:t>2dsin</a:t>
            </a:r>
            <a:r>
              <a:rPr lang="en-US" sz="1500">
                <a:latin typeface="Calibri"/>
                <a:ea typeface="Calibri"/>
                <a:cs typeface="Calibri"/>
                <a:sym typeface="Calibri"/>
              </a:rPr>
              <a:t>𝜃 when the length difference of reflected waves is an </a:t>
            </a:r>
            <a:r>
              <a:rPr lang="en-US" sz="1500">
                <a:solidFill>
                  <a:schemeClr val="dk1"/>
                </a:solidFill>
                <a:latin typeface="Calibri"/>
                <a:ea typeface="Calibri"/>
                <a:cs typeface="Calibri"/>
                <a:sym typeface="Calibri"/>
              </a:rPr>
              <a:t>integer multiple of the X-ray wavelength (</a:t>
            </a:r>
            <a:r>
              <a:rPr i="1" lang="en-US" sz="1500">
                <a:solidFill>
                  <a:schemeClr val="dk1"/>
                </a:solidFill>
                <a:latin typeface="Calibri"/>
                <a:ea typeface="Calibri"/>
                <a:cs typeface="Calibri"/>
                <a:sym typeface="Calibri"/>
              </a:rPr>
              <a:t>n</a:t>
            </a:r>
            <a:r>
              <a:rPr lang="en-US" sz="1500">
                <a:solidFill>
                  <a:schemeClr val="dk1"/>
                </a:solidFill>
                <a:latin typeface="Calibri"/>
                <a:ea typeface="Calibri"/>
                <a:cs typeface="Calibri"/>
                <a:sym typeface="Calibri"/>
              </a:rPr>
              <a:t>𝜆).</a:t>
            </a:r>
            <a:endParaRPr sz="1500">
              <a:latin typeface="Calibri"/>
              <a:ea typeface="Calibri"/>
              <a:cs typeface="Calibri"/>
              <a:sym typeface="Calibri"/>
            </a:endParaRPr>
          </a:p>
          <a:p>
            <a:pPr indent="0" lvl="0" marL="0" rtl="0" algn="ctr">
              <a:lnSpc>
                <a:spcPct val="102000"/>
              </a:lnSpc>
              <a:spcBef>
                <a:spcPts val="1000"/>
              </a:spcBef>
              <a:spcAft>
                <a:spcPts val="1000"/>
              </a:spcAft>
              <a:buNone/>
            </a:pPr>
            <a:r>
              <a:rPr b="1" lang="en-US" sz="1500">
                <a:latin typeface="Calibri"/>
                <a:ea typeface="Calibri"/>
                <a:cs typeface="Calibri"/>
                <a:sym typeface="Calibri"/>
              </a:rPr>
              <a:t>Destructive:</a:t>
            </a:r>
            <a:r>
              <a:rPr lang="en-US" sz="1500">
                <a:latin typeface="Calibri"/>
                <a:ea typeface="Calibri"/>
                <a:cs typeface="Calibri"/>
                <a:sym typeface="Calibri"/>
              </a:rPr>
              <a:t> Reflected waves cancel each other when their length difference is a </a:t>
            </a:r>
            <a:r>
              <a:rPr lang="en-US" sz="1500">
                <a:solidFill>
                  <a:schemeClr val="dk1"/>
                </a:solidFill>
                <a:latin typeface="Calibri"/>
                <a:ea typeface="Calibri"/>
                <a:cs typeface="Calibri"/>
                <a:sym typeface="Calibri"/>
              </a:rPr>
              <a:t>half-integer multiple of the X-ray wavelength ((</a:t>
            </a:r>
            <a:r>
              <a:rPr i="1" lang="en-US" sz="1500">
                <a:solidFill>
                  <a:schemeClr val="dk1"/>
                </a:solidFill>
                <a:latin typeface="Calibri"/>
                <a:ea typeface="Calibri"/>
                <a:cs typeface="Calibri"/>
                <a:sym typeface="Calibri"/>
              </a:rPr>
              <a:t>n</a:t>
            </a:r>
            <a:r>
              <a:rPr lang="en-US" sz="1500">
                <a:solidFill>
                  <a:schemeClr val="dk1"/>
                </a:solidFill>
                <a:latin typeface="Calibri"/>
                <a:ea typeface="Calibri"/>
                <a:cs typeface="Calibri"/>
                <a:sym typeface="Calibri"/>
              </a:rPr>
              <a:t>+1/2)𝜆).</a:t>
            </a:r>
            <a:endParaRPr sz="15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9db729822f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9" name="Google Shape;389;g39db729822f_0_0"/>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Methods</a:t>
            </a:r>
            <a:endParaRPr/>
          </a:p>
        </p:txBody>
      </p:sp>
      <p:sp>
        <p:nvSpPr>
          <p:cNvPr id="390" name="Google Shape;390;g39db729822f_0_0"/>
          <p:cNvSpPr txBox="1"/>
          <p:nvPr/>
        </p:nvSpPr>
        <p:spPr>
          <a:xfrm>
            <a:off x="4608150" y="5782950"/>
            <a:ext cx="68838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Malvern Panalytical, Empyrean, https://www.malvernpanalytical.com/empyrean</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Yasaka, The Rigaku Journal, 26 (2), 1-9 (2010).</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R. Sardela, Practical Materials Characterization (pp. 1-41), Media New York, 2014.</a:t>
            </a:r>
            <a:endParaRPr sz="1200">
              <a:solidFill>
                <a:schemeClr val="lt1"/>
              </a:solidFill>
              <a:latin typeface="Calibri"/>
              <a:ea typeface="Calibri"/>
              <a:cs typeface="Calibri"/>
              <a:sym typeface="Calibri"/>
            </a:endParaRPr>
          </a:p>
        </p:txBody>
      </p:sp>
      <p:pic>
        <p:nvPicPr>
          <p:cNvPr id="391" name="Google Shape;391;g39db729822f_0_0"/>
          <p:cNvPicPr preferRelativeResize="0"/>
          <p:nvPr/>
        </p:nvPicPr>
        <p:blipFill rotWithShape="1">
          <a:blip r:embed="rId3">
            <a:alphaModFix/>
          </a:blip>
          <a:srcRect b="7323" l="10574" r="10982" t="8202"/>
          <a:stretch/>
        </p:blipFill>
        <p:spPr>
          <a:xfrm>
            <a:off x="252300" y="2657251"/>
            <a:ext cx="2025850" cy="2704425"/>
          </a:xfrm>
          <a:prstGeom prst="rect">
            <a:avLst/>
          </a:prstGeom>
          <a:noFill/>
          <a:ln>
            <a:noFill/>
          </a:ln>
        </p:spPr>
      </p:pic>
      <p:sp>
        <p:nvSpPr>
          <p:cNvPr id="392" name="Google Shape;392;g39db729822f_0_0"/>
          <p:cNvSpPr txBox="1"/>
          <p:nvPr/>
        </p:nvSpPr>
        <p:spPr>
          <a:xfrm>
            <a:off x="152400" y="5268054"/>
            <a:ext cx="45780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000000"/>
                </a:solidFill>
                <a:latin typeface="Calibri"/>
                <a:ea typeface="Calibri"/>
                <a:cs typeface="Calibri"/>
                <a:sym typeface="Calibri"/>
              </a:rPr>
              <a:t>PANalytical Empyrean Powder Diffractometer (for XRR)</a:t>
            </a:r>
            <a:endParaRPr b="1" sz="1500">
              <a:solidFill>
                <a:srgbClr val="000000"/>
              </a:solidFill>
              <a:latin typeface="Calibri"/>
              <a:ea typeface="Calibri"/>
              <a:cs typeface="Calibri"/>
              <a:sym typeface="Calibri"/>
            </a:endParaRPr>
          </a:p>
        </p:txBody>
      </p:sp>
      <p:pic>
        <p:nvPicPr>
          <p:cNvPr id="393" name="Google Shape;393;g39db729822f_0_0" title="Gelpak-front side.jpg"/>
          <p:cNvPicPr preferRelativeResize="0"/>
          <p:nvPr/>
        </p:nvPicPr>
        <p:blipFill rotWithShape="1">
          <a:blip r:embed="rId4">
            <a:alphaModFix/>
          </a:blip>
          <a:srcRect b="22176" l="1572" r="54264" t="30375"/>
          <a:stretch/>
        </p:blipFill>
        <p:spPr>
          <a:xfrm>
            <a:off x="2969201" y="3117976"/>
            <a:ext cx="2556902" cy="2060175"/>
          </a:xfrm>
          <a:prstGeom prst="rect">
            <a:avLst/>
          </a:prstGeom>
          <a:noFill/>
          <a:ln>
            <a:noFill/>
          </a:ln>
        </p:spPr>
      </p:pic>
      <p:sp>
        <p:nvSpPr>
          <p:cNvPr id="394" name="Google Shape;394;g39db729822f_0_0"/>
          <p:cNvSpPr txBox="1"/>
          <p:nvPr/>
        </p:nvSpPr>
        <p:spPr>
          <a:xfrm>
            <a:off x="2133600" y="2585119"/>
            <a:ext cx="38334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000000"/>
                </a:solidFill>
                <a:latin typeface="Calibri"/>
                <a:ea typeface="Calibri"/>
                <a:cs typeface="Calibri"/>
                <a:sym typeface="Calibri"/>
              </a:rPr>
              <a:t>Si/SiO</a:t>
            </a:r>
            <a:r>
              <a:rPr b="1" baseline="-25000" lang="en-US" sz="1500">
                <a:solidFill>
                  <a:srgbClr val="000000"/>
                </a:solidFill>
                <a:latin typeface="Calibri"/>
                <a:ea typeface="Calibri"/>
                <a:cs typeface="Calibri"/>
                <a:sym typeface="Calibri"/>
              </a:rPr>
              <a:t>2</a:t>
            </a:r>
            <a:r>
              <a:rPr b="1" lang="en-US" sz="1500">
                <a:solidFill>
                  <a:srgbClr val="000000"/>
                </a:solidFill>
                <a:latin typeface="Calibri"/>
                <a:ea typeface="Calibri"/>
                <a:cs typeface="Calibri"/>
                <a:sym typeface="Calibri"/>
              </a:rPr>
              <a:t>/TaN films from 300 mm wafer</a:t>
            </a:r>
            <a:endParaRPr b="1" sz="1500">
              <a:solidFill>
                <a:srgbClr val="000000"/>
              </a:solidFill>
              <a:latin typeface="Calibri"/>
              <a:ea typeface="Calibri"/>
              <a:cs typeface="Calibri"/>
              <a:sym typeface="Calibri"/>
            </a:endParaRPr>
          </a:p>
        </p:txBody>
      </p:sp>
      <p:sp>
        <p:nvSpPr>
          <p:cNvPr id="395" name="Google Shape;395;g39db729822f_0_0"/>
          <p:cNvSpPr txBox="1"/>
          <p:nvPr/>
        </p:nvSpPr>
        <p:spPr>
          <a:xfrm>
            <a:off x="-81325" y="1020924"/>
            <a:ext cx="3369900" cy="1477500"/>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Hybrid monochromator 2xGe(200) for Cu</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Fixed divergence slit of 1/32</a:t>
            </a:r>
            <a:r>
              <a:rPr baseline="30000" lang="en-US" sz="1200">
                <a:solidFill>
                  <a:srgbClr val="000000"/>
                </a:solidFill>
                <a:latin typeface="Times New Roman"/>
                <a:ea typeface="Times New Roman"/>
                <a:cs typeface="Times New Roman"/>
                <a:sym typeface="Times New Roman"/>
              </a:rPr>
              <a:t>o</a:t>
            </a:r>
            <a:endParaRPr baseline="30000"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Fixed mask of 10 mm</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Parallel plate collimator slit</a:t>
            </a:r>
            <a:endParaRPr/>
          </a:p>
        </p:txBody>
      </p:sp>
      <p:sp>
        <p:nvSpPr>
          <p:cNvPr id="396" name="Google Shape;396;g39db729822f_0_0"/>
          <p:cNvSpPr txBox="1"/>
          <p:nvPr/>
        </p:nvSpPr>
        <p:spPr>
          <a:xfrm>
            <a:off x="2659045" y="1020924"/>
            <a:ext cx="2937600" cy="1477500"/>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Soller slits 0.04 rad</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Xenon proportional detector</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Nickel beam attenuator of 0.125 mm</a:t>
            </a:r>
            <a:endParaRPr sz="1200">
              <a:solidFill>
                <a:srgbClr val="000000"/>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1200">
                <a:solidFill>
                  <a:srgbClr val="000000"/>
                </a:solidFill>
                <a:latin typeface="Times New Roman"/>
                <a:ea typeface="Times New Roman"/>
                <a:cs typeface="Times New Roman"/>
                <a:sym typeface="Times New Roman"/>
              </a:rPr>
              <a:t>Parallel plate collimator of 0.27</a:t>
            </a:r>
            <a:r>
              <a:rPr baseline="30000" lang="en-US" sz="1200">
                <a:solidFill>
                  <a:srgbClr val="000000"/>
                </a:solidFill>
                <a:latin typeface="Times New Roman"/>
                <a:ea typeface="Times New Roman"/>
                <a:cs typeface="Times New Roman"/>
                <a:sym typeface="Times New Roman"/>
              </a:rPr>
              <a:t>o</a:t>
            </a:r>
            <a:endParaRPr sz="1200">
              <a:solidFill>
                <a:srgbClr val="000000"/>
              </a:solidFill>
              <a:latin typeface="Times New Roman"/>
              <a:ea typeface="Times New Roman"/>
              <a:cs typeface="Times New Roman"/>
              <a:sym typeface="Times New Roman"/>
            </a:endParaRPr>
          </a:p>
        </p:txBody>
      </p:sp>
      <p:sp>
        <p:nvSpPr>
          <p:cNvPr id="397" name="Google Shape;397;g39db729822f_0_0"/>
          <p:cNvSpPr txBox="1"/>
          <p:nvPr/>
        </p:nvSpPr>
        <p:spPr>
          <a:xfrm>
            <a:off x="5526100" y="381000"/>
            <a:ext cx="6665700" cy="110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Times New Roman"/>
                <a:ea typeface="Times New Roman"/>
                <a:cs typeface="Times New Roman"/>
                <a:sym typeface="Times New Roman"/>
              </a:rPr>
              <a:t>To determine the range of 2θ to be used, a fast scan was performed on the sample.</a:t>
            </a:r>
            <a:endParaRPr sz="1200">
              <a:solidFill>
                <a:schemeClr val="dk1"/>
              </a:solidFill>
              <a:latin typeface="Times New Roman"/>
              <a:ea typeface="Times New Roman"/>
              <a:cs typeface="Times New Roman"/>
              <a:sym typeface="Times New Roman"/>
            </a:endParaRPr>
          </a:p>
          <a:p>
            <a:pPr indent="0" lvl="0" marL="0" rtl="0" algn="ctr">
              <a:spcBef>
                <a:spcPts val="1000"/>
              </a:spcBef>
              <a:spcAft>
                <a:spcPts val="0"/>
              </a:spcAft>
              <a:buNone/>
            </a:pPr>
            <a:r>
              <a:rPr lang="en-US" sz="1200">
                <a:solidFill>
                  <a:schemeClr val="dk1"/>
                </a:solidFill>
                <a:latin typeface="Times New Roman"/>
                <a:ea typeface="Times New Roman"/>
                <a:cs typeface="Times New Roman"/>
                <a:sym typeface="Times New Roman"/>
              </a:rPr>
              <a:t>This scan showed that a range of 0</a:t>
            </a:r>
            <a:r>
              <a:rPr baseline="30000" lang="en-US" sz="1200">
                <a:solidFill>
                  <a:schemeClr val="dk1"/>
                </a:solidFill>
                <a:latin typeface="Times New Roman"/>
                <a:ea typeface="Times New Roman"/>
                <a:cs typeface="Times New Roman"/>
                <a:sym typeface="Times New Roman"/>
              </a:rPr>
              <a:t>o</a:t>
            </a:r>
            <a:r>
              <a:rPr lang="en-US" sz="1200">
                <a:solidFill>
                  <a:schemeClr val="dk1"/>
                </a:solidFill>
                <a:latin typeface="Times New Roman"/>
                <a:ea typeface="Times New Roman"/>
                <a:cs typeface="Times New Roman"/>
                <a:sym typeface="Times New Roman"/>
              </a:rPr>
              <a:t> to 5</a:t>
            </a:r>
            <a:r>
              <a:rPr baseline="30000" lang="en-US" sz="1200">
                <a:solidFill>
                  <a:schemeClr val="dk1"/>
                </a:solidFill>
                <a:latin typeface="Times New Roman"/>
                <a:ea typeface="Times New Roman"/>
                <a:cs typeface="Times New Roman"/>
                <a:sym typeface="Times New Roman"/>
              </a:rPr>
              <a:t>o</a:t>
            </a:r>
            <a:r>
              <a:rPr lang="en-US" sz="1200">
                <a:solidFill>
                  <a:schemeClr val="dk1"/>
                </a:solidFill>
                <a:latin typeface="Times New Roman"/>
                <a:ea typeface="Times New Roman"/>
                <a:cs typeface="Times New Roman"/>
                <a:sym typeface="Times New Roman"/>
              </a:rPr>
              <a:t> was the best option since the first range selected (0</a:t>
            </a:r>
            <a:r>
              <a:rPr baseline="30000" lang="en-US" sz="1200">
                <a:solidFill>
                  <a:schemeClr val="dk1"/>
                </a:solidFill>
                <a:latin typeface="Times New Roman"/>
                <a:ea typeface="Times New Roman"/>
                <a:cs typeface="Times New Roman"/>
                <a:sym typeface="Times New Roman"/>
              </a:rPr>
              <a:t>o</a:t>
            </a:r>
            <a:r>
              <a:rPr lang="en-US" sz="1200">
                <a:solidFill>
                  <a:schemeClr val="dk1"/>
                </a:solidFill>
                <a:latin typeface="Times New Roman"/>
                <a:ea typeface="Times New Roman"/>
                <a:cs typeface="Times New Roman"/>
                <a:sym typeface="Times New Roman"/>
              </a:rPr>
              <a:t> to 3</a:t>
            </a:r>
            <a:r>
              <a:rPr baseline="30000" lang="en-US" sz="1200">
                <a:solidFill>
                  <a:schemeClr val="dk1"/>
                </a:solidFill>
                <a:latin typeface="Times New Roman"/>
                <a:ea typeface="Times New Roman"/>
                <a:cs typeface="Times New Roman"/>
                <a:sym typeface="Times New Roman"/>
              </a:rPr>
              <a:t>o</a:t>
            </a:r>
            <a:r>
              <a:rPr lang="en-US" sz="1200">
                <a:solidFill>
                  <a:schemeClr val="dk1"/>
                </a:solidFill>
                <a:latin typeface="Times New Roman"/>
                <a:ea typeface="Times New Roman"/>
                <a:cs typeface="Times New Roman"/>
                <a:sym typeface="Times New Roman"/>
              </a:rPr>
              <a:t>) was not showing the entire XRR pattern.</a:t>
            </a:r>
            <a:endParaRPr sz="1200">
              <a:solidFill>
                <a:schemeClr val="dk1"/>
              </a:solidFill>
              <a:latin typeface="Times New Roman"/>
              <a:ea typeface="Times New Roman"/>
              <a:cs typeface="Times New Roman"/>
              <a:sym typeface="Times New Roman"/>
            </a:endParaRPr>
          </a:p>
          <a:p>
            <a:pPr indent="0" lvl="0" marL="0" rtl="0" algn="ctr">
              <a:spcBef>
                <a:spcPts val="1000"/>
              </a:spcBef>
              <a:spcAft>
                <a:spcPts val="0"/>
              </a:spcAft>
              <a:buNone/>
            </a:pPr>
            <a:r>
              <a:rPr lang="en-US" sz="1200">
                <a:solidFill>
                  <a:schemeClr val="dk1"/>
                </a:solidFill>
                <a:latin typeface="Times New Roman"/>
                <a:ea typeface="Times New Roman"/>
                <a:cs typeface="Times New Roman"/>
                <a:sym typeface="Times New Roman"/>
              </a:rPr>
              <a:t>Once we knew the range of 2θ we needed to use, we ran a long scan.</a:t>
            </a:r>
            <a:endParaRPr sz="1200">
              <a:solidFill>
                <a:schemeClr val="dk1"/>
              </a:solidFill>
              <a:latin typeface="Times New Roman"/>
              <a:ea typeface="Times New Roman"/>
              <a:cs typeface="Times New Roman"/>
              <a:sym typeface="Times New Roman"/>
            </a:endParaRPr>
          </a:p>
        </p:txBody>
      </p:sp>
      <p:pic>
        <p:nvPicPr>
          <p:cNvPr id="398" name="Google Shape;398;g39db729822f_0_0"/>
          <p:cNvPicPr preferRelativeResize="0"/>
          <p:nvPr/>
        </p:nvPicPr>
        <p:blipFill>
          <a:blip r:embed="rId5">
            <a:alphaModFix/>
          </a:blip>
          <a:stretch>
            <a:fillRect/>
          </a:stretch>
        </p:blipFill>
        <p:spPr>
          <a:xfrm>
            <a:off x="6225975" y="1641600"/>
            <a:ext cx="5265940" cy="3988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9db729822f_0_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4" name="Google Shape;404;g39db729822f_0_19"/>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Methods pt. 2</a:t>
            </a:r>
            <a:endParaRPr/>
          </a:p>
        </p:txBody>
      </p:sp>
      <p:sp>
        <p:nvSpPr>
          <p:cNvPr id="405" name="Google Shape;405;g39db729822f_0_19"/>
          <p:cNvSpPr txBox="1"/>
          <p:nvPr/>
        </p:nvSpPr>
        <p:spPr>
          <a:xfrm>
            <a:off x="8281375" y="1080300"/>
            <a:ext cx="3328800" cy="983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i="1" lang="en-US" sz="1200">
                <a:solidFill>
                  <a:schemeClr val="dk1"/>
                </a:solidFill>
              </a:rPr>
              <a:t>Since the software did not have a layer for TaN, we had to create it from scratch, editing a layer and adding Tantalum and Nitrogen with the default settings for each of them.</a:t>
            </a:r>
            <a:endParaRPr i="1" sz="1200">
              <a:solidFill>
                <a:schemeClr val="dk1"/>
              </a:solidFill>
            </a:endParaRPr>
          </a:p>
        </p:txBody>
      </p:sp>
      <p:sp>
        <p:nvSpPr>
          <p:cNvPr id="406" name="Google Shape;406;g39db729822f_0_19"/>
          <p:cNvSpPr txBox="1"/>
          <p:nvPr/>
        </p:nvSpPr>
        <p:spPr>
          <a:xfrm>
            <a:off x="4608150" y="5782950"/>
            <a:ext cx="68838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Malvern Panalytical, Empyrean, https://www.malvernpanalytical.com/empyrean</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Yasaka, The Rigaku Journal, 26 (2), 1-9 (2010).</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R. Sardela, Practical Materials Characterization (pp. 1-41), Media New York, 2014.</a:t>
            </a:r>
            <a:endParaRPr sz="1200">
              <a:solidFill>
                <a:schemeClr val="lt1"/>
              </a:solidFill>
              <a:latin typeface="Calibri"/>
              <a:ea typeface="Calibri"/>
              <a:cs typeface="Calibri"/>
              <a:sym typeface="Calibri"/>
            </a:endParaRPr>
          </a:p>
        </p:txBody>
      </p:sp>
      <p:sp>
        <p:nvSpPr>
          <p:cNvPr id="407" name="Google Shape;407;g39db729822f_0_19"/>
          <p:cNvSpPr/>
          <p:nvPr/>
        </p:nvSpPr>
        <p:spPr>
          <a:xfrm rot="10800000">
            <a:off x="11672750" y="3730855"/>
            <a:ext cx="300600" cy="771900"/>
          </a:xfrm>
          <a:prstGeom prst="curvedRightArrow">
            <a:avLst>
              <a:gd fmla="val 25000" name="adj1"/>
              <a:gd fmla="val 50000" name="adj2"/>
              <a:gd fmla="val 25000" name="adj3"/>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396"/>
              <a:buFont typeface="Arial"/>
              <a:buNone/>
            </a:pPr>
            <a:r>
              <a:t/>
            </a:r>
            <a:endParaRPr b="0" i="0" sz="1396" u="none" cap="none" strike="noStrike">
              <a:solidFill>
                <a:srgbClr val="000000"/>
              </a:solidFill>
              <a:latin typeface="Calibri"/>
              <a:ea typeface="Calibri"/>
              <a:cs typeface="Calibri"/>
              <a:sym typeface="Calibri"/>
            </a:endParaRPr>
          </a:p>
        </p:txBody>
      </p:sp>
      <p:sp>
        <p:nvSpPr>
          <p:cNvPr id="408" name="Google Shape;408;g39db729822f_0_19"/>
          <p:cNvSpPr/>
          <p:nvPr/>
        </p:nvSpPr>
        <p:spPr>
          <a:xfrm>
            <a:off x="9321574" y="2963585"/>
            <a:ext cx="434400" cy="771900"/>
          </a:xfrm>
          <a:prstGeom prst="curvedRightArrow">
            <a:avLst>
              <a:gd fmla="val 25000" name="adj1"/>
              <a:gd fmla="val 50000" name="adj2"/>
              <a:gd fmla="val 25000" name="adj3"/>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396"/>
              <a:buFont typeface="Arial"/>
              <a:buNone/>
            </a:pPr>
            <a:r>
              <a:t/>
            </a:r>
            <a:endParaRPr b="0" i="0" sz="1396" u="none" cap="none" strike="noStrike">
              <a:solidFill>
                <a:srgbClr val="000000"/>
              </a:solidFill>
              <a:latin typeface="Calibri"/>
              <a:ea typeface="Calibri"/>
              <a:cs typeface="Calibri"/>
              <a:sym typeface="Calibri"/>
            </a:endParaRPr>
          </a:p>
        </p:txBody>
      </p:sp>
      <p:sp>
        <p:nvSpPr>
          <p:cNvPr id="409" name="Google Shape;409;g39db729822f_0_19"/>
          <p:cNvSpPr/>
          <p:nvPr/>
        </p:nvSpPr>
        <p:spPr>
          <a:xfrm>
            <a:off x="9321574" y="3762345"/>
            <a:ext cx="434400" cy="771900"/>
          </a:xfrm>
          <a:prstGeom prst="curvedRightArrow">
            <a:avLst>
              <a:gd fmla="val 25000" name="adj1"/>
              <a:gd fmla="val 50000" name="adj2"/>
              <a:gd fmla="val 25000" name="adj3"/>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396"/>
              <a:buFont typeface="Arial"/>
              <a:buNone/>
            </a:pPr>
            <a:r>
              <a:t/>
            </a:r>
            <a:endParaRPr b="0" i="0" sz="1396" u="none" cap="none" strike="noStrike">
              <a:solidFill>
                <a:srgbClr val="000000"/>
              </a:solidFill>
              <a:latin typeface="Calibri"/>
              <a:ea typeface="Calibri"/>
              <a:cs typeface="Calibri"/>
              <a:sym typeface="Calibri"/>
            </a:endParaRPr>
          </a:p>
        </p:txBody>
      </p:sp>
      <p:sp>
        <p:nvSpPr>
          <p:cNvPr id="410" name="Google Shape;410;g39db729822f_0_19"/>
          <p:cNvSpPr/>
          <p:nvPr/>
        </p:nvSpPr>
        <p:spPr>
          <a:xfrm>
            <a:off x="9321574" y="4561106"/>
            <a:ext cx="434400" cy="771900"/>
          </a:xfrm>
          <a:prstGeom prst="curvedRightArrow">
            <a:avLst>
              <a:gd fmla="val 25000" name="adj1"/>
              <a:gd fmla="val 50000" name="adj2"/>
              <a:gd fmla="val 25000" name="adj3"/>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396"/>
              <a:buFont typeface="Arial"/>
              <a:buNone/>
            </a:pPr>
            <a:r>
              <a:t/>
            </a:r>
            <a:endParaRPr b="0" i="0" sz="1396" u="none" cap="none" strike="noStrike">
              <a:solidFill>
                <a:srgbClr val="000000"/>
              </a:solidFill>
              <a:latin typeface="Calibri"/>
              <a:ea typeface="Calibri"/>
              <a:cs typeface="Calibri"/>
              <a:sym typeface="Calibri"/>
            </a:endParaRPr>
          </a:p>
        </p:txBody>
      </p:sp>
      <p:sp>
        <p:nvSpPr>
          <p:cNvPr id="411" name="Google Shape;411;g39db729822f_0_19"/>
          <p:cNvSpPr/>
          <p:nvPr/>
        </p:nvSpPr>
        <p:spPr>
          <a:xfrm>
            <a:off x="9760953" y="2629423"/>
            <a:ext cx="1908000" cy="593400"/>
          </a:xfrm>
          <a:prstGeom prst="snip2DiagRect">
            <a:avLst>
              <a:gd fmla="val 0" name="adj1"/>
              <a:gd fmla="val 16667" name="adj2"/>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895"/>
              <a:buFont typeface="Arial"/>
              <a:buNone/>
            </a:pPr>
            <a:r>
              <a:rPr b="1" i="0" lang="en-US" sz="1895" u="none" cap="none" strike="noStrike">
                <a:solidFill>
                  <a:srgbClr val="980000"/>
                </a:solidFill>
                <a:latin typeface="Calibri"/>
                <a:ea typeface="Calibri"/>
                <a:cs typeface="Calibri"/>
                <a:sym typeface="Calibri"/>
              </a:rPr>
              <a:t>Experimental data</a:t>
            </a:r>
            <a:endParaRPr b="1" i="0" sz="1895" u="none" cap="none" strike="noStrike">
              <a:solidFill>
                <a:srgbClr val="980000"/>
              </a:solidFill>
              <a:latin typeface="Calibri"/>
              <a:ea typeface="Calibri"/>
              <a:cs typeface="Calibri"/>
              <a:sym typeface="Calibri"/>
            </a:endParaRPr>
          </a:p>
        </p:txBody>
      </p:sp>
      <p:sp>
        <p:nvSpPr>
          <p:cNvPr id="412" name="Google Shape;412;g39db729822f_0_19"/>
          <p:cNvSpPr/>
          <p:nvPr/>
        </p:nvSpPr>
        <p:spPr>
          <a:xfrm>
            <a:off x="9760953" y="3428184"/>
            <a:ext cx="1908000" cy="593400"/>
          </a:xfrm>
          <a:prstGeom prst="snip2DiagRect">
            <a:avLst>
              <a:gd fmla="val 0" name="adj1"/>
              <a:gd fmla="val 16667" name="adj2"/>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895"/>
              <a:buFont typeface="Arial"/>
              <a:buNone/>
            </a:pPr>
            <a:r>
              <a:rPr b="1" i="0" lang="en-US" sz="1895" u="none" cap="none" strike="noStrike">
                <a:solidFill>
                  <a:srgbClr val="980000"/>
                </a:solidFill>
                <a:latin typeface="Calibri"/>
                <a:ea typeface="Calibri"/>
                <a:cs typeface="Calibri"/>
                <a:sym typeface="Calibri"/>
              </a:rPr>
              <a:t>Create the model</a:t>
            </a:r>
            <a:endParaRPr b="1" i="0" sz="1895" u="none" cap="none" strike="noStrike">
              <a:solidFill>
                <a:srgbClr val="980000"/>
              </a:solidFill>
              <a:latin typeface="Calibri"/>
              <a:ea typeface="Calibri"/>
              <a:cs typeface="Calibri"/>
              <a:sym typeface="Calibri"/>
            </a:endParaRPr>
          </a:p>
        </p:txBody>
      </p:sp>
      <p:sp>
        <p:nvSpPr>
          <p:cNvPr id="413" name="Google Shape;413;g39db729822f_0_19"/>
          <p:cNvSpPr/>
          <p:nvPr/>
        </p:nvSpPr>
        <p:spPr>
          <a:xfrm>
            <a:off x="9760953" y="4226944"/>
            <a:ext cx="1908000" cy="593400"/>
          </a:xfrm>
          <a:prstGeom prst="snip2DiagRect">
            <a:avLst>
              <a:gd fmla="val 0" name="adj1"/>
              <a:gd fmla="val 16667" name="adj2"/>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895"/>
              <a:buFont typeface="Arial"/>
              <a:buNone/>
            </a:pPr>
            <a:r>
              <a:rPr b="1" i="0" lang="en-US" sz="1795" u="none" cap="none" strike="noStrike">
                <a:solidFill>
                  <a:srgbClr val="980000"/>
                </a:solidFill>
                <a:latin typeface="Calibri"/>
                <a:ea typeface="Calibri"/>
                <a:cs typeface="Calibri"/>
                <a:sym typeface="Calibri"/>
              </a:rPr>
              <a:t>Fiting = Generated data</a:t>
            </a:r>
            <a:endParaRPr b="1" i="0" sz="1795" u="none" cap="none" strike="noStrike">
              <a:solidFill>
                <a:srgbClr val="980000"/>
              </a:solidFill>
              <a:latin typeface="Calibri"/>
              <a:ea typeface="Calibri"/>
              <a:cs typeface="Calibri"/>
              <a:sym typeface="Calibri"/>
            </a:endParaRPr>
          </a:p>
        </p:txBody>
      </p:sp>
      <p:sp>
        <p:nvSpPr>
          <p:cNvPr id="414" name="Google Shape;414;g39db729822f_0_19"/>
          <p:cNvSpPr/>
          <p:nvPr/>
        </p:nvSpPr>
        <p:spPr>
          <a:xfrm>
            <a:off x="9760953" y="5025704"/>
            <a:ext cx="1908000" cy="593400"/>
          </a:xfrm>
          <a:prstGeom prst="snip2DiagRect">
            <a:avLst>
              <a:gd fmla="val 0" name="adj1"/>
              <a:gd fmla="val 16667" name="adj2"/>
            </a:avLst>
          </a:prstGeom>
          <a:solidFill>
            <a:srgbClr val="F4CCCC"/>
          </a:solidFill>
          <a:ln cap="flat" cmpd="sng" w="9500">
            <a:solidFill>
              <a:srgbClr val="980000"/>
            </a:solidFill>
            <a:prstDash val="solid"/>
            <a:round/>
            <a:headEnd len="sm" w="sm" type="none"/>
            <a:tailEnd len="sm" w="sm" type="none"/>
          </a:ln>
        </p:spPr>
        <p:txBody>
          <a:bodyPr anchorCtr="0" anchor="ctr" bIns="91150" lIns="91150" spcFirstLastPara="1" rIns="91150" wrap="square" tIns="91150">
            <a:noAutofit/>
          </a:bodyPr>
          <a:lstStyle/>
          <a:p>
            <a:pPr indent="0" lvl="0" marL="0" marR="0" rtl="0" algn="ctr">
              <a:lnSpc>
                <a:spcPct val="100000"/>
              </a:lnSpc>
              <a:spcBef>
                <a:spcPts val="0"/>
              </a:spcBef>
              <a:spcAft>
                <a:spcPts val="0"/>
              </a:spcAft>
              <a:buClr>
                <a:srgbClr val="000000"/>
              </a:buClr>
              <a:buSzPts val="1895"/>
              <a:buFont typeface="Arial"/>
              <a:buNone/>
            </a:pPr>
            <a:r>
              <a:rPr b="1" i="0" lang="en-US" sz="1895" u="none" cap="none" strike="noStrike">
                <a:solidFill>
                  <a:srgbClr val="980000"/>
                </a:solidFill>
                <a:latin typeface="Calibri"/>
                <a:ea typeface="Calibri"/>
                <a:cs typeface="Calibri"/>
                <a:sym typeface="Calibri"/>
              </a:rPr>
              <a:t>Analysis</a:t>
            </a:r>
            <a:endParaRPr b="1" i="0" sz="1895" u="none" cap="none" strike="noStrike">
              <a:solidFill>
                <a:srgbClr val="980000"/>
              </a:solidFill>
              <a:latin typeface="Calibri"/>
              <a:ea typeface="Calibri"/>
              <a:cs typeface="Calibri"/>
              <a:sym typeface="Calibri"/>
            </a:endParaRPr>
          </a:p>
        </p:txBody>
      </p:sp>
      <p:sp>
        <p:nvSpPr>
          <p:cNvPr id="415" name="Google Shape;415;g39db729822f_0_19"/>
          <p:cNvSpPr/>
          <p:nvPr/>
        </p:nvSpPr>
        <p:spPr>
          <a:xfrm>
            <a:off x="8479737" y="2472950"/>
            <a:ext cx="235200" cy="576600"/>
          </a:xfrm>
          <a:prstGeom prst="downArrow">
            <a:avLst>
              <a:gd fmla="val 50000" name="adj1"/>
              <a:gd fmla="val 50000" name="adj2"/>
            </a:avLst>
          </a:prstGeom>
          <a:solidFill>
            <a:srgbClr val="F4CCCC"/>
          </a:solidFill>
          <a:ln cap="flat" cmpd="sng" w="7100">
            <a:solidFill>
              <a:srgbClr val="980000"/>
            </a:solidFill>
            <a:prstDash val="solid"/>
            <a:round/>
            <a:headEnd len="sm" w="sm" type="none"/>
            <a:tailEnd len="sm" w="sm" type="none"/>
          </a:ln>
        </p:spPr>
        <p:txBody>
          <a:bodyPr anchorCtr="0" anchor="ctr" bIns="68075" lIns="68075" spcFirstLastPara="1" rIns="68075" wrap="square" tIns="68075">
            <a:noAutofit/>
          </a:bodyPr>
          <a:lstStyle/>
          <a:p>
            <a:pPr indent="0" lvl="0" marL="0" marR="0" rtl="0" algn="ctr">
              <a:lnSpc>
                <a:spcPct val="100000"/>
              </a:lnSpc>
              <a:spcBef>
                <a:spcPts val="0"/>
              </a:spcBef>
              <a:spcAft>
                <a:spcPts val="0"/>
              </a:spcAft>
              <a:buClr>
                <a:srgbClr val="000000"/>
              </a:buClr>
              <a:buSzPts val="1043"/>
              <a:buFont typeface="Arial"/>
              <a:buNone/>
            </a:pPr>
            <a:r>
              <a:t/>
            </a:r>
            <a:endParaRPr b="0" i="0" sz="1043" u="none" cap="none" strike="noStrike">
              <a:solidFill>
                <a:srgbClr val="000000"/>
              </a:solidFill>
              <a:latin typeface="Calibri"/>
              <a:ea typeface="Calibri"/>
              <a:cs typeface="Calibri"/>
              <a:sym typeface="Calibri"/>
            </a:endParaRPr>
          </a:p>
        </p:txBody>
      </p:sp>
      <p:pic>
        <p:nvPicPr>
          <p:cNvPr id="416" name="Google Shape;416;g39db729822f_0_19"/>
          <p:cNvPicPr preferRelativeResize="0"/>
          <p:nvPr/>
        </p:nvPicPr>
        <p:blipFill>
          <a:blip r:embed="rId3">
            <a:alphaModFix/>
          </a:blip>
          <a:stretch>
            <a:fillRect/>
          </a:stretch>
        </p:blipFill>
        <p:spPr>
          <a:xfrm>
            <a:off x="8181175" y="3078089"/>
            <a:ext cx="832402" cy="922935"/>
          </a:xfrm>
          <a:prstGeom prst="rect">
            <a:avLst/>
          </a:prstGeom>
          <a:noFill/>
          <a:ln>
            <a:noFill/>
          </a:ln>
        </p:spPr>
      </p:pic>
      <p:pic>
        <p:nvPicPr>
          <p:cNvPr id="417" name="Google Shape;417;g39db729822f_0_19"/>
          <p:cNvPicPr preferRelativeResize="0"/>
          <p:nvPr/>
        </p:nvPicPr>
        <p:blipFill>
          <a:blip r:embed="rId4">
            <a:alphaModFix/>
          </a:blip>
          <a:stretch>
            <a:fillRect/>
          </a:stretch>
        </p:blipFill>
        <p:spPr>
          <a:xfrm>
            <a:off x="408775" y="1325700"/>
            <a:ext cx="7385729" cy="428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39de4590076_0_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3" name="Google Shape;423;g39de4590076_0_80"/>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Methods pt. 3</a:t>
            </a:r>
            <a:endParaRPr/>
          </a:p>
        </p:txBody>
      </p:sp>
      <p:sp>
        <p:nvSpPr>
          <p:cNvPr id="424" name="Google Shape;424;g39de4590076_0_80"/>
          <p:cNvSpPr txBox="1"/>
          <p:nvPr/>
        </p:nvSpPr>
        <p:spPr>
          <a:xfrm>
            <a:off x="4608150" y="5782950"/>
            <a:ext cx="68838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Malvern Panalytical, Empyrean, https://www.malvernpanalytical.com/empyrean</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Yasaka, The Rigaku Journal, 26 (2), 1-9 (2010).</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M. R. Sardela, Practical Materials Characterization (pp. 1-41), Media New York, 2014.</a:t>
            </a:r>
            <a:endParaRPr sz="1200">
              <a:solidFill>
                <a:schemeClr val="lt1"/>
              </a:solidFill>
              <a:latin typeface="Calibri"/>
              <a:ea typeface="Calibri"/>
              <a:cs typeface="Calibri"/>
              <a:sym typeface="Calibri"/>
            </a:endParaRPr>
          </a:p>
        </p:txBody>
      </p:sp>
      <p:pic>
        <p:nvPicPr>
          <p:cNvPr id="425" name="Google Shape;425;g39de4590076_0_80"/>
          <p:cNvPicPr preferRelativeResize="0"/>
          <p:nvPr/>
        </p:nvPicPr>
        <p:blipFill>
          <a:blip r:embed="rId3">
            <a:alphaModFix/>
          </a:blip>
          <a:stretch>
            <a:fillRect/>
          </a:stretch>
        </p:blipFill>
        <p:spPr>
          <a:xfrm>
            <a:off x="5882100" y="1325700"/>
            <a:ext cx="2310875" cy="765650"/>
          </a:xfrm>
          <a:prstGeom prst="rect">
            <a:avLst/>
          </a:prstGeom>
          <a:noFill/>
          <a:ln>
            <a:noFill/>
          </a:ln>
        </p:spPr>
      </p:pic>
      <p:pic>
        <p:nvPicPr>
          <p:cNvPr id="426" name="Google Shape;426;g39de4590076_0_80"/>
          <p:cNvPicPr preferRelativeResize="0"/>
          <p:nvPr/>
        </p:nvPicPr>
        <p:blipFill>
          <a:blip r:embed="rId4">
            <a:alphaModFix/>
          </a:blip>
          <a:stretch>
            <a:fillRect/>
          </a:stretch>
        </p:blipFill>
        <p:spPr>
          <a:xfrm>
            <a:off x="332700" y="1325700"/>
            <a:ext cx="5166400" cy="2685125"/>
          </a:xfrm>
          <a:prstGeom prst="rect">
            <a:avLst/>
          </a:prstGeom>
          <a:noFill/>
          <a:ln>
            <a:noFill/>
          </a:ln>
        </p:spPr>
      </p:pic>
      <p:pic>
        <p:nvPicPr>
          <p:cNvPr id="427" name="Google Shape;427;g39de4590076_0_80"/>
          <p:cNvPicPr preferRelativeResize="0"/>
          <p:nvPr/>
        </p:nvPicPr>
        <p:blipFill>
          <a:blip r:embed="rId5">
            <a:alphaModFix/>
          </a:blip>
          <a:stretch>
            <a:fillRect/>
          </a:stretch>
        </p:blipFill>
        <p:spPr>
          <a:xfrm>
            <a:off x="6138149" y="2999900"/>
            <a:ext cx="5353801" cy="2603225"/>
          </a:xfrm>
          <a:prstGeom prst="rect">
            <a:avLst/>
          </a:prstGeom>
          <a:noFill/>
          <a:ln>
            <a:noFill/>
          </a:ln>
        </p:spPr>
      </p:pic>
      <p:pic>
        <p:nvPicPr>
          <p:cNvPr id="428" name="Google Shape;428;g39de4590076_0_80"/>
          <p:cNvPicPr preferRelativeResize="0"/>
          <p:nvPr/>
        </p:nvPicPr>
        <p:blipFill>
          <a:blip r:embed="rId6">
            <a:alphaModFix/>
          </a:blip>
          <a:stretch>
            <a:fillRect/>
          </a:stretch>
        </p:blipFill>
        <p:spPr>
          <a:xfrm>
            <a:off x="3830743" y="4592377"/>
            <a:ext cx="2051356" cy="765650"/>
          </a:xfrm>
          <a:prstGeom prst="rect">
            <a:avLst/>
          </a:prstGeom>
          <a:noFill/>
          <a:ln>
            <a:noFill/>
          </a:ln>
        </p:spPr>
      </p:pic>
      <p:sp>
        <p:nvSpPr>
          <p:cNvPr id="429" name="Google Shape;429;g39de4590076_0_80"/>
          <p:cNvSpPr txBox="1"/>
          <p:nvPr/>
        </p:nvSpPr>
        <p:spPr>
          <a:xfrm>
            <a:off x="8367988" y="1456414"/>
            <a:ext cx="367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reciprocal space coordinate</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9db729822f_0_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5" name="Google Shape;435;g39db729822f_0_48"/>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Results</a:t>
            </a:r>
            <a:endParaRPr/>
          </a:p>
        </p:txBody>
      </p:sp>
      <p:pic>
        <p:nvPicPr>
          <p:cNvPr id="436" name="Google Shape;436;g39db729822f_0_48"/>
          <p:cNvPicPr preferRelativeResize="0"/>
          <p:nvPr/>
        </p:nvPicPr>
        <p:blipFill>
          <a:blip r:embed="rId3">
            <a:alphaModFix/>
          </a:blip>
          <a:stretch>
            <a:fillRect/>
          </a:stretch>
        </p:blipFill>
        <p:spPr>
          <a:xfrm>
            <a:off x="2368763" y="1325700"/>
            <a:ext cx="2415725" cy="637650"/>
          </a:xfrm>
          <a:prstGeom prst="rect">
            <a:avLst/>
          </a:prstGeom>
          <a:noFill/>
          <a:ln>
            <a:noFill/>
          </a:ln>
        </p:spPr>
      </p:pic>
      <p:pic>
        <p:nvPicPr>
          <p:cNvPr id="437" name="Google Shape;437;g39db729822f_0_48"/>
          <p:cNvPicPr preferRelativeResize="0"/>
          <p:nvPr/>
        </p:nvPicPr>
        <p:blipFill>
          <a:blip r:embed="rId4">
            <a:alphaModFix/>
          </a:blip>
          <a:stretch>
            <a:fillRect/>
          </a:stretch>
        </p:blipFill>
        <p:spPr>
          <a:xfrm>
            <a:off x="5500488" y="1325700"/>
            <a:ext cx="1421428" cy="637650"/>
          </a:xfrm>
          <a:prstGeom prst="rect">
            <a:avLst/>
          </a:prstGeom>
          <a:noFill/>
          <a:ln>
            <a:noFill/>
          </a:ln>
        </p:spPr>
      </p:pic>
      <p:pic>
        <p:nvPicPr>
          <p:cNvPr id="438" name="Google Shape;438;g39db729822f_0_48"/>
          <p:cNvPicPr preferRelativeResize="0"/>
          <p:nvPr/>
        </p:nvPicPr>
        <p:blipFill>
          <a:blip r:embed="rId5">
            <a:alphaModFix/>
          </a:blip>
          <a:stretch>
            <a:fillRect/>
          </a:stretch>
        </p:blipFill>
        <p:spPr>
          <a:xfrm>
            <a:off x="7883713" y="1325700"/>
            <a:ext cx="1939519" cy="637650"/>
          </a:xfrm>
          <a:prstGeom prst="rect">
            <a:avLst/>
          </a:prstGeom>
          <a:noFill/>
          <a:ln>
            <a:noFill/>
          </a:ln>
        </p:spPr>
      </p:pic>
      <p:sp>
        <p:nvSpPr>
          <p:cNvPr id="439" name="Google Shape;439;g39db729822f_0_48"/>
          <p:cNvSpPr txBox="1"/>
          <p:nvPr/>
        </p:nvSpPr>
        <p:spPr>
          <a:xfrm>
            <a:off x="450000" y="2225700"/>
            <a:ext cx="11292000" cy="3343200"/>
          </a:xfrm>
          <a:prstGeom prst="rect">
            <a:avLst/>
          </a:prstGeom>
          <a:noFill/>
          <a:ln>
            <a:noFill/>
          </a:ln>
        </p:spPr>
        <p:txBody>
          <a:bodyPr anchorCtr="0" anchor="t" bIns="91425" lIns="91425" spcFirstLastPara="1" rIns="91425" wrap="square" tIns="91425">
            <a:spAutoFit/>
          </a:bodyPr>
          <a:lstStyle/>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Electron density</a:t>
            </a:r>
            <a:r>
              <a:rPr lang="en-US" sz="1800">
                <a:solidFill>
                  <a:schemeClr val="dk1"/>
                </a:solidFill>
                <a:latin typeface="Calibri"/>
                <a:ea typeface="Calibri"/>
                <a:cs typeface="Calibri"/>
                <a:sym typeface="Calibri"/>
              </a:rPr>
              <a:t> was calculated as: 3.7919 </a:t>
            </a:r>
            <a:r>
              <a:rPr lang="en-US" sz="1800" u="sng">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0.0029*10</a:t>
            </a:r>
            <a:r>
              <a:rPr baseline="30000" lang="en-US" sz="1800">
                <a:solidFill>
                  <a:schemeClr val="dk1"/>
                </a:solidFill>
                <a:latin typeface="Calibri"/>
                <a:ea typeface="Calibri"/>
                <a:cs typeface="Calibri"/>
                <a:sym typeface="Calibri"/>
              </a:rPr>
              <a:t>24</a:t>
            </a:r>
            <a:r>
              <a:rPr lang="en-US" sz="1800">
                <a:solidFill>
                  <a:schemeClr val="dk1"/>
                </a:solidFill>
                <a:latin typeface="Calibri"/>
                <a:ea typeface="Calibri"/>
                <a:cs typeface="Calibri"/>
                <a:sym typeface="Calibri"/>
              </a:rPr>
              <a:t> cm</a:t>
            </a:r>
            <a:r>
              <a:rPr baseline="30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 considering the value for delta as 2.621 </a:t>
            </a:r>
            <a:r>
              <a:rPr lang="en-US" sz="1800" u="sng">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0.002*10</a:t>
            </a:r>
            <a:r>
              <a:rPr baseline="30000" lang="en-US" sz="1800">
                <a:solidFill>
                  <a:schemeClr val="dk1"/>
                </a:solidFill>
                <a:latin typeface="Calibri"/>
                <a:ea typeface="Calibri"/>
                <a:cs typeface="Calibri"/>
                <a:sym typeface="Calibri"/>
              </a:rPr>
              <a:t>-5</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 molar mass, A, of TaN is 194.955 </a:t>
            </a:r>
            <a:r>
              <a:rPr lang="en-US" sz="1800" u="sng">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0.00022 g/mol.</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 sum of its atomic number is 80 (73 for Ta + 7 for N).</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 mass density of the TaN layer is 9.9643 </a:t>
            </a:r>
            <a:r>
              <a:rPr lang="en-US" sz="1800" u="sng">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0.0076 g/cm</a:t>
            </a:r>
            <a:r>
              <a:rPr baseline="30000" lang="en-US" sz="1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 average spacing between the first four oscillations was 0.155</a:t>
            </a:r>
            <a:r>
              <a:rPr baseline="30000" lang="en-US" sz="1800">
                <a:solidFill>
                  <a:schemeClr val="dk1"/>
                </a:solidFill>
                <a:latin typeface="Calibri"/>
                <a:ea typeface="Calibri"/>
                <a:cs typeface="Calibri"/>
                <a:sym typeface="Calibri"/>
              </a:rPr>
              <a:t>o</a:t>
            </a:r>
            <a:r>
              <a:rPr lang="en-US" sz="1800">
                <a:solidFill>
                  <a:schemeClr val="dk1"/>
                </a:solidFill>
                <a:latin typeface="Calibri"/>
                <a:ea typeface="Calibri"/>
                <a:cs typeface="Calibri"/>
                <a:sym typeface="Calibri"/>
              </a:rPr>
              <a:t> or 0.002705 radians.</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 thickness for the TaN layer was calculated to be 28.52 </a:t>
            </a:r>
            <a:r>
              <a:rPr lang="en-US" sz="1800" u="sng">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0.02 nm.</a:t>
            </a:r>
            <a:endParaRPr sz="1800">
              <a:solidFill>
                <a:schemeClr val="dk1"/>
              </a:solidFill>
              <a:latin typeface="Calibri"/>
              <a:ea typeface="Calibri"/>
              <a:cs typeface="Calibri"/>
              <a:sym typeface="Calibri"/>
            </a:endParaRPr>
          </a:p>
          <a:p>
            <a:pPr indent="-342900" lvl="0" marL="457200" marR="4232" rtl="0" algn="just">
              <a:lnSpc>
                <a:spcPct val="13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While roughness causes the decay of the XRR signal at higher angles, the exact rate of decay is dependent on a complex interplay of other factor apart from the slope, so it requires a specialized software for analysis.</a:t>
            </a:r>
            <a:endParaRPr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39de4590076_0_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5" name="Google Shape;445;g39de4590076_0_102"/>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Results pt. 2</a:t>
            </a:r>
            <a:endParaRPr/>
          </a:p>
        </p:txBody>
      </p:sp>
      <p:pic>
        <p:nvPicPr>
          <p:cNvPr id="446" name="Google Shape;446;g39de4590076_0_102"/>
          <p:cNvPicPr preferRelativeResize="0"/>
          <p:nvPr/>
        </p:nvPicPr>
        <p:blipFill>
          <a:blip r:embed="rId3">
            <a:alphaModFix/>
          </a:blip>
          <a:stretch>
            <a:fillRect/>
          </a:stretch>
        </p:blipFill>
        <p:spPr>
          <a:xfrm>
            <a:off x="146613" y="1906038"/>
            <a:ext cx="5066975" cy="3782486"/>
          </a:xfrm>
          <a:prstGeom prst="rect">
            <a:avLst/>
          </a:prstGeom>
          <a:noFill/>
          <a:ln>
            <a:noFill/>
          </a:ln>
        </p:spPr>
      </p:pic>
      <p:pic>
        <p:nvPicPr>
          <p:cNvPr id="447" name="Google Shape;447;g39de4590076_0_102"/>
          <p:cNvPicPr preferRelativeResize="0"/>
          <p:nvPr/>
        </p:nvPicPr>
        <p:blipFill>
          <a:blip r:embed="rId4">
            <a:alphaModFix/>
          </a:blip>
          <a:stretch>
            <a:fillRect/>
          </a:stretch>
        </p:blipFill>
        <p:spPr>
          <a:xfrm>
            <a:off x="6978416" y="1863245"/>
            <a:ext cx="5066973" cy="3795365"/>
          </a:xfrm>
          <a:prstGeom prst="rect">
            <a:avLst/>
          </a:prstGeom>
          <a:noFill/>
          <a:ln>
            <a:noFill/>
          </a:ln>
        </p:spPr>
      </p:pic>
      <p:cxnSp>
        <p:nvCxnSpPr>
          <p:cNvPr id="448" name="Google Shape;448;g39de4590076_0_102"/>
          <p:cNvCxnSpPr/>
          <p:nvPr/>
        </p:nvCxnSpPr>
        <p:spPr>
          <a:xfrm>
            <a:off x="2525675" y="4138200"/>
            <a:ext cx="5190600" cy="1044000"/>
          </a:xfrm>
          <a:prstGeom prst="straightConnector1">
            <a:avLst/>
          </a:prstGeom>
          <a:noFill/>
          <a:ln cap="flat" cmpd="sng" w="38100">
            <a:solidFill>
              <a:srgbClr val="FF9900"/>
            </a:solidFill>
            <a:prstDash val="solid"/>
            <a:round/>
            <a:headEnd len="med" w="med" type="none"/>
            <a:tailEnd len="med" w="med" type="triangle"/>
          </a:ln>
        </p:spPr>
      </p:cxnSp>
      <p:sp>
        <p:nvSpPr>
          <p:cNvPr id="449" name="Google Shape;449;g39de4590076_0_102"/>
          <p:cNvSpPr/>
          <p:nvPr/>
        </p:nvSpPr>
        <p:spPr>
          <a:xfrm>
            <a:off x="916300" y="1963350"/>
            <a:ext cx="1609500" cy="21750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450" name="Google Shape;450;g39de4590076_0_102"/>
          <p:cNvCxnSpPr/>
          <p:nvPr/>
        </p:nvCxnSpPr>
        <p:spPr>
          <a:xfrm>
            <a:off x="2525677" y="1963350"/>
            <a:ext cx="5205000" cy="0"/>
          </a:xfrm>
          <a:prstGeom prst="straightConnector1">
            <a:avLst/>
          </a:prstGeom>
          <a:noFill/>
          <a:ln cap="flat" cmpd="sng" w="38100">
            <a:solidFill>
              <a:srgbClr val="FF9900"/>
            </a:solidFill>
            <a:prstDash val="solid"/>
            <a:round/>
            <a:headEnd len="med" w="med" type="none"/>
            <a:tailEnd len="med" w="med" type="triangle"/>
          </a:ln>
        </p:spPr>
      </p:cxnSp>
      <p:pic>
        <p:nvPicPr>
          <p:cNvPr id="451" name="Google Shape;451;g39de4590076_0_102"/>
          <p:cNvPicPr preferRelativeResize="0"/>
          <p:nvPr/>
        </p:nvPicPr>
        <p:blipFill>
          <a:blip r:embed="rId5">
            <a:alphaModFix/>
          </a:blip>
          <a:stretch>
            <a:fillRect/>
          </a:stretch>
        </p:blipFill>
        <p:spPr>
          <a:xfrm>
            <a:off x="4430264" y="658750"/>
            <a:ext cx="7431486" cy="104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9de4590076_0_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7" name="Google Shape;457;g39de4590076_0_120"/>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Conclusion</a:t>
            </a:r>
            <a:endParaRPr/>
          </a:p>
        </p:txBody>
      </p:sp>
      <p:pic>
        <p:nvPicPr>
          <p:cNvPr id="458" name="Google Shape;458;g39de4590076_0_120"/>
          <p:cNvPicPr preferRelativeResize="0"/>
          <p:nvPr/>
        </p:nvPicPr>
        <p:blipFill>
          <a:blip r:embed="rId3">
            <a:alphaModFix/>
          </a:blip>
          <a:stretch>
            <a:fillRect/>
          </a:stretch>
        </p:blipFill>
        <p:spPr>
          <a:xfrm>
            <a:off x="4373494" y="943100"/>
            <a:ext cx="7347355" cy="1533450"/>
          </a:xfrm>
          <a:prstGeom prst="rect">
            <a:avLst/>
          </a:prstGeom>
          <a:noFill/>
          <a:ln>
            <a:noFill/>
          </a:ln>
        </p:spPr>
      </p:pic>
      <p:sp>
        <p:nvSpPr>
          <p:cNvPr id="459" name="Google Shape;459;g39de4590076_0_120"/>
          <p:cNvSpPr txBox="1"/>
          <p:nvPr/>
        </p:nvSpPr>
        <p:spPr>
          <a:xfrm>
            <a:off x="4373350" y="2514600"/>
            <a:ext cx="7347300" cy="1305300"/>
          </a:xfrm>
          <a:prstGeom prst="rect">
            <a:avLst/>
          </a:prstGeom>
          <a:noFill/>
          <a:ln>
            <a:noFill/>
          </a:ln>
        </p:spPr>
        <p:txBody>
          <a:bodyPr anchorCtr="0" anchor="t" bIns="91425" lIns="91425" spcFirstLastPara="1" rIns="91425" wrap="square" tIns="91425">
            <a:spAutoFit/>
          </a:bodyPr>
          <a:lstStyle/>
          <a:p>
            <a:pPr indent="0" lvl="0" marL="0" marR="4232" rtl="0" algn="just">
              <a:lnSpc>
                <a:spcPct val="115000"/>
              </a:lnSpc>
              <a:spcBef>
                <a:spcPts val="0"/>
              </a:spcBef>
              <a:spcAft>
                <a:spcPts val="0"/>
              </a:spcAft>
              <a:buNone/>
            </a:pPr>
            <a:r>
              <a:rPr lang="en-US" sz="1300">
                <a:solidFill>
                  <a:schemeClr val="dk1"/>
                </a:solidFill>
                <a:latin typeface="Calibri"/>
                <a:ea typeface="Calibri"/>
                <a:cs typeface="Calibri"/>
                <a:sym typeface="Calibri"/>
              </a:rPr>
              <a:t>For the density of the layer, there is a difference of 0.1883 </a:t>
            </a:r>
            <a:r>
              <a:rPr lang="en-US" sz="1300" u="sng">
                <a:solidFill>
                  <a:schemeClr val="dk1"/>
                </a:solidFill>
                <a:latin typeface="Calibri"/>
                <a:ea typeface="Calibri"/>
                <a:cs typeface="Calibri"/>
                <a:sym typeface="Calibri"/>
              </a:rPr>
              <a:t>+</a:t>
            </a:r>
            <a:r>
              <a:rPr lang="en-US" sz="1300">
                <a:solidFill>
                  <a:schemeClr val="dk1"/>
                </a:solidFill>
                <a:latin typeface="Calibri"/>
                <a:ea typeface="Calibri"/>
                <a:cs typeface="Calibri"/>
                <a:sym typeface="Calibri"/>
              </a:rPr>
              <a:t> 0.009 g/cm</a:t>
            </a:r>
            <a:r>
              <a:rPr baseline="30000" lang="en-US" sz="1300">
                <a:solidFill>
                  <a:schemeClr val="dk1"/>
                </a:solidFill>
                <a:latin typeface="Calibri"/>
                <a:ea typeface="Calibri"/>
                <a:cs typeface="Calibri"/>
                <a:sym typeface="Calibri"/>
              </a:rPr>
              <a:t>3</a:t>
            </a:r>
            <a:r>
              <a:rPr lang="en-US" sz="1300">
                <a:solidFill>
                  <a:schemeClr val="dk1"/>
                </a:solidFill>
                <a:latin typeface="Calibri"/>
                <a:ea typeface="Calibri"/>
                <a:cs typeface="Calibri"/>
                <a:sym typeface="Calibri"/>
              </a:rPr>
              <a:t>, which shows a good coherence of the model to describe the experimental data.</a:t>
            </a:r>
            <a:endParaRPr sz="1300">
              <a:solidFill>
                <a:schemeClr val="dk1"/>
              </a:solidFill>
              <a:latin typeface="Calibri"/>
              <a:ea typeface="Calibri"/>
              <a:cs typeface="Calibri"/>
              <a:sym typeface="Calibri"/>
            </a:endParaRPr>
          </a:p>
          <a:p>
            <a:pPr indent="0" lvl="0" marL="0" marR="4232" rtl="0" algn="just">
              <a:lnSpc>
                <a:spcPct val="115000"/>
              </a:lnSpc>
              <a:spcBef>
                <a:spcPts val="0"/>
              </a:spcBef>
              <a:spcAft>
                <a:spcPts val="0"/>
              </a:spcAft>
              <a:buNone/>
            </a:pPr>
            <a:r>
              <a:rPr lang="en-US" sz="1300">
                <a:solidFill>
                  <a:schemeClr val="dk1"/>
                </a:solidFill>
                <a:latin typeface="Calibri"/>
                <a:ea typeface="Calibri"/>
                <a:cs typeface="Calibri"/>
                <a:sym typeface="Calibri"/>
              </a:rPr>
              <a:t>For the thickness of the layer there is a difference of 5.042 </a:t>
            </a:r>
            <a:r>
              <a:rPr lang="en-US" sz="1300" u="sng">
                <a:solidFill>
                  <a:schemeClr val="dk1"/>
                </a:solidFill>
                <a:latin typeface="Calibri"/>
                <a:ea typeface="Calibri"/>
                <a:cs typeface="Calibri"/>
                <a:sym typeface="Calibri"/>
              </a:rPr>
              <a:t>+</a:t>
            </a:r>
            <a:r>
              <a:rPr lang="en-US" sz="1300">
                <a:solidFill>
                  <a:schemeClr val="dk1"/>
                </a:solidFill>
                <a:latin typeface="Calibri"/>
                <a:ea typeface="Calibri"/>
                <a:cs typeface="Calibri"/>
                <a:sym typeface="Calibri"/>
              </a:rPr>
              <a:t> 0.021 nm, which represents a not too large but still noticeable variation in layer thickness that can be attributed to the limited use of fringes when manually calculating the average fringe spacing.</a:t>
            </a:r>
            <a:endParaRPr sz="1500">
              <a:latin typeface="Calibri"/>
              <a:ea typeface="Calibri"/>
              <a:cs typeface="Calibri"/>
              <a:sym typeface="Calibri"/>
            </a:endParaRPr>
          </a:p>
        </p:txBody>
      </p:sp>
      <p:sp>
        <p:nvSpPr>
          <p:cNvPr id="460" name="Google Shape;460;g39de4590076_0_120"/>
          <p:cNvSpPr txBox="1"/>
          <p:nvPr/>
        </p:nvSpPr>
        <p:spPr>
          <a:xfrm>
            <a:off x="332700" y="3362700"/>
            <a:ext cx="11573700" cy="2086800"/>
          </a:xfrm>
          <a:prstGeom prst="rect">
            <a:avLst/>
          </a:prstGeom>
          <a:noFill/>
          <a:ln>
            <a:noFill/>
          </a:ln>
        </p:spPr>
        <p:txBody>
          <a:bodyPr anchorCtr="0" anchor="b" bIns="91425" lIns="91425" spcFirstLastPara="1" rIns="91425" wrap="square" tIns="91425">
            <a:noAutofit/>
          </a:bodyPr>
          <a:lstStyle/>
          <a:p>
            <a:pPr indent="-342900" lvl="0" marL="457200" rtl="0" algn="just">
              <a:lnSpc>
                <a:spcPct val="160000"/>
              </a:lnSpc>
              <a:spcBef>
                <a:spcPts val="0"/>
              </a:spcBef>
              <a:spcAft>
                <a:spcPts val="0"/>
              </a:spcAft>
              <a:buClr>
                <a:schemeClr val="dk1"/>
              </a:buClr>
              <a:buSzPts val="1800"/>
              <a:buChar char="●"/>
            </a:pPr>
            <a:r>
              <a:rPr lang="en-US" sz="1800">
                <a:solidFill>
                  <a:schemeClr val="dk1"/>
                </a:solidFill>
              </a:rPr>
              <a:t>Critical angle = 0.415</a:t>
            </a:r>
            <a:r>
              <a:rPr baseline="30000" lang="en-US" sz="1800">
                <a:solidFill>
                  <a:schemeClr val="dk1"/>
                </a:solidFill>
              </a:rPr>
              <a:t>o</a:t>
            </a:r>
            <a:endParaRPr baseline="30000" sz="1800">
              <a:solidFill>
                <a:schemeClr val="dk1"/>
              </a:solidFill>
            </a:endParaRPr>
          </a:p>
          <a:p>
            <a:pPr indent="0" lvl="0" marL="0" rtl="0" algn="just">
              <a:lnSpc>
                <a:spcPct val="160000"/>
              </a:lnSpc>
              <a:spcBef>
                <a:spcPts val="1000"/>
              </a:spcBef>
              <a:spcAft>
                <a:spcPts val="1000"/>
              </a:spcAft>
              <a:buNone/>
            </a:pPr>
            <a:r>
              <a:rPr lang="en-US" sz="1800">
                <a:solidFill>
                  <a:schemeClr val="dk1"/>
                </a:solidFill>
              </a:rPr>
              <a:t>The angle range of 0.7</a:t>
            </a:r>
            <a:r>
              <a:rPr baseline="30000" lang="en-US" sz="1800">
                <a:solidFill>
                  <a:schemeClr val="dk1"/>
                </a:solidFill>
              </a:rPr>
              <a:t>o</a:t>
            </a:r>
            <a:r>
              <a:rPr lang="en-US" sz="1800">
                <a:solidFill>
                  <a:schemeClr val="dk1"/>
                </a:solidFill>
              </a:rPr>
              <a:t> to 1.7</a:t>
            </a:r>
            <a:r>
              <a:rPr baseline="30000" lang="en-US" sz="1800">
                <a:solidFill>
                  <a:schemeClr val="dk1"/>
                </a:solidFill>
              </a:rPr>
              <a:t>o</a:t>
            </a:r>
            <a:r>
              <a:rPr lang="en-US" sz="1800">
                <a:solidFill>
                  <a:schemeClr val="dk1"/>
                </a:solidFill>
              </a:rPr>
              <a:t> of the XRR pattern shows a slight difference in amplitude between the experimental data and the model, which can be attributed to the sample having more than one layer. This is something that can be worked on in a future experiment, trying to fit a model, and adding more layers for TaN.</a:t>
            </a:r>
            <a:endParaRPr sz="1800">
              <a:solidFill>
                <a:schemeClr val="dk1"/>
              </a:solidFill>
            </a:endParaRPr>
          </a:p>
        </p:txBody>
      </p:sp>
      <p:sp>
        <p:nvSpPr>
          <p:cNvPr id="461" name="Google Shape;461;g39de4590076_0_120"/>
          <p:cNvSpPr txBox="1"/>
          <p:nvPr/>
        </p:nvSpPr>
        <p:spPr>
          <a:xfrm>
            <a:off x="332700" y="1325700"/>
            <a:ext cx="35118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a:t>Note: Although this thesis includes this XRR chapter before the ellipsometric measurements, the work done with XRR was performed at the very end of the project.</a:t>
            </a:r>
            <a:endParaRPr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39d2140501a_0_29"/>
          <p:cNvSpPr txBox="1"/>
          <p:nvPr>
            <p:ph type="ctrTitle"/>
          </p:nvPr>
        </p:nvSpPr>
        <p:spPr>
          <a:xfrm>
            <a:off x="914400" y="1661781"/>
            <a:ext cx="10363200" cy="24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ahoma"/>
              <a:buNone/>
            </a:pPr>
            <a:r>
              <a:rPr lang="en-US" sz="4600"/>
              <a:t>Temperature-dependent dielectric function of tantalum nitride formed by atomic layer deposition for tunnel barriers in Josephson Junctions</a:t>
            </a:r>
            <a:endParaRPr sz="4400"/>
          </a:p>
        </p:txBody>
      </p:sp>
      <p:sp>
        <p:nvSpPr>
          <p:cNvPr id="467" name="Google Shape;467;g39d2140501a_0_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
          <p:cNvSpPr txBox="1"/>
          <p:nvPr>
            <p:ph idx="1" type="body"/>
          </p:nvPr>
        </p:nvSpPr>
        <p:spPr>
          <a:xfrm>
            <a:off x="123800" y="1293875"/>
            <a:ext cx="3118500" cy="4043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sz="1500"/>
              <a:t>2022-2024: </a:t>
            </a:r>
            <a:r>
              <a:rPr b="1" lang="en-US" sz="1500"/>
              <a:t>Peer mentor</a:t>
            </a:r>
            <a:endParaRPr b="1" sz="1500"/>
          </a:p>
          <a:p>
            <a:pPr indent="0" lvl="0" marL="0" rtl="0" algn="l">
              <a:lnSpc>
                <a:spcPct val="100000"/>
              </a:lnSpc>
              <a:spcBef>
                <a:spcPts val="0"/>
              </a:spcBef>
              <a:spcAft>
                <a:spcPts val="0"/>
              </a:spcAft>
              <a:buClr>
                <a:schemeClr val="dk1"/>
              </a:buClr>
              <a:buSzPts val="1800"/>
              <a:buNone/>
            </a:pPr>
            <a:r>
              <a:rPr b="1" lang="en-US" sz="1500"/>
              <a:t>	</a:t>
            </a:r>
            <a:r>
              <a:rPr i="1" lang="en-US" sz="1500"/>
              <a:t>NMSU - </a:t>
            </a:r>
            <a:r>
              <a:rPr i="1" lang="en-US" sz="1500"/>
              <a:t>STAR Program</a:t>
            </a:r>
            <a:endParaRPr b="1" i="1" sz="1500"/>
          </a:p>
          <a:p>
            <a:pPr indent="0" lvl="0" marL="0" rtl="0" algn="l">
              <a:lnSpc>
                <a:spcPct val="100000"/>
              </a:lnSpc>
              <a:spcBef>
                <a:spcPts val="1000"/>
              </a:spcBef>
              <a:spcAft>
                <a:spcPts val="0"/>
              </a:spcAft>
              <a:buClr>
                <a:schemeClr val="dk1"/>
              </a:buClr>
              <a:buSzPts val="1800"/>
              <a:buNone/>
            </a:pPr>
            <a:r>
              <a:rPr lang="en-US" sz="1500"/>
              <a:t>2022-2024: </a:t>
            </a:r>
            <a:r>
              <a:rPr b="1" lang="en-US" sz="1500"/>
              <a:t>Undergraduate Research</a:t>
            </a:r>
            <a:endParaRPr b="1" sz="1500"/>
          </a:p>
          <a:p>
            <a:pPr indent="457200" lvl="0" marL="457200" rtl="0" algn="l">
              <a:lnSpc>
                <a:spcPct val="100000"/>
              </a:lnSpc>
              <a:spcBef>
                <a:spcPts val="0"/>
              </a:spcBef>
              <a:spcAft>
                <a:spcPts val="0"/>
              </a:spcAft>
              <a:buClr>
                <a:schemeClr val="dk1"/>
              </a:buClr>
              <a:buSzPts val="1800"/>
              <a:buNone/>
            </a:pPr>
            <a:r>
              <a:rPr b="1" lang="en-US" sz="1500"/>
              <a:t>Assistant</a:t>
            </a:r>
            <a:endParaRPr b="1" sz="1500"/>
          </a:p>
          <a:p>
            <a:pPr indent="457200" lvl="0" marL="0" rtl="0" algn="l">
              <a:lnSpc>
                <a:spcPct val="100000"/>
              </a:lnSpc>
              <a:spcBef>
                <a:spcPts val="0"/>
              </a:spcBef>
              <a:spcAft>
                <a:spcPts val="0"/>
              </a:spcAft>
              <a:buClr>
                <a:schemeClr val="dk1"/>
              </a:buClr>
              <a:buSzPts val="1800"/>
              <a:buNone/>
            </a:pPr>
            <a:r>
              <a:rPr i="1" lang="en-US" sz="1500"/>
              <a:t>NMSU</a:t>
            </a:r>
            <a:endParaRPr i="1" sz="1500"/>
          </a:p>
          <a:p>
            <a:pPr indent="0" lvl="0" marL="0" rtl="0" algn="l">
              <a:lnSpc>
                <a:spcPct val="100000"/>
              </a:lnSpc>
              <a:spcBef>
                <a:spcPts val="1000"/>
              </a:spcBef>
              <a:spcAft>
                <a:spcPts val="0"/>
              </a:spcAft>
              <a:buClr>
                <a:schemeClr val="dk1"/>
              </a:buClr>
              <a:buSzPts val="1800"/>
              <a:buNone/>
            </a:pPr>
            <a:r>
              <a:rPr lang="en-US" sz="1500"/>
              <a:t>2023: </a:t>
            </a:r>
            <a:r>
              <a:rPr b="1" lang="en-US" sz="1500"/>
              <a:t>REU Astrophysics</a:t>
            </a:r>
            <a:endParaRPr b="1" sz="1500"/>
          </a:p>
          <a:p>
            <a:pPr indent="0" lvl="0" marL="0" rtl="0" algn="l">
              <a:lnSpc>
                <a:spcPct val="100000"/>
              </a:lnSpc>
              <a:spcBef>
                <a:spcPts val="0"/>
              </a:spcBef>
              <a:spcAft>
                <a:spcPts val="0"/>
              </a:spcAft>
              <a:buClr>
                <a:schemeClr val="dk1"/>
              </a:buClr>
              <a:buSzPts val="1800"/>
              <a:buNone/>
            </a:pPr>
            <a:r>
              <a:rPr lang="en-US" sz="1500"/>
              <a:t>	</a:t>
            </a:r>
            <a:r>
              <a:rPr i="1" lang="en-US" sz="1500"/>
              <a:t>Villanova University/LIGO</a:t>
            </a:r>
            <a:endParaRPr i="1" sz="1500"/>
          </a:p>
          <a:p>
            <a:pPr indent="0" lvl="0" marL="0" rtl="0" algn="l">
              <a:lnSpc>
                <a:spcPct val="100000"/>
              </a:lnSpc>
              <a:spcBef>
                <a:spcPts val="1000"/>
              </a:spcBef>
              <a:spcAft>
                <a:spcPts val="0"/>
              </a:spcAft>
              <a:buClr>
                <a:schemeClr val="dk1"/>
              </a:buClr>
              <a:buSzPts val="1800"/>
              <a:buNone/>
            </a:pPr>
            <a:r>
              <a:rPr lang="en-US" sz="1500"/>
              <a:t>2024: </a:t>
            </a:r>
            <a:r>
              <a:rPr b="1" lang="en-US" sz="1500"/>
              <a:t>B.S. Engineering Physics</a:t>
            </a:r>
            <a:endParaRPr b="1" sz="1500"/>
          </a:p>
          <a:p>
            <a:pPr indent="457200" lvl="0" marL="0" rtl="0" algn="l">
              <a:lnSpc>
                <a:spcPct val="100000"/>
              </a:lnSpc>
              <a:spcBef>
                <a:spcPts val="0"/>
              </a:spcBef>
              <a:spcAft>
                <a:spcPts val="0"/>
              </a:spcAft>
              <a:buClr>
                <a:schemeClr val="dk1"/>
              </a:buClr>
              <a:buSzPts val="1800"/>
              <a:buNone/>
            </a:pPr>
            <a:r>
              <a:rPr i="1" lang="en-US" sz="1500"/>
              <a:t>NMSU</a:t>
            </a:r>
            <a:endParaRPr i="1" sz="1500"/>
          </a:p>
          <a:p>
            <a:pPr indent="0" lvl="0" marL="0" rtl="0" algn="l">
              <a:lnSpc>
                <a:spcPct val="100000"/>
              </a:lnSpc>
              <a:spcBef>
                <a:spcPts val="1000"/>
              </a:spcBef>
              <a:spcAft>
                <a:spcPts val="0"/>
              </a:spcAft>
              <a:buClr>
                <a:schemeClr val="dk1"/>
              </a:buClr>
              <a:buSzPts val="1800"/>
              <a:buNone/>
            </a:pPr>
            <a:r>
              <a:rPr lang="en-US" sz="1500"/>
              <a:t>2024-2025: </a:t>
            </a:r>
            <a:r>
              <a:rPr b="1" lang="en-US" sz="1500"/>
              <a:t>Graduate Teaching</a:t>
            </a:r>
            <a:endParaRPr b="1" sz="1500"/>
          </a:p>
          <a:p>
            <a:pPr indent="457200" lvl="0" marL="457200" rtl="0" algn="l">
              <a:lnSpc>
                <a:spcPct val="100000"/>
              </a:lnSpc>
              <a:spcBef>
                <a:spcPts val="0"/>
              </a:spcBef>
              <a:spcAft>
                <a:spcPts val="0"/>
              </a:spcAft>
              <a:buClr>
                <a:schemeClr val="dk1"/>
              </a:buClr>
              <a:buSzPts val="1800"/>
              <a:buNone/>
            </a:pPr>
            <a:r>
              <a:rPr b="1" lang="en-US" sz="1500"/>
              <a:t>Assistant</a:t>
            </a:r>
            <a:endParaRPr b="1" sz="1500"/>
          </a:p>
          <a:p>
            <a:pPr indent="0" lvl="0" marL="0" rtl="0" algn="l">
              <a:lnSpc>
                <a:spcPct val="100000"/>
              </a:lnSpc>
              <a:spcBef>
                <a:spcPts val="0"/>
              </a:spcBef>
              <a:spcAft>
                <a:spcPts val="0"/>
              </a:spcAft>
              <a:buClr>
                <a:schemeClr val="dk1"/>
              </a:buClr>
              <a:buSzPts val="1800"/>
              <a:buNone/>
            </a:pPr>
            <a:r>
              <a:rPr lang="en-US" sz="1500"/>
              <a:t>	</a:t>
            </a:r>
            <a:r>
              <a:rPr i="1" lang="en-US" sz="1500"/>
              <a:t>NMSU</a:t>
            </a:r>
            <a:endParaRPr i="1" sz="1500"/>
          </a:p>
          <a:p>
            <a:pPr indent="0" lvl="0" marL="0" rtl="0" algn="l">
              <a:lnSpc>
                <a:spcPct val="100000"/>
              </a:lnSpc>
              <a:spcBef>
                <a:spcPts val="1000"/>
              </a:spcBef>
              <a:spcAft>
                <a:spcPts val="0"/>
              </a:spcAft>
              <a:buClr>
                <a:schemeClr val="dk1"/>
              </a:buClr>
              <a:buSzPts val="1800"/>
              <a:buNone/>
            </a:pPr>
            <a:r>
              <a:rPr lang="en-US" sz="1500"/>
              <a:t>2025: </a:t>
            </a:r>
            <a:r>
              <a:rPr b="1" lang="en-US" sz="1500"/>
              <a:t>Graduate Research Assistant</a:t>
            </a:r>
            <a:endParaRPr b="1" sz="1500"/>
          </a:p>
          <a:p>
            <a:pPr indent="0" lvl="0" marL="0" rtl="0" algn="l">
              <a:lnSpc>
                <a:spcPct val="100000"/>
              </a:lnSpc>
              <a:spcBef>
                <a:spcPts val="0"/>
              </a:spcBef>
              <a:spcAft>
                <a:spcPts val="0"/>
              </a:spcAft>
              <a:buClr>
                <a:schemeClr val="dk1"/>
              </a:buClr>
              <a:buSzPts val="1800"/>
              <a:buNone/>
            </a:pPr>
            <a:r>
              <a:rPr lang="en-US" sz="1500"/>
              <a:t>	</a:t>
            </a:r>
            <a:r>
              <a:rPr i="1" lang="en-US" sz="1500"/>
              <a:t>NMSU</a:t>
            </a:r>
            <a:endParaRPr i="1" sz="1500"/>
          </a:p>
        </p:txBody>
      </p:sp>
      <p:sp>
        <p:nvSpPr>
          <p:cNvPr id="142" name="Google Shape;142;p3"/>
          <p:cNvSpPr txBox="1"/>
          <p:nvPr>
            <p:ph type="title"/>
          </p:nvPr>
        </p:nvSpPr>
        <p:spPr>
          <a:xfrm>
            <a:off x="123825" y="161158"/>
            <a:ext cx="332422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Vita:</a:t>
            </a:r>
            <a:endParaRPr/>
          </a:p>
        </p:txBody>
      </p:sp>
      <p:sp>
        <p:nvSpPr>
          <p:cNvPr id="143" name="Google Shape;143;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4" name="Google Shape;144;p3"/>
          <p:cNvSpPr txBox="1"/>
          <p:nvPr/>
        </p:nvSpPr>
        <p:spPr>
          <a:xfrm>
            <a:off x="7897175" y="1306775"/>
            <a:ext cx="4200600" cy="1703700"/>
          </a:xfrm>
          <a:prstGeom prst="rect">
            <a:avLst/>
          </a:prstGeom>
          <a:noFill/>
          <a:ln>
            <a:noFill/>
          </a:ln>
        </p:spPr>
        <p:txBody>
          <a:bodyPr anchorCtr="0" anchor="t" bIns="45700" lIns="91425" spcFirstLastPara="1" rIns="91425" wrap="square" tIns="45700">
            <a:normAutofit/>
          </a:bodyPr>
          <a:lstStyle/>
          <a:p>
            <a:pPr indent="457200" lvl="0" marL="0" marR="0" rtl="0" algn="l">
              <a:lnSpc>
                <a:spcPct val="90000"/>
              </a:lnSpc>
              <a:spcBef>
                <a:spcPts val="0"/>
              </a:spcBef>
              <a:spcAft>
                <a:spcPts val="0"/>
              </a:spcAft>
              <a:buNone/>
            </a:pPr>
            <a:r>
              <a:rPr b="1" lang="en-US" sz="1300">
                <a:solidFill>
                  <a:schemeClr val="dk1"/>
                </a:solidFill>
                <a:latin typeface="Calibri"/>
                <a:ea typeface="Calibri"/>
                <a:cs typeface="Calibri"/>
                <a:sym typeface="Calibri"/>
              </a:rPr>
              <a:t>A. Lopez Gonzalez, </a:t>
            </a:r>
            <a:r>
              <a:rPr lang="en-US" sz="1300">
                <a:solidFill>
                  <a:schemeClr val="dk1"/>
                </a:solidFill>
                <a:latin typeface="Calibri"/>
                <a:ea typeface="Calibri"/>
                <a:cs typeface="Calibri"/>
                <a:sym typeface="Calibri"/>
              </a:rPr>
              <a:t>Y. Hettige, J. R. Love, S. Zollner, E. Bhatia, T. Vo, and S. P. Rao, </a:t>
            </a:r>
            <a:r>
              <a:rPr i="1" lang="en-US" sz="1300">
                <a:solidFill>
                  <a:schemeClr val="dk1"/>
                </a:solidFill>
                <a:latin typeface="Calibri"/>
                <a:ea typeface="Calibri"/>
                <a:cs typeface="Calibri"/>
                <a:sym typeface="Calibri"/>
              </a:rPr>
              <a:t>Dielectric Function of Tantalum Nitride Formed by Atomic Layer Deposition on 300 mm Wafers for Josephson Junction Applications</a:t>
            </a:r>
            <a:endParaRPr i="1" sz="1300">
              <a:solidFill>
                <a:schemeClr val="dk1"/>
              </a:solidFill>
              <a:latin typeface="Calibri"/>
              <a:ea typeface="Calibri"/>
              <a:cs typeface="Calibri"/>
              <a:sym typeface="Calibri"/>
            </a:endParaRPr>
          </a:p>
          <a:p>
            <a:pPr indent="0" lvl="0" marL="0" marR="0" rtl="0" algn="l">
              <a:lnSpc>
                <a:spcPct val="70000"/>
              </a:lnSpc>
              <a:spcBef>
                <a:spcPts val="0"/>
              </a:spcBef>
              <a:spcAft>
                <a:spcPts val="0"/>
              </a:spcAft>
              <a:buNone/>
            </a:pPr>
            <a:r>
              <a:t/>
            </a:r>
            <a:endParaRPr sz="1300">
              <a:solidFill>
                <a:schemeClr val="dk1"/>
              </a:solidFill>
              <a:latin typeface="Calibri"/>
              <a:ea typeface="Calibri"/>
              <a:cs typeface="Calibri"/>
              <a:sym typeface="Calibri"/>
            </a:endParaRPr>
          </a:p>
          <a:p>
            <a:pPr indent="0" lvl="0" marL="457200" marR="0" rtl="0" algn="l">
              <a:lnSpc>
                <a:spcPct val="70000"/>
              </a:lnSpc>
              <a:spcBef>
                <a:spcPts val="0"/>
              </a:spcBef>
              <a:spcAft>
                <a:spcPts val="0"/>
              </a:spcAft>
              <a:buNone/>
            </a:pPr>
            <a:r>
              <a:rPr lang="en-US" sz="1300">
                <a:solidFill>
                  <a:schemeClr val="dk1"/>
                </a:solidFill>
                <a:latin typeface="Calibri"/>
                <a:ea typeface="Calibri"/>
                <a:cs typeface="Calibri"/>
                <a:sym typeface="Calibri"/>
              </a:rPr>
              <a:t>APS Global Physics Summit 2025, Anaheim, CA, USA</a:t>
            </a:r>
            <a:endParaRPr sz="1300">
              <a:solidFill>
                <a:schemeClr val="dk1"/>
              </a:solidFill>
              <a:latin typeface="Calibri"/>
              <a:ea typeface="Calibri"/>
              <a:cs typeface="Calibri"/>
              <a:sym typeface="Calibri"/>
            </a:endParaRPr>
          </a:p>
          <a:p>
            <a:pPr indent="0" lvl="0" marL="457200" marR="0" rtl="0" algn="l">
              <a:lnSpc>
                <a:spcPct val="70000"/>
              </a:lnSpc>
              <a:spcBef>
                <a:spcPts val="0"/>
              </a:spcBef>
              <a:spcAft>
                <a:spcPts val="0"/>
              </a:spcAft>
              <a:buNone/>
            </a:pPr>
            <a:r>
              <a:rPr lang="en-US" sz="1300">
                <a:solidFill>
                  <a:schemeClr val="dk1"/>
                </a:solidFill>
                <a:latin typeface="Calibri"/>
                <a:ea typeface="Calibri"/>
                <a:cs typeface="Calibri"/>
                <a:sym typeface="Calibri"/>
              </a:rPr>
              <a:t>March 19th, 2025.</a:t>
            </a:r>
            <a:endParaRPr sz="1300"/>
          </a:p>
        </p:txBody>
      </p:sp>
      <p:sp>
        <p:nvSpPr>
          <p:cNvPr id="145" name="Google Shape;145;p3"/>
          <p:cNvSpPr txBox="1"/>
          <p:nvPr/>
        </p:nvSpPr>
        <p:spPr>
          <a:xfrm>
            <a:off x="7897175" y="161150"/>
            <a:ext cx="42978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4000"/>
              <a:buFont typeface="Tahoma"/>
              <a:buNone/>
            </a:pPr>
            <a:r>
              <a:rPr b="1" i="0" lang="en-US" sz="4000" u="none" cap="none" strike="noStrike">
                <a:solidFill>
                  <a:schemeClr val="dk2"/>
                </a:solidFill>
                <a:latin typeface="Tahoma"/>
                <a:ea typeface="Tahoma"/>
                <a:cs typeface="Tahoma"/>
                <a:sym typeface="Tahoma"/>
              </a:rPr>
              <a:t>Presentation: </a:t>
            </a:r>
            <a:endParaRPr/>
          </a:p>
        </p:txBody>
      </p:sp>
      <p:sp>
        <p:nvSpPr>
          <p:cNvPr id="146" name="Google Shape;146;p3"/>
          <p:cNvSpPr txBox="1"/>
          <p:nvPr/>
        </p:nvSpPr>
        <p:spPr>
          <a:xfrm>
            <a:off x="3448050" y="1301750"/>
            <a:ext cx="4228200" cy="4187700"/>
          </a:xfrm>
          <a:prstGeom prst="rect">
            <a:avLst/>
          </a:prstGeom>
          <a:noFill/>
          <a:ln>
            <a:noFill/>
          </a:ln>
        </p:spPr>
        <p:txBody>
          <a:bodyPr anchorCtr="0" anchor="t" bIns="45700" lIns="91425" spcFirstLastPara="1" rIns="91425" wrap="square" tIns="45700">
            <a:normAutofit fontScale="40000"/>
          </a:bodyPr>
          <a:lstStyle/>
          <a:p>
            <a:pPr indent="457200" lvl="0" marL="0" rtl="0" algn="l">
              <a:lnSpc>
                <a:spcPct val="90000"/>
              </a:lnSpc>
              <a:spcBef>
                <a:spcPts val="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and S. Zollner, </a:t>
            </a:r>
            <a:r>
              <a:rPr i="1" lang="en-US" sz="2800">
                <a:solidFill>
                  <a:schemeClr val="dk1"/>
                </a:solidFill>
                <a:latin typeface="Calibri"/>
                <a:ea typeface="Calibri"/>
                <a:cs typeface="Calibri"/>
                <a:sym typeface="Calibri"/>
              </a:rPr>
              <a:t>Standard error measurements of Si, SiO2, and TaN wafers for band gap determination</a:t>
            </a:r>
            <a:r>
              <a:rPr lang="en-US" sz="2800">
                <a:solidFill>
                  <a:schemeClr val="dk1"/>
                </a:solidFill>
                <a:latin typeface="Calibri"/>
                <a:ea typeface="Calibri"/>
                <a:cs typeface="Calibri"/>
                <a:sym typeface="Calibri"/>
              </a:rPr>
              <a:t>, URCAS 2023, Las Cruces, NM, USA, April 14th, 2023.</a:t>
            </a:r>
            <a:endParaRPr sz="2800">
              <a:solidFill>
                <a:schemeClr val="dk1"/>
              </a:solidFill>
              <a:latin typeface="Calibri"/>
              <a:ea typeface="Calibri"/>
              <a:cs typeface="Calibri"/>
              <a:sym typeface="Calibri"/>
            </a:endParaRPr>
          </a:p>
          <a:p>
            <a:pPr indent="45720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and A. L. Stuver, </a:t>
            </a:r>
            <a:r>
              <a:rPr i="1" lang="en-US" sz="2800">
                <a:solidFill>
                  <a:schemeClr val="dk1"/>
                </a:solidFill>
                <a:latin typeface="Calibri"/>
                <a:ea typeface="Calibri"/>
                <a:cs typeface="Calibri"/>
                <a:sym typeface="Calibri"/>
              </a:rPr>
              <a:t>The Impact of Gravity Spy Glitch Classes on a Search for Burst Gravitational Waves</a:t>
            </a:r>
            <a:r>
              <a:rPr lang="en-US" sz="2800">
                <a:solidFill>
                  <a:schemeClr val="dk1"/>
                </a:solidFill>
                <a:latin typeface="Calibri"/>
                <a:ea typeface="Calibri"/>
                <a:cs typeface="Calibri"/>
                <a:sym typeface="Calibri"/>
              </a:rPr>
              <a:t>, AstroPhilly23, Villanova, PA, USA, July 27th, 2023.</a:t>
            </a:r>
            <a:endParaRPr sz="2800">
              <a:solidFill>
                <a:schemeClr val="dk1"/>
              </a:solidFill>
              <a:latin typeface="Calibri"/>
              <a:ea typeface="Calibri"/>
              <a:cs typeface="Calibri"/>
              <a:sym typeface="Calibri"/>
            </a:endParaRPr>
          </a:p>
          <a:p>
            <a:pPr indent="45720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and S. Zollner, </a:t>
            </a:r>
            <a:r>
              <a:rPr i="1" lang="en-US" sz="2800">
                <a:solidFill>
                  <a:schemeClr val="dk1"/>
                </a:solidFill>
                <a:latin typeface="Calibri"/>
                <a:ea typeface="Calibri"/>
                <a:cs typeface="Calibri"/>
                <a:sym typeface="Calibri"/>
              </a:rPr>
              <a:t>Optical constants of Tantalum Nitride from 0.03 eV to 6.5 eV at different temperatures</a:t>
            </a:r>
            <a:r>
              <a:rPr lang="en-US" sz="2800">
                <a:solidFill>
                  <a:schemeClr val="dk1"/>
                </a:solidFill>
                <a:latin typeface="Calibri"/>
                <a:ea typeface="Calibri"/>
                <a:cs typeface="Calibri"/>
                <a:sym typeface="Calibri"/>
              </a:rPr>
              <a:t>, 2023 NM AMP Student Research Conference, Las Cruces, NM, USA, October 13th, 2023.</a:t>
            </a:r>
            <a:endParaRPr sz="2800">
              <a:solidFill>
                <a:schemeClr val="dk1"/>
              </a:solidFill>
              <a:latin typeface="Calibri"/>
              <a:ea typeface="Calibri"/>
              <a:cs typeface="Calibri"/>
              <a:sym typeface="Calibri"/>
            </a:endParaRPr>
          </a:p>
          <a:p>
            <a:pPr indent="45720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Y. Hettige, J. R. Love, S. Zollner, E. Bhatia, T. Vo, and S. P. Rao, </a:t>
            </a:r>
            <a:r>
              <a:rPr i="1" lang="en-US" sz="2800">
                <a:solidFill>
                  <a:schemeClr val="dk1"/>
                </a:solidFill>
                <a:latin typeface="Calibri"/>
                <a:ea typeface="Calibri"/>
                <a:cs typeface="Calibri"/>
                <a:sym typeface="Calibri"/>
              </a:rPr>
              <a:t>Dielectric function of Tantalum Nitride formed by atomic layer deposition on 300 mm wafers</a:t>
            </a:r>
            <a:r>
              <a:rPr lang="en-US" sz="2800">
                <a:solidFill>
                  <a:schemeClr val="dk1"/>
                </a:solidFill>
                <a:latin typeface="Calibri"/>
                <a:ea typeface="Calibri"/>
                <a:cs typeface="Calibri"/>
                <a:sym typeface="Calibri"/>
              </a:rPr>
              <a:t>, AVS 69th International Symposium &amp; Exhibition, Portland, OR, USA, November 7th, 2023.</a:t>
            </a:r>
            <a:endParaRPr sz="2800">
              <a:solidFill>
                <a:schemeClr val="dk1"/>
              </a:solidFill>
              <a:latin typeface="Calibri"/>
              <a:ea typeface="Calibri"/>
              <a:cs typeface="Calibri"/>
              <a:sym typeface="Calibri"/>
            </a:endParaRPr>
          </a:p>
          <a:p>
            <a:pPr indent="45720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and A. L. Stuver, </a:t>
            </a:r>
            <a:r>
              <a:rPr i="1" lang="en-US" sz="2800">
                <a:solidFill>
                  <a:schemeClr val="dk1"/>
                </a:solidFill>
                <a:latin typeface="Calibri"/>
                <a:ea typeface="Calibri"/>
                <a:cs typeface="Calibri"/>
                <a:sym typeface="Calibri"/>
              </a:rPr>
              <a:t>The Impact of Gravity Spy Glitch Classes on a Search for Burst Gravitational Waves</a:t>
            </a:r>
            <a:r>
              <a:rPr lang="en-US" sz="2800">
                <a:solidFill>
                  <a:schemeClr val="dk1"/>
                </a:solidFill>
                <a:latin typeface="Calibri"/>
                <a:ea typeface="Calibri"/>
                <a:cs typeface="Calibri"/>
                <a:sym typeface="Calibri"/>
              </a:rPr>
              <a:t>, 243rd AAS meeting, New Orleans, LA, USA, January 6th, 2024.</a:t>
            </a:r>
            <a:endParaRPr sz="2800">
              <a:solidFill>
                <a:schemeClr val="dk1"/>
              </a:solidFill>
              <a:latin typeface="Calibri"/>
              <a:ea typeface="Calibri"/>
              <a:cs typeface="Calibri"/>
              <a:sym typeface="Calibri"/>
            </a:endParaRPr>
          </a:p>
          <a:p>
            <a:pPr indent="457200" lvl="0" marL="0" rtl="0" algn="l">
              <a:lnSpc>
                <a:spcPct val="90000"/>
              </a:lnSpc>
              <a:spcBef>
                <a:spcPts val="1000"/>
              </a:spcBef>
              <a:spcAft>
                <a:spcPts val="0"/>
              </a:spcAft>
              <a:buNone/>
            </a:pPr>
            <a:r>
              <a:rPr b="1" lang="en-US" sz="2800">
                <a:solidFill>
                  <a:schemeClr val="dk1"/>
                </a:solidFill>
                <a:latin typeface="Calibri"/>
                <a:ea typeface="Calibri"/>
                <a:cs typeface="Calibri"/>
                <a:sym typeface="Calibri"/>
              </a:rPr>
              <a:t>A. Lopez Gonzalez, </a:t>
            </a:r>
            <a:r>
              <a:rPr lang="en-US" sz="2800">
                <a:solidFill>
                  <a:schemeClr val="dk1"/>
                </a:solidFill>
                <a:latin typeface="Calibri"/>
                <a:ea typeface="Calibri"/>
                <a:cs typeface="Calibri"/>
                <a:sym typeface="Calibri"/>
              </a:rPr>
              <a:t>Y. Hettige, J. R. Love, S. Zollner, E. Bhatia, T. Vo, and S. P. Rao, </a:t>
            </a:r>
            <a:r>
              <a:rPr i="1" lang="en-US" sz="2800">
                <a:solidFill>
                  <a:schemeClr val="dk1"/>
                </a:solidFill>
                <a:latin typeface="Calibri"/>
                <a:ea typeface="Calibri"/>
                <a:cs typeface="Calibri"/>
                <a:sym typeface="Calibri"/>
              </a:rPr>
              <a:t>Temperature Dependence of the Dielectric Function of Tantalum Nitride Formed by Atomic Layer Deposition</a:t>
            </a:r>
            <a:r>
              <a:rPr lang="en-US" sz="2800">
                <a:solidFill>
                  <a:schemeClr val="dk1"/>
                </a:solidFill>
                <a:latin typeface="Calibri"/>
                <a:ea typeface="Calibri"/>
                <a:cs typeface="Calibri"/>
                <a:sym typeface="Calibri"/>
              </a:rPr>
              <a:t>, 10th International Conference on Spectroscopic Ellipsometry, Boulder, CO, USA, June 12th, 2025.</a:t>
            </a:r>
            <a:endParaRPr sz="2800">
              <a:solidFill>
                <a:schemeClr val="dk1"/>
              </a:solidFill>
              <a:latin typeface="Calibri"/>
              <a:ea typeface="Calibri"/>
              <a:cs typeface="Calibri"/>
              <a:sym typeface="Calibri"/>
            </a:endParaRPr>
          </a:p>
        </p:txBody>
      </p:sp>
      <p:sp>
        <p:nvSpPr>
          <p:cNvPr id="147" name="Google Shape;147;p3"/>
          <p:cNvSpPr txBox="1"/>
          <p:nvPr/>
        </p:nvSpPr>
        <p:spPr>
          <a:xfrm>
            <a:off x="3406141" y="161158"/>
            <a:ext cx="393192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4000"/>
              <a:buFont typeface="Tahoma"/>
              <a:buNone/>
            </a:pPr>
            <a:r>
              <a:rPr b="1" i="0" lang="en-US" sz="4000" u="none" cap="none" strike="noStrike">
                <a:solidFill>
                  <a:schemeClr val="dk2"/>
                </a:solidFill>
                <a:latin typeface="Tahoma"/>
                <a:ea typeface="Tahoma"/>
                <a:cs typeface="Tahoma"/>
                <a:sym typeface="Tahoma"/>
              </a:rPr>
              <a:t>Posters: </a:t>
            </a:r>
            <a:endParaRPr/>
          </a:p>
        </p:txBody>
      </p:sp>
      <p:cxnSp>
        <p:nvCxnSpPr>
          <p:cNvPr id="148" name="Google Shape;148;p3"/>
          <p:cNvCxnSpPr/>
          <p:nvPr/>
        </p:nvCxnSpPr>
        <p:spPr>
          <a:xfrm>
            <a:off x="3324225" y="238124"/>
            <a:ext cx="0" cy="5391151"/>
          </a:xfrm>
          <a:prstGeom prst="straightConnector1">
            <a:avLst/>
          </a:prstGeom>
          <a:noFill/>
          <a:ln cap="flat" cmpd="sng" w="19050">
            <a:solidFill>
              <a:schemeClr val="accent3"/>
            </a:solidFill>
            <a:prstDash val="solid"/>
            <a:miter lim="800000"/>
            <a:headEnd len="sm" w="sm" type="none"/>
            <a:tailEnd len="sm" w="sm" type="none"/>
          </a:ln>
        </p:spPr>
      </p:cxnSp>
      <p:cxnSp>
        <p:nvCxnSpPr>
          <p:cNvPr id="149" name="Google Shape;149;p3"/>
          <p:cNvCxnSpPr/>
          <p:nvPr/>
        </p:nvCxnSpPr>
        <p:spPr>
          <a:xfrm>
            <a:off x="7786688" y="238123"/>
            <a:ext cx="0" cy="5391151"/>
          </a:xfrm>
          <a:prstGeom prst="straightConnector1">
            <a:avLst/>
          </a:prstGeom>
          <a:noFill/>
          <a:ln cap="flat" cmpd="sng" w="19050">
            <a:solidFill>
              <a:schemeClr val="accent3"/>
            </a:solidFill>
            <a:prstDash val="solid"/>
            <a:miter lim="800000"/>
            <a:headEnd len="sm" w="sm" type="none"/>
            <a:tailEnd len="sm" w="sm" type="none"/>
          </a:ln>
        </p:spPr>
      </p:cxnSp>
      <p:sp>
        <p:nvSpPr>
          <p:cNvPr id="150" name="Google Shape;150;p3"/>
          <p:cNvSpPr txBox="1"/>
          <p:nvPr/>
        </p:nvSpPr>
        <p:spPr>
          <a:xfrm>
            <a:off x="7897175" y="2669375"/>
            <a:ext cx="42978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2"/>
              </a:buClr>
              <a:buSzPts val="4000"/>
              <a:buFont typeface="Tahoma"/>
              <a:buNone/>
            </a:pPr>
            <a:r>
              <a:rPr b="1" i="0" lang="en-US" sz="4000" u="none" cap="none" strike="noStrike">
                <a:solidFill>
                  <a:schemeClr val="dk2"/>
                </a:solidFill>
                <a:latin typeface="Tahoma"/>
                <a:ea typeface="Tahoma"/>
                <a:cs typeface="Tahoma"/>
                <a:sym typeface="Tahoma"/>
              </a:rPr>
              <a:t>Awards</a:t>
            </a:r>
            <a:endParaRPr/>
          </a:p>
        </p:txBody>
      </p:sp>
      <p:sp>
        <p:nvSpPr>
          <p:cNvPr id="151" name="Google Shape;151;p3"/>
          <p:cNvSpPr txBox="1"/>
          <p:nvPr/>
        </p:nvSpPr>
        <p:spPr>
          <a:xfrm>
            <a:off x="7883850" y="3813975"/>
            <a:ext cx="4200600" cy="167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310">
                <a:solidFill>
                  <a:schemeClr val="dk1"/>
                </a:solidFill>
                <a:latin typeface="Calibri"/>
                <a:ea typeface="Calibri"/>
                <a:cs typeface="Calibri"/>
                <a:sym typeface="Calibri"/>
              </a:rPr>
              <a:t>J.A. Woollam Co., Inc. Outstanding Undergraduate Student Poster Presentation</a:t>
            </a:r>
            <a:endParaRPr b="1" sz="1310">
              <a:solidFill>
                <a:schemeClr val="dk1"/>
              </a:solidFill>
              <a:latin typeface="Calibri"/>
              <a:ea typeface="Calibri"/>
              <a:cs typeface="Calibri"/>
              <a:sym typeface="Calibri"/>
            </a:endParaRPr>
          </a:p>
          <a:p>
            <a:pPr indent="0" lvl="0" marL="457200" marR="0" rtl="0" algn="l">
              <a:lnSpc>
                <a:spcPct val="100000"/>
              </a:lnSpc>
              <a:spcBef>
                <a:spcPts val="1000"/>
              </a:spcBef>
              <a:spcAft>
                <a:spcPts val="0"/>
              </a:spcAft>
              <a:buSzPts val="358"/>
              <a:buNone/>
            </a:pPr>
            <a:r>
              <a:rPr lang="en-US" sz="1310">
                <a:solidFill>
                  <a:schemeClr val="dk1"/>
                </a:solidFill>
                <a:latin typeface="Calibri"/>
                <a:ea typeface="Calibri"/>
                <a:cs typeface="Calibri"/>
                <a:sym typeface="Calibri"/>
              </a:rPr>
              <a:t>“</a:t>
            </a:r>
            <a:r>
              <a:rPr i="1" lang="en-US" sz="1310">
                <a:solidFill>
                  <a:schemeClr val="dk1"/>
                </a:solidFill>
                <a:latin typeface="Calibri"/>
                <a:ea typeface="Calibri"/>
                <a:cs typeface="Calibri"/>
                <a:sym typeface="Calibri"/>
              </a:rPr>
              <a:t>Dielectric function of Tantalum Nitride formed by atomic layer deposition on 300 mm wafers</a:t>
            </a:r>
            <a:r>
              <a:rPr lang="en-US" sz="1310">
                <a:solidFill>
                  <a:schemeClr val="dk1"/>
                </a:solidFill>
                <a:latin typeface="Calibri"/>
                <a:ea typeface="Calibri"/>
                <a:cs typeface="Calibri"/>
                <a:sym typeface="Calibri"/>
              </a:rPr>
              <a:t>”</a:t>
            </a:r>
            <a:endParaRPr sz="1310">
              <a:solidFill>
                <a:schemeClr val="dk1"/>
              </a:solidFill>
              <a:latin typeface="Calibri"/>
              <a:ea typeface="Calibri"/>
              <a:cs typeface="Calibri"/>
              <a:sym typeface="Calibri"/>
            </a:endParaRPr>
          </a:p>
          <a:p>
            <a:pPr indent="457200" lvl="0" marL="0" marR="0" rtl="0" algn="l">
              <a:lnSpc>
                <a:spcPct val="115000"/>
              </a:lnSpc>
              <a:spcBef>
                <a:spcPts val="1000"/>
              </a:spcBef>
              <a:spcAft>
                <a:spcPts val="0"/>
              </a:spcAft>
              <a:buSzPts val="358"/>
              <a:buNone/>
            </a:pPr>
            <a:r>
              <a:rPr lang="en-US" sz="1310">
                <a:solidFill>
                  <a:schemeClr val="dk1"/>
                </a:solidFill>
                <a:latin typeface="Calibri"/>
                <a:ea typeface="Calibri"/>
                <a:cs typeface="Calibri"/>
                <a:sym typeface="Calibri"/>
              </a:rPr>
              <a:t>AVS 69th International Symposium &amp; Exhibition</a:t>
            </a:r>
            <a:endParaRPr sz="1310">
              <a:solidFill>
                <a:schemeClr val="dk1"/>
              </a:solidFill>
              <a:latin typeface="Calibri"/>
              <a:ea typeface="Calibri"/>
              <a:cs typeface="Calibri"/>
              <a:sym typeface="Calibri"/>
            </a:endParaRPr>
          </a:p>
          <a:p>
            <a:pPr indent="457200" lvl="0" marL="0" marR="0" rtl="0" algn="l">
              <a:lnSpc>
                <a:spcPct val="115000"/>
              </a:lnSpc>
              <a:spcBef>
                <a:spcPts val="1000"/>
              </a:spcBef>
              <a:spcAft>
                <a:spcPts val="0"/>
              </a:spcAft>
              <a:buSzPts val="358"/>
              <a:buNone/>
            </a:pPr>
            <a:r>
              <a:rPr lang="en-US" sz="1310">
                <a:solidFill>
                  <a:schemeClr val="dk1"/>
                </a:solidFill>
                <a:latin typeface="Calibri"/>
                <a:ea typeface="Calibri"/>
                <a:cs typeface="Calibri"/>
                <a:sym typeface="Calibri"/>
              </a:rPr>
              <a:t>November 7th, 2023</a:t>
            </a:r>
            <a:endParaRPr sz="131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39db729822f_0_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3" name="Google Shape;473;g39db729822f_0_103"/>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Introduction</a:t>
            </a:r>
            <a:endParaRPr/>
          </a:p>
        </p:txBody>
      </p:sp>
      <p:sp>
        <p:nvSpPr>
          <p:cNvPr id="474" name="Google Shape;474;g39db729822f_0_103"/>
          <p:cNvSpPr txBox="1"/>
          <p:nvPr/>
        </p:nvSpPr>
        <p:spPr>
          <a:xfrm>
            <a:off x="4608150" y="5782950"/>
            <a:ext cx="6457500" cy="1015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Morten Kjaergaard et al., Annual Rev. of Cond. Mat. Phys., 11, 369–395 (2020).</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 D. Oliver, and P. B. Welander, MRS Bulletin 38, 816-825 (2013).</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G.Wendin and V. S. Shumeiko, Low Temp. Phys., 33, 724–744 (2007).</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J. M. Martinis et al., Physical Review Letters, 95, 210503 (2005).</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A. P. M. Place et al., Nature Communications 12, 1779 (2021).</a:t>
            </a:r>
            <a:endParaRPr sz="1200">
              <a:solidFill>
                <a:schemeClr val="lt1"/>
              </a:solidFill>
              <a:latin typeface="Calibri"/>
              <a:ea typeface="Calibri"/>
              <a:cs typeface="Calibri"/>
              <a:sym typeface="Calibri"/>
            </a:endParaRPr>
          </a:p>
        </p:txBody>
      </p:sp>
      <p:sp>
        <p:nvSpPr>
          <p:cNvPr id="475" name="Google Shape;475;g39db729822f_0_103"/>
          <p:cNvSpPr txBox="1"/>
          <p:nvPr/>
        </p:nvSpPr>
        <p:spPr>
          <a:xfrm>
            <a:off x="338100" y="1258650"/>
            <a:ext cx="11515800" cy="41100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120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Superconducting qubits, such as those based on Josephson junctions, rely heavily on the quality of their insulating tunnel barriers. Traditionally, these barriers are made using AlO</a:t>
            </a:r>
            <a:r>
              <a:rPr baseline="-25000" lang="en-US" sz="2100">
                <a:solidFill>
                  <a:schemeClr val="dk1"/>
                </a:solidFill>
                <a:latin typeface="Calibri"/>
                <a:ea typeface="Calibri"/>
                <a:cs typeface="Calibri"/>
                <a:sym typeface="Calibri"/>
              </a:rPr>
              <a:t>x</a:t>
            </a:r>
            <a:r>
              <a:rPr lang="en-US" sz="2100">
                <a:solidFill>
                  <a:schemeClr val="dk1"/>
                </a:solidFill>
                <a:latin typeface="Calibri"/>
                <a:ea typeface="Calibri"/>
                <a:cs typeface="Calibri"/>
                <a:sym typeface="Calibri"/>
              </a:rPr>
              <a:t>, but that approach faces challenges — especially with uncontrolled oxidation, variability in stoichiometry, and limitations in scaling.</a:t>
            </a:r>
            <a:endParaRPr sz="2100">
              <a:solidFill>
                <a:schemeClr val="dk1"/>
              </a:solidFill>
              <a:latin typeface="Calibri"/>
              <a:ea typeface="Calibri"/>
              <a:cs typeface="Calibri"/>
              <a:sym typeface="Calibri"/>
            </a:endParaRPr>
          </a:p>
          <a:p>
            <a:pPr indent="-361950" lvl="0" marL="457200" rtl="0" algn="l">
              <a:lnSpc>
                <a:spcPct val="115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Here’s where </a:t>
            </a:r>
            <a:r>
              <a:rPr b="1" lang="en-US" sz="2100">
                <a:solidFill>
                  <a:schemeClr val="dk1"/>
                </a:solidFill>
                <a:latin typeface="Calibri"/>
                <a:ea typeface="Calibri"/>
                <a:cs typeface="Calibri"/>
                <a:sym typeface="Calibri"/>
              </a:rPr>
              <a:t>ALD TaN</a:t>
            </a:r>
            <a:r>
              <a:rPr lang="en-US" sz="2100">
                <a:solidFill>
                  <a:schemeClr val="dk1"/>
                </a:solidFill>
                <a:latin typeface="Calibri"/>
                <a:ea typeface="Calibri"/>
                <a:cs typeface="Calibri"/>
                <a:sym typeface="Calibri"/>
              </a:rPr>
              <a:t> comes in: This material offers atomic-level control during deposition, excellent uniformity across large wafers, and compatibility with CMOS fabrication — all crucial for scalable quantum devices.</a:t>
            </a:r>
            <a:endParaRPr sz="2100">
              <a:solidFill>
                <a:schemeClr val="dk1"/>
              </a:solidFill>
              <a:latin typeface="Calibri"/>
              <a:ea typeface="Calibri"/>
              <a:cs typeface="Calibri"/>
              <a:sym typeface="Calibri"/>
            </a:endParaRPr>
          </a:p>
          <a:p>
            <a:pPr indent="-361950" lvl="0" marL="457200" rtl="0" algn="l">
              <a:lnSpc>
                <a:spcPct val="115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However, despite TaN’s established use in microelectronics as a diffusion barrier, its </a:t>
            </a:r>
            <a:r>
              <a:rPr b="1" lang="en-US" sz="2100">
                <a:solidFill>
                  <a:schemeClr val="dk1"/>
                </a:solidFill>
                <a:latin typeface="Calibri"/>
                <a:ea typeface="Calibri"/>
                <a:cs typeface="Calibri"/>
                <a:sym typeface="Calibri"/>
              </a:rPr>
              <a:t>optical and dielectric properties at different temperatures</a:t>
            </a:r>
            <a:r>
              <a:rPr lang="en-US" sz="2100">
                <a:solidFill>
                  <a:schemeClr val="dk1"/>
                </a:solidFill>
                <a:latin typeface="Calibri"/>
                <a:ea typeface="Calibri"/>
                <a:cs typeface="Calibri"/>
                <a:sym typeface="Calibri"/>
              </a:rPr>
              <a:t> had not been fully characterized — and that’s exactly what this research set out to explore.</a:t>
            </a:r>
            <a:endParaRPr sz="2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9db729822f_0_1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g39db729822f_0_181"/>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Psi and Delta of SiO</a:t>
            </a:r>
            <a:r>
              <a:rPr baseline="-25000" lang="en-US"/>
              <a:t>2</a:t>
            </a:r>
            <a:endParaRPr baseline="-25000"/>
          </a:p>
        </p:txBody>
      </p:sp>
      <p:sp>
        <p:nvSpPr>
          <p:cNvPr id="482" name="Google Shape;482;g39db729822f_0_181"/>
          <p:cNvSpPr txBox="1"/>
          <p:nvPr/>
        </p:nvSpPr>
        <p:spPr>
          <a:xfrm>
            <a:off x="4608150" y="5782950"/>
            <a:ext cx="64575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 E. Jellison, Jr., and F. A. Modine, Appl. Phys. </a:t>
            </a:r>
            <a:endParaRPr sz="1200">
              <a:solidFill>
                <a:schemeClr val="lt1"/>
              </a:solidFill>
              <a:latin typeface="Calibri"/>
              <a:ea typeface="Calibri"/>
              <a:cs typeface="Calibri"/>
              <a:sym typeface="Calibri"/>
            </a:endParaRPr>
          </a:p>
          <a:p>
            <a:pPr indent="457200" lvl="0" marL="0" rtl="0" algn="l">
              <a:spcBef>
                <a:spcPts val="0"/>
              </a:spcBef>
              <a:spcAft>
                <a:spcPts val="0"/>
              </a:spcAft>
              <a:buSzPts val="1100"/>
              <a:buNone/>
            </a:pPr>
            <a:r>
              <a:rPr lang="en-US" sz="1200">
                <a:solidFill>
                  <a:schemeClr val="lt1"/>
                </a:solidFill>
                <a:latin typeface="Calibri"/>
                <a:ea typeface="Calibri"/>
                <a:cs typeface="Calibri"/>
                <a:sym typeface="Calibri"/>
              </a:rPr>
              <a:t>Lett. 69, 371 (1996); 69, 2137 (1996) (E).</a:t>
            </a:r>
            <a:endParaRPr sz="1200">
              <a:solidFill>
                <a:schemeClr val="lt1"/>
              </a:solidFill>
              <a:latin typeface="Calibri"/>
              <a:ea typeface="Calibri"/>
              <a:cs typeface="Calibri"/>
              <a:sym typeface="Calibri"/>
            </a:endParaRPr>
          </a:p>
        </p:txBody>
      </p:sp>
      <p:pic>
        <p:nvPicPr>
          <p:cNvPr id="483" name="Google Shape;483;g39db729822f_0_181"/>
          <p:cNvPicPr preferRelativeResize="0"/>
          <p:nvPr/>
        </p:nvPicPr>
        <p:blipFill rotWithShape="1">
          <a:blip r:embed="rId3">
            <a:alphaModFix/>
          </a:blip>
          <a:srcRect b="9212" l="0" r="0" t="4528"/>
          <a:stretch/>
        </p:blipFill>
        <p:spPr>
          <a:xfrm>
            <a:off x="8024875" y="226925"/>
            <a:ext cx="3966100" cy="2890400"/>
          </a:xfrm>
          <a:prstGeom prst="rect">
            <a:avLst/>
          </a:prstGeom>
          <a:noFill/>
          <a:ln>
            <a:noFill/>
          </a:ln>
        </p:spPr>
      </p:pic>
      <p:sp>
        <p:nvSpPr>
          <p:cNvPr id="484" name="Google Shape;484;g39db729822f_0_181"/>
          <p:cNvSpPr txBox="1"/>
          <p:nvPr/>
        </p:nvSpPr>
        <p:spPr>
          <a:xfrm>
            <a:off x="263275" y="1213650"/>
            <a:ext cx="7761600" cy="449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Ellipsometric angles Psi and Delta as a function of Photon Energy for the center, middle, and edge sections of the wafer at 300 K before ALD TaN.</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The angle of incidence was limited to 70</a:t>
            </a:r>
            <a:r>
              <a:rPr b="0" baseline="30000" i="0" lang="en-US" sz="2000" u="none" cap="none" strike="noStrike">
                <a:solidFill>
                  <a:srgbClr val="000000"/>
                </a:solidFill>
                <a:latin typeface="Calibri"/>
                <a:ea typeface="Calibri"/>
                <a:cs typeface="Calibri"/>
                <a:sym typeface="Calibri"/>
              </a:rPr>
              <a:t>o</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Layer thickness in all sections: 44 nm</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Create a layer </a:t>
            </a:r>
            <a:r>
              <a:rPr b="1" i="0" lang="en-US" sz="2000" u="none" cap="none" strike="noStrike">
                <a:solidFill>
                  <a:srgbClr val="000000"/>
                </a:solidFill>
                <a:latin typeface="Calibri"/>
                <a:ea typeface="Calibri"/>
                <a:cs typeface="Calibri"/>
                <a:sym typeface="Calibri"/>
              </a:rPr>
              <a:t>model for the oxide</a:t>
            </a:r>
            <a:r>
              <a:rPr b="0" i="0" lang="en-US" sz="2000" u="none" cap="none" strike="noStrike">
                <a:solidFill>
                  <a:srgbClr val="000000"/>
                </a:solidFill>
                <a:latin typeface="Calibri"/>
                <a:ea typeface="Calibri"/>
                <a:cs typeface="Calibri"/>
                <a:sym typeface="Calibri"/>
              </a:rPr>
              <a:t> of the thin</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film to fix it when fitting the model for the TaN surface layer.</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The model for the SiO</a:t>
            </a:r>
            <a:r>
              <a:rPr b="0" baseline="-25000" i="0" lang="en-US" sz="2000" u="none" cap="none" strike="noStrike">
                <a:solidFill>
                  <a:srgbClr val="000000"/>
                </a:solidFill>
                <a:latin typeface="Calibri"/>
                <a:ea typeface="Calibri"/>
                <a:cs typeface="Calibri"/>
                <a:sym typeface="Calibri"/>
              </a:rPr>
              <a:t>2</a:t>
            </a:r>
            <a:r>
              <a:rPr b="0" i="0" lang="en-US" sz="2000" u="none" cap="none" strike="noStrike">
                <a:solidFill>
                  <a:srgbClr val="000000"/>
                </a:solidFill>
                <a:latin typeface="Calibri"/>
                <a:ea typeface="Calibri"/>
                <a:cs typeface="Calibri"/>
                <a:sym typeface="Calibri"/>
              </a:rPr>
              <a:t>/Si layer was made using</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2 Gaussian oscillators around 0.05 and 0.12 eV.</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The models for all 3 sections of the wafers are basically identical</a:t>
            </a:r>
            <a:r>
              <a:rPr lang="en-US" sz="2000">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p:txBody>
      </p:sp>
      <p:pic>
        <p:nvPicPr>
          <p:cNvPr id="485" name="Google Shape;485;g39db729822f_0_181"/>
          <p:cNvPicPr preferRelativeResize="0"/>
          <p:nvPr/>
        </p:nvPicPr>
        <p:blipFill rotWithShape="1">
          <a:blip r:embed="rId4">
            <a:alphaModFix/>
          </a:blip>
          <a:srcRect b="4199" l="0" r="0" t="4317"/>
          <a:stretch/>
        </p:blipFill>
        <p:spPr>
          <a:xfrm>
            <a:off x="8024875" y="3088325"/>
            <a:ext cx="3847798" cy="3071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39db729822f_0_1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1" name="Google Shape;491;g39db729822f_0_160"/>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Psi and Delta of TaN</a:t>
            </a:r>
            <a:endParaRPr/>
          </a:p>
        </p:txBody>
      </p:sp>
      <p:sp>
        <p:nvSpPr>
          <p:cNvPr id="492" name="Google Shape;492;g39db729822f_0_160"/>
          <p:cNvSpPr txBox="1"/>
          <p:nvPr/>
        </p:nvSpPr>
        <p:spPr>
          <a:xfrm>
            <a:off x="4608150" y="5782950"/>
            <a:ext cx="6457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 E. Jellison, Jr., and F. A. Modine, Appl. Phys. Lett. 69, 371 (1996); 69, 2137 (1996) (E).</a:t>
            </a:r>
            <a:endParaRPr sz="1200">
              <a:solidFill>
                <a:schemeClr val="lt1"/>
              </a:solidFill>
              <a:latin typeface="Calibri"/>
              <a:ea typeface="Calibri"/>
              <a:cs typeface="Calibri"/>
              <a:sym typeface="Calibri"/>
            </a:endParaRPr>
          </a:p>
        </p:txBody>
      </p:sp>
      <p:sp>
        <p:nvSpPr>
          <p:cNvPr id="493" name="Google Shape;493;g39db729822f_0_160"/>
          <p:cNvSpPr txBox="1"/>
          <p:nvPr/>
        </p:nvSpPr>
        <p:spPr>
          <a:xfrm>
            <a:off x="313004" y="1219200"/>
            <a:ext cx="6858900" cy="4186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Ellipsometric angles Psi and Delta as a function of Photon Energy for the 25 nm TaN center sample at room temperature (300 K)</a:t>
            </a:r>
            <a:endParaRPr sz="2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Range of angles: 50</a:t>
            </a:r>
            <a:r>
              <a:rPr baseline="30000" lang="en-US" sz="2000">
                <a:solidFill>
                  <a:schemeClr val="dk1"/>
                </a:solidFill>
                <a:latin typeface="Calibri"/>
                <a:ea typeface="Calibri"/>
                <a:cs typeface="Calibri"/>
                <a:sym typeface="Calibri"/>
              </a:rPr>
              <a:t>o</a:t>
            </a:r>
            <a:r>
              <a:rPr lang="en-US" sz="2000">
                <a:solidFill>
                  <a:schemeClr val="dk1"/>
                </a:solidFill>
                <a:latin typeface="Calibri"/>
                <a:ea typeface="Calibri"/>
                <a:cs typeface="Calibri"/>
                <a:sym typeface="Calibri"/>
              </a:rPr>
              <a:t> to 80</a:t>
            </a:r>
            <a:r>
              <a:rPr baseline="30000" lang="en-US" sz="2000">
                <a:solidFill>
                  <a:schemeClr val="dk1"/>
                </a:solidFill>
                <a:latin typeface="Calibri"/>
                <a:ea typeface="Calibri"/>
                <a:cs typeface="Calibri"/>
                <a:sym typeface="Calibri"/>
              </a:rPr>
              <a:t>o</a:t>
            </a:r>
            <a:r>
              <a:rPr lang="en-US" sz="2000">
                <a:solidFill>
                  <a:schemeClr val="dk1"/>
                </a:solidFill>
                <a:latin typeface="Calibri"/>
                <a:ea typeface="Calibri"/>
                <a:cs typeface="Calibri"/>
                <a:sym typeface="Calibri"/>
              </a:rPr>
              <a:t>, step size: 5</a:t>
            </a:r>
            <a:r>
              <a:rPr baseline="30000" lang="en-US" sz="2000">
                <a:solidFill>
                  <a:schemeClr val="dk1"/>
                </a:solidFill>
                <a:latin typeface="Calibri"/>
                <a:ea typeface="Calibri"/>
                <a:cs typeface="Calibri"/>
                <a:sym typeface="Calibri"/>
              </a:rPr>
              <a:t>o</a:t>
            </a:r>
            <a:endParaRPr baseline="30000" sz="20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2000"/>
              <a:buFont typeface="Arial"/>
              <a:buNone/>
            </a:pPr>
            <a:r>
              <a:rPr lang="en-US" sz="2000" u="sng">
                <a:solidFill>
                  <a:schemeClr val="dk1"/>
                </a:solidFill>
                <a:latin typeface="Calibri"/>
                <a:ea typeface="Calibri"/>
                <a:cs typeface="Calibri"/>
                <a:sym typeface="Calibri"/>
              </a:rPr>
              <a:t>+</a:t>
            </a:r>
            <a:r>
              <a:rPr lang="en-US" sz="2000">
                <a:solidFill>
                  <a:schemeClr val="dk1"/>
                </a:solidFill>
                <a:latin typeface="Calibri"/>
                <a:ea typeface="Calibri"/>
                <a:cs typeface="Calibri"/>
                <a:sym typeface="Calibri"/>
              </a:rPr>
              <a:t>  polarizer angles</a:t>
            </a:r>
            <a:endParaRPr sz="2000">
              <a:solidFill>
                <a:schemeClr val="dk1"/>
              </a:solidFill>
              <a:latin typeface="Calibri"/>
              <a:ea typeface="Calibri"/>
              <a:cs typeface="Calibri"/>
              <a:sym typeface="Calibri"/>
            </a:endParaRPr>
          </a:p>
          <a:p>
            <a:pPr indent="0" lvl="0" marL="91440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Brewster angles:</a:t>
            </a:r>
            <a:endParaRPr sz="2000">
              <a:solidFill>
                <a:schemeClr val="dk1"/>
              </a:solidFill>
              <a:latin typeface="Calibri"/>
              <a:ea typeface="Calibri"/>
              <a:cs typeface="Calibri"/>
              <a:sym typeface="Calibri"/>
            </a:endParaRPr>
          </a:p>
          <a:p>
            <a:pPr indent="457200" lvl="0" marL="91440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Si: 75</a:t>
            </a:r>
            <a:r>
              <a:rPr baseline="30000" lang="en-US" sz="2000">
                <a:solidFill>
                  <a:schemeClr val="dk1"/>
                </a:solidFill>
                <a:latin typeface="Calibri"/>
                <a:ea typeface="Calibri"/>
                <a:cs typeface="Calibri"/>
                <a:sym typeface="Calibri"/>
              </a:rPr>
              <a:t>o</a:t>
            </a:r>
            <a:r>
              <a:rPr lang="en-US" sz="2000">
                <a:solidFill>
                  <a:schemeClr val="dk1"/>
                </a:solidFill>
                <a:latin typeface="Calibri"/>
                <a:ea typeface="Calibri"/>
                <a:cs typeface="Calibri"/>
                <a:sym typeface="Calibri"/>
              </a:rPr>
              <a:t>		SiO</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 55</a:t>
            </a:r>
            <a:r>
              <a:rPr baseline="30000" lang="en-US" sz="2000">
                <a:solidFill>
                  <a:schemeClr val="dk1"/>
                </a:solidFill>
                <a:latin typeface="Calibri"/>
                <a:ea typeface="Calibri"/>
                <a:cs typeface="Calibri"/>
                <a:sym typeface="Calibri"/>
              </a:rPr>
              <a:t>o</a:t>
            </a:r>
            <a:endParaRPr baseline="30000" sz="20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IR (0.03 to 0.7 eV): </a:t>
            </a:r>
            <a:endParaRPr sz="20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Resolution: 8 cm</a:t>
            </a:r>
            <a:r>
              <a:rPr baseline="30000" lang="en-US" sz="2000">
                <a:solidFill>
                  <a:schemeClr val="dk1"/>
                </a:solidFill>
                <a:latin typeface="Calibri"/>
                <a:ea typeface="Calibri"/>
                <a:cs typeface="Calibri"/>
                <a:sym typeface="Calibri"/>
              </a:rPr>
              <a:t>-1</a:t>
            </a:r>
            <a:endParaRPr baseline="30000" sz="2000">
              <a:solidFill>
                <a:schemeClr val="dk1"/>
              </a:solidFill>
              <a:latin typeface="Calibri"/>
              <a:ea typeface="Calibri"/>
              <a:cs typeface="Calibri"/>
              <a:sym typeface="Calibri"/>
            </a:endParaRPr>
          </a:p>
          <a:p>
            <a:pPr indent="0" lvl="0" marL="91440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UV (0.5 to 6.5 eV): </a:t>
            </a:r>
            <a:endParaRPr baseline="30000" sz="2000">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Energy step size: 0.02 eV</a:t>
            </a:r>
            <a:endParaRPr>
              <a:latin typeface="Calibri"/>
              <a:ea typeface="Calibri"/>
              <a:cs typeface="Calibri"/>
              <a:sym typeface="Calibri"/>
            </a:endParaRPr>
          </a:p>
        </p:txBody>
      </p:sp>
      <p:grpSp>
        <p:nvGrpSpPr>
          <p:cNvPr id="494" name="Google Shape;494;g39db729822f_0_160"/>
          <p:cNvGrpSpPr/>
          <p:nvPr/>
        </p:nvGrpSpPr>
        <p:grpSpPr>
          <a:xfrm>
            <a:off x="7128075" y="275686"/>
            <a:ext cx="4828966" cy="5210845"/>
            <a:chOff x="169625" y="812918"/>
            <a:chExt cx="4806376" cy="5560607"/>
          </a:xfrm>
        </p:grpSpPr>
        <p:pic>
          <p:nvPicPr>
            <p:cNvPr id="495" name="Google Shape;495;g39db729822f_0_160"/>
            <p:cNvPicPr preferRelativeResize="0"/>
            <p:nvPr/>
          </p:nvPicPr>
          <p:blipFill rotWithShape="1">
            <a:blip r:embed="rId3">
              <a:alphaModFix/>
            </a:blip>
            <a:srcRect b="2120" l="0" r="0" t="53046"/>
            <a:stretch/>
          </p:blipFill>
          <p:spPr>
            <a:xfrm>
              <a:off x="169625" y="3325400"/>
              <a:ext cx="4806376" cy="3048125"/>
            </a:xfrm>
            <a:prstGeom prst="rect">
              <a:avLst/>
            </a:prstGeom>
            <a:noFill/>
            <a:ln>
              <a:noFill/>
            </a:ln>
          </p:spPr>
        </p:pic>
        <p:pic>
          <p:nvPicPr>
            <p:cNvPr id="496" name="Google Shape;496;g39db729822f_0_160"/>
            <p:cNvPicPr preferRelativeResize="0"/>
            <p:nvPr/>
          </p:nvPicPr>
          <p:blipFill rotWithShape="1">
            <a:blip r:embed="rId3">
              <a:alphaModFix/>
            </a:blip>
            <a:srcRect b="58133" l="0" r="0" t="3572"/>
            <a:stretch/>
          </p:blipFill>
          <p:spPr>
            <a:xfrm>
              <a:off x="202315" y="812918"/>
              <a:ext cx="4583078" cy="2482243"/>
            </a:xfrm>
            <a:prstGeom prst="rect">
              <a:avLst/>
            </a:prstGeom>
            <a:noFill/>
            <a:ln>
              <a:noFill/>
            </a:ln>
          </p:spPr>
        </p:pic>
      </p:grpSp>
      <p:pic>
        <p:nvPicPr>
          <p:cNvPr id="497" name="Google Shape;497;g39db729822f_0_160"/>
          <p:cNvPicPr preferRelativeResize="0"/>
          <p:nvPr/>
        </p:nvPicPr>
        <p:blipFill rotWithShape="1">
          <a:blip r:embed="rId4">
            <a:alphaModFix/>
          </a:blip>
          <a:srcRect b="0" l="0" r="0" t="0"/>
          <a:stretch/>
        </p:blipFill>
        <p:spPr>
          <a:xfrm>
            <a:off x="10102267" y="2109970"/>
            <a:ext cx="832756" cy="10805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9db729822f_0_3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3" name="Google Shape;503;g39db729822f_0_328"/>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Pseudo dielectric functions of TaN</a:t>
            </a:r>
            <a:endParaRPr/>
          </a:p>
        </p:txBody>
      </p:sp>
      <p:sp>
        <p:nvSpPr>
          <p:cNvPr id="504" name="Google Shape;504;g39db729822f_0_328"/>
          <p:cNvSpPr txBox="1"/>
          <p:nvPr/>
        </p:nvSpPr>
        <p:spPr>
          <a:xfrm>
            <a:off x="4608150" y="5782950"/>
            <a:ext cx="64575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 E. Jellison, Jr., and F. A. Modine, Appl. Phys. </a:t>
            </a:r>
            <a:endParaRPr sz="1200">
              <a:solidFill>
                <a:schemeClr val="lt1"/>
              </a:solidFill>
              <a:latin typeface="Calibri"/>
              <a:ea typeface="Calibri"/>
              <a:cs typeface="Calibri"/>
              <a:sym typeface="Calibri"/>
            </a:endParaRPr>
          </a:p>
          <a:p>
            <a:pPr indent="457200" lvl="0" marL="0" rtl="0" algn="l">
              <a:spcBef>
                <a:spcPts val="0"/>
              </a:spcBef>
              <a:spcAft>
                <a:spcPts val="0"/>
              </a:spcAft>
              <a:buSzPts val="1100"/>
              <a:buNone/>
            </a:pPr>
            <a:r>
              <a:rPr lang="en-US" sz="1200">
                <a:solidFill>
                  <a:schemeClr val="lt1"/>
                </a:solidFill>
                <a:latin typeface="Calibri"/>
                <a:ea typeface="Calibri"/>
                <a:cs typeface="Calibri"/>
                <a:sym typeface="Calibri"/>
              </a:rPr>
              <a:t>Lett. 69, 371 (1996); 69, 2137 (1996) (E).</a:t>
            </a:r>
            <a:endParaRPr sz="1200">
              <a:solidFill>
                <a:schemeClr val="lt1"/>
              </a:solidFill>
              <a:latin typeface="Calibri"/>
              <a:ea typeface="Calibri"/>
              <a:cs typeface="Calibri"/>
              <a:sym typeface="Calibri"/>
            </a:endParaRPr>
          </a:p>
        </p:txBody>
      </p:sp>
      <p:pic>
        <p:nvPicPr>
          <p:cNvPr id="505" name="Google Shape;505;g39db729822f_0_328"/>
          <p:cNvPicPr preferRelativeResize="0"/>
          <p:nvPr/>
        </p:nvPicPr>
        <p:blipFill rotWithShape="1">
          <a:blip r:embed="rId3">
            <a:alphaModFix/>
          </a:blip>
          <a:srcRect b="0" l="0" r="0" t="7114"/>
          <a:stretch/>
        </p:blipFill>
        <p:spPr>
          <a:xfrm>
            <a:off x="261975" y="1401900"/>
            <a:ext cx="6949963" cy="4100475"/>
          </a:xfrm>
          <a:prstGeom prst="rect">
            <a:avLst/>
          </a:prstGeom>
          <a:noFill/>
          <a:ln>
            <a:noFill/>
          </a:ln>
        </p:spPr>
      </p:pic>
      <p:sp>
        <p:nvSpPr>
          <p:cNvPr id="506" name="Google Shape;506;g39db729822f_0_328"/>
          <p:cNvSpPr txBox="1"/>
          <p:nvPr/>
        </p:nvSpPr>
        <p:spPr>
          <a:xfrm>
            <a:off x="7525249" y="1015000"/>
            <a:ext cx="4876800" cy="4769100"/>
          </a:xfrm>
          <a:prstGeom prst="rect">
            <a:avLst/>
          </a:prstGeom>
          <a:noFill/>
          <a:ln>
            <a:noFill/>
          </a:ln>
        </p:spPr>
        <p:txBody>
          <a:bodyPr anchorCtr="0" anchor="t" bIns="80925" lIns="80925" spcFirstLastPara="1" rIns="80925" wrap="square" tIns="80925">
            <a:spAutoFit/>
          </a:bodyPr>
          <a:lstStyle/>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Angle of incidence fixed at 70</a:t>
            </a:r>
            <a:r>
              <a:rPr b="0" baseline="30000" i="0" lang="en-US" sz="1870" u="none" cap="none" strike="noStrike">
                <a:solidFill>
                  <a:srgbClr val="000000"/>
                </a:solidFill>
                <a:latin typeface="Calibri"/>
                <a:ea typeface="Calibri"/>
                <a:cs typeface="Calibri"/>
                <a:sym typeface="Calibri"/>
              </a:rPr>
              <a:t>o</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t/>
            </a:r>
            <a:endParaRPr b="0" i="0" sz="1870" u="none" cap="none" strike="noStrike">
              <a:solidFill>
                <a:srgbClr val="000000"/>
              </a:solidFill>
              <a:latin typeface="Calibri"/>
              <a:ea typeface="Calibri"/>
              <a:cs typeface="Calibri"/>
              <a:sym typeface="Calibri"/>
            </a:endParaRPr>
          </a:p>
          <a:p>
            <a:pPr indent="40463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IR:</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	Resolution: 8 cm</a:t>
            </a:r>
            <a:r>
              <a:rPr b="0" baseline="30000" i="0" lang="en-US" sz="1870" u="none" cap="none" strike="noStrike">
                <a:solidFill>
                  <a:srgbClr val="000000"/>
                </a:solidFill>
                <a:latin typeface="Calibri"/>
                <a:ea typeface="Calibri"/>
                <a:cs typeface="Calibri"/>
                <a:sym typeface="Calibri"/>
              </a:rPr>
              <a:t>-1</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t/>
            </a:r>
            <a:endParaRPr b="0" i="0" sz="1870" u="none" cap="none" strike="noStrike">
              <a:solidFill>
                <a:srgbClr val="000000"/>
              </a:solidFill>
              <a:latin typeface="Calibri"/>
              <a:ea typeface="Calibri"/>
              <a:cs typeface="Calibri"/>
              <a:sym typeface="Calibri"/>
            </a:endParaRPr>
          </a:p>
          <a:p>
            <a:pPr indent="40463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UV: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	Energy step size: 0.02 eV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TaN layer model:</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-1 Tauc-Lorentz oscillator at 3.2 eV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-2 Gaussians at 0.44 and 4.8 eV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-Fixed thickness: 2</a:t>
            </a:r>
            <a:r>
              <a:rPr lang="en-US" sz="1870">
                <a:latin typeface="Calibri"/>
                <a:ea typeface="Calibri"/>
                <a:cs typeface="Calibri"/>
                <a:sym typeface="Calibri"/>
              </a:rPr>
              <a:t>3</a:t>
            </a:r>
            <a:r>
              <a:rPr b="0" i="0" lang="en-US" sz="1870" u="none" cap="none" strike="noStrike">
                <a:solidFill>
                  <a:srgbClr val="000000"/>
                </a:solidFill>
                <a:latin typeface="Calibri"/>
                <a:ea typeface="Calibri"/>
                <a:cs typeface="Calibri"/>
                <a:sym typeface="Calibri"/>
              </a:rPr>
              <a:t> nm</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Absorption peak: 2.5 - 6.5 eV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Interference fringe below 2.5 eV</a:t>
            </a:r>
            <a:endParaRPr b="0" i="0" sz="187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70"/>
              <a:buFont typeface="Arial"/>
              <a:buNone/>
            </a:pPr>
            <a:r>
              <a:rPr b="0" i="0" lang="en-US" sz="1870" u="none" cap="none" strike="noStrike">
                <a:solidFill>
                  <a:srgbClr val="000000"/>
                </a:solidFill>
                <a:latin typeface="Calibri"/>
                <a:ea typeface="Calibri"/>
                <a:cs typeface="Calibri"/>
                <a:sym typeface="Calibri"/>
              </a:rPr>
              <a:t>	-Half the size of absorption peak</a:t>
            </a:r>
            <a:endParaRPr b="0" i="0" sz="1870" u="none" cap="none" strike="noStrike">
              <a:solidFill>
                <a:srgbClr val="000000"/>
              </a:solidFill>
              <a:latin typeface="Calibri"/>
              <a:ea typeface="Calibri"/>
              <a:cs typeface="Calibri"/>
              <a:sym typeface="Calibri"/>
            </a:endParaRPr>
          </a:p>
        </p:txBody>
      </p:sp>
      <p:grpSp>
        <p:nvGrpSpPr>
          <p:cNvPr id="507" name="Google Shape;507;g39db729822f_0_328"/>
          <p:cNvGrpSpPr/>
          <p:nvPr/>
        </p:nvGrpSpPr>
        <p:grpSpPr>
          <a:xfrm flipH="1" rot="10800000">
            <a:off x="4726520" y="2235533"/>
            <a:ext cx="668567" cy="591003"/>
            <a:chOff x="7002900" y="4222800"/>
            <a:chExt cx="755443" cy="667800"/>
          </a:xfrm>
        </p:grpSpPr>
        <p:sp>
          <p:nvSpPr>
            <p:cNvPr id="508" name="Google Shape;508;g39db729822f_0_328"/>
            <p:cNvSpPr/>
            <p:nvPr/>
          </p:nvSpPr>
          <p:spPr>
            <a:xfrm>
              <a:off x="7002900" y="4222800"/>
              <a:ext cx="350700" cy="657300"/>
            </a:xfrm>
            <a:prstGeom prst="ellipse">
              <a:avLst/>
            </a:prstGeom>
            <a:noFill/>
            <a:ln cap="flat" cmpd="sng" w="16850">
              <a:solidFill>
                <a:srgbClr val="000000"/>
              </a:solidFill>
              <a:prstDash val="solid"/>
              <a:round/>
              <a:headEnd len="sm" w="sm" type="none"/>
              <a:tailEnd len="sm" w="sm" type="none"/>
            </a:ln>
          </p:spPr>
          <p:txBody>
            <a:bodyPr anchorCtr="0" anchor="ctr" bIns="80925" lIns="80925" spcFirstLastPara="1" rIns="80925" wrap="square" tIns="80925">
              <a:noAutofit/>
            </a:bodyPr>
            <a:lstStyle/>
            <a:p>
              <a:pPr indent="0" lvl="0" marL="0" marR="0" rtl="0" algn="ctr">
                <a:lnSpc>
                  <a:spcPct val="100000"/>
                </a:lnSpc>
                <a:spcBef>
                  <a:spcPts val="0"/>
                </a:spcBef>
                <a:spcAft>
                  <a:spcPts val="0"/>
                </a:spcAft>
                <a:buClr>
                  <a:srgbClr val="000000"/>
                </a:buClr>
                <a:buSzPts val="1239"/>
                <a:buFont typeface="Arial"/>
                <a:buNone/>
              </a:pPr>
              <a:r>
                <a:t/>
              </a:r>
              <a:endParaRPr b="0" i="0" sz="1239" u="none" cap="none" strike="noStrike">
                <a:solidFill>
                  <a:srgbClr val="000000"/>
                </a:solidFill>
                <a:latin typeface="Calibri"/>
                <a:ea typeface="Calibri"/>
                <a:cs typeface="Calibri"/>
                <a:sym typeface="Calibri"/>
              </a:endParaRPr>
            </a:p>
          </p:txBody>
        </p:sp>
        <p:cxnSp>
          <p:nvCxnSpPr>
            <p:cNvPr id="509" name="Google Shape;509;g39db729822f_0_328"/>
            <p:cNvCxnSpPr/>
            <p:nvPr/>
          </p:nvCxnSpPr>
          <p:spPr>
            <a:xfrm>
              <a:off x="7166743" y="4890600"/>
              <a:ext cx="591600" cy="0"/>
            </a:xfrm>
            <a:prstGeom prst="straightConnector1">
              <a:avLst/>
            </a:prstGeom>
            <a:noFill/>
            <a:ln cap="flat" cmpd="sng" w="16850">
              <a:solidFill>
                <a:srgbClr val="000000"/>
              </a:solidFill>
              <a:prstDash val="solid"/>
              <a:round/>
              <a:headEnd len="sm" w="sm" type="none"/>
              <a:tailEnd len="med" w="med" type="triangle"/>
            </a:ln>
          </p:spPr>
        </p:cxnSp>
      </p:grpSp>
      <p:grpSp>
        <p:nvGrpSpPr>
          <p:cNvPr id="510" name="Google Shape;510;g39db729822f_0_328"/>
          <p:cNvGrpSpPr/>
          <p:nvPr/>
        </p:nvGrpSpPr>
        <p:grpSpPr>
          <a:xfrm>
            <a:off x="2201815" y="2585187"/>
            <a:ext cx="677040" cy="587286"/>
            <a:chOff x="6817183" y="3094050"/>
            <a:chExt cx="765017" cy="663600"/>
          </a:xfrm>
        </p:grpSpPr>
        <p:sp>
          <p:nvSpPr>
            <p:cNvPr id="511" name="Google Shape;511;g39db729822f_0_328"/>
            <p:cNvSpPr/>
            <p:nvPr/>
          </p:nvSpPr>
          <p:spPr>
            <a:xfrm>
              <a:off x="7231500" y="3100350"/>
              <a:ext cx="350700" cy="657300"/>
            </a:xfrm>
            <a:prstGeom prst="ellipse">
              <a:avLst/>
            </a:prstGeom>
            <a:noFill/>
            <a:ln cap="flat" cmpd="sng" w="16850">
              <a:solidFill>
                <a:srgbClr val="000000"/>
              </a:solidFill>
              <a:prstDash val="solid"/>
              <a:round/>
              <a:headEnd len="sm" w="sm" type="none"/>
              <a:tailEnd len="sm" w="sm" type="none"/>
            </a:ln>
          </p:spPr>
          <p:txBody>
            <a:bodyPr anchorCtr="0" anchor="ctr" bIns="80925" lIns="80925" spcFirstLastPara="1" rIns="80925" wrap="square" tIns="80925">
              <a:noAutofit/>
            </a:bodyPr>
            <a:lstStyle/>
            <a:p>
              <a:pPr indent="0" lvl="0" marL="0" marR="0" rtl="0" algn="ctr">
                <a:lnSpc>
                  <a:spcPct val="100000"/>
                </a:lnSpc>
                <a:spcBef>
                  <a:spcPts val="0"/>
                </a:spcBef>
                <a:spcAft>
                  <a:spcPts val="0"/>
                </a:spcAft>
                <a:buClr>
                  <a:srgbClr val="000000"/>
                </a:buClr>
                <a:buSzPts val="1239"/>
                <a:buFont typeface="Arial"/>
                <a:buNone/>
              </a:pPr>
              <a:r>
                <a:t/>
              </a:r>
              <a:endParaRPr b="0" i="0" sz="1239" u="none" cap="none" strike="noStrike">
                <a:solidFill>
                  <a:srgbClr val="000000"/>
                </a:solidFill>
                <a:latin typeface="Calibri"/>
                <a:ea typeface="Calibri"/>
                <a:cs typeface="Calibri"/>
                <a:sym typeface="Calibri"/>
              </a:endParaRPr>
            </a:p>
          </p:txBody>
        </p:sp>
        <p:cxnSp>
          <p:nvCxnSpPr>
            <p:cNvPr id="512" name="Google Shape;512;g39db729822f_0_328"/>
            <p:cNvCxnSpPr/>
            <p:nvPr/>
          </p:nvCxnSpPr>
          <p:spPr>
            <a:xfrm rot="10800000">
              <a:off x="6817183" y="3094050"/>
              <a:ext cx="590700" cy="6300"/>
            </a:xfrm>
            <a:prstGeom prst="straightConnector1">
              <a:avLst/>
            </a:prstGeom>
            <a:noFill/>
            <a:ln cap="flat" cmpd="sng" w="16850">
              <a:solidFill>
                <a:srgbClr val="000000"/>
              </a:solidFill>
              <a:prstDash val="solid"/>
              <a:round/>
              <a:headEnd len="sm" w="sm" type="none"/>
              <a:tailEnd len="med" w="med" type="triangle"/>
            </a:ln>
          </p:spPr>
        </p:cxn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9db729822f_0_3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8" name="Google Shape;518;g39db729822f_0_316"/>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Diff. thicknesses assumed for SiO</a:t>
            </a:r>
            <a:r>
              <a:rPr baseline="-25000" lang="en-US"/>
              <a:t>2</a:t>
            </a:r>
            <a:endParaRPr baseline="-25000"/>
          </a:p>
        </p:txBody>
      </p:sp>
      <p:sp>
        <p:nvSpPr>
          <p:cNvPr id="519" name="Google Shape;519;g39db729822f_0_316"/>
          <p:cNvSpPr txBox="1"/>
          <p:nvPr/>
        </p:nvSpPr>
        <p:spPr>
          <a:xfrm>
            <a:off x="4608150" y="5782950"/>
            <a:ext cx="6457500" cy="276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G. E. Jellison, Jr., and F. A. Modine, Appl. Phys. Lett. 69, 371 (1996); 69, 2137 (1996) (E).</a:t>
            </a:r>
            <a:endParaRPr sz="1200">
              <a:solidFill>
                <a:schemeClr val="lt1"/>
              </a:solidFill>
              <a:latin typeface="Calibri"/>
              <a:ea typeface="Calibri"/>
              <a:cs typeface="Calibri"/>
              <a:sym typeface="Calibri"/>
            </a:endParaRPr>
          </a:p>
        </p:txBody>
      </p:sp>
      <p:sp>
        <p:nvSpPr>
          <p:cNvPr id="520" name="Google Shape;520;g39db729822f_0_316"/>
          <p:cNvSpPr txBox="1"/>
          <p:nvPr/>
        </p:nvSpPr>
        <p:spPr>
          <a:xfrm>
            <a:off x="232045" y="1357350"/>
            <a:ext cx="11757900" cy="42075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B</a:t>
            </a:r>
            <a:r>
              <a:rPr lang="en-US" sz="2100">
                <a:latin typeface="Calibri"/>
                <a:ea typeface="Calibri"/>
                <a:cs typeface="Calibri"/>
                <a:sym typeface="Calibri"/>
              </a:rPr>
              <a:t>road range of SiO</a:t>
            </a:r>
            <a:r>
              <a:rPr baseline="-25000" lang="en-US" sz="2100">
                <a:latin typeface="Calibri"/>
                <a:ea typeface="Calibri"/>
                <a:cs typeface="Calibri"/>
                <a:sym typeface="Calibri"/>
              </a:rPr>
              <a:t>2</a:t>
            </a:r>
            <a:r>
              <a:rPr lang="en-US" sz="2100">
                <a:latin typeface="Calibri"/>
                <a:ea typeface="Calibri"/>
                <a:cs typeface="Calibri"/>
                <a:sym typeface="Calibri"/>
              </a:rPr>
              <a:t> thicknesses ranging from 35 to 52 nm.</a:t>
            </a:r>
            <a:endParaRPr sz="2100">
              <a:latin typeface="Calibri"/>
              <a:ea typeface="Calibri"/>
              <a:cs typeface="Calibri"/>
              <a:sym typeface="Calibri"/>
            </a:endParaRPr>
          </a:p>
          <a:p>
            <a:pPr indent="0" lvl="0" marL="0" rtl="0" algn="l">
              <a:lnSpc>
                <a:spcPct val="115000"/>
              </a:lnSpc>
              <a:spcBef>
                <a:spcPts val="0"/>
              </a:spcBef>
              <a:spcAft>
                <a:spcPts val="0"/>
              </a:spcAft>
              <a:buNone/>
            </a:pPr>
            <a:r>
              <a:t/>
            </a:r>
            <a:endParaRPr sz="1000">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An SiO</a:t>
            </a:r>
            <a:r>
              <a:rPr baseline="-25000" lang="en-US" sz="2100">
                <a:latin typeface="Calibri"/>
                <a:ea typeface="Calibri"/>
                <a:cs typeface="Calibri"/>
                <a:sym typeface="Calibri"/>
              </a:rPr>
              <a:t>2</a:t>
            </a:r>
            <a:r>
              <a:rPr lang="en-US" sz="2100">
                <a:latin typeface="Calibri"/>
                <a:ea typeface="Calibri"/>
                <a:cs typeface="Calibri"/>
                <a:sym typeface="Calibri"/>
              </a:rPr>
              <a:t> thickness of 44 nm yields leads to a peak in the</a:t>
            </a:r>
            <a:endParaRPr sz="2100">
              <a:latin typeface="Calibri"/>
              <a:ea typeface="Calibri"/>
              <a:cs typeface="Calibri"/>
              <a:sym typeface="Calibri"/>
            </a:endParaRPr>
          </a:p>
          <a:p>
            <a:pPr indent="0" lvl="0" marL="457200" rtl="0" algn="l">
              <a:lnSpc>
                <a:spcPct val="115000"/>
              </a:lnSpc>
              <a:spcBef>
                <a:spcPts val="0"/>
              </a:spcBef>
              <a:spcAft>
                <a:spcPts val="0"/>
              </a:spcAft>
              <a:buNone/>
            </a:pPr>
            <a:r>
              <a:rPr lang="en-US" sz="2100">
                <a:latin typeface="Calibri"/>
                <a:ea typeface="Calibri"/>
                <a:cs typeface="Calibri"/>
                <a:sym typeface="Calibri"/>
              </a:rPr>
              <a:t>dielectric function of TaN near 1.2 eV.</a:t>
            </a:r>
            <a:endParaRPr sz="2100">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The magnitude of this peak increases if we assume an SiO</a:t>
            </a:r>
            <a:r>
              <a:rPr baseline="-25000" lang="en-US" sz="2100">
                <a:latin typeface="Calibri"/>
                <a:ea typeface="Calibri"/>
                <a:cs typeface="Calibri"/>
                <a:sym typeface="Calibri"/>
              </a:rPr>
              <a:t>2</a:t>
            </a:r>
            <a:endParaRPr sz="2100">
              <a:latin typeface="Calibri"/>
              <a:ea typeface="Calibri"/>
              <a:cs typeface="Calibri"/>
              <a:sym typeface="Calibri"/>
            </a:endParaRPr>
          </a:p>
          <a:p>
            <a:pPr indent="0" lvl="0" marL="457200" rtl="0" algn="l">
              <a:lnSpc>
                <a:spcPct val="115000"/>
              </a:lnSpc>
              <a:spcBef>
                <a:spcPts val="0"/>
              </a:spcBef>
              <a:spcAft>
                <a:spcPts val="0"/>
              </a:spcAft>
              <a:buNone/>
            </a:pPr>
            <a:r>
              <a:rPr lang="en-US" sz="2100">
                <a:latin typeface="Calibri"/>
                <a:ea typeface="Calibri"/>
                <a:cs typeface="Calibri"/>
                <a:sym typeface="Calibri"/>
              </a:rPr>
              <a:t>thickness of 52 nm.</a:t>
            </a:r>
            <a:endParaRPr sz="2100">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It nearly disappears for a SiO</a:t>
            </a:r>
            <a:r>
              <a:rPr baseline="-25000" lang="en-US" sz="2100">
                <a:latin typeface="Calibri"/>
                <a:ea typeface="Calibri"/>
                <a:cs typeface="Calibri"/>
                <a:sym typeface="Calibri"/>
              </a:rPr>
              <a:t>2</a:t>
            </a:r>
            <a:r>
              <a:rPr lang="en-US" sz="2100">
                <a:latin typeface="Calibri"/>
                <a:ea typeface="Calibri"/>
                <a:cs typeface="Calibri"/>
                <a:sym typeface="Calibri"/>
              </a:rPr>
              <a:t> thickness of 35 nm.</a:t>
            </a:r>
            <a:endParaRPr sz="2100">
              <a:latin typeface="Calibri"/>
              <a:ea typeface="Calibri"/>
              <a:cs typeface="Calibri"/>
              <a:sym typeface="Calibri"/>
            </a:endParaRPr>
          </a:p>
          <a:p>
            <a:pPr indent="0" lvl="0" marL="0" rtl="0" algn="l">
              <a:lnSpc>
                <a:spcPct val="115000"/>
              </a:lnSpc>
              <a:spcBef>
                <a:spcPts val="0"/>
              </a:spcBef>
              <a:spcAft>
                <a:spcPts val="0"/>
              </a:spcAft>
              <a:buNone/>
            </a:pPr>
            <a:r>
              <a:t/>
            </a:r>
            <a:endParaRPr sz="1000">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The strong dependence of the peak at 1.2 eV on the SiO</a:t>
            </a:r>
            <a:r>
              <a:rPr baseline="-25000" lang="en-US" sz="2100">
                <a:latin typeface="Calibri"/>
                <a:ea typeface="Calibri"/>
                <a:cs typeface="Calibri"/>
                <a:sym typeface="Calibri"/>
              </a:rPr>
              <a:t>2</a:t>
            </a:r>
            <a:r>
              <a:rPr lang="en-US" sz="2100">
                <a:latin typeface="Calibri"/>
                <a:ea typeface="Calibri"/>
                <a:cs typeface="Calibri"/>
                <a:sym typeface="Calibri"/>
              </a:rPr>
              <a:t> thickness in our fit is suspicious. Most likely, this peak is an artifact that stems from an incomplete removal of interference effects.</a:t>
            </a:r>
            <a:endParaRPr sz="2100">
              <a:latin typeface="Calibri"/>
              <a:ea typeface="Calibri"/>
              <a:cs typeface="Calibri"/>
              <a:sym typeface="Calibri"/>
            </a:endParaRPr>
          </a:p>
          <a:p>
            <a:pPr indent="-361950" lvl="0" marL="457200" rtl="0" algn="l">
              <a:lnSpc>
                <a:spcPct val="115000"/>
              </a:lnSpc>
              <a:spcBef>
                <a:spcPts val="0"/>
              </a:spcBef>
              <a:spcAft>
                <a:spcPts val="0"/>
              </a:spcAft>
              <a:buSzPts val="2100"/>
              <a:buFont typeface="Calibri"/>
              <a:buChar char="●"/>
            </a:pPr>
            <a:r>
              <a:rPr lang="en-US" sz="2100">
                <a:latin typeface="Calibri"/>
                <a:ea typeface="Calibri"/>
                <a:cs typeface="Calibri"/>
                <a:sym typeface="Calibri"/>
              </a:rPr>
              <a:t>Since this peak disappears if we assume an SiO</a:t>
            </a:r>
            <a:r>
              <a:rPr baseline="-25000" lang="en-US" sz="2100">
                <a:latin typeface="Calibri"/>
                <a:ea typeface="Calibri"/>
                <a:cs typeface="Calibri"/>
                <a:sym typeface="Calibri"/>
              </a:rPr>
              <a:t>2</a:t>
            </a:r>
            <a:r>
              <a:rPr lang="en-US" sz="2100">
                <a:latin typeface="Calibri"/>
                <a:ea typeface="Calibri"/>
                <a:cs typeface="Calibri"/>
                <a:sym typeface="Calibri"/>
              </a:rPr>
              <a:t> thickness of 35 nm, this is the most likely scenario and we fix it in our subsequent analysis work.</a:t>
            </a:r>
            <a:endParaRPr sz="2100">
              <a:latin typeface="Calibri"/>
              <a:ea typeface="Calibri"/>
              <a:cs typeface="Calibri"/>
              <a:sym typeface="Calibri"/>
            </a:endParaRPr>
          </a:p>
        </p:txBody>
      </p:sp>
      <p:pic>
        <p:nvPicPr>
          <p:cNvPr id="521" name="Google Shape;521;g39db729822f_0_316"/>
          <p:cNvPicPr preferRelativeResize="0"/>
          <p:nvPr/>
        </p:nvPicPr>
        <p:blipFill rotWithShape="1">
          <a:blip r:embed="rId3">
            <a:alphaModFix/>
          </a:blip>
          <a:srcRect b="48016" l="0" r="0" t="0"/>
          <a:stretch/>
        </p:blipFill>
        <p:spPr>
          <a:xfrm>
            <a:off x="7672475" y="1320100"/>
            <a:ext cx="4059450" cy="2557650"/>
          </a:xfrm>
          <a:prstGeom prst="rect">
            <a:avLst/>
          </a:prstGeom>
          <a:noFill/>
          <a:ln>
            <a:noFill/>
          </a:ln>
        </p:spPr>
      </p:pic>
      <p:sp>
        <p:nvSpPr>
          <p:cNvPr id="522" name="Google Shape;522;g39db729822f_0_316"/>
          <p:cNvSpPr/>
          <p:nvPr/>
        </p:nvSpPr>
        <p:spPr>
          <a:xfrm>
            <a:off x="7610775" y="1268052"/>
            <a:ext cx="4074300" cy="26097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39db729822f_0_1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8" name="Google Shape;528;g39db729822f_0_196"/>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Temperature dependence of TaN</a:t>
            </a:r>
            <a:endParaRPr/>
          </a:p>
        </p:txBody>
      </p:sp>
      <p:sp>
        <p:nvSpPr>
          <p:cNvPr id="529" name="Google Shape;529;g39db729822f_0_196"/>
          <p:cNvSpPr txBox="1"/>
          <p:nvPr/>
        </p:nvSpPr>
        <p:spPr>
          <a:xfrm>
            <a:off x="4608150" y="5782950"/>
            <a:ext cx="6457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S. Zollner et al., Advanced Optical Technologies 11, 117-135 (2022).</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D. Franta et al., Appl. Surf. Sci. B 421, 405 (2017).</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D. Franta, P. Franta, J. Vohánka, M. Čermák, and I. Ohlídal, J. App. Phys. 123, 185707 (2018).</a:t>
            </a:r>
            <a:endParaRPr sz="1200">
              <a:solidFill>
                <a:schemeClr val="lt1"/>
              </a:solidFill>
              <a:latin typeface="Calibri"/>
              <a:ea typeface="Calibri"/>
              <a:cs typeface="Calibri"/>
              <a:sym typeface="Calibri"/>
            </a:endParaRPr>
          </a:p>
        </p:txBody>
      </p:sp>
      <p:sp>
        <p:nvSpPr>
          <p:cNvPr id="530" name="Google Shape;530;g39db729822f_0_196"/>
          <p:cNvSpPr txBox="1"/>
          <p:nvPr/>
        </p:nvSpPr>
        <p:spPr>
          <a:xfrm>
            <a:off x="332700" y="1386100"/>
            <a:ext cx="115875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t>The temperature dependence of the dielectric function of TaN is small. The band gap of TaN (more precisely, the Tauc gap extracted from our Tauc-Lorentz oscillator model) decreases from 1.8 eV at 80 K to 1.5 eV at 600 K. </a:t>
            </a:r>
            <a:endParaRPr sz="2300"/>
          </a:p>
        </p:txBody>
      </p:sp>
      <p:pic>
        <p:nvPicPr>
          <p:cNvPr id="531" name="Google Shape;531;g39db729822f_0_196"/>
          <p:cNvPicPr preferRelativeResize="0"/>
          <p:nvPr/>
        </p:nvPicPr>
        <p:blipFill rotWithShape="1">
          <a:blip r:embed="rId3">
            <a:alphaModFix/>
          </a:blip>
          <a:srcRect b="0" l="0" r="0" t="50804"/>
          <a:stretch/>
        </p:blipFill>
        <p:spPr>
          <a:xfrm>
            <a:off x="7136924" y="2571374"/>
            <a:ext cx="4747401" cy="2830576"/>
          </a:xfrm>
          <a:prstGeom prst="rect">
            <a:avLst/>
          </a:prstGeom>
          <a:noFill/>
          <a:ln>
            <a:noFill/>
          </a:ln>
        </p:spPr>
      </p:pic>
      <p:sp>
        <p:nvSpPr>
          <p:cNvPr id="532" name="Google Shape;532;g39db729822f_0_196"/>
          <p:cNvSpPr/>
          <p:nvPr/>
        </p:nvSpPr>
        <p:spPr>
          <a:xfrm>
            <a:off x="7136924" y="2554562"/>
            <a:ext cx="4709700" cy="2830500"/>
          </a:xfrm>
          <a:prstGeom prst="rect">
            <a:avLst/>
          </a:prstGeom>
          <a:noFill/>
          <a:ln cap="flat" cmpd="sng" w="44550">
            <a:solidFill>
              <a:srgbClr val="FF9900"/>
            </a:solidFill>
            <a:prstDash val="solid"/>
            <a:round/>
            <a:headEnd len="sm" w="sm" type="none"/>
            <a:tailEnd len="sm" w="sm" type="none"/>
          </a:ln>
        </p:spPr>
        <p:txBody>
          <a:bodyPr anchorCtr="0" anchor="ctr" bIns="106900" lIns="106900" spcFirstLastPara="1" rIns="106900" wrap="square" tIns="106900">
            <a:noAutofit/>
          </a:bodyPr>
          <a:lstStyle/>
          <a:p>
            <a:pPr indent="0" lvl="0" marL="0" rtl="0" algn="ctr">
              <a:spcBef>
                <a:spcPts val="0"/>
              </a:spcBef>
              <a:spcAft>
                <a:spcPts val="0"/>
              </a:spcAft>
              <a:buNone/>
            </a:pPr>
            <a:r>
              <a:t/>
            </a:r>
            <a:endParaRPr sz="1637">
              <a:latin typeface="Calibri"/>
              <a:ea typeface="Calibri"/>
              <a:cs typeface="Calibri"/>
              <a:sym typeface="Calibri"/>
            </a:endParaRPr>
          </a:p>
        </p:txBody>
      </p:sp>
      <p:sp>
        <p:nvSpPr>
          <p:cNvPr id="533" name="Google Shape;533;g39db729822f_0_196"/>
          <p:cNvSpPr txBox="1"/>
          <p:nvPr/>
        </p:nvSpPr>
        <p:spPr>
          <a:xfrm>
            <a:off x="332700" y="2762896"/>
            <a:ext cx="66435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rPr>
              <a:t>Furthermore, as expected, the broadening of the main peak around 3.5 eV increases with increasing temperature.</a:t>
            </a:r>
            <a:endParaRPr sz="2300">
              <a:solidFill>
                <a:schemeClr val="dk1"/>
              </a:solidFill>
            </a:endParaRPr>
          </a:p>
          <a:p>
            <a:pPr indent="0" lvl="0" marL="0" rtl="0" algn="l">
              <a:spcBef>
                <a:spcPts val="0"/>
              </a:spcBef>
              <a:spcAft>
                <a:spcPts val="0"/>
              </a:spcAft>
              <a:buNone/>
            </a:pPr>
            <a:r>
              <a:t/>
            </a:r>
            <a:endParaRPr sz="2300">
              <a:solidFill>
                <a:schemeClr val="dk1"/>
              </a:solidFill>
            </a:endParaRPr>
          </a:p>
          <a:p>
            <a:pPr indent="0" lvl="0" marL="0" rtl="0" algn="l">
              <a:spcBef>
                <a:spcPts val="0"/>
              </a:spcBef>
              <a:spcAft>
                <a:spcPts val="0"/>
              </a:spcAft>
              <a:buNone/>
            </a:pPr>
            <a:r>
              <a:rPr lang="en-US" sz="2300">
                <a:solidFill>
                  <a:schemeClr val="dk1"/>
                </a:solidFill>
              </a:rPr>
              <a:t>The imaginary part of ε remains small at all temperatures, indicative of the insulating properties of the TaN layer.</a:t>
            </a:r>
            <a:endParaRPr sz="1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9db729822f_0_2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9" name="Google Shape;539;g39db729822f_0_210"/>
          <p:cNvSpPr txBox="1"/>
          <p:nvPr>
            <p:ph type="title"/>
          </p:nvPr>
        </p:nvSpPr>
        <p:spPr>
          <a:xfrm>
            <a:off x="332700" y="211489"/>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Dielectric functions of TaN in diff. thicknesses</a:t>
            </a:r>
            <a:endParaRPr/>
          </a:p>
        </p:txBody>
      </p:sp>
      <p:sp>
        <p:nvSpPr>
          <p:cNvPr id="540" name="Google Shape;540;g39db729822f_0_210"/>
          <p:cNvSpPr txBox="1"/>
          <p:nvPr/>
        </p:nvSpPr>
        <p:spPr>
          <a:xfrm>
            <a:off x="332700" y="1767100"/>
            <a:ext cx="626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41" name="Google Shape;541;g39db729822f_0_210"/>
          <p:cNvPicPr preferRelativeResize="0"/>
          <p:nvPr/>
        </p:nvPicPr>
        <p:blipFill>
          <a:blip r:embed="rId3">
            <a:alphaModFix/>
          </a:blip>
          <a:stretch>
            <a:fillRect/>
          </a:stretch>
        </p:blipFill>
        <p:spPr>
          <a:xfrm>
            <a:off x="7705075" y="968625"/>
            <a:ext cx="4222949" cy="2932750"/>
          </a:xfrm>
          <a:prstGeom prst="rect">
            <a:avLst/>
          </a:prstGeom>
          <a:noFill/>
          <a:ln>
            <a:noFill/>
          </a:ln>
        </p:spPr>
      </p:pic>
      <p:pic>
        <p:nvPicPr>
          <p:cNvPr id="542" name="Google Shape;542;g39db729822f_0_210"/>
          <p:cNvPicPr preferRelativeResize="0"/>
          <p:nvPr/>
        </p:nvPicPr>
        <p:blipFill>
          <a:blip r:embed="rId4">
            <a:alphaModFix/>
          </a:blip>
          <a:stretch>
            <a:fillRect/>
          </a:stretch>
        </p:blipFill>
        <p:spPr>
          <a:xfrm>
            <a:off x="2182925" y="1582724"/>
            <a:ext cx="2568900" cy="742575"/>
          </a:xfrm>
          <a:prstGeom prst="rect">
            <a:avLst/>
          </a:prstGeom>
          <a:noFill/>
          <a:ln>
            <a:noFill/>
          </a:ln>
        </p:spPr>
      </p:pic>
      <p:sp>
        <p:nvSpPr>
          <p:cNvPr id="543" name="Google Shape;543;g39db729822f_0_210"/>
          <p:cNvSpPr txBox="1"/>
          <p:nvPr/>
        </p:nvSpPr>
        <p:spPr>
          <a:xfrm>
            <a:off x="332675" y="2167100"/>
            <a:ext cx="6269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latin typeface="Calibri"/>
                <a:ea typeface="Calibri"/>
                <a:cs typeface="Calibri"/>
                <a:sym typeface="Calibri"/>
              </a:rPr>
              <a:t>Beer-Lambert law: the decrease in the intensity of light as it passes through a medium is an exponential function of the distance it travels.</a:t>
            </a:r>
            <a:endParaRPr sz="1500">
              <a:solidFill>
                <a:schemeClr val="dk1"/>
              </a:solidFill>
              <a:latin typeface="Calibri"/>
              <a:ea typeface="Calibri"/>
              <a:cs typeface="Calibri"/>
              <a:sym typeface="Calibri"/>
            </a:endParaRPr>
          </a:p>
        </p:txBody>
      </p:sp>
      <p:sp>
        <p:nvSpPr>
          <p:cNvPr id="544" name="Google Shape;544;g39db729822f_0_210"/>
          <p:cNvSpPr txBox="1"/>
          <p:nvPr/>
        </p:nvSpPr>
        <p:spPr>
          <a:xfrm>
            <a:off x="311100" y="2880925"/>
            <a:ext cx="11569800" cy="2904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Because the thinner sample’s film thickness is approximately</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rPr lang="en-US" sz="2000">
                <a:solidFill>
                  <a:schemeClr val="dk1"/>
                </a:solidFill>
                <a:latin typeface="Calibri"/>
                <a:ea typeface="Calibri"/>
                <a:cs typeface="Calibri"/>
                <a:sym typeface="Calibri"/>
              </a:rPr>
              <a:t>half of the thicker sample, the absorbance was also halved while</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rPr lang="en-US" sz="2000">
                <a:solidFill>
                  <a:schemeClr val="dk1"/>
                </a:solidFill>
                <a:latin typeface="Calibri"/>
                <a:ea typeface="Calibri"/>
                <a:cs typeface="Calibri"/>
                <a:sym typeface="Calibri"/>
              </a:rPr>
              <a:t>the absorption coefficient remained the same.</a:t>
            </a:r>
            <a:endParaRPr sz="20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The 13 nm sample could be almost completely oxidized forming some type of TaxOx which made its absorption coefficient different, therefore, changing its dielectric functions.</a:t>
            </a:r>
            <a:endParaRPr sz="1900">
              <a:solidFill>
                <a:schemeClr val="dk1"/>
              </a:solidFill>
              <a:latin typeface="Calibri"/>
              <a:ea typeface="Calibri"/>
              <a:cs typeface="Calibri"/>
              <a:sym typeface="Calibri"/>
            </a:endParaRPr>
          </a:p>
          <a:p>
            <a:pPr indent="-355600" lvl="0" marL="457200" rtl="0" algn="l">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Excitonic enhancement, which is where excitons, bound states of electrons and holes, significantly modify a material’s optical properties, like the absorption coefficient, due to the attractive Coulomb interaction between the electron and hole.</a:t>
            </a:r>
            <a:endParaRPr sz="2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39de4590076_0_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0" name="Google Shape;550;g39de4590076_0_16"/>
          <p:cNvSpPr txBox="1"/>
          <p:nvPr>
            <p:ph type="title"/>
          </p:nvPr>
        </p:nvSpPr>
        <p:spPr>
          <a:xfrm>
            <a:off x="332700" y="0"/>
            <a:ext cx="11370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Comparison of diff. sections of TaN wafers</a:t>
            </a:r>
            <a:endParaRPr/>
          </a:p>
        </p:txBody>
      </p:sp>
      <p:pic>
        <p:nvPicPr>
          <p:cNvPr id="551" name="Google Shape;551;g39de4590076_0_16"/>
          <p:cNvPicPr preferRelativeResize="0"/>
          <p:nvPr/>
        </p:nvPicPr>
        <p:blipFill rotWithShape="1">
          <a:blip r:embed="rId3">
            <a:alphaModFix/>
          </a:blip>
          <a:srcRect b="3101" l="0" r="0" t="2058"/>
          <a:stretch/>
        </p:blipFill>
        <p:spPr>
          <a:xfrm>
            <a:off x="6102859" y="1083402"/>
            <a:ext cx="3899919" cy="3379063"/>
          </a:xfrm>
          <a:prstGeom prst="rect">
            <a:avLst/>
          </a:prstGeom>
          <a:noFill/>
          <a:ln>
            <a:noFill/>
          </a:ln>
        </p:spPr>
      </p:pic>
      <p:pic>
        <p:nvPicPr>
          <p:cNvPr id="552" name="Google Shape;552;g39de4590076_0_16"/>
          <p:cNvPicPr preferRelativeResize="0"/>
          <p:nvPr/>
        </p:nvPicPr>
        <p:blipFill rotWithShape="1">
          <a:blip r:embed="rId4">
            <a:alphaModFix/>
          </a:blip>
          <a:srcRect b="3627" l="0" r="0" t="4989"/>
          <a:stretch/>
        </p:blipFill>
        <p:spPr>
          <a:xfrm>
            <a:off x="2072428" y="1035177"/>
            <a:ext cx="4030433" cy="3442467"/>
          </a:xfrm>
          <a:prstGeom prst="rect">
            <a:avLst/>
          </a:prstGeom>
          <a:noFill/>
          <a:ln>
            <a:noFill/>
          </a:ln>
        </p:spPr>
      </p:pic>
      <p:sp>
        <p:nvSpPr>
          <p:cNvPr id="553" name="Google Shape;553;g39de4590076_0_16"/>
          <p:cNvSpPr txBox="1"/>
          <p:nvPr/>
        </p:nvSpPr>
        <p:spPr>
          <a:xfrm>
            <a:off x="2113109" y="4361776"/>
            <a:ext cx="8055000" cy="376200"/>
          </a:xfrm>
          <a:prstGeom prst="rect">
            <a:avLst/>
          </a:prstGeom>
          <a:noFill/>
          <a:ln>
            <a:noFill/>
          </a:ln>
        </p:spPr>
        <p:txBody>
          <a:bodyPr anchorCtr="0" anchor="t" bIns="60400" lIns="60400" spcFirstLastPara="1" rIns="60400" wrap="square" tIns="60400">
            <a:spAutoFit/>
          </a:bodyPr>
          <a:lstStyle/>
          <a:p>
            <a:pPr indent="0" lvl="0" marL="0" marR="0" rtl="0" algn="ctr">
              <a:lnSpc>
                <a:spcPct val="115000"/>
              </a:lnSpc>
              <a:spcBef>
                <a:spcPts val="0"/>
              </a:spcBef>
              <a:spcAft>
                <a:spcPts val="0"/>
              </a:spcAft>
              <a:buClr>
                <a:srgbClr val="000000"/>
              </a:buClr>
              <a:buSzPts val="1652"/>
              <a:buFont typeface="Arial"/>
              <a:buNone/>
            </a:pPr>
            <a:r>
              <a:rPr b="0" i="0" lang="en-US" sz="1651" u="none" cap="none" strike="noStrike">
                <a:solidFill>
                  <a:srgbClr val="000000"/>
                </a:solidFill>
                <a:latin typeface="Calibri"/>
                <a:ea typeface="Calibri"/>
                <a:cs typeface="Calibri"/>
                <a:sym typeface="Calibri"/>
              </a:rPr>
              <a:t>     Band gap of TaN: 〜1.7 eV</a:t>
            </a:r>
            <a:endParaRPr b="0" i="0" sz="1651" u="none" cap="none" strike="noStrike">
              <a:solidFill>
                <a:srgbClr val="000000"/>
              </a:solidFill>
              <a:latin typeface="Arial"/>
              <a:ea typeface="Arial"/>
              <a:cs typeface="Arial"/>
              <a:sym typeface="Arial"/>
            </a:endParaRPr>
          </a:p>
        </p:txBody>
      </p:sp>
      <p:grpSp>
        <p:nvGrpSpPr>
          <p:cNvPr id="554" name="Google Shape;554;g39de4590076_0_16"/>
          <p:cNvGrpSpPr/>
          <p:nvPr/>
        </p:nvGrpSpPr>
        <p:grpSpPr>
          <a:xfrm flipH="1" rot="10800000">
            <a:off x="8602657" y="1770463"/>
            <a:ext cx="499121" cy="441215"/>
            <a:chOff x="7002900" y="4222800"/>
            <a:chExt cx="755443" cy="667800"/>
          </a:xfrm>
        </p:grpSpPr>
        <p:sp>
          <p:nvSpPr>
            <p:cNvPr id="555" name="Google Shape;555;g39de4590076_0_16"/>
            <p:cNvSpPr/>
            <p:nvPr/>
          </p:nvSpPr>
          <p:spPr>
            <a:xfrm>
              <a:off x="7002900" y="4222800"/>
              <a:ext cx="350700" cy="657300"/>
            </a:xfrm>
            <a:prstGeom prst="ellipse">
              <a:avLst/>
            </a:prstGeom>
            <a:noFill/>
            <a:ln cap="flat" cmpd="sng" w="12600">
              <a:solidFill>
                <a:srgbClr val="000000"/>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cxnSp>
          <p:nvCxnSpPr>
            <p:cNvPr id="556" name="Google Shape;556;g39de4590076_0_16"/>
            <p:cNvCxnSpPr/>
            <p:nvPr/>
          </p:nvCxnSpPr>
          <p:spPr>
            <a:xfrm>
              <a:off x="7166743" y="4890600"/>
              <a:ext cx="591600" cy="0"/>
            </a:xfrm>
            <a:prstGeom prst="straightConnector1">
              <a:avLst/>
            </a:prstGeom>
            <a:noFill/>
            <a:ln cap="flat" cmpd="sng" w="12600">
              <a:solidFill>
                <a:srgbClr val="000000"/>
              </a:solidFill>
              <a:prstDash val="solid"/>
              <a:round/>
              <a:headEnd len="sm" w="sm" type="none"/>
              <a:tailEnd len="med" w="med" type="triangle"/>
            </a:ln>
          </p:spPr>
        </p:cxnSp>
      </p:grpSp>
      <p:grpSp>
        <p:nvGrpSpPr>
          <p:cNvPr id="557" name="Google Shape;557;g39de4590076_0_16"/>
          <p:cNvGrpSpPr/>
          <p:nvPr/>
        </p:nvGrpSpPr>
        <p:grpSpPr>
          <a:xfrm>
            <a:off x="6969631" y="1729652"/>
            <a:ext cx="505447" cy="438441"/>
            <a:chOff x="6817183" y="3094050"/>
            <a:chExt cx="765017" cy="663600"/>
          </a:xfrm>
        </p:grpSpPr>
        <p:sp>
          <p:nvSpPr>
            <p:cNvPr id="558" name="Google Shape;558;g39de4590076_0_16"/>
            <p:cNvSpPr/>
            <p:nvPr/>
          </p:nvSpPr>
          <p:spPr>
            <a:xfrm>
              <a:off x="7231500" y="3100350"/>
              <a:ext cx="350700" cy="657300"/>
            </a:xfrm>
            <a:prstGeom prst="ellipse">
              <a:avLst/>
            </a:prstGeom>
            <a:noFill/>
            <a:ln cap="flat" cmpd="sng" w="12600">
              <a:solidFill>
                <a:srgbClr val="000000"/>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cxnSp>
          <p:nvCxnSpPr>
            <p:cNvPr id="559" name="Google Shape;559;g39de4590076_0_16"/>
            <p:cNvCxnSpPr/>
            <p:nvPr/>
          </p:nvCxnSpPr>
          <p:spPr>
            <a:xfrm rot="10800000">
              <a:off x="6817183" y="3094050"/>
              <a:ext cx="590700" cy="6300"/>
            </a:xfrm>
            <a:prstGeom prst="straightConnector1">
              <a:avLst/>
            </a:prstGeom>
            <a:noFill/>
            <a:ln cap="flat" cmpd="sng" w="12600">
              <a:solidFill>
                <a:srgbClr val="000000"/>
              </a:solidFill>
              <a:prstDash val="solid"/>
              <a:round/>
              <a:headEnd len="sm" w="sm" type="none"/>
              <a:tailEnd len="med" w="med" type="triangle"/>
            </a:ln>
          </p:spPr>
        </p:cxnSp>
      </p:grpSp>
      <p:grpSp>
        <p:nvGrpSpPr>
          <p:cNvPr id="560" name="Google Shape;560;g39de4590076_0_16"/>
          <p:cNvGrpSpPr/>
          <p:nvPr/>
        </p:nvGrpSpPr>
        <p:grpSpPr>
          <a:xfrm flipH="1" rot="10800000">
            <a:off x="4927538" y="1770463"/>
            <a:ext cx="499121" cy="441215"/>
            <a:chOff x="7002900" y="4222800"/>
            <a:chExt cx="755443" cy="667800"/>
          </a:xfrm>
        </p:grpSpPr>
        <p:sp>
          <p:nvSpPr>
            <p:cNvPr id="561" name="Google Shape;561;g39de4590076_0_16"/>
            <p:cNvSpPr/>
            <p:nvPr/>
          </p:nvSpPr>
          <p:spPr>
            <a:xfrm>
              <a:off x="7002900" y="4222800"/>
              <a:ext cx="350700" cy="657300"/>
            </a:xfrm>
            <a:prstGeom prst="ellipse">
              <a:avLst/>
            </a:prstGeom>
            <a:noFill/>
            <a:ln cap="flat" cmpd="sng" w="12600">
              <a:solidFill>
                <a:srgbClr val="000000"/>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cxnSp>
          <p:nvCxnSpPr>
            <p:cNvPr id="562" name="Google Shape;562;g39de4590076_0_16"/>
            <p:cNvCxnSpPr/>
            <p:nvPr/>
          </p:nvCxnSpPr>
          <p:spPr>
            <a:xfrm>
              <a:off x="7166743" y="4890600"/>
              <a:ext cx="591600" cy="0"/>
            </a:xfrm>
            <a:prstGeom prst="straightConnector1">
              <a:avLst/>
            </a:prstGeom>
            <a:noFill/>
            <a:ln cap="flat" cmpd="sng" w="12600">
              <a:solidFill>
                <a:srgbClr val="000000"/>
              </a:solidFill>
              <a:prstDash val="solid"/>
              <a:round/>
              <a:headEnd len="sm" w="sm" type="none"/>
              <a:tailEnd len="med" w="med" type="triangle"/>
            </a:ln>
          </p:spPr>
        </p:cxnSp>
      </p:grpSp>
      <p:grpSp>
        <p:nvGrpSpPr>
          <p:cNvPr id="563" name="Google Shape;563;g39de4590076_0_16"/>
          <p:cNvGrpSpPr/>
          <p:nvPr/>
        </p:nvGrpSpPr>
        <p:grpSpPr>
          <a:xfrm>
            <a:off x="3093135" y="1578620"/>
            <a:ext cx="505447" cy="438441"/>
            <a:chOff x="6817183" y="3094050"/>
            <a:chExt cx="765017" cy="663600"/>
          </a:xfrm>
        </p:grpSpPr>
        <p:sp>
          <p:nvSpPr>
            <p:cNvPr id="564" name="Google Shape;564;g39de4590076_0_16"/>
            <p:cNvSpPr/>
            <p:nvPr/>
          </p:nvSpPr>
          <p:spPr>
            <a:xfrm>
              <a:off x="7231500" y="3100350"/>
              <a:ext cx="350700" cy="657300"/>
            </a:xfrm>
            <a:prstGeom prst="ellipse">
              <a:avLst/>
            </a:prstGeom>
            <a:noFill/>
            <a:ln cap="flat" cmpd="sng" w="12600">
              <a:solidFill>
                <a:srgbClr val="000000"/>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cxnSp>
          <p:nvCxnSpPr>
            <p:cNvPr id="565" name="Google Shape;565;g39de4590076_0_16"/>
            <p:cNvCxnSpPr/>
            <p:nvPr/>
          </p:nvCxnSpPr>
          <p:spPr>
            <a:xfrm rot="10800000">
              <a:off x="6817183" y="3094050"/>
              <a:ext cx="590700" cy="6300"/>
            </a:xfrm>
            <a:prstGeom prst="straightConnector1">
              <a:avLst/>
            </a:prstGeom>
            <a:noFill/>
            <a:ln cap="flat" cmpd="sng" w="12600">
              <a:solidFill>
                <a:srgbClr val="000000"/>
              </a:solidFill>
              <a:prstDash val="solid"/>
              <a:round/>
              <a:headEnd len="sm" w="sm" type="none"/>
              <a:tailEnd len="med" w="med" type="triangle"/>
            </a:ln>
          </p:spPr>
        </p:cxnSp>
      </p:grpSp>
      <p:sp>
        <p:nvSpPr>
          <p:cNvPr id="566" name="Google Shape;566;g39de4590076_0_16"/>
          <p:cNvSpPr txBox="1"/>
          <p:nvPr/>
        </p:nvSpPr>
        <p:spPr>
          <a:xfrm rot="-4320496">
            <a:off x="5935538" y="2669143"/>
            <a:ext cx="3421718" cy="305011"/>
          </a:xfrm>
          <a:prstGeom prst="rect">
            <a:avLst/>
          </a:prstGeom>
          <a:noFill/>
          <a:ln>
            <a:noFill/>
          </a:ln>
        </p:spPr>
        <p:txBody>
          <a:bodyPr anchorCtr="0" anchor="t" bIns="60400" lIns="60400" spcFirstLastPara="1" rIns="60400" wrap="square" tIns="60400">
            <a:spAutoFit/>
          </a:bodyPr>
          <a:lstStyle/>
          <a:p>
            <a:pPr indent="0" lvl="0" marL="0" marR="0" rtl="0" algn="ctr">
              <a:lnSpc>
                <a:spcPct val="100000"/>
              </a:lnSpc>
              <a:spcBef>
                <a:spcPts val="0"/>
              </a:spcBef>
              <a:spcAft>
                <a:spcPts val="0"/>
              </a:spcAft>
              <a:buClr>
                <a:srgbClr val="000000"/>
              </a:buClr>
              <a:buSzPts val="1189"/>
              <a:buFont typeface="Arial"/>
              <a:buNone/>
            </a:pPr>
            <a:r>
              <a:rPr b="0" i="0" lang="en-US" sz="1189" u="none" cap="none" strike="noStrike">
                <a:solidFill>
                  <a:srgbClr val="000000"/>
                </a:solidFill>
                <a:latin typeface="Calibri"/>
                <a:ea typeface="Calibri"/>
                <a:cs typeface="Calibri"/>
                <a:sym typeface="Calibri"/>
              </a:rPr>
              <a:t>- - - - - - - - - - - - - - - - - - - - - - - - - - - - - - -- - - - - - -</a:t>
            </a:r>
            <a:endParaRPr b="0" i="0" sz="1189" u="none" cap="none" strike="noStrike">
              <a:solidFill>
                <a:srgbClr val="000000"/>
              </a:solidFill>
              <a:latin typeface="Calibri"/>
              <a:ea typeface="Calibri"/>
              <a:cs typeface="Calibri"/>
              <a:sym typeface="Calibri"/>
            </a:endParaRPr>
          </a:p>
        </p:txBody>
      </p:sp>
      <p:sp>
        <p:nvSpPr>
          <p:cNvPr id="567" name="Google Shape;567;g39de4590076_0_16"/>
          <p:cNvSpPr txBox="1"/>
          <p:nvPr/>
        </p:nvSpPr>
        <p:spPr>
          <a:xfrm rot="-4152703">
            <a:off x="1977628" y="2669194"/>
            <a:ext cx="3421656" cy="305164"/>
          </a:xfrm>
          <a:prstGeom prst="rect">
            <a:avLst/>
          </a:prstGeom>
          <a:noFill/>
          <a:ln>
            <a:noFill/>
          </a:ln>
        </p:spPr>
        <p:txBody>
          <a:bodyPr anchorCtr="0" anchor="t" bIns="60400" lIns="60400" spcFirstLastPara="1" rIns="60400" wrap="square" tIns="60400">
            <a:spAutoFit/>
          </a:bodyPr>
          <a:lstStyle/>
          <a:p>
            <a:pPr indent="0" lvl="0" marL="0" marR="0" rtl="0" algn="ctr">
              <a:lnSpc>
                <a:spcPct val="100000"/>
              </a:lnSpc>
              <a:spcBef>
                <a:spcPts val="0"/>
              </a:spcBef>
              <a:spcAft>
                <a:spcPts val="0"/>
              </a:spcAft>
              <a:buClr>
                <a:srgbClr val="000000"/>
              </a:buClr>
              <a:buSzPts val="1189"/>
              <a:buFont typeface="Arial"/>
              <a:buNone/>
            </a:pPr>
            <a:r>
              <a:rPr b="0" i="0" lang="en-US" sz="1189" u="none" cap="none" strike="noStrike">
                <a:solidFill>
                  <a:srgbClr val="000000"/>
                </a:solidFill>
                <a:latin typeface="Calibri"/>
                <a:ea typeface="Calibri"/>
                <a:cs typeface="Calibri"/>
                <a:sym typeface="Calibri"/>
              </a:rPr>
              <a:t>- - - - - - - - - - - - - - - - - - - - - - - - - - - - - - -- - - - - - -</a:t>
            </a:r>
            <a:endParaRPr b="0" i="0" sz="1189" u="none" cap="none" strike="noStrike">
              <a:solidFill>
                <a:srgbClr val="000000"/>
              </a:solidFill>
              <a:latin typeface="Calibri"/>
              <a:ea typeface="Calibri"/>
              <a:cs typeface="Calibri"/>
              <a:sym typeface="Calibri"/>
            </a:endParaRPr>
          </a:p>
        </p:txBody>
      </p:sp>
      <p:sp>
        <p:nvSpPr>
          <p:cNvPr id="568" name="Google Shape;568;g39de4590076_0_16"/>
          <p:cNvSpPr/>
          <p:nvPr/>
        </p:nvSpPr>
        <p:spPr>
          <a:xfrm rot="122361">
            <a:off x="3299522" y="3713300"/>
            <a:ext cx="101164" cy="101164"/>
          </a:xfrm>
          <a:prstGeom prst="ellipse">
            <a:avLst/>
          </a:prstGeom>
          <a:noFill/>
          <a:ln cap="flat" cmpd="sng" w="25175">
            <a:solidFill>
              <a:srgbClr val="70AD47"/>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sp>
        <p:nvSpPr>
          <p:cNvPr id="569" name="Google Shape;569;g39de4590076_0_16"/>
          <p:cNvSpPr/>
          <p:nvPr/>
        </p:nvSpPr>
        <p:spPr>
          <a:xfrm rot="-20402">
            <a:off x="7296993" y="3754092"/>
            <a:ext cx="101102" cy="101102"/>
          </a:xfrm>
          <a:prstGeom prst="ellipse">
            <a:avLst/>
          </a:prstGeom>
          <a:noFill/>
          <a:ln cap="flat" cmpd="sng" w="25175">
            <a:solidFill>
              <a:srgbClr val="70AD47"/>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sp>
        <p:nvSpPr>
          <p:cNvPr id="570" name="Google Shape;570;g39de4590076_0_16"/>
          <p:cNvSpPr/>
          <p:nvPr/>
        </p:nvSpPr>
        <p:spPr>
          <a:xfrm>
            <a:off x="4915344" y="4514387"/>
            <a:ext cx="101100" cy="101100"/>
          </a:xfrm>
          <a:prstGeom prst="ellipse">
            <a:avLst/>
          </a:prstGeom>
          <a:noFill/>
          <a:ln cap="flat" cmpd="sng" w="25175">
            <a:solidFill>
              <a:srgbClr val="70AD47"/>
            </a:solidFill>
            <a:prstDash val="solid"/>
            <a:round/>
            <a:headEnd len="sm" w="sm" type="none"/>
            <a:tailEnd len="sm" w="sm" type="none"/>
          </a:ln>
        </p:spPr>
        <p:txBody>
          <a:bodyPr anchorCtr="0" anchor="ctr" bIns="60400" lIns="60400" spcFirstLastPara="1" rIns="60400" wrap="square" tIns="60400">
            <a:noAutofit/>
          </a:bodyPr>
          <a:lstStyle/>
          <a:p>
            <a:pPr indent="0" lvl="0" marL="0" marR="0" rtl="0" algn="ctr">
              <a:lnSpc>
                <a:spcPct val="100000"/>
              </a:lnSpc>
              <a:spcBef>
                <a:spcPts val="0"/>
              </a:spcBef>
              <a:spcAft>
                <a:spcPts val="0"/>
              </a:spcAft>
              <a:buClr>
                <a:srgbClr val="000000"/>
              </a:buClr>
              <a:buSzPts val="925"/>
              <a:buFont typeface="Arial"/>
              <a:buNone/>
            </a:pPr>
            <a:r>
              <a:t/>
            </a:r>
            <a:endParaRPr b="0" i="0" sz="924" u="none" cap="none" strike="noStrike">
              <a:solidFill>
                <a:srgbClr val="000000"/>
              </a:solidFill>
              <a:latin typeface="Calibri"/>
              <a:ea typeface="Calibri"/>
              <a:cs typeface="Calibri"/>
              <a:sym typeface="Calibri"/>
            </a:endParaRPr>
          </a:p>
        </p:txBody>
      </p:sp>
      <p:sp>
        <p:nvSpPr>
          <p:cNvPr id="571" name="Google Shape;571;g39de4590076_0_16"/>
          <p:cNvSpPr/>
          <p:nvPr/>
        </p:nvSpPr>
        <p:spPr>
          <a:xfrm>
            <a:off x="7531938" y="3440466"/>
            <a:ext cx="1034700" cy="438300"/>
          </a:xfrm>
          <a:prstGeom prst="rect">
            <a:avLst/>
          </a:prstGeom>
          <a:noFill/>
          <a:ln cap="flat" cmpd="sng" w="50350">
            <a:solidFill>
              <a:srgbClr val="FFFFFF"/>
            </a:solidFill>
            <a:prstDash val="solid"/>
            <a:round/>
            <a:headEnd len="sm" w="sm" type="none"/>
            <a:tailEnd len="sm" w="sm" type="none"/>
          </a:ln>
        </p:spPr>
        <p:txBody>
          <a:bodyPr anchorCtr="0" anchor="ctr" bIns="60400" lIns="60400" spcFirstLastPara="1" rIns="60400" wrap="square" tIns="60400">
            <a:noAutofit/>
          </a:bodyPr>
          <a:lstStyle/>
          <a:p>
            <a:pPr indent="0" lvl="0" marL="0" rtl="0" algn="ctr">
              <a:spcBef>
                <a:spcPts val="0"/>
              </a:spcBef>
              <a:spcAft>
                <a:spcPts val="0"/>
              </a:spcAft>
              <a:buNone/>
            </a:pPr>
            <a:r>
              <a:t/>
            </a:r>
            <a:endParaRPr sz="924">
              <a:latin typeface="Calibri"/>
              <a:ea typeface="Calibri"/>
              <a:cs typeface="Calibri"/>
              <a:sym typeface="Calibri"/>
            </a:endParaRPr>
          </a:p>
        </p:txBody>
      </p:sp>
      <p:sp>
        <p:nvSpPr>
          <p:cNvPr id="572" name="Google Shape;572;g39de4590076_0_16"/>
          <p:cNvSpPr/>
          <p:nvPr/>
        </p:nvSpPr>
        <p:spPr>
          <a:xfrm>
            <a:off x="3640333" y="3377338"/>
            <a:ext cx="1034700" cy="465900"/>
          </a:xfrm>
          <a:prstGeom prst="rect">
            <a:avLst/>
          </a:prstGeom>
          <a:noFill/>
          <a:ln cap="flat" cmpd="sng" w="50350">
            <a:solidFill>
              <a:srgbClr val="FFFFFF"/>
            </a:solidFill>
            <a:prstDash val="solid"/>
            <a:round/>
            <a:headEnd len="sm" w="sm" type="none"/>
            <a:tailEnd len="sm" w="sm" type="none"/>
          </a:ln>
        </p:spPr>
        <p:txBody>
          <a:bodyPr anchorCtr="0" anchor="ctr" bIns="60400" lIns="60400" spcFirstLastPara="1" rIns="60400" wrap="square" tIns="60400">
            <a:noAutofit/>
          </a:bodyPr>
          <a:lstStyle/>
          <a:p>
            <a:pPr indent="0" lvl="0" marL="0" rtl="0" algn="ctr">
              <a:spcBef>
                <a:spcPts val="0"/>
              </a:spcBef>
              <a:spcAft>
                <a:spcPts val="0"/>
              </a:spcAft>
              <a:buNone/>
            </a:pPr>
            <a:r>
              <a:t/>
            </a:r>
            <a:endParaRPr sz="924">
              <a:latin typeface="Calibri"/>
              <a:ea typeface="Calibri"/>
              <a:cs typeface="Calibri"/>
              <a:sym typeface="Calibri"/>
            </a:endParaRPr>
          </a:p>
        </p:txBody>
      </p:sp>
      <p:sp>
        <p:nvSpPr>
          <p:cNvPr id="573" name="Google Shape;573;g39de4590076_0_16"/>
          <p:cNvSpPr txBox="1"/>
          <p:nvPr/>
        </p:nvSpPr>
        <p:spPr>
          <a:xfrm>
            <a:off x="2023888" y="1275460"/>
            <a:ext cx="797700" cy="325500"/>
          </a:xfrm>
          <a:prstGeom prst="rect">
            <a:avLst/>
          </a:prstGeom>
          <a:noFill/>
          <a:ln>
            <a:noFill/>
          </a:ln>
        </p:spPr>
        <p:txBody>
          <a:bodyPr anchorCtr="0" anchor="t" bIns="60400" lIns="60400" spcFirstLastPara="1" rIns="60400" wrap="square" tIns="60400">
            <a:spAutoFit/>
          </a:bodyPr>
          <a:lstStyle/>
          <a:p>
            <a:pPr indent="0" lvl="0" marL="0" rtl="0" algn="l">
              <a:spcBef>
                <a:spcPts val="0"/>
              </a:spcBef>
              <a:spcAft>
                <a:spcPts val="0"/>
              </a:spcAft>
              <a:buNone/>
            </a:pPr>
            <a:r>
              <a:rPr lang="en-US" sz="1321">
                <a:solidFill>
                  <a:srgbClr val="000000"/>
                </a:solidFill>
                <a:latin typeface="Calibri"/>
                <a:ea typeface="Calibri"/>
                <a:cs typeface="Calibri"/>
                <a:sym typeface="Calibri"/>
              </a:rPr>
              <a:t>(a)</a:t>
            </a:r>
            <a:endParaRPr sz="1321">
              <a:solidFill>
                <a:srgbClr val="000000"/>
              </a:solidFill>
              <a:latin typeface="Calibri"/>
              <a:ea typeface="Calibri"/>
              <a:cs typeface="Calibri"/>
              <a:sym typeface="Calibri"/>
            </a:endParaRPr>
          </a:p>
        </p:txBody>
      </p:sp>
      <p:sp>
        <p:nvSpPr>
          <p:cNvPr id="574" name="Google Shape;574;g39de4590076_0_16"/>
          <p:cNvSpPr txBox="1"/>
          <p:nvPr/>
        </p:nvSpPr>
        <p:spPr>
          <a:xfrm>
            <a:off x="6010644" y="1277919"/>
            <a:ext cx="3900000" cy="325500"/>
          </a:xfrm>
          <a:prstGeom prst="rect">
            <a:avLst/>
          </a:prstGeom>
          <a:noFill/>
          <a:ln>
            <a:noFill/>
          </a:ln>
        </p:spPr>
        <p:txBody>
          <a:bodyPr anchorCtr="0" anchor="t" bIns="60400" lIns="60400" spcFirstLastPara="1" rIns="60400" wrap="square" tIns="60400">
            <a:spAutoFit/>
          </a:bodyPr>
          <a:lstStyle/>
          <a:p>
            <a:pPr indent="0" lvl="0" marL="0" rtl="0" algn="l">
              <a:spcBef>
                <a:spcPts val="0"/>
              </a:spcBef>
              <a:spcAft>
                <a:spcPts val="0"/>
              </a:spcAft>
              <a:buNone/>
            </a:pPr>
            <a:r>
              <a:rPr lang="en-US" sz="1321">
                <a:solidFill>
                  <a:srgbClr val="000000"/>
                </a:solidFill>
                <a:latin typeface="Calibri"/>
                <a:ea typeface="Calibri"/>
                <a:cs typeface="Calibri"/>
                <a:sym typeface="Calibri"/>
              </a:rPr>
              <a:t>(b)</a:t>
            </a:r>
            <a:endParaRPr sz="1321">
              <a:solidFill>
                <a:srgbClr val="000000"/>
              </a:solidFill>
              <a:latin typeface="Calibri"/>
              <a:ea typeface="Calibri"/>
              <a:cs typeface="Calibri"/>
              <a:sym typeface="Calibri"/>
            </a:endParaRPr>
          </a:p>
        </p:txBody>
      </p:sp>
      <p:sp>
        <p:nvSpPr>
          <p:cNvPr id="575" name="Google Shape;575;g39de4590076_0_16"/>
          <p:cNvSpPr txBox="1"/>
          <p:nvPr/>
        </p:nvSpPr>
        <p:spPr>
          <a:xfrm>
            <a:off x="405950" y="4653986"/>
            <a:ext cx="11469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Calibri"/>
                <a:ea typeface="Calibri"/>
                <a:cs typeface="Calibri"/>
                <a:sym typeface="Calibri"/>
              </a:rPr>
              <a:t>The imaginary part of the dielectric function of the three sections in both graphs shows a band gap near 1.7 eV at room temperature, which confirms the desired objective of maintaining uniform optical constants throughout the wafer.</a:t>
            </a:r>
            <a:endParaRPr sz="1500">
              <a:latin typeface="Calibri"/>
              <a:ea typeface="Calibri"/>
              <a:cs typeface="Calibri"/>
              <a:sym typeface="Calibri"/>
            </a:endParaRPr>
          </a:p>
          <a:p>
            <a:pPr indent="0" lvl="0" marL="0" rtl="0" algn="l">
              <a:spcBef>
                <a:spcPts val="0"/>
              </a:spcBef>
              <a:spcAft>
                <a:spcPts val="0"/>
              </a:spcAft>
              <a:buNone/>
            </a:pPr>
            <a:r>
              <a:rPr lang="en-US" sz="1500">
                <a:latin typeface="Calibri"/>
                <a:ea typeface="Calibri"/>
                <a:cs typeface="Calibri"/>
                <a:sym typeface="Calibri"/>
              </a:rPr>
              <a:t>Since these two graphs were made using a TaN model on top of an SiO</a:t>
            </a:r>
            <a:r>
              <a:rPr baseline="-25000" lang="en-US" sz="1500">
                <a:latin typeface="Calibri"/>
                <a:ea typeface="Calibri"/>
                <a:cs typeface="Calibri"/>
                <a:sym typeface="Calibri"/>
              </a:rPr>
              <a:t>2</a:t>
            </a:r>
            <a:r>
              <a:rPr lang="en-US" sz="1500">
                <a:latin typeface="Calibri"/>
                <a:ea typeface="Calibri"/>
                <a:cs typeface="Calibri"/>
                <a:sym typeface="Calibri"/>
              </a:rPr>
              <a:t> model that considered a thickness of 40 nm instead of 35 nm, it is possible these peaks are due to an artifact caused by an incomplete removal of the interference fringe.</a:t>
            </a:r>
            <a:endParaRPr sz="15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39db729822f_0_2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1" name="Google Shape;581;g39db729822f_0_223"/>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Conclusion</a:t>
            </a:r>
            <a:endParaRPr/>
          </a:p>
        </p:txBody>
      </p:sp>
      <p:sp>
        <p:nvSpPr>
          <p:cNvPr id="582" name="Google Shape;582;g39db729822f_0_223"/>
          <p:cNvSpPr txBox="1"/>
          <p:nvPr/>
        </p:nvSpPr>
        <p:spPr>
          <a:xfrm>
            <a:off x="294600" y="1309900"/>
            <a:ext cx="11602800" cy="4313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1700"/>
              <a:t>We explored the application of ALD TaN films for tunnel barriers in Josephson junctions for superconducting quantum circuits.</a:t>
            </a:r>
            <a:endParaRPr sz="1700"/>
          </a:p>
          <a:p>
            <a:pPr indent="-336550" lvl="0" marL="457200" rtl="0" algn="just">
              <a:lnSpc>
                <a:spcPct val="115000"/>
              </a:lnSpc>
              <a:spcBef>
                <a:spcPts val="1000"/>
              </a:spcBef>
              <a:spcAft>
                <a:spcPts val="0"/>
              </a:spcAft>
              <a:buSzPts val="1700"/>
              <a:buChar char="●"/>
            </a:pPr>
            <a:r>
              <a:rPr lang="en-US" sz="1700"/>
              <a:t>The ALD TaN band gap was determined to be 1.5-1.8 eV varying with temperature. This showed:</a:t>
            </a:r>
            <a:endParaRPr sz="1700"/>
          </a:p>
          <a:p>
            <a:pPr indent="-323850" lvl="1" marL="914400" rtl="0" algn="just">
              <a:lnSpc>
                <a:spcPct val="115000"/>
              </a:lnSpc>
              <a:spcBef>
                <a:spcPts val="1000"/>
              </a:spcBef>
              <a:spcAft>
                <a:spcPts val="0"/>
              </a:spcAft>
              <a:buSzPts val="1500"/>
              <a:buChar char="○"/>
            </a:pPr>
            <a:r>
              <a:rPr lang="en-US" sz="1500"/>
              <a:t>N</a:t>
            </a:r>
            <a:r>
              <a:rPr lang="en-US" sz="1500">
                <a:solidFill>
                  <a:schemeClr val="dk1"/>
                </a:solidFill>
              </a:rPr>
              <a:t>o evidence for free-carrier absorption in the infrared region (consistent with the insulating nature of the ALD TaN film)</a:t>
            </a:r>
            <a:endParaRPr sz="1500"/>
          </a:p>
          <a:p>
            <a:pPr indent="-323850" lvl="1" marL="914400" rtl="0" algn="just">
              <a:lnSpc>
                <a:spcPct val="115000"/>
              </a:lnSpc>
              <a:spcBef>
                <a:spcPts val="1000"/>
              </a:spcBef>
              <a:spcAft>
                <a:spcPts val="0"/>
              </a:spcAft>
              <a:buSzPts val="1500"/>
              <a:buChar char="○"/>
            </a:pPr>
            <a:r>
              <a:rPr lang="en-US" sz="1500"/>
              <a:t>I</a:t>
            </a:r>
            <a:r>
              <a:rPr lang="en-US" sz="1500"/>
              <a:t>ts advantages over traditional aluminum oxide barriers of higher band gap used in tunnel barriers</a:t>
            </a:r>
            <a:endParaRPr sz="1500"/>
          </a:p>
          <a:p>
            <a:pPr indent="-323850" lvl="1" marL="914400" rtl="0" algn="just">
              <a:lnSpc>
                <a:spcPct val="115000"/>
              </a:lnSpc>
              <a:spcBef>
                <a:spcPts val="1000"/>
              </a:spcBef>
              <a:spcAft>
                <a:spcPts val="0"/>
              </a:spcAft>
              <a:buSzPts val="1500"/>
              <a:buChar char="○"/>
            </a:pPr>
            <a:r>
              <a:rPr lang="en-US" sz="1500"/>
              <a:t>That the smaller barrier height allows for thicker films to be utilized for the same magnitude of Josephson tunneling current, improving process control margin.</a:t>
            </a:r>
            <a:endParaRPr sz="1500"/>
          </a:p>
          <a:p>
            <a:pPr indent="-323850" lvl="1" marL="914400" rtl="0" algn="just">
              <a:lnSpc>
                <a:spcPct val="115000"/>
              </a:lnSpc>
              <a:spcBef>
                <a:spcPts val="1000"/>
              </a:spcBef>
              <a:spcAft>
                <a:spcPts val="0"/>
              </a:spcAft>
              <a:buSzPts val="1500"/>
              <a:buChar char="○"/>
            </a:pPr>
            <a:r>
              <a:rPr lang="en-US" sz="1500"/>
              <a:t>The excellent surface roughness and band gap uniformity across the 300 mm wafer that illustrates ALD TaN as a potential material for Josephson junctions to achieve thermally stable, reliable, and repeatable superconducting qubit devices.</a:t>
            </a:r>
            <a:endParaRPr sz="1500"/>
          </a:p>
          <a:p>
            <a:pPr indent="0" lvl="0" marL="0" rtl="0" algn="just">
              <a:lnSpc>
                <a:spcPct val="115000"/>
              </a:lnSpc>
              <a:spcBef>
                <a:spcPts val="1000"/>
              </a:spcBef>
              <a:spcAft>
                <a:spcPts val="0"/>
              </a:spcAft>
              <a:buNone/>
            </a:pPr>
            <a:r>
              <a:rPr lang="en-US" sz="1700"/>
              <a:t>Future work will focus on the determination of dielectric loss in ALD TaN and its integration as tunnel barriers into Josephson junctions and the determination of coherence times of superconducting qubit devices made from these Josephson junctions.</a:t>
            </a:r>
            <a:endParaRPr sz="17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39d2140501a_0_34"/>
          <p:cNvSpPr txBox="1"/>
          <p:nvPr>
            <p:ph type="ctrTitle"/>
          </p:nvPr>
        </p:nvSpPr>
        <p:spPr>
          <a:xfrm>
            <a:off x="914400" y="1661781"/>
            <a:ext cx="10363200" cy="24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ahoma"/>
              <a:buNone/>
            </a:pPr>
            <a:r>
              <a:rPr lang="en-US" sz="6600"/>
              <a:t>Outlook and Summary</a:t>
            </a:r>
            <a:endParaRPr sz="6600"/>
          </a:p>
        </p:txBody>
      </p:sp>
      <p:sp>
        <p:nvSpPr>
          <p:cNvPr id="588" name="Google Shape;588;g39d2140501a_0_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txBox="1"/>
          <p:nvPr>
            <p:ph type="title"/>
          </p:nvPr>
        </p:nvSpPr>
        <p:spPr>
          <a:xfrm>
            <a:off x="838200" y="265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Outline</a:t>
            </a:r>
            <a:endParaRPr/>
          </a:p>
        </p:txBody>
      </p:sp>
      <p:sp>
        <p:nvSpPr>
          <p:cNvPr id="157" name="Google Shape;15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8" name="Google Shape;158;p4"/>
          <p:cNvSpPr txBox="1"/>
          <p:nvPr>
            <p:ph idx="1" type="body"/>
          </p:nvPr>
        </p:nvSpPr>
        <p:spPr>
          <a:xfrm>
            <a:off x="244075" y="1227625"/>
            <a:ext cx="8719200" cy="4480200"/>
          </a:xfrm>
          <a:prstGeom prst="rect">
            <a:avLst/>
          </a:prstGeom>
          <a:noFill/>
          <a:ln>
            <a:noFill/>
          </a:ln>
        </p:spPr>
        <p:txBody>
          <a:bodyPr anchorCtr="0" anchor="t" bIns="45700" lIns="91425" spcFirstLastPara="1" rIns="91425" wrap="square" tIns="45700">
            <a:noAutofit/>
          </a:bodyPr>
          <a:lstStyle/>
          <a:p>
            <a:pPr indent="-234950" lvl="0" marL="228600" rtl="0" algn="l">
              <a:lnSpc>
                <a:spcPct val="80000"/>
              </a:lnSpc>
              <a:spcBef>
                <a:spcPts val="0"/>
              </a:spcBef>
              <a:spcAft>
                <a:spcPts val="0"/>
              </a:spcAft>
              <a:buClr>
                <a:schemeClr val="dk1"/>
              </a:buClr>
              <a:buSzPts val="2270"/>
              <a:buChar char="•"/>
            </a:pPr>
            <a:r>
              <a:rPr b="1" lang="en-US" sz="2270"/>
              <a:t>General theory and methods</a:t>
            </a:r>
            <a:endParaRPr sz="2270"/>
          </a:p>
          <a:p>
            <a:pPr indent="-234950" lvl="1" marL="685800" rtl="0" algn="l">
              <a:lnSpc>
                <a:spcPct val="80000"/>
              </a:lnSpc>
              <a:spcBef>
                <a:spcPts val="500"/>
              </a:spcBef>
              <a:spcAft>
                <a:spcPts val="0"/>
              </a:spcAft>
              <a:buClr>
                <a:schemeClr val="dk1"/>
              </a:buClr>
              <a:buSzPts val="1960"/>
              <a:buChar char="•"/>
            </a:pPr>
            <a:r>
              <a:rPr lang="en-US" sz="1960"/>
              <a:t>Electronic Band Structure</a:t>
            </a:r>
            <a:endParaRPr sz="1960"/>
          </a:p>
          <a:p>
            <a:pPr indent="-234950" lvl="1" marL="685800" rtl="0" algn="l">
              <a:lnSpc>
                <a:spcPct val="80000"/>
              </a:lnSpc>
              <a:spcBef>
                <a:spcPts val="500"/>
              </a:spcBef>
              <a:spcAft>
                <a:spcPts val="0"/>
              </a:spcAft>
              <a:buClr>
                <a:schemeClr val="dk1"/>
              </a:buClr>
              <a:buSzPts val="1960"/>
              <a:buChar char="•"/>
            </a:pPr>
            <a:r>
              <a:rPr lang="en-US" sz="1960"/>
              <a:t>Theory of Spectroscopic Ellipsometry</a:t>
            </a:r>
            <a:endParaRPr sz="1960"/>
          </a:p>
          <a:p>
            <a:pPr indent="-234950" lvl="1" marL="685800" rtl="0" algn="l">
              <a:lnSpc>
                <a:spcPct val="80000"/>
              </a:lnSpc>
              <a:spcBef>
                <a:spcPts val="500"/>
              </a:spcBef>
              <a:spcAft>
                <a:spcPts val="0"/>
              </a:spcAft>
              <a:buClr>
                <a:schemeClr val="dk1"/>
              </a:buClr>
              <a:buSzPts val="1960"/>
              <a:buChar char="•"/>
            </a:pPr>
            <a:r>
              <a:rPr lang="en-US" sz="1960"/>
              <a:t>Instrumentation</a:t>
            </a:r>
            <a:endParaRPr sz="1960"/>
          </a:p>
          <a:p>
            <a:pPr indent="-234950" lvl="1" marL="685800" rtl="0" algn="l">
              <a:lnSpc>
                <a:spcPct val="80000"/>
              </a:lnSpc>
              <a:spcBef>
                <a:spcPts val="500"/>
              </a:spcBef>
              <a:spcAft>
                <a:spcPts val="0"/>
              </a:spcAft>
              <a:buClr>
                <a:schemeClr val="dk1"/>
              </a:buClr>
              <a:buSzPts val="1960"/>
              <a:buChar char="•"/>
            </a:pPr>
            <a:r>
              <a:rPr lang="en-US" sz="1960"/>
              <a:t>Data analysis method</a:t>
            </a:r>
            <a:endParaRPr sz="1960"/>
          </a:p>
          <a:p>
            <a:pPr indent="-234950" lvl="0" marL="228600" rtl="0" algn="l">
              <a:lnSpc>
                <a:spcPct val="80000"/>
              </a:lnSpc>
              <a:spcBef>
                <a:spcPts val="1000"/>
              </a:spcBef>
              <a:spcAft>
                <a:spcPts val="0"/>
              </a:spcAft>
              <a:buClr>
                <a:schemeClr val="dk1"/>
              </a:buClr>
              <a:buSzPts val="2270"/>
              <a:buChar char="•"/>
            </a:pPr>
            <a:r>
              <a:rPr b="1" lang="en-US" sz="2270"/>
              <a:t>Measurement of tantalum nitride on Si/SiO</a:t>
            </a:r>
            <a:r>
              <a:rPr b="1" baseline="-25000" lang="en-US" sz="2270"/>
              <a:t>2</a:t>
            </a:r>
            <a:r>
              <a:rPr b="1" lang="en-US" sz="2270"/>
              <a:t> using X</a:t>
            </a:r>
            <a:r>
              <a:rPr b="1" lang="en-US" sz="2270"/>
              <a:t>-</a:t>
            </a:r>
            <a:r>
              <a:rPr b="1" lang="en-US" sz="2270"/>
              <a:t>Ray reflectance</a:t>
            </a:r>
            <a:endParaRPr sz="2270"/>
          </a:p>
          <a:p>
            <a:pPr indent="-234950" lvl="1" marL="685800" rtl="0" algn="l">
              <a:lnSpc>
                <a:spcPct val="80000"/>
              </a:lnSpc>
              <a:spcBef>
                <a:spcPts val="500"/>
              </a:spcBef>
              <a:spcAft>
                <a:spcPts val="0"/>
              </a:spcAft>
              <a:buClr>
                <a:schemeClr val="dk1"/>
              </a:buClr>
              <a:buSzPts val="1960"/>
              <a:buChar char="•"/>
            </a:pPr>
            <a:r>
              <a:rPr lang="en-US" sz="1960"/>
              <a:t>Methods</a:t>
            </a:r>
            <a:endParaRPr sz="1960"/>
          </a:p>
          <a:p>
            <a:pPr indent="-234950" lvl="1" marL="685800" rtl="0" algn="l">
              <a:lnSpc>
                <a:spcPct val="80000"/>
              </a:lnSpc>
              <a:spcBef>
                <a:spcPts val="500"/>
              </a:spcBef>
              <a:spcAft>
                <a:spcPts val="0"/>
              </a:spcAft>
              <a:buClr>
                <a:schemeClr val="dk1"/>
              </a:buClr>
              <a:buSzPts val="1960"/>
              <a:buChar char="•"/>
            </a:pPr>
            <a:r>
              <a:rPr lang="en-US" sz="1960"/>
              <a:t>Results</a:t>
            </a:r>
            <a:endParaRPr sz="1960"/>
          </a:p>
          <a:p>
            <a:pPr indent="-228600" lvl="0" marL="228600" rtl="0" algn="l">
              <a:lnSpc>
                <a:spcPct val="80000"/>
              </a:lnSpc>
              <a:spcBef>
                <a:spcPts val="1000"/>
              </a:spcBef>
              <a:spcAft>
                <a:spcPts val="0"/>
              </a:spcAft>
              <a:buSzPts val="2170"/>
              <a:buChar char="•"/>
            </a:pPr>
            <a:r>
              <a:rPr b="1" lang="en-US" sz="2170"/>
              <a:t>Temperature</a:t>
            </a:r>
            <a:r>
              <a:rPr b="1" lang="en-US" sz="2170"/>
              <a:t>-d</a:t>
            </a:r>
            <a:r>
              <a:rPr b="1" lang="en-US" sz="2170"/>
              <a:t>ependent dielectric function of tantalum nitride formed by atomic layer deposition for tunnel barriers in Josephson Junctions</a:t>
            </a:r>
            <a:endParaRPr sz="2170"/>
          </a:p>
          <a:p>
            <a:pPr indent="-238759" lvl="1" marL="685800" rtl="0" algn="l">
              <a:lnSpc>
                <a:spcPct val="80000"/>
              </a:lnSpc>
              <a:spcBef>
                <a:spcPts val="500"/>
              </a:spcBef>
              <a:spcAft>
                <a:spcPts val="0"/>
              </a:spcAft>
              <a:buSzPts val="1960"/>
              <a:buChar char="•"/>
            </a:pPr>
            <a:r>
              <a:rPr lang="en-US" sz="1960"/>
              <a:t>Results and Discussion</a:t>
            </a:r>
            <a:endParaRPr sz="1960"/>
          </a:p>
          <a:p>
            <a:pPr indent="-238759" lvl="1" marL="685800" rtl="0" algn="l">
              <a:lnSpc>
                <a:spcPct val="80000"/>
              </a:lnSpc>
              <a:spcBef>
                <a:spcPts val="500"/>
              </a:spcBef>
              <a:spcAft>
                <a:spcPts val="0"/>
              </a:spcAft>
              <a:buSzPts val="1960"/>
              <a:buChar char="•"/>
            </a:pPr>
            <a:r>
              <a:rPr lang="en-US" sz="1960"/>
              <a:t>Conclusion</a:t>
            </a:r>
            <a:endParaRPr sz="1960"/>
          </a:p>
          <a:p>
            <a:pPr indent="-234950" lvl="0" marL="228600" rtl="0" algn="l">
              <a:lnSpc>
                <a:spcPct val="80000"/>
              </a:lnSpc>
              <a:spcBef>
                <a:spcPts val="1000"/>
              </a:spcBef>
              <a:spcAft>
                <a:spcPts val="0"/>
              </a:spcAft>
              <a:buSzPts val="2270"/>
              <a:buChar char="•"/>
            </a:pPr>
            <a:r>
              <a:rPr b="1" lang="en-US" sz="2270"/>
              <a:t>Outlook and Summary</a:t>
            </a:r>
            <a:endParaRPr sz="2270"/>
          </a:p>
        </p:txBody>
      </p:sp>
      <p:pic>
        <p:nvPicPr>
          <p:cNvPr descr="Diagram, engineering drawing&#10;&#10;Description automatically generated" id="159" name="Google Shape;159;p4"/>
          <p:cNvPicPr preferRelativeResize="0"/>
          <p:nvPr/>
        </p:nvPicPr>
        <p:blipFill rotWithShape="1">
          <a:blip r:embed="rId3">
            <a:alphaModFix/>
          </a:blip>
          <a:srcRect b="0" l="0" r="0" t="0"/>
          <a:stretch/>
        </p:blipFill>
        <p:spPr>
          <a:xfrm>
            <a:off x="8963163" y="3856955"/>
            <a:ext cx="2851651" cy="1661375"/>
          </a:xfrm>
          <a:prstGeom prst="rect">
            <a:avLst/>
          </a:prstGeom>
          <a:noFill/>
          <a:ln>
            <a:noFill/>
          </a:ln>
        </p:spPr>
      </p:pic>
      <p:pic>
        <p:nvPicPr>
          <p:cNvPr id="160" name="Google Shape;160;p4"/>
          <p:cNvPicPr preferRelativeResize="0"/>
          <p:nvPr/>
        </p:nvPicPr>
        <p:blipFill rotWithShape="1">
          <a:blip r:embed="rId4">
            <a:alphaModFix/>
          </a:blip>
          <a:srcRect b="14663" l="0" r="53929" t="9904"/>
          <a:stretch/>
        </p:blipFill>
        <p:spPr>
          <a:xfrm>
            <a:off x="10212377" y="2528825"/>
            <a:ext cx="1708599" cy="1325700"/>
          </a:xfrm>
          <a:prstGeom prst="rect">
            <a:avLst/>
          </a:prstGeom>
          <a:noFill/>
          <a:ln>
            <a:noFill/>
          </a:ln>
        </p:spPr>
      </p:pic>
      <p:pic>
        <p:nvPicPr>
          <p:cNvPr id="161" name="Google Shape;161;p4"/>
          <p:cNvPicPr preferRelativeResize="0"/>
          <p:nvPr/>
        </p:nvPicPr>
        <p:blipFill rotWithShape="1">
          <a:blip r:embed="rId5">
            <a:alphaModFix/>
          </a:blip>
          <a:srcRect b="0" l="8029" r="0" t="0"/>
          <a:stretch/>
        </p:blipFill>
        <p:spPr>
          <a:xfrm>
            <a:off x="9655104" y="211204"/>
            <a:ext cx="1888900" cy="1897175"/>
          </a:xfrm>
          <a:prstGeom prst="rect">
            <a:avLst/>
          </a:prstGeom>
          <a:noFill/>
          <a:ln>
            <a:noFill/>
          </a:ln>
        </p:spPr>
      </p:pic>
      <p:sp>
        <p:nvSpPr>
          <p:cNvPr id="162" name="Google Shape;162;p4"/>
          <p:cNvSpPr/>
          <p:nvPr/>
        </p:nvSpPr>
        <p:spPr>
          <a:xfrm>
            <a:off x="8991536" y="2599185"/>
            <a:ext cx="792900" cy="814200"/>
          </a:xfrm>
          <a:prstGeom prst="ellipse">
            <a:avLst/>
          </a:prstGeom>
          <a:gradFill>
            <a:gsLst>
              <a:gs pos="0">
                <a:srgbClr val="D4E5F5"/>
              </a:gs>
              <a:gs pos="100000">
                <a:srgbClr val="70A4D5"/>
              </a:gs>
            </a:gsLst>
            <a:path path="circle">
              <a:fillToRect b="50%" l="50%" r="50%" t="50%"/>
            </a:path>
            <a:tileRect/>
          </a:gradFill>
          <a:ln cap="flat" cmpd="sng" w="5150">
            <a:solidFill>
              <a:srgbClr val="000000"/>
            </a:solidFill>
            <a:prstDash val="solid"/>
            <a:round/>
            <a:headEnd len="sm" w="sm" type="none"/>
            <a:tailEnd len="sm" w="sm" type="none"/>
          </a:ln>
        </p:spPr>
        <p:txBody>
          <a:bodyPr anchorCtr="0" anchor="ctr" bIns="49375" lIns="49375" spcFirstLastPara="1" rIns="49375" wrap="square" tIns="49375">
            <a:noAutofit/>
          </a:bodyPr>
          <a:lstStyle/>
          <a:p>
            <a:pPr indent="0" lvl="0" marL="0" marR="0" rtl="0" algn="ctr">
              <a:lnSpc>
                <a:spcPct val="100000"/>
              </a:lnSpc>
              <a:spcBef>
                <a:spcPts val="0"/>
              </a:spcBef>
              <a:spcAft>
                <a:spcPts val="0"/>
              </a:spcAft>
              <a:buClr>
                <a:srgbClr val="000000"/>
              </a:buClr>
              <a:buSzPts val="756"/>
              <a:buFont typeface="Arial"/>
              <a:buNone/>
            </a:pPr>
            <a:r>
              <a:t/>
            </a:r>
            <a:endParaRPr b="0" i="0" sz="755" u="none" cap="none" strike="noStrike">
              <a:solidFill>
                <a:srgbClr val="000000"/>
              </a:solidFill>
              <a:latin typeface="Calibri"/>
              <a:ea typeface="Calibri"/>
              <a:cs typeface="Calibri"/>
              <a:sym typeface="Calibri"/>
            </a:endParaRPr>
          </a:p>
        </p:txBody>
      </p:sp>
      <p:cxnSp>
        <p:nvCxnSpPr>
          <p:cNvPr id="163" name="Google Shape;163;p4"/>
          <p:cNvCxnSpPr/>
          <p:nvPr/>
        </p:nvCxnSpPr>
        <p:spPr>
          <a:xfrm rot="10800000">
            <a:off x="9010462" y="2373528"/>
            <a:ext cx="417300" cy="666000"/>
          </a:xfrm>
          <a:prstGeom prst="straightConnector1">
            <a:avLst/>
          </a:prstGeom>
          <a:noFill/>
          <a:ln cap="flat" cmpd="sng" w="5150">
            <a:solidFill>
              <a:srgbClr val="000000"/>
            </a:solidFill>
            <a:prstDash val="solid"/>
            <a:round/>
            <a:headEnd len="sm" w="sm" type="none"/>
            <a:tailEnd len="med" w="med" type="triangle"/>
          </a:ln>
        </p:spPr>
      </p:cxnSp>
      <p:cxnSp>
        <p:nvCxnSpPr>
          <p:cNvPr id="164" name="Google Shape;164;p4"/>
          <p:cNvCxnSpPr/>
          <p:nvPr/>
        </p:nvCxnSpPr>
        <p:spPr>
          <a:xfrm rot="10800000">
            <a:off x="9483698" y="2461064"/>
            <a:ext cx="72600" cy="547500"/>
          </a:xfrm>
          <a:prstGeom prst="straightConnector1">
            <a:avLst/>
          </a:prstGeom>
          <a:noFill/>
          <a:ln cap="flat" cmpd="sng" w="5150">
            <a:solidFill>
              <a:srgbClr val="000000"/>
            </a:solidFill>
            <a:prstDash val="solid"/>
            <a:round/>
            <a:headEnd len="sm" w="sm" type="none"/>
            <a:tailEnd len="med" w="med" type="triangle"/>
          </a:ln>
        </p:spPr>
      </p:cxnSp>
      <p:cxnSp>
        <p:nvCxnSpPr>
          <p:cNvPr id="165" name="Google Shape;165;p4"/>
          <p:cNvCxnSpPr/>
          <p:nvPr/>
        </p:nvCxnSpPr>
        <p:spPr>
          <a:xfrm flipH="1" rot="10800000">
            <a:off x="9726049" y="2395893"/>
            <a:ext cx="133800" cy="561300"/>
          </a:xfrm>
          <a:prstGeom prst="straightConnector1">
            <a:avLst/>
          </a:prstGeom>
          <a:noFill/>
          <a:ln cap="flat" cmpd="sng" w="5150">
            <a:solidFill>
              <a:srgbClr val="000000"/>
            </a:solidFill>
            <a:prstDash val="solid"/>
            <a:round/>
            <a:headEnd len="sm" w="sm" type="none"/>
            <a:tailEnd len="med" w="med" type="triangle"/>
          </a:ln>
        </p:spPr>
      </p:cxnSp>
      <p:sp>
        <p:nvSpPr>
          <p:cNvPr id="166" name="Google Shape;166;p4"/>
          <p:cNvSpPr txBox="1"/>
          <p:nvPr/>
        </p:nvSpPr>
        <p:spPr>
          <a:xfrm>
            <a:off x="8654315" y="3369123"/>
            <a:ext cx="1467300" cy="257700"/>
          </a:xfrm>
          <a:prstGeom prst="rect">
            <a:avLst/>
          </a:prstGeom>
          <a:noFill/>
          <a:ln>
            <a:noFill/>
          </a:ln>
        </p:spPr>
        <p:txBody>
          <a:bodyPr anchorCtr="0" anchor="t" bIns="49375" lIns="49375" spcFirstLastPara="1" rIns="49375" wrap="square" tIns="49375">
            <a:spAutoFit/>
          </a:bodyPr>
          <a:lstStyle/>
          <a:p>
            <a:pPr indent="0" lvl="0" marL="0" marR="0" rtl="0" algn="ctr">
              <a:lnSpc>
                <a:spcPct val="100000"/>
              </a:lnSpc>
              <a:spcBef>
                <a:spcPts val="0"/>
              </a:spcBef>
              <a:spcAft>
                <a:spcPts val="0"/>
              </a:spcAft>
              <a:buClr>
                <a:srgbClr val="000000"/>
              </a:buClr>
              <a:buSzPts val="1026"/>
              <a:buFont typeface="Arial"/>
              <a:buNone/>
            </a:pPr>
            <a:r>
              <a:rPr b="0" i="0" lang="en-US" sz="1025" u="none" cap="none" strike="noStrike">
                <a:solidFill>
                  <a:srgbClr val="000000"/>
                </a:solidFill>
                <a:latin typeface="Calibri"/>
                <a:ea typeface="Calibri"/>
                <a:cs typeface="Calibri"/>
                <a:sym typeface="Calibri"/>
              </a:rPr>
              <a:t>300 mm wafer</a:t>
            </a:r>
            <a:endParaRPr b="0" i="0" sz="1025" u="none" cap="none" strike="noStrike">
              <a:solidFill>
                <a:srgbClr val="000000"/>
              </a:solidFill>
              <a:latin typeface="Calibri"/>
              <a:ea typeface="Calibri"/>
              <a:cs typeface="Calibri"/>
              <a:sym typeface="Calibri"/>
            </a:endParaRPr>
          </a:p>
        </p:txBody>
      </p:sp>
      <p:sp>
        <p:nvSpPr>
          <p:cNvPr id="167" name="Google Shape;167;p4"/>
          <p:cNvSpPr txBox="1"/>
          <p:nvPr/>
        </p:nvSpPr>
        <p:spPr>
          <a:xfrm>
            <a:off x="8755708" y="2160030"/>
            <a:ext cx="501600" cy="266100"/>
          </a:xfrm>
          <a:prstGeom prst="rect">
            <a:avLst/>
          </a:prstGeom>
          <a:noFill/>
          <a:ln>
            <a:noFill/>
          </a:ln>
        </p:spPr>
        <p:txBody>
          <a:bodyPr anchorCtr="0" anchor="t" bIns="49375" lIns="49375" spcFirstLastPara="1" rIns="49375" wrap="square" tIns="49375">
            <a:spAutoFit/>
          </a:bodyPr>
          <a:lstStyle/>
          <a:p>
            <a:pPr indent="0" lvl="0" marL="0" marR="0" rtl="0" algn="l">
              <a:lnSpc>
                <a:spcPct val="100000"/>
              </a:lnSpc>
              <a:spcBef>
                <a:spcPts val="0"/>
              </a:spcBef>
              <a:spcAft>
                <a:spcPts val="0"/>
              </a:spcAft>
              <a:buClr>
                <a:srgbClr val="000000"/>
              </a:buClr>
              <a:buSzPts val="1080"/>
              <a:buFont typeface="Arial"/>
              <a:buNone/>
            </a:pPr>
            <a:r>
              <a:rPr b="0" i="0" lang="en-US" sz="1079" u="none" cap="none" strike="noStrike">
                <a:solidFill>
                  <a:srgbClr val="000000"/>
                </a:solidFill>
                <a:latin typeface="Calibri"/>
                <a:ea typeface="Calibri"/>
                <a:cs typeface="Calibri"/>
                <a:sym typeface="Calibri"/>
              </a:rPr>
              <a:t>Center</a:t>
            </a:r>
            <a:endParaRPr b="0" i="0" sz="1079" u="none" cap="none" strike="noStrike">
              <a:solidFill>
                <a:srgbClr val="000000"/>
              </a:solidFill>
              <a:latin typeface="Calibri"/>
              <a:ea typeface="Calibri"/>
              <a:cs typeface="Calibri"/>
              <a:sym typeface="Calibri"/>
            </a:endParaRPr>
          </a:p>
        </p:txBody>
      </p:sp>
      <p:sp>
        <p:nvSpPr>
          <p:cNvPr id="168" name="Google Shape;168;p4"/>
          <p:cNvSpPr txBox="1"/>
          <p:nvPr/>
        </p:nvSpPr>
        <p:spPr>
          <a:xfrm>
            <a:off x="9658440" y="2169884"/>
            <a:ext cx="460500" cy="266100"/>
          </a:xfrm>
          <a:prstGeom prst="rect">
            <a:avLst/>
          </a:prstGeom>
          <a:noFill/>
          <a:ln>
            <a:noFill/>
          </a:ln>
        </p:spPr>
        <p:txBody>
          <a:bodyPr anchorCtr="0" anchor="t" bIns="49375" lIns="49375" spcFirstLastPara="1" rIns="49375" wrap="square" tIns="49375">
            <a:spAutoFit/>
          </a:bodyPr>
          <a:lstStyle/>
          <a:p>
            <a:pPr indent="0" lvl="0" marL="0" marR="0" rtl="0" algn="l">
              <a:lnSpc>
                <a:spcPct val="100000"/>
              </a:lnSpc>
              <a:spcBef>
                <a:spcPts val="0"/>
              </a:spcBef>
              <a:spcAft>
                <a:spcPts val="0"/>
              </a:spcAft>
              <a:buClr>
                <a:srgbClr val="000000"/>
              </a:buClr>
              <a:buSzPts val="1080"/>
              <a:buFont typeface="Arial"/>
              <a:buNone/>
            </a:pPr>
            <a:r>
              <a:rPr b="0" i="0" lang="en-US" sz="1079" u="none" cap="none" strike="noStrike">
                <a:solidFill>
                  <a:srgbClr val="000000"/>
                </a:solidFill>
                <a:latin typeface="Calibri"/>
                <a:ea typeface="Calibri"/>
                <a:cs typeface="Calibri"/>
                <a:sym typeface="Calibri"/>
              </a:rPr>
              <a:t>Edge</a:t>
            </a:r>
            <a:endParaRPr b="0" i="0" sz="1079" u="none" cap="none" strike="noStrike">
              <a:solidFill>
                <a:srgbClr val="000000"/>
              </a:solidFill>
              <a:latin typeface="Calibri"/>
              <a:ea typeface="Calibri"/>
              <a:cs typeface="Calibri"/>
              <a:sym typeface="Calibri"/>
            </a:endParaRPr>
          </a:p>
        </p:txBody>
      </p:sp>
      <p:sp>
        <p:nvSpPr>
          <p:cNvPr id="169" name="Google Shape;169;p4"/>
          <p:cNvSpPr txBox="1"/>
          <p:nvPr/>
        </p:nvSpPr>
        <p:spPr>
          <a:xfrm>
            <a:off x="9197535" y="2249168"/>
            <a:ext cx="543900" cy="266100"/>
          </a:xfrm>
          <a:prstGeom prst="rect">
            <a:avLst/>
          </a:prstGeom>
          <a:noFill/>
          <a:ln>
            <a:noFill/>
          </a:ln>
        </p:spPr>
        <p:txBody>
          <a:bodyPr anchorCtr="0" anchor="t" bIns="49375" lIns="49375" spcFirstLastPara="1" rIns="49375" wrap="square" tIns="49375">
            <a:spAutoFit/>
          </a:bodyPr>
          <a:lstStyle/>
          <a:p>
            <a:pPr indent="0" lvl="0" marL="0" marR="0" rtl="0" algn="l">
              <a:lnSpc>
                <a:spcPct val="100000"/>
              </a:lnSpc>
              <a:spcBef>
                <a:spcPts val="0"/>
              </a:spcBef>
              <a:spcAft>
                <a:spcPts val="0"/>
              </a:spcAft>
              <a:buClr>
                <a:srgbClr val="000000"/>
              </a:buClr>
              <a:buSzPts val="1080"/>
              <a:buFont typeface="Arial"/>
              <a:buNone/>
            </a:pPr>
            <a:r>
              <a:rPr b="0" i="0" lang="en-US" sz="1079" u="none" cap="none" strike="noStrike">
                <a:solidFill>
                  <a:srgbClr val="000000"/>
                </a:solidFill>
                <a:latin typeface="Calibri"/>
                <a:ea typeface="Calibri"/>
                <a:cs typeface="Calibri"/>
                <a:sym typeface="Calibri"/>
              </a:rPr>
              <a:t>Middle</a:t>
            </a:r>
            <a:endParaRPr b="0" i="0" sz="1079" u="none" cap="none" strike="noStrike">
              <a:solidFill>
                <a:srgbClr val="000000"/>
              </a:solidFill>
              <a:latin typeface="Calibri"/>
              <a:ea typeface="Calibri"/>
              <a:cs typeface="Calibri"/>
              <a:sym typeface="Calibri"/>
            </a:endParaRPr>
          </a:p>
        </p:txBody>
      </p:sp>
      <p:sp>
        <p:nvSpPr>
          <p:cNvPr id="170" name="Google Shape;170;p4"/>
          <p:cNvSpPr/>
          <p:nvPr/>
        </p:nvSpPr>
        <p:spPr>
          <a:xfrm>
            <a:off x="9508928" y="2959244"/>
            <a:ext cx="97200" cy="94200"/>
          </a:xfrm>
          <a:prstGeom prst="rect">
            <a:avLst/>
          </a:prstGeom>
          <a:solidFill>
            <a:srgbClr val="E7E6E6"/>
          </a:solidFill>
          <a:ln cap="flat" cmpd="sng" w="5150">
            <a:solidFill>
              <a:srgbClr val="000000"/>
            </a:solidFill>
            <a:prstDash val="solid"/>
            <a:round/>
            <a:headEnd len="sm" w="sm" type="none"/>
            <a:tailEnd len="sm" w="sm" type="none"/>
          </a:ln>
        </p:spPr>
        <p:txBody>
          <a:bodyPr anchorCtr="0" anchor="ctr" bIns="49375" lIns="49375" spcFirstLastPara="1" rIns="49375" wrap="square" tIns="49375">
            <a:noAutofit/>
          </a:bodyPr>
          <a:lstStyle/>
          <a:p>
            <a:pPr indent="0" lvl="0" marL="0" marR="0" rtl="0" algn="ctr">
              <a:lnSpc>
                <a:spcPct val="100000"/>
              </a:lnSpc>
              <a:spcBef>
                <a:spcPts val="0"/>
              </a:spcBef>
              <a:spcAft>
                <a:spcPts val="0"/>
              </a:spcAft>
              <a:buClr>
                <a:srgbClr val="000000"/>
              </a:buClr>
              <a:buSzPts val="756"/>
              <a:buFont typeface="Arial"/>
              <a:buNone/>
            </a:pPr>
            <a:r>
              <a:t/>
            </a:r>
            <a:endParaRPr b="0" i="0" sz="755" u="none" cap="none" strike="noStrike">
              <a:solidFill>
                <a:srgbClr val="000000"/>
              </a:solidFill>
              <a:latin typeface="Calibri"/>
              <a:ea typeface="Calibri"/>
              <a:cs typeface="Calibri"/>
              <a:sym typeface="Calibri"/>
            </a:endParaRPr>
          </a:p>
        </p:txBody>
      </p:sp>
      <p:sp>
        <p:nvSpPr>
          <p:cNvPr id="171" name="Google Shape;171;p4"/>
          <p:cNvSpPr/>
          <p:nvPr/>
        </p:nvSpPr>
        <p:spPr>
          <a:xfrm>
            <a:off x="9339367" y="2959244"/>
            <a:ext cx="97200" cy="94200"/>
          </a:xfrm>
          <a:prstGeom prst="rect">
            <a:avLst/>
          </a:prstGeom>
          <a:solidFill>
            <a:srgbClr val="E7E6E6"/>
          </a:solidFill>
          <a:ln cap="flat" cmpd="sng" w="5150">
            <a:solidFill>
              <a:srgbClr val="000000"/>
            </a:solidFill>
            <a:prstDash val="solid"/>
            <a:round/>
            <a:headEnd len="sm" w="sm" type="none"/>
            <a:tailEnd len="sm" w="sm" type="none"/>
          </a:ln>
        </p:spPr>
        <p:txBody>
          <a:bodyPr anchorCtr="0" anchor="ctr" bIns="49375" lIns="49375" spcFirstLastPara="1" rIns="49375" wrap="square" tIns="49375">
            <a:noAutofit/>
          </a:bodyPr>
          <a:lstStyle/>
          <a:p>
            <a:pPr indent="0" lvl="0" marL="0" marR="0" rtl="0" algn="ctr">
              <a:lnSpc>
                <a:spcPct val="100000"/>
              </a:lnSpc>
              <a:spcBef>
                <a:spcPts val="0"/>
              </a:spcBef>
              <a:spcAft>
                <a:spcPts val="0"/>
              </a:spcAft>
              <a:buClr>
                <a:srgbClr val="000000"/>
              </a:buClr>
              <a:buSzPts val="756"/>
              <a:buFont typeface="Arial"/>
              <a:buNone/>
            </a:pPr>
            <a:r>
              <a:t/>
            </a:r>
            <a:endParaRPr b="0" i="0" sz="755" u="none" cap="none" strike="noStrike">
              <a:solidFill>
                <a:srgbClr val="000000"/>
              </a:solidFill>
              <a:latin typeface="Calibri"/>
              <a:ea typeface="Calibri"/>
              <a:cs typeface="Calibri"/>
              <a:sym typeface="Calibri"/>
            </a:endParaRPr>
          </a:p>
        </p:txBody>
      </p:sp>
      <p:sp>
        <p:nvSpPr>
          <p:cNvPr id="172" name="Google Shape;172;p4"/>
          <p:cNvSpPr/>
          <p:nvPr/>
        </p:nvSpPr>
        <p:spPr>
          <a:xfrm>
            <a:off x="9678489" y="2959244"/>
            <a:ext cx="97200" cy="94200"/>
          </a:xfrm>
          <a:prstGeom prst="rect">
            <a:avLst/>
          </a:prstGeom>
          <a:solidFill>
            <a:srgbClr val="E7E6E6"/>
          </a:solidFill>
          <a:ln cap="flat" cmpd="sng" w="5150">
            <a:solidFill>
              <a:srgbClr val="000000"/>
            </a:solidFill>
            <a:prstDash val="solid"/>
            <a:round/>
            <a:headEnd len="sm" w="sm" type="none"/>
            <a:tailEnd len="sm" w="sm" type="none"/>
          </a:ln>
        </p:spPr>
        <p:txBody>
          <a:bodyPr anchorCtr="0" anchor="ctr" bIns="49375" lIns="49375" spcFirstLastPara="1" rIns="49375" wrap="square" tIns="49375">
            <a:noAutofit/>
          </a:bodyPr>
          <a:lstStyle/>
          <a:p>
            <a:pPr indent="0" lvl="0" marL="0" marR="0" rtl="0" algn="ctr">
              <a:lnSpc>
                <a:spcPct val="100000"/>
              </a:lnSpc>
              <a:spcBef>
                <a:spcPts val="0"/>
              </a:spcBef>
              <a:spcAft>
                <a:spcPts val="0"/>
              </a:spcAft>
              <a:buClr>
                <a:srgbClr val="000000"/>
              </a:buClr>
              <a:buSzPts val="756"/>
              <a:buFont typeface="Arial"/>
              <a:buNone/>
            </a:pPr>
            <a:r>
              <a:t/>
            </a:r>
            <a:endParaRPr b="0" i="0" sz="755"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94" name="Google Shape;594;p41"/>
          <p:cNvPicPr preferRelativeResize="0"/>
          <p:nvPr/>
        </p:nvPicPr>
        <p:blipFill rotWithShape="1">
          <a:blip r:embed="rId3">
            <a:alphaModFix/>
          </a:blip>
          <a:srcRect b="39883" l="0" r="0" t="5375"/>
          <a:stretch/>
        </p:blipFill>
        <p:spPr>
          <a:xfrm>
            <a:off x="723425" y="277750"/>
            <a:ext cx="4237506" cy="1764899"/>
          </a:xfrm>
          <a:prstGeom prst="rect">
            <a:avLst/>
          </a:prstGeom>
          <a:noFill/>
          <a:ln>
            <a:noFill/>
          </a:ln>
        </p:spPr>
      </p:pic>
      <p:grpSp>
        <p:nvGrpSpPr>
          <p:cNvPr id="595" name="Google Shape;595;p41"/>
          <p:cNvGrpSpPr/>
          <p:nvPr/>
        </p:nvGrpSpPr>
        <p:grpSpPr>
          <a:xfrm>
            <a:off x="6673950" y="262575"/>
            <a:ext cx="2249151" cy="1764901"/>
            <a:chOff x="4682300" y="3777125"/>
            <a:chExt cx="2249151" cy="1764901"/>
          </a:xfrm>
        </p:grpSpPr>
        <p:pic>
          <p:nvPicPr>
            <p:cNvPr id="596" name="Google Shape;596;p41"/>
            <p:cNvPicPr preferRelativeResize="0"/>
            <p:nvPr/>
          </p:nvPicPr>
          <p:blipFill rotWithShape="1">
            <a:blip r:embed="rId4">
              <a:alphaModFix/>
            </a:blip>
            <a:srcRect b="0" l="0" r="78445" t="0"/>
            <a:stretch/>
          </p:blipFill>
          <p:spPr>
            <a:xfrm>
              <a:off x="4682300" y="3777125"/>
              <a:ext cx="815649" cy="1764899"/>
            </a:xfrm>
            <a:prstGeom prst="rect">
              <a:avLst/>
            </a:prstGeom>
            <a:noFill/>
            <a:ln>
              <a:noFill/>
            </a:ln>
          </p:spPr>
        </p:pic>
        <p:pic>
          <p:nvPicPr>
            <p:cNvPr descr="Graphical user interface&#10;&#10;Description automatically generated" id="597" name="Google Shape;597;p41"/>
            <p:cNvPicPr preferRelativeResize="0"/>
            <p:nvPr/>
          </p:nvPicPr>
          <p:blipFill rotWithShape="1">
            <a:blip r:embed="rId5">
              <a:alphaModFix/>
            </a:blip>
            <a:srcRect b="0" l="4742" r="50258" t="0"/>
            <a:stretch/>
          </p:blipFill>
          <p:spPr>
            <a:xfrm>
              <a:off x="5593498" y="3777125"/>
              <a:ext cx="1337953" cy="1764900"/>
            </a:xfrm>
            <a:prstGeom prst="rect">
              <a:avLst/>
            </a:prstGeom>
            <a:noFill/>
            <a:ln>
              <a:noFill/>
            </a:ln>
          </p:spPr>
        </p:pic>
      </p:grpSp>
      <p:pic>
        <p:nvPicPr>
          <p:cNvPr id="598" name="Google Shape;598;p41"/>
          <p:cNvPicPr preferRelativeResize="0"/>
          <p:nvPr/>
        </p:nvPicPr>
        <p:blipFill rotWithShape="1">
          <a:blip r:embed="rId6">
            <a:alphaModFix/>
          </a:blip>
          <a:srcRect b="36688" l="0" r="0" t="0"/>
          <a:stretch/>
        </p:blipFill>
        <p:spPr>
          <a:xfrm>
            <a:off x="4732313" y="2243237"/>
            <a:ext cx="3171550" cy="3417824"/>
          </a:xfrm>
          <a:prstGeom prst="rect">
            <a:avLst/>
          </a:prstGeom>
          <a:noFill/>
          <a:ln>
            <a:noFill/>
          </a:ln>
        </p:spPr>
      </p:pic>
      <p:pic>
        <p:nvPicPr>
          <p:cNvPr id="599" name="Google Shape;599;p41"/>
          <p:cNvPicPr preferRelativeResize="0"/>
          <p:nvPr/>
        </p:nvPicPr>
        <p:blipFill rotWithShape="1">
          <a:blip r:embed="rId7">
            <a:alphaModFix/>
          </a:blip>
          <a:srcRect b="0" l="0" r="0" t="50512"/>
          <a:stretch/>
        </p:blipFill>
        <p:spPr>
          <a:xfrm>
            <a:off x="76212" y="3040125"/>
            <a:ext cx="3874925" cy="2324128"/>
          </a:xfrm>
          <a:prstGeom prst="rect">
            <a:avLst/>
          </a:prstGeom>
          <a:noFill/>
          <a:ln>
            <a:noFill/>
          </a:ln>
        </p:spPr>
      </p:pic>
      <p:pic>
        <p:nvPicPr>
          <p:cNvPr id="600" name="Google Shape;600;p41"/>
          <p:cNvPicPr preferRelativeResize="0"/>
          <p:nvPr/>
        </p:nvPicPr>
        <p:blipFill>
          <a:blip r:embed="rId8">
            <a:alphaModFix/>
          </a:blip>
          <a:stretch>
            <a:fillRect/>
          </a:stretch>
        </p:blipFill>
        <p:spPr>
          <a:xfrm>
            <a:off x="8568288" y="2557363"/>
            <a:ext cx="3374550" cy="2527650"/>
          </a:xfrm>
          <a:prstGeom prst="rect">
            <a:avLst/>
          </a:prstGeom>
          <a:noFill/>
          <a:ln>
            <a:noFill/>
          </a:ln>
        </p:spPr>
      </p:pic>
      <p:cxnSp>
        <p:nvCxnSpPr>
          <p:cNvPr id="601" name="Google Shape;601;p41"/>
          <p:cNvCxnSpPr/>
          <p:nvPr/>
        </p:nvCxnSpPr>
        <p:spPr>
          <a:xfrm>
            <a:off x="5216050" y="1145025"/>
            <a:ext cx="1232400" cy="0"/>
          </a:xfrm>
          <a:prstGeom prst="straightConnector1">
            <a:avLst/>
          </a:prstGeom>
          <a:noFill/>
          <a:ln cap="flat" cmpd="sng" w="38100">
            <a:solidFill>
              <a:srgbClr val="FF9900"/>
            </a:solidFill>
            <a:prstDash val="solid"/>
            <a:round/>
            <a:headEnd len="med" w="med" type="none"/>
            <a:tailEnd len="med" w="med" type="triangle"/>
          </a:ln>
        </p:spPr>
      </p:cxnSp>
      <p:cxnSp>
        <p:nvCxnSpPr>
          <p:cNvPr id="602" name="Google Shape;602;p41"/>
          <p:cNvCxnSpPr/>
          <p:nvPr/>
        </p:nvCxnSpPr>
        <p:spPr>
          <a:xfrm>
            <a:off x="9173275" y="1303825"/>
            <a:ext cx="1178100" cy="1145400"/>
          </a:xfrm>
          <a:prstGeom prst="straightConnector1">
            <a:avLst/>
          </a:prstGeom>
          <a:noFill/>
          <a:ln cap="flat" cmpd="sng" w="38100">
            <a:solidFill>
              <a:srgbClr val="FF9900"/>
            </a:solidFill>
            <a:prstDash val="solid"/>
            <a:round/>
            <a:headEnd len="med" w="med" type="none"/>
            <a:tailEnd len="med" w="med" type="triangle"/>
          </a:ln>
        </p:spPr>
      </p:cxnSp>
      <p:cxnSp>
        <p:nvCxnSpPr>
          <p:cNvPr id="603" name="Google Shape;603;p41"/>
          <p:cNvCxnSpPr/>
          <p:nvPr/>
        </p:nvCxnSpPr>
        <p:spPr>
          <a:xfrm rot="10800000">
            <a:off x="3993688" y="4080200"/>
            <a:ext cx="757200" cy="0"/>
          </a:xfrm>
          <a:prstGeom prst="straightConnector1">
            <a:avLst/>
          </a:prstGeom>
          <a:noFill/>
          <a:ln cap="flat" cmpd="sng" w="38100">
            <a:solidFill>
              <a:srgbClr val="FF9900"/>
            </a:solidFill>
            <a:prstDash val="solid"/>
            <a:round/>
            <a:headEnd len="med" w="med" type="none"/>
            <a:tailEnd len="med" w="med" type="triangle"/>
          </a:ln>
        </p:spPr>
      </p:cxnSp>
      <p:cxnSp>
        <p:nvCxnSpPr>
          <p:cNvPr id="604" name="Google Shape;604;p41"/>
          <p:cNvCxnSpPr/>
          <p:nvPr/>
        </p:nvCxnSpPr>
        <p:spPr>
          <a:xfrm flipH="1">
            <a:off x="7670138" y="3823907"/>
            <a:ext cx="819000" cy="256500"/>
          </a:xfrm>
          <a:prstGeom prst="straightConnector1">
            <a:avLst/>
          </a:prstGeom>
          <a:noFill/>
          <a:ln cap="flat" cmpd="sng" w="38100">
            <a:solidFill>
              <a:srgbClr val="FF9900"/>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39db729822f_0_234"/>
          <p:cNvSpPr txBox="1"/>
          <p:nvPr>
            <p:ph idx="1" type="body"/>
          </p:nvPr>
        </p:nvSpPr>
        <p:spPr>
          <a:xfrm>
            <a:off x="742300" y="1575450"/>
            <a:ext cx="10611600" cy="3921900"/>
          </a:xfrm>
          <a:prstGeom prst="rect">
            <a:avLst/>
          </a:prstGeom>
          <a:noFill/>
          <a:ln>
            <a:noFill/>
          </a:ln>
        </p:spPr>
        <p:txBody>
          <a:bodyPr anchorCtr="0" anchor="t" bIns="45700" lIns="91425" spcFirstLastPara="1" rIns="91425" wrap="square" tIns="45700">
            <a:noAutofit/>
          </a:bodyPr>
          <a:lstStyle/>
          <a:p>
            <a:pPr indent="-238125" lvl="0" marL="228600" rtl="0" algn="just">
              <a:lnSpc>
                <a:spcPct val="150000"/>
              </a:lnSpc>
              <a:spcBef>
                <a:spcPts val="1000"/>
              </a:spcBef>
              <a:spcAft>
                <a:spcPts val="0"/>
              </a:spcAft>
              <a:buSzPts val="1950"/>
              <a:buChar char="•"/>
            </a:pPr>
            <a:r>
              <a:rPr lang="en-US" sz="1950">
                <a:latin typeface="Arial"/>
                <a:ea typeface="Arial"/>
                <a:cs typeface="Arial"/>
                <a:sym typeface="Arial"/>
              </a:rPr>
              <a:t>XRR on ALD TaN showed a critical angle of </a:t>
            </a:r>
            <a:r>
              <a:rPr lang="en-US" sz="1800">
                <a:latin typeface="Arial"/>
                <a:ea typeface="Arial"/>
                <a:cs typeface="Arial"/>
                <a:sym typeface="Arial"/>
              </a:rPr>
              <a:t>0.415</a:t>
            </a:r>
            <a:r>
              <a:rPr baseline="30000" lang="en-US" sz="1800">
                <a:latin typeface="Arial"/>
                <a:ea typeface="Arial"/>
                <a:cs typeface="Arial"/>
                <a:sym typeface="Arial"/>
              </a:rPr>
              <a:t>o</a:t>
            </a:r>
            <a:r>
              <a:rPr lang="en-US" sz="1800">
                <a:latin typeface="Arial"/>
                <a:ea typeface="Arial"/>
                <a:cs typeface="Arial"/>
                <a:sym typeface="Arial"/>
              </a:rPr>
              <a:t>, a layer thickness of 23.478 nm, a surface roughness of 0.349 nm, and a layer density of 9.776 g/cm</a:t>
            </a:r>
            <a:r>
              <a:rPr baseline="30000" lang="en-US" sz="1800">
                <a:latin typeface="Arial"/>
                <a:ea typeface="Arial"/>
                <a:cs typeface="Arial"/>
                <a:sym typeface="Arial"/>
              </a:rPr>
              <a:t>3</a:t>
            </a:r>
            <a:r>
              <a:rPr lang="en-US" sz="1800">
                <a:latin typeface="Arial"/>
                <a:ea typeface="Arial"/>
                <a:cs typeface="Arial"/>
                <a:sym typeface="Arial"/>
              </a:rPr>
              <a:t>.</a:t>
            </a:r>
            <a:endParaRPr sz="1800">
              <a:latin typeface="Arial"/>
              <a:ea typeface="Arial"/>
              <a:cs typeface="Arial"/>
              <a:sym typeface="Arial"/>
            </a:endParaRPr>
          </a:p>
          <a:p>
            <a:pPr indent="-238125" lvl="0" marL="228600" rtl="0" algn="just">
              <a:lnSpc>
                <a:spcPct val="150000"/>
              </a:lnSpc>
              <a:spcBef>
                <a:spcPts val="1000"/>
              </a:spcBef>
              <a:spcAft>
                <a:spcPts val="0"/>
              </a:spcAft>
              <a:buSzPts val="1950"/>
              <a:buChar char="•"/>
            </a:pPr>
            <a:r>
              <a:rPr lang="en-US" sz="1950">
                <a:latin typeface="Arial"/>
                <a:ea typeface="Arial"/>
                <a:cs typeface="Arial"/>
                <a:sym typeface="Arial"/>
              </a:rPr>
              <a:t>The band gap for the ALD TaN thin film was found from 1.8 eV to 1.5 eV varying with temperature from 80 K to 600 K.</a:t>
            </a:r>
            <a:endParaRPr sz="787">
              <a:latin typeface="Arial"/>
              <a:ea typeface="Arial"/>
              <a:cs typeface="Arial"/>
              <a:sym typeface="Arial"/>
            </a:endParaRPr>
          </a:p>
          <a:p>
            <a:pPr indent="-238125" lvl="0" marL="228600" rtl="0" algn="just">
              <a:lnSpc>
                <a:spcPct val="150000"/>
              </a:lnSpc>
              <a:spcBef>
                <a:spcPts val="1000"/>
              </a:spcBef>
              <a:spcAft>
                <a:spcPts val="0"/>
              </a:spcAft>
              <a:buSzPts val="1950"/>
              <a:buChar char="•"/>
            </a:pPr>
            <a:r>
              <a:rPr lang="en-US" sz="1950">
                <a:latin typeface="Arial"/>
                <a:ea typeface="Arial"/>
                <a:cs typeface="Arial"/>
                <a:sym typeface="Arial"/>
              </a:rPr>
              <a:t>ALD TaN has some variation in its optical constants due to temperature, especially around the energies corresponding to the absorption peaks (3.5 and 5 eV).</a:t>
            </a:r>
            <a:endParaRPr sz="787">
              <a:latin typeface="Arial"/>
              <a:ea typeface="Arial"/>
              <a:cs typeface="Arial"/>
              <a:sym typeface="Arial"/>
            </a:endParaRPr>
          </a:p>
          <a:p>
            <a:pPr indent="-238125" lvl="0" marL="228600" rtl="0" algn="just">
              <a:lnSpc>
                <a:spcPct val="150000"/>
              </a:lnSpc>
              <a:spcBef>
                <a:spcPts val="1000"/>
              </a:spcBef>
              <a:spcAft>
                <a:spcPts val="1000"/>
              </a:spcAft>
              <a:buSzPts val="1950"/>
              <a:buChar char="•"/>
            </a:pPr>
            <a:r>
              <a:rPr lang="en-US" sz="1950">
                <a:latin typeface="Arial"/>
                <a:ea typeface="Arial"/>
                <a:cs typeface="Arial"/>
                <a:sym typeface="Arial"/>
              </a:rPr>
              <a:t>Leveling the parallel abrupt interfaces with well known thicknesses will improve the measured SE data.</a:t>
            </a:r>
            <a:endParaRPr sz="2570"/>
          </a:p>
        </p:txBody>
      </p:sp>
      <p:sp>
        <p:nvSpPr>
          <p:cNvPr id="610" name="Google Shape;610;g39db729822f_0_2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1" name="Google Shape;611;g39db729822f_0_234"/>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Outlook and Summary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42"/>
          <p:cNvSpPr txBox="1"/>
          <p:nvPr>
            <p:ph type="ctrTitle"/>
          </p:nvPr>
        </p:nvSpPr>
        <p:spPr>
          <a:xfrm>
            <a:off x="914400" y="571475"/>
            <a:ext cx="10363200" cy="1580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Tahoma"/>
              <a:buNone/>
            </a:pPr>
            <a:r>
              <a:rPr lang="en-US" sz="7000"/>
              <a:t>Thank you!</a:t>
            </a:r>
            <a:endParaRPr sz="7000"/>
          </a:p>
        </p:txBody>
      </p:sp>
      <p:sp>
        <p:nvSpPr>
          <p:cNvPr id="617" name="Google Shape;61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group of people posing for a photo&#10;&#10;Description automatically generated" id="618" name="Google Shape;618;p42"/>
          <p:cNvPicPr preferRelativeResize="0"/>
          <p:nvPr/>
        </p:nvPicPr>
        <p:blipFill rotWithShape="1">
          <a:blip r:embed="rId3">
            <a:alphaModFix/>
          </a:blip>
          <a:srcRect b="11363" l="0" r="12587" t="14797"/>
          <a:stretch/>
        </p:blipFill>
        <p:spPr>
          <a:xfrm>
            <a:off x="3464513" y="2151975"/>
            <a:ext cx="5262976" cy="33347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39db729822f_0_255"/>
          <p:cNvSpPr txBox="1"/>
          <p:nvPr>
            <p:ph type="ctrTitle"/>
          </p:nvPr>
        </p:nvSpPr>
        <p:spPr>
          <a:xfrm>
            <a:off x="914400" y="1661781"/>
            <a:ext cx="10363200" cy="24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ahoma"/>
              <a:buNone/>
            </a:pPr>
            <a:r>
              <a:rPr lang="en-US" sz="6600"/>
              <a:t>Questions?</a:t>
            </a:r>
            <a:endParaRPr sz="6600"/>
          </a:p>
        </p:txBody>
      </p:sp>
      <p:sp>
        <p:nvSpPr>
          <p:cNvPr id="624" name="Google Shape;624;g39db729822f_0_2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5"/>
          <p:cNvSpPr txBox="1"/>
          <p:nvPr>
            <p:ph type="title"/>
          </p:nvPr>
        </p:nvSpPr>
        <p:spPr>
          <a:xfrm>
            <a:off x="838200" y="265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Motivation</a:t>
            </a:r>
            <a:endParaRPr/>
          </a:p>
        </p:txBody>
      </p:sp>
      <p:sp>
        <p:nvSpPr>
          <p:cNvPr id="178" name="Google Shape;17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9" name="Google Shape;179;p5"/>
          <p:cNvSpPr txBox="1"/>
          <p:nvPr/>
        </p:nvSpPr>
        <p:spPr>
          <a:xfrm>
            <a:off x="428100" y="1217925"/>
            <a:ext cx="11335800" cy="4240500"/>
          </a:xfrm>
          <a:prstGeom prst="rect">
            <a:avLst/>
          </a:prstGeom>
          <a:noFill/>
          <a:ln>
            <a:noFill/>
          </a:ln>
        </p:spPr>
        <p:txBody>
          <a:bodyPr anchorCtr="0" anchor="t" bIns="91425" lIns="91425" spcFirstLastPara="1" rIns="91425" wrap="square" tIns="91425">
            <a:spAutoFit/>
          </a:bodyPr>
          <a:lstStyle/>
          <a:p>
            <a:pPr indent="-327025" lvl="0" marL="457200" rtl="0" algn="just">
              <a:lnSpc>
                <a:spcPct val="200000"/>
              </a:lnSpc>
              <a:spcBef>
                <a:spcPts val="0"/>
              </a:spcBef>
              <a:spcAft>
                <a:spcPts val="0"/>
              </a:spcAft>
              <a:buClr>
                <a:schemeClr val="dk1"/>
              </a:buClr>
              <a:buSzPts val="1550"/>
              <a:buChar char="●"/>
            </a:pPr>
            <a:r>
              <a:rPr lang="en-US" sz="1550">
                <a:solidFill>
                  <a:schemeClr val="dk1"/>
                </a:solidFill>
              </a:rPr>
              <a:t>We report the dielectric functions of insulating tantalum nitride (TaN) films, deposited using atomic layer deposition (ALD) on 300 mm Si/SiO</a:t>
            </a:r>
            <a:r>
              <a:rPr baseline="-25000" lang="en-US" sz="1550">
                <a:solidFill>
                  <a:schemeClr val="dk1"/>
                </a:solidFill>
              </a:rPr>
              <a:t>2</a:t>
            </a:r>
            <a:r>
              <a:rPr lang="en-US" sz="1550">
                <a:solidFill>
                  <a:schemeClr val="dk1"/>
                </a:solidFill>
              </a:rPr>
              <a:t> substrates, </a:t>
            </a:r>
            <a:r>
              <a:rPr i="1" lang="en-US" sz="1550">
                <a:solidFill>
                  <a:schemeClr val="dk1"/>
                </a:solidFill>
              </a:rPr>
              <a:t>to demonstrate their suitability as tunnel barriers</a:t>
            </a:r>
            <a:r>
              <a:rPr lang="en-US" sz="1550">
                <a:solidFill>
                  <a:schemeClr val="dk1"/>
                </a:solidFill>
              </a:rPr>
              <a:t> in tantalum-based Josephson junctions for superconducting quantum circuits.</a:t>
            </a:r>
            <a:endParaRPr sz="1550">
              <a:solidFill>
                <a:schemeClr val="dk1"/>
              </a:solidFill>
            </a:endParaRPr>
          </a:p>
          <a:p>
            <a:pPr indent="-327025" lvl="0" marL="457200" rtl="0" algn="just">
              <a:lnSpc>
                <a:spcPct val="200000"/>
              </a:lnSpc>
              <a:spcBef>
                <a:spcPts val="0"/>
              </a:spcBef>
              <a:spcAft>
                <a:spcPts val="0"/>
              </a:spcAft>
              <a:buClr>
                <a:schemeClr val="dk1"/>
              </a:buClr>
              <a:buSzPts val="1550"/>
              <a:buChar char="●"/>
            </a:pPr>
            <a:r>
              <a:rPr lang="en-US" sz="1550">
                <a:solidFill>
                  <a:schemeClr val="dk1"/>
                </a:solidFill>
              </a:rPr>
              <a:t>Compared to aluminum oxide barriers, </a:t>
            </a:r>
            <a:r>
              <a:rPr lang="en-US" sz="1550">
                <a:solidFill>
                  <a:schemeClr val="dk1"/>
                </a:solidFill>
              </a:rPr>
              <a:t>we expect </a:t>
            </a:r>
            <a:r>
              <a:rPr lang="en-US" sz="1550">
                <a:solidFill>
                  <a:schemeClr val="dk1"/>
                </a:solidFill>
              </a:rPr>
              <a:t>ALD TaN to show </a:t>
            </a:r>
            <a:r>
              <a:rPr i="1" lang="en-US" sz="1550">
                <a:solidFill>
                  <a:schemeClr val="dk1"/>
                </a:solidFill>
              </a:rPr>
              <a:t>improved thermal stability and resistance to aging.</a:t>
            </a:r>
            <a:endParaRPr i="1" sz="1550">
              <a:solidFill>
                <a:schemeClr val="dk1"/>
              </a:solidFill>
            </a:endParaRPr>
          </a:p>
          <a:p>
            <a:pPr indent="-327025" lvl="0" marL="457200" rtl="0" algn="just">
              <a:lnSpc>
                <a:spcPct val="200000"/>
              </a:lnSpc>
              <a:spcBef>
                <a:spcPts val="0"/>
              </a:spcBef>
              <a:spcAft>
                <a:spcPts val="0"/>
              </a:spcAft>
              <a:buClr>
                <a:schemeClr val="dk1"/>
              </a:buClr>
              <a:buSzPts val="1550"/>
              <a:buChar char="●"/>
            </a:pPr>
            <a:r>
              <a:rPr lang="en-US" sz="1550">
                <a:solidFill>
                  <a:schemeClr val="dk1"/>
                </a:solidFill>
              </a:rPr>
              <a:t>The lower band gap of TaN suggests the possibility of fabricating Josephson junctions with </a:t>
            </a:r>
            <a:r>
              <a:rPr i="1" lang="en-US" sz="1550">
                <a:solidFill>
                  <a:schemeClr val="dk1"/>
                </a:solidFill>
              </a:rPr>
              <a:t>thicker barriers</a:t>
            </a:r>
            <a:r>
              <a:rPr lang="en-US" sz="1550">
                <a:solidFill>
                  <a:schemeClr val="dk1"/>
                </a:solidFill>
              </a:rPr>
              <a:t> while achieving critical current densities required for qubits, </a:t>
            </a:r>
            <a:r>
              <a:rPr i="1" lang="en-US" sz="1550">
                <a:solidFill>
                  <a:schemeClr val="dk1"/>
                </a:solidFill>
              </a:rPr>
              <a:t>better control of thickness and composition</a:t>
            </a:r>
            <a:r>
              <a:rPr lang="en-US" sz="1550">
                <a:solidFill>
                  <a:schemeClr val="dk1"/>
                </a:solidFill>
              </a:rPr>
              <a:t>, and </a:t>
            </a:r>
            <a:r>
              <a:rPr i="1" lang="en-US" sz="1550">
                <a:solidFill>
                  <a:schemeClr val="dk1"/>
                </a:solidFill>
              </a:rPr>
              <a:t>reduced defect densities.</a:t>
            </a:r>
            <a:endParaRPr i="1" sz="1550">
              <a:solidFill>
                <a:schemeClr val="dk1"/>
              </a:solidFill>
            </a:endParaRPr>
          </a:p>
          <a:p>
            <a:pPr indent="-327025" lvl="0" marL="457200" rtl="0" algn="just">
              <a:lnSpc>
                <a:spcPct val="200000"/>
              </a:lnSpc>
              <a:spcBef>
                <a:spcPts val="0"/>
              </a:spcBef>
              <a:spcAft>
                <a:spcPts val="0"/>
              </a:spcAft>
              <a:buClr>
                <a:schemeClr val="dk1"/>
              </a:buClr>
              <a:buSzPts val="1550"/>
              <a:buChar char="●"/>
            </a:pPr>
            <a:r>
              <a:rPr lang="en-US" sz="1550">
                <a:solidFill>
                  <a:schemeClr val="dk1"/>
                </a:solidFill>
              </a:rPr>
              <a:t>These characteristics show the potential of ALD TaN as a Josephson junction tunnel barrier that can </a:t>
            </a:r>
            <a:r>
              <a:rPr i="1" lang="en-US" sz="1550">
                <a:solidFill>
                  <a:schemeClr val="dk1"/>
                </a:solidFill>
              </a:rPr>
              <a:t>improve the reliability and performance</a:t>
            </a:r>
            <a:r>
              <a:rPr lang="en-US" sz="1550">
                <a:solidFill>
                  <a:schemeClr val="dk1"/>
                </a:solidFill>
              </a:rPr>
              <a:t> of superconducting quantum computing circuits.</a:t>
            </a:r>
            <a:endParaRPr sz="1550">
              <a:solidFill>
                <a:schemeClr val="dk1"/>
              </a:solidFill>
            </a:endParaRPr>
          </a:p>
          <a:p>
            <a:pPr indent="-327025" lvl="0" marL="457200" rtl="0" algn="just">
              <a:lnSpc>
                <a:spcPct val="200000"/>
              </a:lnSpc>
              <a:spcBef>
                <a:spcPts val="0"/>
              </a:spcBef>
              <a:spcAft>
                <a:spcPts val="0"/>
              </a:spcAft>
              <a:buClr>
                <a:schemeClr val="dk1"/>
              </a:buClr>
              <a:buSzPts val="1550"/>
              <a:buChar char="●"/>
            </a:pPr>
            <a:r>
              <a:rPr lang="en-US" sz="1550">
                <a:solidFill>
                  <a:schemeClr val="dk1"/>
                </a:solidFill>
              </a:rPr>
              <a:t>Ellipsometric measurements on these TaN films allows us to measure the </a:t>
            </a:r>
            <a:r>
              <a:rPr i="1" lang="en-US" sz="1550">
                <a:solidFill>
                  <a:schemeClr val="dk1"/>
                </a:solidFill>
              </a:rPr>
              <a:t>band gap and optical constants</a:t>
            </a:r>
            <a:r>
              <a:rPr lang="en-US" sz="1550">
                <a:solidFill>
                  <a:schemeClr val="dk1"/>
                </a:solidFill>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9de4590076_0_1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5" name="Google Shape;185;g39de4590076_0_146"/>
          <p:cNvPicPr preferRelativeResize="0"/>
          <p:nvPr/>
        </p:nvPicPr>
        <p:blipFill rotWithShape="1">
          <a:blip r:embed="rId3">
            <a:alphaModFix/>
          </a:blip>
          <a:srcRect b="7424" l="0" r="0" t="0"/>
          <a:stretch/>
        </p:blipFill>
        <p:spPr>
          <a:xfrm>
            <a:off x="1176050" y="76200"/>
            <a:ext cx="9839901" cy="560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ctrTitle"/>
          </p:nvPr>
        </p:nvSpPr>
        <p:spPr>
          <a:xfrm>
            <a:off x="914400" y="1661781"/>
            <a:ext cx="10363200" cy="243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ahoma"/>
              <a:buNone/>
            </a:pPr>
            <a:r>
              <a:rPr lang="en-US" sz="6600"/>
              <a:t>General theory and methods</a:t>
            </a:r>
            <a:endParaRPr sz="6600"/>
          </a:p>
        </p:txBody>
      </p:sp>
      <p:sp>
        <p:nvSpPr>
          <p:cNvPr id="191" name="Google Shape;19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ph idx="1" type="body"/>
          </p:nvPr>
        </p:nvSpPr>
        <p:spPr>
          <a:xfrm>
            <a:off x="332700" y="1412400"/>
            <a:ext cx="11526600" cy="42192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000"/>
              <a:t>For TaN thin films, ellipsometry allows characterization of how the refractive index and extinction coefficient vary with wavelength and temperature. Since TaN is of interest for electronic, optical, and protective applications, understanding its optical constants is essential for device design and for understanding its fundamental electronic structure.</a:t>
            </a:r>
            <a:endParaRPr sz="2000"/>
          </a:p>
          <a:p>
            <a:pPr indent="0" lvl="0" marL="0" rtl="0" algn="l">
              <a:lnSpc>
                <a:spcPct val="100000"/>
              </a:lnSpc>
              <a:spcBef>
                <a:spcPts val="1200"/>
              </a:spcBef>
              <a:spcAft>
                <a:spcPts val="0"/>
              </a:spcAft>
              <a:buClr>
                <a:schemeClr val="dk1"/>
              </a:buClr>
              <a:buSzPts val="1100"/>
              <a:buFont typeface="Arial"/>
              <a:buNone/>
            </a:pPr>
            <a:r>
              <a:rPr lang="en-US" sz="2000"/>
              <a:t>We’ll briefly touch on four main sections:</a:t>
            </a:r>
            <a:endParaRPr sz="2000"/>
          </a:p>
          <a:p>
            <a:pPr indent="-355600" lvl="0" marL="457200" rtl="0" algn="ctr">
              <a:lnSpc>
                <a:spcPct val="100000"/>
              </a:lnSpc>
              <a:spcBef>
                <a:spcPts val="1200"/>
              </a:spcBef>
              <a:spcAft>
                <a:spcPts val="0"/>
              </a:spcAft>
              <a:buSzPts val="2000"/>
              <a:buAutoNum type="arabicPeriod"/>
            </a:pPr>
            <a:r>
              <a:rPr lang="en-US" sz="2000"/>
              <a:t>The </a:t>
            </a:r>
            <a:r>
              <a:rPr b="1" lang="en-US" sz="2000"/>
              <a:t>electronic band structure</a:t>
            </a:r>
            <a:r>
              <a:rPr lang="en-US" sz="2000"/>
              <a:t>,</a:t>
            </a:r>
            <a:br>
              <a:rPr lang="en-US" sz="2000"/>
            </a:br>
            <a:endParaRPr sz="2000"/>
          </a:p>
          <a:p>
            <a:pPr indent="-355600" lvl="0" marL="457200" rtl="0" algn="ctr">
              <a:lnSpc>
                <a:spcPct val="100000"/>
              </a:lnSpc>
              <a:spcBef>
                <a:spcPts val="0"/>
              </a:spcBef>
              <a:spcAft>
                <a:spcPts val="0"/>
              </a:spcAft>
              <a:buSzPts val="2000"/>
              <a:buAutoNum type="arabicPeriod"/>
            </a:pPr>
            <a:r>
              <a:rPr lang="en-US" sz="2000"/>
              <a:t>The </a:t>
            </a:r>
            <a:r>
              <a:rPr b="1" lang="en-US" sz="2000"/>
              <a:t>theory of spectroscopic ellipsometry</a:t>
            </a:r>
            <a:r>
              <a:rPr lang="en-US" sz="2000"/>
              <a:t>,</a:t>
            </a:r>
            <a:br>
              <a:rPr lang="en-US" sz="2000"/>
            </a:br>
            <a:endParaRPr sz="2000"/>
          </a:p>
          <a:p>
            <a:pPr indent="-355600" lvl="0" marL="457200" rtl="0" algn="ctr">
              <a:lnSpc>
                <a:spcPct val="100000"/>
              </a:lnSpc>
              <a:spcBef>
                <a:spcPts val="0"/>
              </a:spcBef>
              <a:spcAft>
                <a:spcPts val="0"/>
              </a:spcAft>
              <a:buSzPts val="2000"/>
              <a:buAutoNum type="arabicPeriod"/>
            </a:pPr>
            <a:r>
              <a:rPr lang="en-US" sz="2000"/>
              <a:t>The </a:t>
            </a:r>
            <a:r>
              <a:rPr b="1" lang="en-US" sz="2000"/>
              <a:t>instrumentation</a:t>
            </a:r>
            <a:r>
              <a:rPr lang="en-US" sz="2000"/>
              <a:t> used, and</a:t>
            </a:r>
            <a:br>
              <a:rPr lang="en-US" sz="2000"/>
            </a:br>
            <a:endParaRPr sz="2000"/>
          </a:p>
          <a:p>
            <a:pPr indent="-355600" lvl="0" marL="457200" rtl="0" algn="ctr">
              <a:lnSpc>
                <a:spcPct val="100000"/>
              </a:lnSpc>
              <a:spcBef>
                <a:spcPts val="0"/>
              </a:spcBef>
              <a:spcAft>
                <a:spcPts val="1200"/>
              </a:spcAft>
              <a:buSzPts val="2000"/>
              <a:buAutoNum type="arabicPeriod"/>
            </a:pPr>
            <a:r>
              <a:rPr lang="en-US" sz="2000"/>
              <a:t>The </a:t>
            </a:r>
            <a:r>
              <a:rPr b="1" lang="en-US" sz="2000"/>
              <a:t>sample preparation and data analysis</a:t>
            </a:r>
            <a:r>
              <a:rPr lang="en-US" sz="2000"/>
              <a:t> methods.</a:t>
            </a:r>
            <a:endParaRPr sz="2000"/>
          </a:p>
        </p:txBody>
      </p:sp>
      <p:sp>
        <p:nvSpPr>
          <p:cNvPr id="197" name="Google Shape;19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8" name="Google Shape;198;p10"/>
          <p:cNvSpPr txBox="1"/>
          <p:nvPr>
            <p:ph type="title"/>
          </p:nvPr>
        </p:nvSpPr>
        <p:spPr>
          <a:xfrm>
            <a:off x="332700" y="0"/>
            <a:ext cx="10182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Introduction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ph type="title"/>
          </p:nvPr>
        </p:nvSpPr>
        <p:spPr>
          <a:xfrm>
            <a:off x="336325" y="0"/>
            <a:ext cx="10179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Tahoma"/>
              <a:buNone/>
            </a:pPr>
            <a:r>
              <a:rPr lang="en-US"/>
              <a:t>Electronic band structure</a:t>
            </a:r>
            <a:endParaRPr/>
          </a:p>
        </p:txBody>
      </p:sp>
      <p:sp>
        <p:nvSpPr>
          <p:cNvPr id="204" name="Google Shape;20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5" name="Google Shape;205;p8"/>
          <p:cNvPicPr preferRelativeResize="0"/>
          <p:nvPr/>
        </p:nvPicPr>
        <p:blipFill rotWithShape="1">
          <a:blip r:embed="rId3">
            <a:alphaModFix/>
          </a:blip>
          <a:srcRect b="0" l="8029" r="0" t="0"/>
          <a:stretch/>
        </p:blipFill>
        <p:spPr>
          <a:xfrm>
            <a:off x="8466599" y="437400"/>
            <a:ext cx="3475175" cy="3490400"/>
          </a:xfrm>
          <a:prstGeom prst="rect">
            <a:avLst/>
          </a:prstGeom>
          <a:noFill/>
          <a:ln>
            <a:noFill/>
          </a:ln>
        </p:spPr>
      </p:pic>
      <p:sp>
        <p:nvSpPr>
          <p:cNvPr id="206" name="Google Shape;206;p8"/>
          <p:cNvSpPr txBox="1"/>
          <p:nvPr/>
        </p:nvSpPr>
        <p:spPr>
          <a:xfrm>
            <a:off x="4608155" y="5782948"/>
            <a:ext cx="56925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I. Kaplan, (John Wiley &amp; Sons, Chichester, 2017) pp. 25, 27.</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M.H. Saleh, Study of Structural, Optical and… (2011).</a:t>
            </a:r>
            <a:endParaRPr sz="1200">
              <a:solidFill>
                <a:schemeClr val="lt1"/>
              </a:solidFill>
              <a:latin typeface="Calibri"/>
              <a:ea typeface="Calibri"/>
              <a:cs typeface="Calibri"/>
              <a:sym typeface="Calibri"/>
            </a:endParaRPr>
          </a:p>
          <a:p>
            <a:pPr indent="0" lvl="0" marL="0" rtl="0" algn="l">
              <a:spcBef>
                <a:spcPts val="0"/>
              </a:spcBef>
              <a:spcAft>
                <a:spcPts val="0"/>
              </a:spcAft>
              <a:buSzPts val="1100"/>
              <a:buNone/>
            </a:pPr>
            <a:r>
              <a:rPr lang="en-US" sz="1200">
                <a:solidFill>
                  <a:schemeClr val="lt1"/>
                </a:solidFill>
                <a:latin typeface="Calibri"/>
                <a:ea typeface="Calibri"/>
                <a:cs typeface="Calibri"/>
                <a:sym typeface="Calibri"/>
              </a:rPr>
              <a:t> J. Gusakova, B.K. Tay, and V. Gusakov, Phys. Status Solidi A, 1–4 (2016).</a:t>
            </a:r>
            <a:endParaRPr sz="1200">
              <a:solidFill>
                <a:schemeClr val="lt1"/>
              </a:solidFill>
              <a:latin typeface="Calibri"/>
              <a:ea typeface="Calibri"/>
              <a:cs typeface="Calibri"/>
              <a:sym typeface="Calibri"/>
            </a:endParaRPr>
          </a:p>
        </p:txBody>
      </p:sp>
      <p:sp>
        <p:nvSpPr>
          <p:cNvPr id="207" name="Google Shape;207;p8"/>
          <p:cNvSpPr txBox="1"/>
          <p:nvPr>
            <p:ph idx="1" type="body"/>
          </p:nvPr>
        </p:nvSpPr>
        <p:spPr>
          <a:xfrm>
            <a:off x="332700" y="1412400"/>
            <a:ext cx="7760700" cy="414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US" sz="1900"/>
              <a:t>To understand a material’s optical properties, we must first look at its </a:t>
            </a:r>
            <a:r>
              <a:rPr b="1" lang="en-US" sz="1900"/>
              <a:t>electronic band structure</a:t>
            </a:r>
            <a:r>
              <a:rPr lang="en-US" sz="1900"/>
              <a:t>.</a:t>
            </a:r>
            <a:br>
              <a:rPr lang="en-US" sz="1900"/>
            </a:br>
            <a:r>
              <a:rPr lang="en-US" sz="1900"/>
              <a:t>In a single atom, electrons occupy discrete energy levels. But when many atoms come together to form a solid, these levels broaden into </a:t>
            </a:r>
            <a:r>
              <a:rPr b="1" lang="en-US" sz="1900"/>
              <a:t>energy bands</a:t>
            </a:r>
            <a:r>
              <a:rPr lang="en-US" sz="1900"/>
              <a:t> — separated by </a:t>
            </a:r>
            <a:r>
              <a:rPr b="1" lang="en-US" sz="1900"/>
              <a:t>band gaps</a:t>
            </a:r>
            <a:r>
              <a:rPr lang="en-US" sz="1900"/>
              <a:t> where no electronic states exist.</a:t>
            </a:r>
            <a:endParaRPr sz="1900"/>
          </a:p>
          <a:p>
            <a:pPr indent="-349250" lvl="0" marL="457200" rtl="0" algn="l">
              <a:lnSpc>
                <a:spcPct val="100000"/>
              </a:lnSpc>
              <a:spcBef>
                <a:spcPts val="1200"/>
              </a:spcBef>
              <a:spcAft>
                <a:spcPts val="0"/>
              </a:spcAft>
              <a:buSzPts val="1900"/>
              <a:buChar char="●"/>
            </a:pPr>
            <a:r>
              <a:rPr b="1" lang="en-US" sz="1900"/>
              <a:t>Metals</a:t>
            </a:r>
            <a:r>
              <a:rPr lang="en-US" sz="1900"/>
              <a:t> have partially filled bands — hence they conduct electricity easily.</a:t>
            </a:r>
            <a:br>
              <a:rPr lang="en-US" sz="1900"/>
            </a:br>
            <a:endParaRPr sz="1900"/>
          </a:p>
          <a:p>
            <a:pPr indent="-349250" lvl="0" marL="457200" rtl="0" algn="l">
              <a:lnSpc>
                <a:spcPct val="100000"/>
              </a:lnSpc>
              <a:spcBef>
                <a:spcPts val="0"/>
              </a:spcBef>
              <a:spcAft>
                <a:spcPts val="0"/>
              </a:spcAft>
              <a:buSzPts val="1900"/>
              <a:buChar char="●"/>
            </a:pPr>
            <a:r>
              <a:rPr b="1" lang="en-US" sz="1900"/>
              <a:t>Semiconductors and insulators</a:t>
            </a:r>
            <a:r>
              <a:rPr lang="en-US" sz="1900"/>
              <a:t> have band gaps.</a:t>
            </a:r>
            <a:br>
              <a:rPr lang="en-US" sz="1900"/>
            </a:br>
            <a:r>
              <a:rPr lang="en-US" sz="1900"/>
              <a:t> If the gap is small, around 1–3 eV, we call it a semiconductor.</a:t>
            </a:r>
            <a:br>
              <a:rPr lang="en-US" sz="1900"/>
            </a:br>
            <a:r>
              <a:rPr lang="en-US" sz="1900"/>
              <a:t> If it’s larger, typically above 4 eV, it behaves as an insulator.</a:t>
            </a:r>
            <a:endParaRPr sz="1900"/>
          </a:p>
          <a:p>
            <a:pPr indent="0" lvl="0" marL="0" rtl="0" algn="l">
              <a:lnSpc>
                <a:spcPct val="100000"/>
              </a:lnSpc>
              <a:spcBef>
                <a:spcPts val="1200"/>
              </a:spcBef>
              <a:spcAft>
                <a:spcPts val="1200"/>
              </a:spcAft>
              <a:buClr>
                <a:schemeClr val="dk1"/>
              </a:buClr>
              <a:buSzPts val="1100"/>
              <a:buFont typeface="Arial"/>
              <a:buNone/>
            </a:pPr>
            <a:r>
              <a:rPr lang="en-US" sz="1900"/>
              <a:t>This framework explains how </a:t>
            </a:r>
            <a:r>
              <a:rPr b="1" lang="en-US" sz="1900"/>
              <a:t>light absorption</a:t>
            </a:r>
            <a:r>
              <a:rPr lang="en-US" sz="1900"/>
              <a:t> and </a:t>
            </a:r>
            <a:r>
              <a:rPr b="1" lang="en-US" sz="1900"/>
              <a:t>electronic transitions</a:t>
            </a:r>
            <a:r>
              <a:rPr lang="en-US" sz="1900"/>
              <a:t> occur in Tantalum nitride.</a:t>
            </a:r>
            <a:endParaRPr sz="3500"/>
          </a:p>
        </p:txBody>
      </p:sp>
      <p:sp>
        <p:nvSpPr>
          <p:cNvPr id="208" name="Google Shape;208;p8"/>
          <p:cNvSpPr txBox="1"/>
          <p:nvPr/>
        </p:nvSpPr>
        <p:spPr>
          <a:xfrm>
            <a:off x="8466625" y="4052100"/>
            <a:ext cx="3475200" cy="150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A band gap is the energy difference between the top of the valence band and the bottom of the conduction band in a solid, with ħω being the energy required to excite an electron from the valence band to the conduction band.</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2018-09-13T15:10:43Z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0x01010044A9D61DF888204C8139A81CE9DDA511</vt:lpwstr>
  </property>
</Properties>
</file>