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8"/>
  </p:notesMasterIdLst>
  <p:sldIdLst>
    <p:sldId id="256" r:id="rId2"/>
    <p:sldId id="714" r:id="rId3"/>
    <p:sldId id="715" r:id="rId4"/>
    <p:sldId id="258" r:id="rId5"/>
    <p:sldId id="701" r:id="rId6"/>
    <p:sldId id="257" r:id="rId7"/>
    <p:sldId id="708" r:id="rId8"/>
    <p:sldId id="710" r:id="rId9"/>
    <p:sldId id="709" r:id="rId10"/>
    <p:sldId id="280" r:id="rId11"/>
    <p:sldId id="283" r:id="rId12"/>
    <p:sldId id="282" r:id="rId13"/>
    <p:sldId id="285" r:id="rId14"/>
    <p:sldId id="702" r:id="rId15"/>
    <p:sldId id="711" r:id="rId16"/>
    <p:sldId id="289" r:id="rId17"/>
    <p:sldId id="284" r:id="rId18"/>
    <p:sldId id="286" r:id="rId19"/>
    <p:sldId id="287" r:id="rId20"/>
    <p:sldId id="712" r:id="rId21"/>
    <p:sldId id="259" r:id="rId22"/>
    <p:sldId id="705" r:id="rId23"/>
    <p:sldId id="260" r:id="rId24"/>
    <p:sldId id="261" r:id="rId25"/>
    <p:sldId id="262" r:id="rId26"/>
    <p:sldId id="263" r:id="rId27"/>
    <p:sldId id="264" r:id="rId28"/>
    <p:sldId id="265" r:id="rId29"/>
    <p:sldId id="266" r:id="rId30"/>
    <p:sldId id="267" r:id="rId31"/>
    <p:sldId id="269" r:id="rId32"/>
    <p:sldId id="270" r:id="rId33"/>
    <p:sldId id="271" r:id="rId34"/>
    <p:sldId id="716" r:id="rId35"/>
    <p:sldId id="272" r:id="rId36"/>
    <p:sldId id="698" r:id="rId37"/>
    <p:sldId id="718" r:id="rId38"/>
    <p:sldId id="717" r:id="rId39"/>
    <p:sldId id="696" r:id="rId40"/>
    <p:sldId id="277" r:id="rId41"/>
    <p:sldId id="276" r:id="rId42"/>
    <p:sldId id="704" r:id="rId43"/>
    <p:sldId id="278" r:id="rId44"/>
    <p:sldId id="290" r:id="rId45"/>
    <p:sldId id="672" r:id="rId46"/>
    <p:sldId id="681" r:id="rId47"/>
  </p:sldIdLst>
  <p:sldSz cx="12192000" cy="6858000"/>
  <p:notesSz cx="6858000" cy="9144000"/>
  <p:embeddedFontLst>
    <p:embeddedFont>
      <p:font typeface="Cambria Math" panose="02040503050406030204" pitchFamily="18" charset="0"/>
      <p:regular r:id="rId49"/>
    </p:embeddedFont>
    <p:embeddedFont>
      <p:font typeface="Tahoma" panose="020B0604030504040204" pitchFamily="34"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hSJNM+Zt+Wqyd7fNBZVpM+WUY8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784"/>
    <a:srgbClr val="0000FF"/>
    <a:srgbClr val="DDA0DD"/>
    <a:srgbClr val="0035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F3746E-58FC-4656-B729-903F4672AF6B}">
  <a:tblStyle styleId="{17F3746E-58FC-4656-B729-903F4672AF6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3F4"/>
          </a:solidFill>
        </a:fill>
      </a:tcStyle>
    </a:wholeTbl>
    <a:band1H>
      <a:tcTxStyle/>
      <a:tcStyle>
        <a:tcBdr/>
        <a:fill>
          <a:solidFill>
            <a:srgbClr val="E1E6E8"/>
          </a:solidFill>
        </a:fill>
      </a:tcStyle>
    </a:band1H>
    <a:band2H>
      <a:tcTxStyle/>
      <a:tcStyle>
        <a:tcBdr/>
      </a:tcStyle>
    </a:band2H>
    <a:band1V>
      <a:tcTxStyle/>
      <a:tcStyle>
        <a:tcBdr/>
        <a:fill>
          <a:solidFill>
            <a:srgbClr val="E1E6E8"/>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CB3A27B-4BFB-4775-8867-2903260F4001}" styleName="Table_1">
    <a:wholeTbl>
      <a:tcTxStyle b="off" i="off">
        <a:font>
          <a:latin typeface="Calibri"/>
          <a:ea typeface="Calibri"/>
          <a:cs typeface="Calibri"/>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21CF1E96-607D-4585-9B83-646DA8BC2604}"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79298" autoAdjust="0"/>
  </p:normalViewPr>
  <p:slideViewPr>
    <p:cSldViewPr snapToGrid="0">
      <p:cViewPr>
        <p:scale>
          <a:sx n="92" d="100"/>
          <a:sy n="92" d="100"/>
        </p:scale>
        <p:origin x="200" y="48"/>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8"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Aft>
                <a:spcPts val="800"/>
              </a:spcAft>
            </a:pPr>
            <a:r>
              <a:rPr lang="en-US" sz="1200" b="0" i="0" u="none" strike="noStrike" cap="none" dirty="0">
                <a:solidFill>
                  <a:schemeClr val="dk1"/>
                </a:solidFill>
                <a:effectLst/>
                <a:latin typeface="Calibri"/>
                <a:ea typeface="Calibri"/>
                <a:cs typeface="Calibri"/>
                <a:sym typeface="Calibri"/>
              </a:rPr>
              <a:t>Good afternoon. Thanks to everyone for coming to my thesis defense. The subject of this dissertation the ultrafast dynamics of carriers in germanium probed by time-resolved ellipsometry.</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9182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The E</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 and E</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+Δ</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 critical points occur in the [111]-direction (or the Λ-direction) or the Brillouin zone. They are typically categorized as a M</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0</a:t>
            </a:r>
            <a:r>
              <a:rPr lang="en-US" sz="1800" dirty="0">
                <a:effectLst/>
                <a:latin typeface="Aptos" panose="020B0004020202020204" pitchFamily="34" charset="0"/>
                <a:ea typeface="Aptos" panose="020B0004020202020204" pitchFamily="34" charset="0"/>
                <a:cs typeface="Times New Roman" panose="02020603050405020304" pitchFamily="18" charset="0"/>
              </a:rPr>
              <a:t> minimum van Hove singularities in 2-dimensions. The shape of the dielectric function for these type of singularities have a step-like form.</a:t>
            </a: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We can calculate the dielectric function for transitions at the bottom of the L-valley using Fermi’s golden rule. If we do this, we obtain the expected Heaviside step function for ε</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800" dirty="0">
                <a:effectLst/>
                <a:latin typeface="Aptos" panose="020B0004020202020204" pitchFamily="34" charset="0"/>
                <a:ea typeface="Aptos" panose="020B0004020202020204" pitchFamily="34" charset="0"/>
                <a:cs typeface="Times New Roman" panose="02020603050405020304" pitchFamily="18" charset="0"/>
              </a:rPr>
              <a:t>. Its real part can be calculated with a Kramer-</a:t>
            </a:r>
            <a:r>
              <a:rPr lang="en-US" sz="1800" dirty="0" err="1">
                <a:effectLst/>
                <a:latin typeface="Aptos" panose="020B0004020202020204" pitchFamily="34" charset="0"/>
                <a:ea typeface="Aptos" panose="020B0004020202020204" pitchFamily="34" charset="0"/>
                <a:cs typeface="Times New Roman" panose="02020603050405020304" pitchFamily="18" charset="0"/>
              </a:rPr>
              <a:t>Kronig</a:t>
            </a:r>
            <a:r>
              <a:rPr lang="en-US" sz="1800" dirty="0">
                <a:effectLst/>
                <a:latin typeface="Aptos" panose="020B0004020202020204" pitchFamily="34" charset="0"/>
                <a:ea typeface="Aptos" panose="020B0004020202020204" pitchFamily="34" charset="0"/>
                <a:cs typeface="Times New Roman" panose="02020603050405020304" pitchFamily="18" charset="0"/>
              </a:rPr>
              <a:t> transformation, shown in this expression. </a:t>
            </a:r>
            <a:r>
              <a:rPr lang="en-US" sz="1800" kern="0" dirty="0">
                <a:effectLst/>
                <a:latin typeface="Aptos" panose="020B0004020202020204" pitchFamily="34" charset="0"/>
                <a:ea typeface="Aptos" panose="020B0004020202020204" pitchFamily="34" charset="0"/>
                <a:cs typeface="Times New Roman" panose="02020603050405020304" pitchFamily="18" charset="0"/>
              </a:rPr>
              <a:t>Unfortunately, this expression completely ignores the interaction between electron-hole pairs. It ignores excitonic effects.</a:t>
            </a:r>
            <a:endParaRPr lang="en-US" sz="1800" dirty="0"/>
          </a:p>
          <a:p>
            <a:pPr marL="0" marR="0">
              <a:lnSpc>
                <a:spcPct val="107000"/>
              </a:lnSpc>
              <a:spcAft>
                <a:spcPts val="8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As a small sidenote: While we are integrating over </a:t>
            </a:r>
            <a:r>
              <a:rPr lang="en-US" sz="1800" dirty="0" err="1">
                <a:effectLst/>
                <a:latin typeface="Aptos" panose="020B0004020202020204" pitchFamily="34" charset="0"/>
                <a:ea typeface="Aptos" panose="020B0004020202020204" pitchFamily="34" charset="0"/>
                <a:cs typeface="Times New Roman" panose="02020603050405020304" pitchFamily="18" charset="0"/>
              </a:rPr>
              <a:t>k</a:t>
            </a:r>
            <a:r>
              <a:rPr lang="en-US" sz="1800" baseline="-25000" dirty="0" err="1">
                <a:effectLst/>
                <a:latin typeface="Aptos" panose="020B0004020202020204" pitchFamily="34" charset="0"/>
                <a:ea typeface="Aptos" panose="020B0004020202020204" pitchFamily="34" charset="0"/>
                <a:cs typeface="Times New Roman" panose="02020603050405020304" pitchFamily="18" charset="0"/>
              </a:rPr>
              <a:t>max</a:t>
            </a:r>
            <a:r>
              <a:rPr lang="en-US" sz="1800" dirty="0">
                <a:effectLst/>
                <a:latin typeface="Aptos" panose="020B0004020202020204" pitchFamily="34" charset="0"/>
                <a:ea typeface="Aptos" panose="020B0004020202020204" pitchFamily="34" charset="0"/>
                <a:cs typeface="Times New Roman" panose="02020603050405020304" pitchFamily="18" charset="0"/>
              </a:rPr>
              <a:t>, (the grey region), the reduced masses we are using are the ones at the bottom of the L-valley, which might not necessarily be the same in the Λ-direction, where inter-band transitions also take place.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2779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b="0" i="0" u="none" strike="noStrike" cap="none" dirty="0">
                <a:solidFill>
                  <a:schemeClr val="dk1"/>
                </a:solidFill>
                <a:effectLst/>
                <a:latin typeface="Calibri"/>
                <a:ea typeface="Calibri"/>
                <a:cs typeface="Calibri"/>
                <a:sym typeface="Calibri"/>
              </a:rPr>
              <a:t>Just for a bit of context, excitons are electron-hole pairs bound together in a hydrogen-like system. And, just like a hydrogen atom, excitons have a set of discrete states. In this case, however, its binding energy gets modified by the masses of the electrons and holes (which are used to calculated the reduced effective mass), as well as the high dielectric constant of the medium (or the static dielectric constant). Excitons have two distinct states: discrete and continuum states. This figure shows the discrete states absorption below the bandgap and the continuum absorption</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Aft>
                <a:spcPts val="800"/>
              </a:spcAft>
              <a:buNone/>
            </a:pPr>
            <a:r>
              <a:rPr lang="en-US" sz="1200" b="0" i="0" u="none" strike="noStrike" cap="none" dirty="0">
                <a:solidFill>
                  <a:schemeClr val="dk1"/>
                </a:solidFill>
                <a:effectLst/>
                <a:latin typeface="Calibri"/>
                <a:ea typeface="Calibri"/>
                <a:cs typeface="Calibri"/>
                <a:sym typeface="Calibri"/>
              </a:rPr>
              <a:t>Here we see the expressions for the optical response for excitons. The upper one is for 3D excitons, first published by Elliot in 57’. For 2D excitons was published by </a:t>
            </a:r>
            <a:r>
              <a:rPr lang="en-US" sz="1200" b="0" i="0" u="none" strike="noStrike" cap="none" dirty="0" err="1">
                <a:solidFill>
                  <a:schemeClr val="dk1"/>
                </a:solidFill>
                <a:effectLst/>
                <a:latin typeface="Calibri"/>
                <a:ea typeface="Calibri"/>
                <a:cs typeface="Calibri"/>
                <a:sym typeface="Calibri"/>
              </a:rPr>
              <a:t>Shinado</a:t>
            </a:r>
            <a:r>
              <a:rPr lang="en-US" sz="1200" b="0" i="0" u="none" strike="noStrike" cap="none" dirty="0">
                <a:solidFill>
                  <a:schemeClr val="dk1"/>
                </a:solidFill>
                <a:effectLst/>
                <a:latin typeface="Calibri"/>
                <a:ea typeface="Calibri"/>
                <a:cs typeface="Calibri"/>
                <a:sym typeface="Calibri"/>
              </a:rPr>
              <a:t> &amp; Sugano in 66’ (shown below). They have similar forms, where a shared amplitude multiplies both absorption states: the discrete and continuum. With the main difference being the good quantum number</a:t>
            </a:r>
            <a:r>
              <a:rPr lang="en-US" sz="1800" kern="0" dirty="0">
                <a:effectLst/>
                <a:latin typeface="Aptos" panose="020B0004020202020204" pitchFamily="34" charset="0"/>
                <a:ea typeface="Aptos" panose="020B0004020202020204" pitchFamily="34" charset="0"/>
                <a:cs typeface="Times New Roman" panose="02020603050405020304" pitchFamily="18" charset="0"/>
              </a:rPr>
              <a: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8893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In the case of the critical points E</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 and E</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+Δ</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 given the large longitudinal reduced mass of these transitions, the excitons are confined to a 2D plane. Therefore, we need the optical response of 2D excitons. For excitons in 2D, Tanguy was able to provide a close form expression for the dielectric function by incorporating broadening to the previous expression by </a:t>
            </a:r>
            <a:r>
              <a:rPr lang="en-US" sz="1800" kern="0" dirty="0" err="1">
                <a:effectLst/>
                <a:latin typeface="Aptos" panose="020B0004020202020204" pitchFamily="34" charset="0"/>
                <a:ea typeface="Aptos" panose="020B0004020202020204" pitchFamily="34" charset="0"/>
                <a:cs typeface="Times New Roman" panose="02020603050405020304" pitchFamily="18" charset="0"/>
              </a:rPr>
              <a:t>Shinado</a:t>
            </a:r>
            <a:r>
              <a:rPr lang="en-US" sz="1800" kern="0" dirty="0">
                <a:effectLst/>
                <a:latin typeface="Aptos" panose="020B0004020202020204" pitchFamily="34" charset="0"/>
                <a:ea typeface="Aptos" panose="020B0004020202020204" pitchFamily="34" charset="0"/>
                <a:cs typeface="Times New Roman" panose="02020603050405020304" pitchFamily="18" charset="0"/>
              </a:rPr>
              <a:t> &amp; Sugano</a:t>
            </a:r>
            <a:r>
              <a:rPr lang="en-US" sz="18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Aft>
                <a:spcPts val="8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Shown below are the real and imaginary parts of the dielectric function. In black is Tanguy’s expression for 2D excitons. In green is its corresponding discrete state absorption and in red is the continuum state absorption. Notice the overlap between this continuum state and the dielectric function for uncorrelated electron-hole pairs. </a:t>
            </a:r>
            <a:r>
              <a:rPr lang="en-US" sz="1800" kern="0" dirty="0">
                <a:effectLst/>
                <a:latin typeface="Aptos" panose="020B0004020202020204" pitchFamily="34" charset="0"/>
                <a:ea typeface="Aptos" panose="020B0004020202020204" pitchFamily="34" charset="0"/>
                <a:cs typeface="Times New Roman" panose="02020603050405020304" pitchFamily="18" charset="0"/>
              </a:rPr>
              <a:t>From here, all is left is to find the amplitude and binding energy corresponding to germanium.</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6851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Aft>
                <a:spcPts val="8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The parameters specific to the material are the average matrix element P</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2</a:t>
            </a:r>
            <a:r>
              <a:rPr lang="en-US" sz="1800" dirty="0">
                <a:effectLst/>
                <a:latin typeface="Aptos" panose="020B0004020202020204" pitchFamily="34" charset="0"/>
                <a:ea typeface="Aptos" panose="020B0004020202020204" pitchFamily="34" charset="0"/>
                <a:cs typeface="Times New Roman" panose="02020603050405020304" pitchFamily="18" charset="0"/>
              </a:rPr>
              <a:t> and the reduced masses of the transitions. Since the values of the effective hole masses are unknown at the L-valley, we use this definition obtained from 6 band </a:t>
            </a:r>
            <a:r>
              <a:rPr lang="en-US" sz="1800" dirty="0" err="1">
                <a:effectLst/>
                <a:latin typeface="Aptos" panose="020B0004020202020204" pitchFamily="34" charset="0"/>
                <a:ea typeface="Aptos" panose="020B0004020202020204" pitchFamily="34" charset="0"/>
                <a:cs typeface="Times New Roman" panose="02020603050405020304" pitchFamily="18" charset="0"/>
              </a:rPr>
              <a:t>k.p</a:t>
            </a:r>
            <a:r>
              <a:rPr lang="en-US" sz="1800" dirty="0">
                <a:effectLst/>
                <a:latin typeface="Aptos" panose="020B0004020202020204" pitchFamily="34" charset="0"/>
                <a:ea typeface="Aptos" panose="020B0004020202020204" pitchFamily="34" charset="0"/>
                <a:cs typeface="Times New Roman" panose="02020603050405020304" pitchFamily="18" charset="0"/>
              </a:rPr>
              <a:t> theory calculation. If we use this definition, the matrix element cancels out and we only need the energy of the critical points. However, we must use the unrenormalized energy, rather than the experimental one. Using the unrenormalized energy incorporates the redshift due to thermal expansion, but not the self-energy due to the deformation-potential electron-phonon coupling. We obtain the unrenormalized energy with this expression. </a:t>
            </a:r>
            <a:r>
              <a:rPr lang="en-US" sz="1800" kern="0" dirty="0">
                <a:effectLst/>
                <a:latin typeface="Aptos" panose="020B0004020202020204" pitchFamily="34" charset="0"/>
                <a:ea typeface="Aptos" panose="020B0004020202020204" pitchFamily="34" charset="0"/>
                <a:cs typeface="Times New Roman" panose="02020603050405020304" pitchFamily="18" charset="0"/>
              </a:rPr>
              <a:t>If we know the unrenormalized energies, then we know the reduced masses, the amplitude of the dielectric function, and the binding energy of the excitons. This is all we need to model the experimental data.</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9235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25B40-318E-BF4E-05FB-2CD7795F7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5A998-6C2F-C9D2-99A8-F9F5331D8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24B67-D4F5-5AEA-CA34-0F39E9419865}"/>
              </a:ext>
            </a:extLst>
          </p:cNvPr>
          <p:cNvSpPr>
            <a:spLocks noGrp="1"/>
          </p:cNvSpPr>
          <p:nvPr>
            <p:ph type="body" idx="1"/>
          </p:nvPr>
        </p:nvSpPr>
        <p:spPr/>
        <p:txBody>
          <a:bodyPr/>
          <a:lstStyle/>
          <a:p>
            <a:pPr marL="0" marR="0">
              <a:lnSpc>
                <a:spcPct val="107000"/>
              </a:lnSpc>
              <a:spcAft>
                <a:spcPts val="800"/>
              </a:spcAft>
              <a:buNone/>
            </a:pPr>
            <a:r>
              <a:rPr lang="en-US" sz="1200" b="0" i="0" u="none" strike="noStrike" cap="none" dirty="0">
                <a:solidFill>
                  <a:schemeClr val="dk1"/>
                </a:solidFill>
                <a:effectLst/>
                <a:latin typeface="Calibri"/>
                <a:ea typeface="Calibri"/>
                <a:cs typeface="Calibri"/>
                <a:sym typeface="Calibri"/>
              </a:rPr>
              <a:t>We need to measure the dielectric function of the material. To do this, we used spectroscopic ellipsometry. This technique consists of measuring the reflection coefficients of the material at an angle θ while modulating the polarization of both, the incident and reflected light.</a:t>
            </a:r>
          </a:p>
          <a:p>
            <a:pPr marL="0" marR="0">
              <a:lnSpc>
                <a:spcPct val="107000"/>
              </a:lnSpc>
              <a:spcAft>
                <a:spcPts val="800"/>
              </a:spcAft>
              <a:buNone/>
            </a:pPr>
            <a:r>
              <a:rPr lang="en-US" sz="1200" b="0" i="0" u="none" strike="noStrike" cap="none" dirty="0">
                <a:solidFill>
                  <a:schemeClr val="dk1"/>
                </a:solidFill>
                <a:effectLst/>
                <a:latin typeface="Calibri"/>
                <a:ea typeface="Calibri"/>
                <a:cs typeface="Calibri"/>
                <a:sym typeface="Calibri"/>
              </a:rPr>
              <a:t>In this particular configuration, the incident unpolarized light at a specific wavelength is sent through a polarizer. The component that is polarized in the plane of incidence is called p-</a:t>
            </a:r>
            <a:r>
              <a:rPr lang="en-US" sz="1200" b="0" i="0" u="none" strike="noStrike" cap="none" dirty="0" err="1">
                <a:solidFill>
                  <a:schemeClr val="dk1"/>
                </a:solidFill>
                <a:effectLst/>
                <a:latin typeface="Calibri"/>
                <a:ea typeface="Calibri"/>
                <a:cs typeface="Calibri"/>
                <a:sym typeface="Calibri"/>
              </a:rPr>
              <a:t>ploarized</a:t>
            </a:r>
            <a:r>
              <a:rPr lang="en-US" sz="1200" b="0" i="0" u="none" strike="noStrike" cap="none" dirty="0">
                <a:solidFill>
                  <a:schemeClr val="dk1"/>
                </a:solidFill>
                <a:effectLst/>
                <a:latin typeface="Calibri"/>
                <a:ea typeface="Calibri"/>
                <a:cs typeface="Calibri"/>
                <a:sym typeface="Calibri"/>
              </a:rPr>
              <a:t>, and parallel to this plane are s-polarized. After light reflects off the sample, it then goes through a retarder which we call a compensator, and another polarizer, which we call the analyzer. There needs to be a rotating optical component, which in this case is the compensator.</a:t>
            </a:r>
          </a:p>
          <a:p>
            <a:pPr marL="0" marR="0">
              <a:lnSpc>
                <a:spcPct val="107000"/>
              </a:lnSpc>
              <a:spcAft>
                <a:spcPts val="800"/>
              </a:spcAft>
              <a:buNone/>
            </a:pPr>
            <a:r>
              <a:rPr lang="en-US" sz="1200" b="0" i="0" u="none" strike="noStrike" cap="none" dirty="0">
                <a:solidFill>
                  <a:schemeClr val="dk1"/>
                </a:solidFill>
                <a:effectLst/>
                <a:latin typeface="Calibri"/>
                <a:ea typeface="Calibri"/>
                <a:cs typeface="Calibri"/>
                <a:sym typeface="Calibri"/>
              </a:rPr>
              <a:t>In the end, we measure an intensity as a function of the compensator angle. If we fit this intensity with a Fourier series, and obtain the Fourier coefficients, we can use them to obtain the </a:t>
            </a:r>
            <a:r>
              <a:rPr lang="en-US" sz="1200" b="0" i="0" u="none" strike="noStrike" cap="none" dirty="0" err="1">
                <a:solidFill>
                  <a:schemeClr val="dk1"/>
                </a:solidFill>
                <a:effectLst/>
                <a:latin typeface="Calibri"/>
                <a:ea typeface="Calibri"/>
                <a:cs typeface="Calibri"/>
                <a:sym typeface="Calibri"/>
              </a:rPr>
              <a:t>ellipsometric</a:t>
            </a:r>
            <a:r>
              <a:rPr lang="en-US" sz="1200" b="0" i="0" u="none" strike="noStrike" cap="none" dirty="0">
                <a:solidFill>
                  <a:schemeClr val="dk1"/>
                </a:solidFill>
                <a:effectLst/>
                <a:latin typeface="Calibri"/>
                <a:ea typeface="Calibri"/>
                <a:cs typeface="Calibri"/>
                <a:sym typeface="Calibri"/>
              </a:rPr>
              <a:t> angles Ψ and Δ. These </a:t>
            </a:r>
            <a:r>
              <a:rPr lang="en-US" sz="1200" b="0" i="0" u="none" strike="noStrike" cap="none" dirty="0" err="1">
                <a:solidFill>
                  <a:schemeClr val="dk1"/>
                </a:solidFill>
                <a:effectLst/>
                <a:latin typeface="Calibri"/>
                <a:ea typeface="Calibri"/>
                <a:cs typeface="Calibri"/>
                <a:sym typeface="Calibri"/>
              </a:rPr>
              <a:t>ellipsometric</a:t>
            </a:r>
            <a:r>
              <a:rPr lang="en-US" sz="1200" b="0" i="0" u="none" strike="noStrike" cap="none" dirty="0">
                <a:solidFill>
                  <a:schemeClr val="dk1"/>
                </a:solidFill>
                <a:effectLst/>
                <a:latin typeface="Calibri"/>
                <a:ea typeface="Calibri"/>
                <a:cs typeface="Calibri"/>
                <a:sym typeface="Calibri"/>
              </a:rPr>
              <a:t> angles are related to the reflection coefficients for s- and p-polarized waves through what is known as the fundamental equation of ellipsometry.</a:t>
            </a:r>
          </a:p>
          <a:p>
            <a:pPr marL="0" marR="0">
              <a:lnSpc>
                <a:spcPct val="107000"/>
              </a:lnSpc>
              <a:spcAft>
                <a:spcPts val="800"/>
              </a:spcAft>
              <a:buNone/>
            </a:pPr>
            <a:r>
              <a:rPr lang="en-US" sz="1200" b="0" i="0" u="none" strike="noStrike" cap="none" dirty="0">
                <a:solidFill>
                  <a:schemeClr val="dk1"/>
                </a:solidFill>
                <a:effectLst/>
                <a:latin typeface="Calibri"/>
                <a:ea typeface="Calibri"/>
                <a:cs typeface="Calibri"/>
                <a:sym typeface="Calibri"/>
              </a:rPr>
              <a:t>Dielectric function can be obtained from the reflection coefficients through Fresnel’s equations. However, what is obtained is a pseudo-dielectric function, rather than the actual dielectric function. The reason for this is that the obtained reflection comes from the sample as a whole. It does not distinguish if the sample is multilayered, if there is surface roughness, or if there are backside reflections. To extract the actual dielectric function some modeling is required.</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4242818-0720-D2DA-98F0-DCA923FBB5E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7108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b="0" i="0" u="none" strike="noStrike" cap="none" dirty="0">
                <a:solidFill>
                  <a:schemeClr val="dk1"/>
                </a:solidFill>
                <a:effectLst/>
                <a:latin typeface="Calibri"/>
                <a:ea typeface="Calibri"/>
                <a:cs typeface="Calibri"/>
                <a:sym typeface="Calibri"/>
              </a:rPr>
              <a:t>To model the steady-state dielectric function, we used a temperature series measurement from 4 K to 800 K. To account for the native oxide layer, we used a GeO</a:t>
            </a:r>
            <a:r>
              <a:rPr lang="en-US" sz="1200" b="0" i="0" u="none" strike="noStrike" cap="none" baseline="-25000" dirty="0">
                <a:solidFill>
                  <a:schemeClr val="dk1"/>
                </a:solidFill>
                <a:effectLst/>
                <a:latin typeface="Calibri"/>
                <a:ea typeface="Calibri"/>
                <a:cs typeface="Calibri"/>
                <a:sym typeface="Calibri"/>
              </a:rPr>
              <a:t>2</a:t>
            </a:r>
            <a:r>
              <a:rPr lang="en-US" sz="1200" b="0" i="0" u="none" strike="noStrike" cap="none" dirty="0">
                <a:solidFill>
                  <a:schemeClr val="dk1"/>
                </a:solidFill>
                <a:effectLst/>
                <a:latin typeface="Calibri"/>
                <a:ea typeface="Calibri"/>
                <a:cs typeface="Calibri"/>
                <a:sym typeface="Calibri"/>
              </a:rPr>
              <a:t> model previously published to do a point-by-point fit and obtain the dielectric function of Ge.</a:t>
            </a:r>
          </a:p>
          <a:p>
            <a:pPr marL="0" marR="0">
              <a:lnSpc>
                <a:spcPct val="107000"/>
              </a:lnSpc>
              <a:spcAft>
                <a:spcPts val="800"/>
              </a:spcAft>
              <a:buNone/>
            </a:pPr>
            <a:r>
              <a:rPr lang="en-US" sz="1200" b="0" i="0" u="none" strike="noStrike" cap="none" dirty="0">
                <a:solidFill>
                  <a:schemeClr val="dk1"/>
                </a:solidFill>
                <a:effectLst/>
                <a:latin typeface="Calibri"/>
                <a:ea typeface="Calibri"/>
                <a:cs typeface="Calibri"/>
                <a:sym typeface="Calibri"/>
              </a:rPr>
              <a:t>To find the energy and broadening of the critical points, we fitted the second derivative of the model and experimental data. To obtain the derivative of the data, we used a digital filter with the extended Gauss kernel. To select the filter width, we decompose the original signal into its Fourier coefficients and we select the order according to the noise onset (higher order coefficients preserve the signal and riding the lower ones suppresses the noise).</a:t>
            </a:r>
          </a:p>
          <a:p>
            <a:pPr marL="0" marR="0">
              <a:lnSpc>
                <a:spcPct val="107000"/>
              </a:lnSpc>
              <a:spcAft>
                <a:spcPts val="800"/>
              </a:spcAft>
              <a:buNone/>
            </a:pPr>
            <a:r>
              <a:rPr lang="en-US" sz="1200" b="0" i="0" u="none" strike="noStrike" cap="none" dirty="0">
                <a:solidFill>
                  <a:schemeClr val="dk1"/>
                </a:solidFill>
                <a:effectLst/>
                <a:latin typeface="Calibri"/>
                <a:ea typeface="Calibri"/>
                <a:cs typeface="Calibri"/>
                <a:sym typeface="Calibri"/>
              </a:rPr>
              <a:t>We can also do the same derivative with a </a:t>
            </a:r>
            <a:r>
              <a:rPr lang="en-US" sz="1200" b="0" i="0" u="none" strike="noStrike" cap="none" dirty="0" err="1">
                <a:solidFill>
                  <a:schemeClr val="dk1"/>
                </a:solidFill>
                <a:effectLst/>
                <a:latin typeface="Calibri"/>
                <a:ea typeface="Calibri"/>
                <a:cs typeface="Calibri"/>
                <a:sym typeface="Calibri"/>
              </a:rPr>
              <a:t>Savitzky</a:t>
            </a:r>
            <a:r>
              <a:rPr lang="en-US" sz="1200" b="0" i="0" u="none" strike="noStrike" cap="none" dirty="0">
                <a:solidFill>
                  <a:schemeClr val="dk1"/>
                </a:solidFill>
                <a:effectLst/>
                <a:latin typeface="Calibri"/>
                <a:ea typeface="Calibri"/>
                <a:cs typeface="Calibri"/>
                <a:sym typeface="Calibri"/>
              </a:rPr>
              <a:t>-Golay filter. However, the extended Gauss filter has the advantage that it is not limited to the number of points of the experimental data.</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5817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Here are the fitted measurements from 4 K to 800 K, with five fitting parameters: energies, broadenings, and a ε</a:t>
            </a:r>
            <a:r>
              <a:rPr lang="en-US" sz="1200" b="0" i="0" u="none" strike="noStrike" cap="none" baseline="-25000" dirty="0">
                <a:solidFill>
                  <a:schemeClr val="dk1"/>
                </a:solidFill>
                <a:effectLst/>
                <a:latin typeface="Calibri"/>
                <a:ea typeface="Calibri"/>
                <a:cs typeface="Calibri"/>
                <a:sym typeface="Calibri"/>
              </a:rPr>
              <a:t>1</a:t>
            </a:r>
            <a:r>
              <a:rPr lang="en-US" sz="1200" b="0" i="0" u="none" strike="noStrike" cap="none" dirty="0">
                <a:solidFill>
                  <a:schemeClr val="dk1"/>
                </a:solidFill>
                <a:effectLst/>
                <a:latin typeface="Calibri"/>
                <a:ea typeface="Calibri"/>
                <a:cs typeface="Calibri"/>
                <a:sym typeface="Calibri"/>
              </a:rPr>
              <a:t> offset, to account for non-resonant contributions to the real part. The figure shows a good agreement with the experimental data.</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085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Here are the results. It is evident from the figures that the model is in excellent agreement with the data near the critical points at all temperatures. The closed form expression for 2D excitons captures the shape and strength of the E</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 and E</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+Δ</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 absorption peaks very well.</a:t>
            </a: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0" dirty="0">
                <a:effectLst/>
                <a:latin typeface="Aptos" panose="020B0004020202020204" pitchFamily="34" charset="0"/>
                <a:cs typeface="Times New Roman" panose="02020603050405020304" pitchFamily="18" charset="0"/>
              </a:rPr>
              <a:t>We also obtained higher energies that previous characterizations of the critical points. This is because, in our model, the maximum absorption peak occurs at </a:t>
            </a:r>
            <a:r>
              <a:rPr lang="en-US" sz="1200" dirty="0">
                <a:effectLst/>
                <a:latin typeface="Aptos" panose="020B0004020202020204" pitchFamily="34" charset="0"/>
                <a:ea typeface="Aptos" panose="020B0004020202020204" pitchFamily="34" charset="0"/>
                <a:cs typeface="Times New Roman" panose="02020603050405020304" pitchFamily="18" charset="0"/>
              </a:rPr>
              <a:t>E</a:t>
            </a:r>
            <a:r>
              <a:rPr lang="en-US" sz="12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200" kern="0" dirty="0">
                <a:effectLst/>
                <a:latin typeface="Aptos" panose="020B0004020202020204" pitchFamily="34" charset="0"/>
                <a:cs typeface="Times New Roman" panose="02020603050405020304" pitchFamily="18" charset="0"/>
              </a:rPr>
              <a:t> minus 4 times the binding energy. NOT at the transition energy.</a:t>
            </a:r>
            <a:endParaRPr lang="en-U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0" dirty="0">
                <a:effectLst/>
                <a:latin typeface="Aptos" panose="020B0004020202020204" pitchFamily="34" charset="0"/>
                <a:ea typeface="Aptos" panose="020B0004020202020204" pitchFamily="34" charset="0"/>
                <a:cs typeface="Times New Roman" panose="02020603050405020304" pitchFamily="18" charset="0"/>
              </a:rPr>
              <a:t>At low and high energies, ε</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800" kern="0" dirty="0">
                <a:effectLst/>
                <a:latin typeface="Aptos" panose="020B0004020202020204" pitchFamily="34" charset="0"/>
                <a:ea typeface="Aptos" panose="020B0004020202020204" pitchFamily="34" charset="0"/>
                <a:cs typeface="Times New Roman" panose="02020603050405020304" pitchFamily="18" charset="0"/>
              </a:rPr>
              <a:t> is missing the contribution of other critical points, which explain the mismatch. At E</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kern="0" dirty="0">
                <a:effectLst/>
                <a:latin typeface="Aptos" panose="020B0004020202020204" pitchFamily="34" charset="0"/>
                <a:ea typeface="Aptos" panose="020B0004020202020204" pitchFamily="34" charset="0"/>
                <a:cs typeface="Times New Roman" panose="02020603050405020304" pitchFamily="18" charset="0"/>
              </a:rPr>
              <a:t>, the amplitude of ε</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800" kern="0" dirty="0">
                <a:effectLst/>
                <a:latin typeface="Aptos" panose="020B0004020202020204" pitchFamily="34" charset="0"/>
                <a:ea typeface="Aptos" panose="020B0004020202020204" pitchFamily="34" charset="0"/>
                <a:cs typeface="Times New Roman" panose="02020603050405020304" pitchFamily="18" charset="0"/>
              </a:rPr>
              <a:t> seems to be smaller than it should be. Conversely, at E</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kern="0" dirty="0">
                <a:effectLst/>
                <a:latin typeface="Aptos" panose="020B0004020202020204" pitchFamily="34" charset="0"/>
                <a:ea typeface="Aptos" panose="020B0004020202020204" pitchFamily="34" charset="0"/>
                <a:cs typeface="Times New Roman" panose="02020603050405020304" pitchFamily="18" charset="0"/>
              </a:rPr>
              <a:t>+Δ</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kern="0" dirty="0">
                <a:effectLst/>
                <a:latin typeface="Aptos" panose="020B0004020202020204" pitchFamily="34" charset="0"/>
                <a:ea typeface="Aptos" panose="020B0004020202020204" pitchFamily="34" charset="0"/>
                <a:cs typeface="Times New Roman" panose="02020603050405020304" pitchFamily="18" charset="0"/>
              </a:rPr>
              <a:t> the amplitude is larger. We attribute these shortcomings of the theory primarily to the reduced masses of the transitions.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3515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Aptos" panose="020B0004020202020204" pitchFamily="34" charset="0"/>
                <a:ea typeface="Aptos" panose="020B0004020202020204" pitchFamily="34" charset="0"/>
                <a:cs typeface="Times New Roman" panose="02020603050405020304" pitchFamily="18" charset="0"/>
              </a:rPr>
              <a:t>We can treat the reduced masses as free parameters and then refit the data. If we do this, the model agrees almost perfectly with the data. However, the reduced masses seem to be in disagreement with the literature values. More importantly, the mass of E</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kern="0" dirty="0">
                <a:effectLst/>
                <a:latin typeface="Aptos" panose="020B0004020202020204" pitchFamily="34" charset="0"/>
                <a:ea typeface="Aptos" panose="020B0004020202020204" pitchFamily="34" charset="0"/>
                <a:cs typeface="Times New Roman" panose="02020603050405020304" pitchFamily="18" charset="0"/>
              </a:rPr>
              <a:t> seems to be larger than for E</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kern="0" dirty="0">
                <a:effectLst/>
                <a:latin typeface="Aptos" panose="020B0004020202020204" pitchFamily="34" charset="0"/>
                <a:ea typeface="Aptos" panose="020B0004020202020204" pitchFamily="34" charset="0"/>
                <a:cs typeface="Times New Roman" panose="02020603050405020304" pitchFamily="18" charset="0"/>
              </a:rPr>
              <a:t>+Δ</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kern="0" dirty="0">
                <a:effectLst/>
                <a:latin typeface="Aptos" panose="020B0004020202020204" pitchFamily="34" charset="0"/>
                <a:ea typeface="Aptos" panose="020B0004020202020204" pitchFamily="34" charset="0"/>
                <a:cs typeface="Times New Roman" panose="02020603050405020304" pitchFamily="18" charset="0"/>
              </a:rPr>
              <a:t>, which is not what we see on previously published values.</a:t>
            </a:r>
          </a:p>
          <a:p>
            <a:r>
              <a:rPr lang="en-US" sz="1800" kern="0" dirty="0">
                <a:effectLst/>
                <a:latin typeface="Aptos" panose="020B0004020202020204" pitchFamily="34" charset="0"/>
                <a:cs typeface="Times New Roman" panose="02020603050405020304" pitchFamily="18" charset="0"/>
              </a:rPr>
              <a:t>Cardona had previously suggested that including linear k terms in the bands increases the mass for </a:t>
            </a:r>
            <a:r>
              <a:rPr lang="en-US" sz="1200" kern="0" dirty="0">
                <a:effectLst/>
                <a:latin typeface="Aptos" panose="020B0004020202020204" pitchFamily="34" charset="0"/>
                <a:ea typeface="Aptos" panose="020B0004020202020204" pitchFamily="34" charset="0"/>
                <a:cs typeface="Times New Roman" panose="02020603050405020304" pitchFamily="18" charset="0"/>
              </a:rPr>
              <a:t>E</a:t>
            </a:r>
            <a:r>
              <a:rPr lang="en-US" sz="12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200" kern="0" dirty="0">
                <a:effectLst/>
                <a:latin typeface="Aptos" panose="020B0004020202020204" pitchFamily="34" charset="0"/>
                <a:ea typeface="Aptos" panose="020B0004020202020204" pitchFamily="34" charset="0"/>
                <a:cs typeface="Times New Roman" panose="02020603050405020304" pitchFamily="18" charset="0"/>
              </a:rPr>
              <a:t> and decreases the mass of E</a:t>
            </a:r>
            <a:r>
              <a:rPr lang="en-US" sz="12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200" kern="0" dirty="0">
                <a:effectLst/>
                <a:latin typeface="Aptos" panose="020B0004020202020204" pitchFamily="34" charset="0"/>
                <a:ea typeface="Aptos" panose="020B0004020202020204" pitchFamily="34" charset="0"/>
                <a:cs typeface="Times New Roman" panose="02020603050405020304" pitchFamily="18" charset="0"/>
              </a:rPr>
              <a:t>+Δ</a:t>
            </a:r>
            <a:r>
              <a:rPr lang="en-US" sz="12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200" kern="0" dirty="0">
                <a:effectLst/>
                <a:latin typeface="Aptos" panose="020B0004020202020204" pitchFamily="34" charset="0"/>
                <a:ea typeface="Aptos" panose="020B0004020202020204" pitchFamily="34" charset="0"/>
                <a:cs typeface="Times New Roman" panose="02020603050405020304" pitchFamily="18" charset="0"/>
              </a:rPr>
              <a:t>. Especially in the </a:t>
            </a:r>
            <a:r>
              <a:rPr lang="el-GR" sz="1200" kern="0" dirty="0">
                <a:effectLst/>
                <a:latin typeface="Aptos" panose="020B0004020202020204" pitchFamily="34" charset="0"/>
                <a:ea typeface="Aptos" panose="020B0004020202020204" pitchFamily="34" charset="0"/>
                <a:cs typeface="Times New Roman" panose="02020603050405020304" pitchFamily="18" charset="0"/>
              </a:rPr>
              <a:t>Λ</a:t>
            </a:r>
            <a:r>
              <a:rPr lang="en-US" sz="1200" kern="0" dirty="0">
                <a:effectLst/>
                <a:latin typeface="Aptos" panose="020B0004020202020204" pitchFamily="34" charset="0"/>
                <a:ea typeface="Aptos" panose="020B0004020202020204" pitchFamily="34" charset="0"/>
                <a:cs typeface="Times New Roman" panose="02020603050405020304" pitchFamily="18" charset="0"/>
              </a:rPr>
              <a:t>-direction, but not yet at the L-point. It is important to emphasize that the fitted values of the masses are purely </a:t>
            </a:r>
            <a:r>
              <a:rPr lang="en-US" sz="1200" b="0" i="0" u="none" strike="noStrike" cap="none" baseline="0" dirty="0">
                <a:solidFill>
                  <a:schemeClr val="dk1"/>
                </a:solidFill>
                <a:latin typeface="Calibri"/>
                <a:ea typeface="Calibri"/>
                <a:cs typeface="Calibri"/>
                <a:sym typeface="Calibri"/>
              </a:rPr>
              <a:t>empirical parameters and should not be overinterpreted. </a:t>
            </a:r>
            <a:r>
              <a:rPr lang="en-US" sz="1200" kern="0" dirty="0">
                <a:effectLst/>
                <a:latin typeface="Aptos" panose="020B0004020202020204" pitchFamily="34" charset="0"/>
                <a:ea typeface="Aptos" panose="020B0004020202020204" pitchFamily="34" charset="0"/>
                <a:cs typeface="Times New Roman" panose="02020603050405020304" pitchFamily="18" charset="0"/>
              </a:rPr>
              <a:t>Future work should investigate the effects of these linear terms on the reduced masses.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4269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590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82EA5-968F-9562-FEA5-23B72D4A2C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4FD77-D044-505B-80FF-A539B29AA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5255C-16BD-8AFD-2760-6A9208E1C776}"/>
              </a:ext>
            </a:extLst>
          </p:cNvPr>
          <p:cNvSpPr>
            <a:spLocks noGrp="1"/>
          </p:cNvSpPr>
          <p:nvPr>
            <p:ph type="body" idx="1"/>
          </p:nvPr>
        </p:nvSpPr>
        <p:spPr/>
        <p:txBody>
          <a:bodyPr/>
          <a:lstStyle/>
          <a:p>
            <a:pPr marL="0" marR="0" algn="just">
              <a:lnSpc>
                <a:spcPct val="107000"/>
              </a:lnSpc>
              <a:spcAft>
                <a:spcPts val="800"/>
              </a:spcAft>
            </a:pPr>
            <a:r>
              <a:rPr lang="en-US" sz="1200" b="0" i="0" u="none" strike="noStrike" cap="none" dirty="0">
                <a:solidFill>
                  <a:schemeClr val="dk1"/>
                </a:solidFill>
                <a:effectLst/>
                <a:latin typeface="Calibri"/>
                <a:ea typeface="Calibri"/>
                <a:cs typeface="Calibri"/>
                <a:sym typeface="Calibri"/>
              </a:rPr>
              <a:t>Before anything, I would like to do some acknowledgments. I would like to thank my advisor Dr. Stefan Zollner. The committee member for giving up their valuable time. The past and present members of our research group. The measurements for the principal part of this work, were performed at ELI ERIC in the Czech Republic with the ellipsometry team listed here. I want to also acknowledge our consulting theorist, José Menéndez from ASU and finally our funding agencies.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5DE7373-EC73-722D-4F7F-2DB44D88665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2675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Here is a schematic of the time-resolved ellipsometry set up. The coherent Astrella laser emits 35 fs pulses with at 800 nm wavelength and 1 kHz repetition rate. This beam is split into the pump used to photo-excite the sample and the probe, the beam used for conventional ellipsometry. The probe beam is converted into white light via supercontinuum generation light by focusing it using a lens onto a CaF</a:t>
            </a:r>
            <a:r>
              <a:rPr lang="en-US" sz="1200" b="0" i="0" u="none" strike="noStrike" cap="none" baseline="-25000" dirty="0">
                <a:solidFill>
                  <a:schemeClr val="dk1"/>
                </a:solidFill>
                <a:effectLst/>
                <a:latin typeface="Calibri"/>
                <a:ea typeface="Calibri"/>
                <a:cs typeface="Calibri"/>
                <a:sym typeface="Calibri"/>
              </a:rPr>
              <a:t>2</a:t>
            </a:r>
            <a:r>
              <a:rPr lang="en-US" sz="1200" b="0" i="0" u="none" strike="noStrike" cap="none" dirty="0">
                <a:solidFill>
                  <a:schemeClr val="dk1"/>
                </a:solidFill>
                <a:effectLst/>
                <a:latin typeface="Calibri"/>
                <a:ea typeface="Calibri"/>
                <a:cs typeface="Calibri"/>
                <a:sym typeface="Calibri"/>
              </a:rPr>
              <a:t> plate. The probe is then passed through a 500 Hz chopper (more on this chopper later). After this chopper, the probe follows the conventional path of rotating compensator ellipsometry, as discussed before. Finally, the beam is dispersed by a prism before hitting the detector. Probe accounts for only a small fraction of the original beam pulse. Ther rest of it belongs to the pump beam which goes through a 250 Hz chopper and then onto a delay line which modulates the delay of the lagging time between the pulse of the pump and the probe.</a:t>
            </a:r>
          </a:p>
          <a:p>
            <a:r>
              <a:rPr lang="en-US" sz="1200" b="0" i="0" u="none" strike="noStrike" cap="none" dirty="0">
                <a:solidFill>
                  <a:schemeClr val="dk1"/>
                </a:solidFill>
                <a:effectLst/>
                <a:latin typeface="Calibri"/>
                <a:ea typeface="Calibri"/>
                <a:cs typeface="Calibri"/>
                <a:sym typeface="Calibri"/>
              </a:rPr>
              <a:t>Here are the images that highlight the important features in this setup, which are the ellipsometry stage, where the red line is the pump, and the green one is the probe, the delay line, and the supercontinuum generation.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7404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06025-7132-B79E-B6C4-1F39393F0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9C6339-B5A5-450A-2F0A-1FDF87453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D9B69E-8B29-432B-E328-4B6B8BD78141}"/>
              </a:ext>
            </a:extLst>
          </p:cNvPr>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The choppers previously mentioned give 4 different measured intensities (or columns), pump plus probe, pump only, probe only, and dark where both beams are blocked. In the end, what we actually measure is the reflectance difference or transient signal, computed using this relation. This transient signal is measured at different compensator angles.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We can use the reflectance difference in combination with a reference measurement to obtain the Mueller matrix elements and finally the </a:t>
            </a:r>
            <a:r>
              <a:rPr lang="en-US" sz="1200" b="0" i="0" u="none" strike="noStrike" cap="none" dirty="0" err="1">
                <a:solidFill>
                  <a:schemeClr val="dk1"/>
                </a:solidFill>
                <a:effectLst/>
                <a:latin typeface="Calibri"/>
                <a:ea typeface="Calibri"/>
                <a:cs typeface="Calibri"/>
                <a:sym typeface="Calibri"/>
              </a:rPr>
              <a:t>ellipsometric</a:t>
            </a:r>
            <a:r>
              <a:rPr lang="en-US" sz="1200" b="0" i="0" u="none" strike="noStrike" cap="none" dirty="0">
                <a:solidFill>
                  <a:schemeClr val="dk1"/>
                </a:solidFill>
                <a:effectLst/>
                <a:latin typeface="Calibri"/>
                <a:ea typeface="Calibri"/>
                <a:cs typeface="Calibri"/>
                <a:sym typeface="Calibri"/>
              </a:rPr>
              <a:t> angles.</a:t>
            </a:r>
          </a:p>
        </p:txBody>
      </p:sp>
      <p:sp>
        <p:nvSpPr>
          <p:cNvPr id="4" name="Slide Number Placeholder 3">
            <a:extLst>
              <a:ext uri="{FF2B5EF4-FFF2-40B4-BE49-F238E27FC236}">
                <a16:creationId xmlns:a16="http://schemas.microsoft.com/office/drawing/2014/main" id="{A7881F1D-3822-D80B-709A-70442653452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2969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Here we can see the data after an oxide correction. These are the real and imaginary parts of the dielectric function. The data is displayed as a function of photon energy on this axis, with a range from 1.8 to 2.8 eV, where the E</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kern="0" dirty="0">
                <a:effectLst/>
                <a:latin typeface="Aptos" panose="020B0004020202020204" pitchFamily="34" charset="0"/>
                <a:ea typeface="Aptos" panose="020B0004020202020204" pitchFamily="34" charset="0"/>
                <a:cs typeface="Times New Roman" panose="02020603050405020304" pitchFamily="18" charset="0"/>
              </a:rPr>
              <a:t> and E</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kern="0" dirty="0">
                <a:effectLst/>
                <a:latin typeface="Aptos" panose="020B0004020202020204" pitchFamily="34" charset="0"/>
                <a:ea typeface="Aptos" panose="020B0004020202020204" pitchFamily="34" charset="0"/>
                <a:cs typeface="Times New Roman" panose="02020603050405020304" pitchFamily="18" charset="0"/>
              </a:rPr>
              <a:t>+Δ</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kern="0" dirty="0">
                <a:effectLst/>
                <a:latin typeface="Aptos" panose="020B0004020202020204" pitchFamily="34" charset="0"/>
                <a:ea typeface="Aptos" panose="020B0004020202020204" pitchFamily="34" charset="0"/>
                <a:cs typeface="Times New Roman" panose="02020603050405020304" pitchFamily="18" charset="0"/>
              </a:rPr>
              <a:t> CPs are located. The delay time on the other axis ranges from 0 up to the first 50 ps. If we focus on ε</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800" kern="0" dirty="0">
                <a:effectLst/>
                <a:latin typeface="Aptos" panose="020B0004020202020204" pitchFamily="34" charset="0"/>
                <a:ea typeface="Aptos" panose="020B0004020202020204" pitchFamily="34" charset="0"/>
                <a:cs typeface="Times New Roman" panose="02020603050405020304" pitchFamily="18" charset="0"/>
              </a:rPr>
              <a:t>, we can see an initial decrease in amplitude within the first picoseconds, after which it starts to recover its original form.</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7246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This is another view of the same data. On the left, you can see from -5 </a:t>
            </a:r>
            <a:r>
              <a:rPr lang="en-US" sz="180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dirty="0">
                <a:effectLst/>
                <a:latin typeface="Aptos" panose="020B0004020202020204" pitchFamily="34" charset="0"/>
                <a:ea typeface="Aptos" panose="020B0004020202020204" pitchFamily="34" charset="0"/>
                <a:cs typeface="Times New Roman" panose="02020603050405020304" pitchFamily="18" charset="0"/>
              </a:rPr>
              <a:t> to 1 ns. On the right, you can see from -0.5 </a:t>
            </a:r>
            <a:r>
              <a:rPr lang="en-US" sz="180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dirty="0">
                <a:effectLst/>
                <a:latin typeface="Aptos" panose="020B0004020202020204" pitchFamily="34" charset="0"/>
                <a:ea typeface="Aptos" panose="020B0004020202020204" pitchFamily="34" charset="0"/>
                <a:cs typeface="Times New Roman" panose="02020603050405020304" pitchFamily="18" charset="0"/>
              </a:rPr>
              <a:t> up to the first 5 ps. Again, we see the initial reduction in the amplitude of </a:t>
            </a:r>
            <a:r>
              <a:rPr lang="en-US" sz="1800" dirty="0">
                <a:effectLst/>
                <a:latin typeface="Aptos" panose="020B0004020202020204" pitchFamily="34" charset="0"/>
                <a:ea typeface="Aptos" panose="020B0004020202020204" pitchFamily="34" charset="0"/>
                <a:cs typeface="Aptos" panose="020B0004020202020204" pitchFamily="34" charset="0"/>
              </a:rPr>
              <a:t>ε</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800" dirty="0">
                <a:effectLst/>
                <a:latin typeface="Aptos" panose="020B0004020202020204" pitchFamily="34" charset="0"/>
                <a:ea typeface="Aptos" panose="020B0004020202020204" pitchFamily="34" charset="0"/>
                <a:cs typeface="Times New Roman" panose="02020603050405020304" pitchFamily="18" charset="0"/>
              </a:rPr>
              <a:t>, which reaches its maximum change at around 1 </a:t>
            </a:r>
            <a:r>
              <a:rPr lang="en-US" sz="180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dirty="0">
                <a:effectLst/>
                <a:latin typeface="Aptos" panose="020B0004020202020204" pitchFamily="34" charset="0"/>
                <a:ea typeface="Aptos" panose="020B0004020202020204" pitchFamily="34" charset="0"/>
                <a:cs typeface="Times New Roman" panose="02020603050405020304" pitchFamily="18" charset="0"/>
              </a:rPr>
              <a:t> and then starts to recover. This time regime (the first </a:t>
            </a:r>
            <a:r>
              <a:rPr lang="en-US" sz="180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dirty="0">
                <a:effectLst/>
                <a:latin typeface="Aptos" panose="020B0004020202020204" pitchFamily="34" charset="0"/>
                <a:ea typeface="Aptos" panose="020B0004020202020204" pitchFamily="34" charset="0"/>
                <a:cs typeface="Times New Roman" panose="02020603050405020304" pitchFamily="18" charset="0"/>
              </a:rPr>
              <a:t>) is where scattering and relaxation of carriers takes place and is where we will focus on to try to model the dielectric function.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4804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Before modeling, we need to look at the physical processes that take place throughout the measurement.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0952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Aptos" panose="020B0004020202020204" pitchFamily="34" charset="0"/>
                <a:ea typeface="Aptos" panose="020B0004020202020204" pitchFamily="34" charset="0"/>
                <a:cs typeface="Times New Roman" panose="02020603050405020304" pitchFamily="18" charset="0"/>
              </a:rPr>
              <a:t>To begin with, the initial pulse promotes electrons from all three valence bands to the conduction band at the center of the Brillouin zone. These initial carriers then thermalize to a distribution with a well-defined temperature. This thermalization process happens under a few fs and it happens via carrier-carrier scattering. These hot carriers are at a very high temperature (much greater than the lattice temperature) and have excess energy given by E</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e</a:t>
            </a:r>
            <a:r>
              <a:rPr lang="en-US" sz="1800" kern="0" dirty="0">
                <a:effectLst/>
                <a:latin typeface="Aptos" panose="020B0004020202020204" pitchFamily="34" charset="0"/>
                <a:ea typeface="Aptos" panose="020B0004020202020204" pitchFamily="34" charset="0"/>
                <a:cs typeface="Times New Roman" panose="02020603050405020304" pitchFamily="18" charset="0"/>
              </a:rPr>
              <a:t>, shown in this expression. As the carriers relax and cool down, they will scatter from the Г-valley to the satellite valleys and will eventually cluster at the L-valley (the lowest valley).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2555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presence of these hot carriers will then raise the quasi-Fermi energy of the conduction band. On a </a:t>
            </a:r>
            <a:r>
              <a:rPr lang="en-US" sz="180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dirty="0">
                <a:effectLst/>
                <a:latin typeface="Aptos" panose="020B0004020202020204" pitchFamily="34" charset="0"/>
                <a:ea typeface="Aptos" panose="020B0004020202020204" pitchFamily="34" charset="0"/>
                <a:cs typeface="Times New Roman" panose="02020603050405020304" pitchFamily="18" charset="0"/>
              </a:rPr>
              <a:t> scale, we assume that Fermi energy is the same across all three valleys. This processes of filling the CB and lifting of Fermi energy are what affect the optical functions of the material, as well as the energy of the bandgap (or in our case, the energy of the CPs E</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 and E</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+Δ</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 which is where we are probing). </a:t>
            </a:r>
          </a:p>
          <a:p>
            <a:pPr marL="0" marR="0" algn="just">
              <a:lnSpc>
                <a:spcPct val="107000"/>
              </a:lnSpc>
              <a:spcAft>
                <a:spcPts val="800"/>
              </a:spcAft>
            </a:pPr>
            <a:r>
              <a:rPr lang="en-US" sz="1800" kern="0" dirty="0">
                <a:effectLst/>
                <a:latin typeface="Aptos" panose="020B0004020202020204" pitchFamily="34" charset="0"/>
                <a:ea typeface="Aptos" panose="020B0004020202020204" pitchFamily="34" charset="0"/>
                <a:cs typeface="Times New Roman" panose="02020603050405020304" pitchFamily="18" charset="0"/>
              </a:rPr>
              <a:t>Therefore, if we want to model the dielectric function, the goal then becomes to calculate the change in the Fermi energy induced by these hot carriers.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2844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Aft>
                <a:spcPts val="800"/>
              </a:spcAft>
            </a:pPr>
            <a:r>
              <a:rPr lang="en-US" sz="1800" kern="0" dirty="0">
                <a:effectLst/>
                <a:latin typeface="Aptos" panose="020B0004020202020204" pitchFamily="34" charset="0"/>
                <a:ea typeface="Aptos" panose="020B0004020202020204" pitchFamily="34" charset="0"/>
                <a:cs typeface="Times New Roman" panose="02020603050405020304" pitchFamily="18" charset="0"/>
              </a:rPr>
              <a:t>Before that, however, we need an estimate of the initial carrier density at the central Г-valley. We can calculate it by using the power and beam diameter of the pump. However, this tends to overestimate the carrier density. Instead, we calculate the density as a function of temperature by imposing the excess energy of the carriers as the Fermi energy. The figure on the left shows two curves, the density of the Г-valley, and the same density multiplied by two, to allow for some intervalley scattering.</a:t>
            </a:r>
          </a:p>
          <a:p>
            <a:pPr marL="0" marR="0" algn="just">
              <a:lnSpc>
                <a:spcPct val="107000"/>
              </a:lnSpc>
              <a:spcAft>
                <a:spcPts val="800"/>
              </a:spcAft>
            </a:pPr>
            <a:r>
              <a:rPr lang="en-US" sz="1800" kern="0" dirty="0">
                <a:effectLst/>
                <a:latin typeface="Aptos" panose="020B0004020202020204" pitchFamily="34" charset="0"/>
                <a:ea typeface="Aptos" panose="020B0004020202020204" pitchFamily="34" charset="0"/>
                <a:cs typeface="Times New Roman" panose="02020603050405020304" pitchFamily="18" charset="0"/>
              </a:rPr>
              <a:t>We also assume that the temperature is approximately that of an ideal electron-gas plasma, which is about 2600 K. At this temperature, we can see that the carrier density will fall between 5×10</a:t>
            </a:r>
            <a:r>
              <a:rPr lang="en-US" sz="1800" kern="0" baseline="30000" dirty="0">
                <a:effectLst/>
                <a:latin typeface="Aptos" panose="020B0004020202020204" pitchFamily="34" charset="0"/>
                <a:ea typeface="Aptos" panose="020B0004020202020204" pitchFamily="34" charset="0"/>
                <a:cs typeface="Times New Roman" panose="02020603050405020304" pitchFamily="18" charset="0"/>
              </a:rPr>
              <a:t>19</a:t>
            </a:r>
            <a:r>
              <a:rPr lang="en-US" sz="1800" kern="0" dirty="0">
                <a:effectLst/>
                <a:latin typeface="Aptos" panose="020B0004020202020204" pitchFamily="34" charset="0"/>
                <a:ea typeface="Aptos" panose="020B0004020202020204" pitchFamily="34" charset="0"/>
                <a:cs typeface="Times New Roman" panose="02020603050405020304" pitchFamily="18" charset="0"/>
              </a:rPr>
              <a:t> and 10</a:t>
            </a:r>
            <a:r>
              <a:rPr lang="en-US" sz="1800" kern="0" baseline="30000" dirty="0">
                <a:effectLst/>
                <a:latin typeface="Aptos" panose="020B0004020202020204" pitchFamily="34" charset="0"/>
                <a:ea typeface="Aptos" panose="020B0004020202020204" pitchFamily="34" charset="0"/>
                <a:cs typeface="Times New Roman" panose="02020603050405020304" pitchFamily="18" charset="0"/>
              </a:rPr>
              <a:t>20</a:t>
            </a:r>
            <a:r>
              <a:rPr lang="en-US" sz="1800" kern="0" dirty="0">
                <a:effectLst/>
                <a:latin typeface="Aptos" panose="020B0004020202020204" pitchFamily="34" charset="0"/>
                <a:ea typeface="Aptos" panose="020B0004020202020204" pitchFamily="34" charset="0"/>
                <a:cs typeface="Times New Roman" panose="02020603050405020304" pitchFamily="18" charset="0"/>
              </a:rPr>
              <a:t> carriers cm</a:t>
            </a:r>
            <a:r>
              <a:rPr lang="en-US" sz="1800" kern="0" baseline="30000" dirty="0">
                <a:effectLst/>
                <a:latin typeface="Aptos" panose="020B0004020202020204" pitchFamily="34" charset="0"/>
                <a:ea typeface="Aptos" panose="020B0004020202020204" pitchFamily="34" charset="0"/>
                <a:cs typeface="Times New Roman" panose="02020603050405020304" pitchFamily="18" charset="0"/>
              </a:rPr>
              <a:t>-3</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240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Aft>
                <a:spcPts val="8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Once we know the density, we allow for intervalley scattering by summing over the density across all three valleys and then solve for the Fermi energy as a function of temperature. The figure on the left shows the Fermi energy for both previously estimated densities. The figure on the right shows the relative valley population. We see that at high temperatures, about 55% of the carriers lie on the X-valley and the rest on the L-valley. As the temperature decreases, the carriers relocate to the L-valley more and more. The Γ- valley, on the other hand, remains close to zero at all temperatures.</a:t>
            </a:r>
          </a:p>
          <a:p>
            <a:pPr>
              <a:buNone/>
            </a:pPr>
            <a:r>
              <a:rPr lang="en-US" sz="1800" kern="0" dirty="0">
                <a:effectLst/>
                <a:latin typeface="Aptos" panose="020B0004020202020204" pitchFamily="34" charset="0"/>
                <a:ea typeface="Aptos" panose="020B0004020202020204" pitchFamily="34" charset="0"/>
                <a:cs typeface="Times New Roman" panose="02020603050405020304" pitchFamily="18" charset="0"/>
              </a:rPr>
              <a:t>This gives us the evolution of the Fermi energy and temperature of the carriers, and these are the parameters we need to model the dielectric function.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318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How do we model the dielectric function?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750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3AEEC-95F1-4333-5887-5C0174D54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DC413-51DE-AA57-F44D-435B5BEB10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BCFDE-7D73-A824-0DEB-5C99C3FE0E6B}"/>
              </a:ext>
            </a:extLst>
          </p:cNvPr>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Here is a list of our publications so far. I will not talk about </a:t>
            </a:r>
            <a:r>
              <a:rPr lang="en-US" sz="1200" b="0" i="0" u="none" strike="noStrike" cap="none" dirty="0" err="1">
                <a:solidFill>
                  <a:schemeClr val="dk1"/>
                </a:solidFill>
                <a:effectLst/>
                <a:latin typeface="Calibri"/>
                <a:ea typeface="Calibri"/>
                <a:cs typeface="Calibri"/>
                <a:sym typeface="Calibri"/>
              </a:rPr>
              <a:t>InSb</a:t>
            </a:r>
            <a:r>
              <a:rPr lang="en-US" sz="1200" b="0" i="0" u="none" strike="noStrike" cap="none" dirty="0">
                <a:solidFill>
                  <a:schemeClr val="dk1"/>
                </a:solidFill>
                <a:effectLst/>
                <a:latin typeface="Calibri"/>
                <a:ea typeface="Calibri"/>
                <a:cs typeface="Calibri"/>
                <a:sym typeface="Calibri"/>
              </a:rPr>
              <a:t> in this presentation. However, some of the calculations related to charge carrier statistics in this paper are used for this work.</a:t>
            </a:r>
          </a:p>
          <a:p>
            <a:r>
              <a:rPr lang="en-US" sz="1200" b="0" i="0" u="none" strike="noStrike" cap="none" dirty="0">
                <a:solidFill>
                  <a:schemeClr val="dk1"/>
                </a:solidFill>
                <a:effectLst/>
                <a:latin typeface="Calibri"/>
                <a:ea typeface="Calibri"/>
                <a:cs typeface="Calibri"/>
                <a:sym typeface="Calibri"/>
              </a:rPr>
              <a:t>This is a list of the conferences where I have presented and also an invited talk. Lastly, I was fortunate enough that IBM needed an ellipsometry person. So I will start a new position at IBM research shortly.</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93E5140-30B7-4DB8-D098-463B1E7DD56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4910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We start with the steady state dielectric function of 2D excitons that we previously developed. This captures the critical point energies and broadenings.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9380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Next, we consider band-filling effects. For this, we used Xu and Menendez’s model given in this expression. The previously calculated temperature and Fermi energy are embedded in this integral. The figure on the left shows ε</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800" kern="0" dirty="0">
                <a:effectLst/>
                <a:latin typeface="Aptos" panose="020B0004020202020204" pitchFamily="34" charset="0"/>
                <a:ea typeface="Aptos" panose="020B0004020202020204" pitchFamily="34" charset="0"/>
                <a:cs typeface="Times New Roman" panose="02020603050405020304" pitchFamily="18" charset="0"/>
              </a:rPr>
              <a:t> at different points in the calculated Fermi energy curve for 10</a:t>
            </a:r>
            <a:r>
              <a:rPr lang="en-US" sz="1800" kern="0" baseline="30000" dirty="0">
                <a:effectLst/>
                <a:latin typeface="Aptos" panose="020B0004020202020204" pitchFamily="34" charset="0"/>
                <a:ea typeface="Aptos" panose="020B0004020202020204" pitchFamily="34" charset="0"/>
                <a:cs typeface="Times New Roman" panose="02020603050405020304" pitchFamily="18" charset="0"/>
              </a:rPr>
              <a:t>20</a:t>
            </a:r>
            <a:r>
              <a:rPr lang="en-US" sz="1800" kern="0" dirty="0">
                <a:effectLst/>
                <a:latin typeface="Aptos" panose="020B0004020202020204" pitchFamily="34" charset="0"/>
                <a:ea typeface="Aptos" panose="020B0004020202020204" pitchFamily="34" charset="0"/>
                <a:cs typeface="Times New Roman" panose="02020603050405020304" pitchFamily="18" charset="0"/>
              </a:rPr>
              <a:t> cm</a:t>
            </a:r>
            <a:r>
              <a:rPr lang="en-US" sz="1800" kern="0" baseline="30000" dirty="0">
                <a:effectLst/>
                <a:latin typeface="Aptos" panose="020B0004020202020204" pitchFamily="34" charset="0"/>
                <a:ea typeface="Aptos" panose="020B0004020202020204" pitchFamily="34" charset="0"/>
                <a:cs typeface="Times New Roman" panose="02020603050405020304" pitchFamily="18" charset="0"/>
              </a:rPr>
              <a:t>-3</a:t>
            </a:r>
            <a:r>
              <a:rPr lang="en-US" sz="1800" kern="0" dirty="0">
                <a:effectLst/>
                <a:latin typeface="Aptos" panose="020B0004020202020204" pitchFamily="34" charset="0"/>
                <a:ea typeface="Aptos" panose="020B0004020202020204" pitchFamily="34" charset="0"/>
                <a:cs typeface="Times New Roman" panose="02020603050405020304" pitchFamily="18" charset="0"/>
              </a:rPr>
              <a:t>. On the right is its corresponding 2</a:t>
            </a:r>
            <a:r>
              <a:rPr lang="en-US" sz="1800" kern="0" baseline="30000" dirty="0">
                <a:effectLst/>
                <a:latin typeface="Aptos" panose="020B0004020202020204" pitchFamily="34" charset="0"/>
                <a:ea typeface="Aptos" panose="020B0004020202020204" pitchFamily="34" charset="0"/>
                <a:cs typeface="Times New Roman" panose="02020603050405020304" pitchFamily="18" charset="0"/>
              </a:rPr>
              <a:t>nd</a:t>
            </a:r>
            <a:r>
              <a:rPr lang="en-US" sz="1800" kern="0" dirty="0">
                <a:effectLst/>
                <a:latin typeface="Aptos" panose="020B0004020202020204" pitchFamily="34" charset="0"/>
                <a:ea typeface="Aptos" panose="020B0004020202020204" pitchFamily="34" charset="0"/>
                <a:cs typeface="Times New Roman" panose="02020603050405020304" pitchFamily="18" charset="0"/>
              </a:rPr>
              <a:t> derivative.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To point out some of the features, we can see that as the Fermi energy increases, the amplitude of </a:t>
            </a:r>
            <a:r>
              <a:rPr lang="en-US" sz="1800" kern="0" dirty="0">
                <a:effectLst/>
                <a:latin typeface="Aptos" panose="020B0004020202020204" pitchFamily="34" charset="0"/>
                <a:ea typeface="Aptos" panose="020B0004020202020204" pitchFamily="34" charset="0"/>
                <a:cs typeface="Aptos" panose="020B0004020202020204" pitchFamily="34" charset="0"/>
              </a:rPr>
              <a:t>ε</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800" kern="0" dirty="0">
                <a:effectLst/>
                <a:latin typeface="Aptos" panose="020B0004020202020204" pitchFamily="34" charset="0"/>
                <a:ea typeface="Aptos" panose="020B0004020202020204" pitchFamily="34" charset="0"/>
                <a:cs typeface="Times New Roman" panose="02020603050405020304" pitchFamily="18" charset="0"/>
              </a:rPr>
              <a:t> decreases, consistent with what we see on the data. More importantly, we see that the CP energies do not shift as the band fills up, concluding that the energy is not affected by band filling effects. We also do not expect to see a Fermi singularity (this feature seen at high energies). In the corner, we can see the same feature at constant Fermi energy and is shown to fade away at high temperatures.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Finally, the real part of the dielectric function is simply calculated by a </a:t>
            </a:r>
            <a:r>
              <a:rPr lang="en-US" sz="1800" kern="0" dirty="0" err="1">
                <a:effectLst/>
                <a:latin typeface="Aptos" panose="020B0004020202020204" pitchFamily="34" charset="0"/>
                <a:ea typeface="Aptos" panose="020B0004020202020204" pitchFamily="34" charset="0"/>
                <a:cs typeface="Times New Roman" panose="02020603050405020304" pitchFamily="18" charset="0"/>
              </a:rPr>
              <a:t>Kramers-Kronig</a:t>
            </a:r>
            <a:r>
              <a:rPr lang="en-US" sz="1800" kern="0" dirty="0">
                <a:effectLst/>
                <a:latin typeface="Aptos" panose="020B0004020202020204" pitchFamily="34" charset="0"/>
                <a:ea typeface="Aptos" panose="020B0004020202020204" pitchFamily="34" charset="0"/>
                <a:cs typeface="Times New Roman" panose="02020603050405020304" pitchFamily="18" charset="0"/>
              </a:rPr>
              <a:t> transformation. Displayed here is </a:t>
            </a:r>
            <a:r>
              <a:rPr lang="en-US" sz="1800" kern="0" dirty="0">
                <a:effectLst/>
                <a:latin typeface="Aptos" panose="020B0004020202020204" pitchFamily="34" charset="0"/>
                <a:ea typeface="Aptos" panose="020B0004020202020204" pitchFamily="34" charset="0"/>
                <a:cs typeface="Aptos" panose="020B0004020202020204" pitchFamily="34" charset="0"/>
              </a:rPr>
              <a:t>ε</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kern="0" dirty="0">
                <a:effectLst/>
                <a:latin typeface="Aptos" panose="020B0004020202020204" pitchFamily="34" charset="0"/>
                <a:ea typeface="Aptos" panose="020B0004020202020204" pitchFamily="34" charset="0"/>
                <a:cs typeface="Times New Roman" panose="02020603050405020304" pitchFamily="18" charset="0"/>
              </a:rPr>
              <a:t> and its corresponding second derivative.</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7117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So, how does the model compare with the data?</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4502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A5F41-FFDE-78AA-AF7C-F8D514590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DBC0AB-7746-4E53-8A1D-F2ECD499F7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96ADDB-4250-4CB9-4AF7-EAB7DDC6A241}"/>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The final model (shown in the expression above) combines both, 2D excitons and band-filling effects. </a:t>
            </a:r>
            <a:r>
              <a:rPr lang="en-US" sz="1800" dirty="0">
                <a:effectLst/>
                <a:latin typeface="Aptos" panose="020B0004020202020204" pitchFamily="34" charset="0"/>
                <a:ea typeface="Aptos" panose="020B0004020202020204" pitchFamily="34" charset="0"/>
                <a:cs typeface="Times New Roman" panose="02020603050405020304" pitchFamily="18" charset="0"/>
              </a:rPr>
              <a:t>We started the fitting procedure with the negative delays (steady state measurements). To fit the energies and broadenings, we fitted the second derivative. To get a better match in the dielectric function, we fitted the masses to the dielectric function. The values for the carrier density and temperature are held to their thermal equilibrium values. This masses were then held constant for the rest of the delays.</a:t>
            </a:r>
          </a:p>
        </p:txBody>
      </p:sp>
      <p:sp>
        <p:nvSpPr>
          <p:cNvPr id="4" name="Slide Number Placeholder 3">
            <a:extLst>
              <a:ext uri="{FF2B5EF4-FFF2-40B4-BE49-F238E27FC236}">
                <a16:creationId xmlns:a16="http://schemas.microsoft.com/office/drawing/2014/main" id="{31934284-E8A0-3D59-6DFF-4DC5D3B2777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935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On the left is shown the fit at -1 </a:t>
            </a:r>
            <a:r>
              <a:rPr lang="en-US" sz="1800" kern="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kern="0" dirty="0">
                <a:effectLst/>
                <a:latin typeface="Aptos" panose="020B0004020202020204" pitchFamily="34" charset="0"/>
                <a:ea typeface="Aptos" panose="020B0004020202020204" pitchFamily="34" charset="0"/>
                <a:cs typeface="Times New Roman" panose="02020603050405020304" pitchFamily="18" charset="0"/>
              </a:rPr>
              <a:t> (the steady state dielectric function), where the translucent curves are the experimental data, and the solid lines are the model. On the right we can see the data at 250 fs after the pump hits the sample. While the model is not perfect (broadening seems to be slightly off), it does seem to capture the reduction in the amplitude of ε</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800" kern="0" dirty="0">
                <a:effectLst/>
                <a:latin typeface="Aptos" panose="020B0004020202020204" pitchFamily="34" charset="0"/>
                <a:ea typeface="Aptos" panose="020B0004020202020204" pitchFamily="34" charset="0"/>
                <a:cs typeface="Times New Roman" panose="02020603050405020304" pitchFamily="18" charset="0"/>
              </a:rPr>
              <a:t> induced by the carrier dynamics.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3522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4404C-748F-17F8-A58D-E08759A65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00980-5676-23B5-F06C-B74D0C106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937F61-A0E2-CD81-A197-397A1BDEBD44}"/>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Here are the results. On the left we see the data from -0.5 </a:t>
            </a:r>
            <a:r>
              <a:rPr lang="en-US" sz="1800" kern="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kern="0" dirty="0">
                <a:effectLst/>
                <a:latin typeface="Aptos" panose="020B0004020202020204" pitchFamily="34" charset="0"/>
                <a:ea typeface="Aptos" panose="020B0004020202020204" pitchFamily="34" charset="0"/>
                <a:cs typeface="Times New Roman" panose="02020603050405020304" pitchFamily="18" charset="0"/>
              </a:rPr>
              <a:t> up to 2 ps. On the right, we see the fit for these delays, which seems to present a reasonable match. A feature that the model does not seem to capture is this bump next to the CPs, which looks like a Fermi singularity. We had previously stated that we didn’t expect to see this feature because of high temperatures. It could be that we are underestimating the rate of cooling of the carriers (carriers are cooling faster than previously calculated).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On the other hand, the fitted Fermi energy does seem to follow the previously calculated values (the dots are the fitted Fermi energy at different delays). The cooling of the carriers seems to walk along the red curve (the calculated Fermi energy for 10</a:t>
            </a:r>
            <a:r>
              <a:rPr lang="en-US" sz="1800" kern="0" baseline="30000" dirty="0">
                <a:effectLst/>
                <a:latin typeface="Aptos" panose="020B0004020202020204" pitchFamily="34" charset="0"/>
                <a:ea typeface="Aptos" panose="020B0004020202020204" pitchFamily="34" charset="0"/>
                <a:cs typeface="Times New Roman" panose="02020603050405020304" pitchFamily="18" charset="0"/>
              </a:rPr>
              <a:t>20</a:t>
            </a:r>
            <a:r>
              <a:rPr lang="en-US" sz="1800" kern="0" dirty="0">
                <a:effectLst/>
                <a:latin typeface="Aptos" panose="020B0004020202020204" pitchFamily="34" charset="0"/>
                <a:ea typeface="Aptos" panose="020B0004020202020204" pitchFamily="34" charset="0"/>
                <a:cs typeface="Times New Roman" panose="02020603050405020304" pitchFamily="18" charset="0"/>
              </a:rPr>
              <a:t> cm</a:t>
            </a:r>
            <a:r>
              <a:rPr lang="en-US" sz="1800" kern="0" baseline="30000" dirty="0">
                <a:effectLst/>
                <a:latin typeface="Aptos" panose="020B0004020202020204" pitchFamily="34" charset="0"/>
                <a:ea typeface="Aptos" panose="020B0004020202020204" pitchFamily="34" charset="0"/>
                <a:cs typeface="Times New Roman" panose="02020603050405020304" pitchFamily="18" charset="0"/>
              </a:rPr>
              <a:t>-3</a:t>
            </a:r>
            <a:r>
              <a:rPr lang="en-US" sz="1800" kern="0" dirty="0">
                <a:effectLst/>
                <a:latin typeface="Aptos" panose="020B0004020202020204" pitchFamily="34" charset="0"/>
                <a:ea typeface="Aptos" panose="020B0004020202020204" pitchFamily="34" charset="0"/>
                <a:cs typeface="Times New Roman" panose="02020603050405020304" pitchFamily="18" charset="0"/>
              </a:rPr>
              <a:t>). So the model looks promising.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At around 1 </a:t>
            </a:r>
            <a:r>
              <a:rPr lang="en-US" sz="1800" kern="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kern="0" dirty="0">
                <a:effectLst/>
                <a:latin typeface="Aptos" panose="020B0004020202020204" pitchFamily="34" charset="0"/>
                <a:ea typeface="Aptos" panose="020B0004020202020204" pitchFamily="34" charset="0"/>
                <a:cs typeface="Times New Roman" panose="02020603050405020304" pitchFamily="18" charset="0"/>
              </a:rPr>
              <a:t>, the Fermi energy seems to remain constant (it seems that the carriers are not cooling anymore). This is likely because the original reduction of the amplitude of ε</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800" kern="0" dirty="0">
                <a:effectLst/>
                <a:latin typeface="Aptos" panose="020B0004020202020204" pitchFamily="34" charset="0"/>
                <a:ea typeface="Aptos" panose="020B0004020202020204" pitchFamily="34" charset="0"/>
                <a:cs typeface="Times New Roman" panose="02020603050405020304" pitchFamily="18" charset="0"/>
              </a:rPr>
              <a:t> is induced by other additional processes and not just band-filling effects. We would need a more sophisticated model to account for these additional effects.</a:t>
            </a:r>
          </a:p>
        </p:txBody>
      </p:sp>
      <p:sp>
        <p:nvSpPr>
          <p:cNvPr id="4" name="Slide Number Placeholder 3">
            <a:extLst>
              <a:ext uri="{FF2B5EF4-FFF2-40B4-BE49-F238E27FC236}">
                <a16:creationId xmlns:a16="http://schemas.microsoft.com/office/drawing/2014/main" id="{84C14699-B932-D50C-99CA-956C57773B8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8464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6A5FD-51E7-81A5-777F-A991A7F64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CE565-CA36-61D0-D9CC-12662414FA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84FD9-C767-5370-4DB6-3AE5164A1580}"/>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As stated before, carriers relax energy by scattering to the satellite valleys. For L-valley scattering, only LA phonons are allowed, however, at room temperature, the forbidden TA and LO phonons dominate this scattering mechanism.</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We don’t concern ourselves with the form the energy relaxation term. This can be quite complex and depends on the scattering processes. Instead, we approximate the energy relaxation with a single exponential decay that encompasses the all phonon emissions. If we do this, then at the highest relaxation rate, phonons are being emitted every 4 to 18 fs, depending on the type of phonon. This is very fast, but at least within the order of magnitude in the literature.</a:t>
            </a:r>
          </a:p>
        </p:txBody>
      </p:sp>
      <p:sp>
        <p:nvSpPr>
          <p:cNvPr id="4" name="Slide Number Placeholder 3">
            <a:extLst>
              <a:ext uri="{FF2B5EF4-FFF2-40B4-BE49-F238E27FC236}">
                <a16:creationId xmlns:a16="http://schemas.microsoft.com/office/drawing/2014/main" id="{33FAA382-BE20-8279-B5E1-DBEE532B553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1873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7515E-2401-C18F-1E04-DC540BFDA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A5449-1C52-B709-6186-139DACC65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45E88-D107-3ACE-8EDA-5C8E524A81A2}"/>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So, how does the model compare with the data?</a:t>
            </a:r>
          </a:p>
          <a:p>
            <a:endParaRPr lang="en-US" dirty="0"/>
          </a:p>
        </p:txBody>
      </p:sp>
      <p:sp>
        <p:nvSpPr>
          <p:cNvPr id="4" name="Slide Number Placeholder 3">
            <a:extLst>
              <a:ext uri="{FF2B5EF4-FFF2-40B4-BE49-F238E27FC236}">
                <a16:creationId xmlns:a16="http://schemas.microsoft.com/office/drawing/2014/main" id="{12600B61-A410-D52A-C9DC-9F49B4FD52C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4077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00CEE-9A0D-AC70-9C95-F32D1DEBCA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3A4B7-E14C-F349-CBF7-21A3D9CDCB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45711-1E8B-1A85-022A-E43F30A49FA9}"/>
              </a:ext>
            </a:extLst>
          </p:cNvPr>
          <p:cNvSpPr>
            <a:spLocks noGrp="1"/>
          </p:cNvSpPr>
          <p:nvPr>
            <p:ph type="body" idx="1"/>
          </p:nvPr>
        </p:nvSpPr>
        <p:spPr/>
        <p:txBody>
          <a:bodyPr/>
          <a:lstStyle/>
          <a:p>
            <a:pPr marL="0" marR="0" algn="just">
              <a:lnSpc>
                <a:spcPct val="107000"/>
              </a:lnSpc>
              <a:spcAft>
                <a:spcPts val="8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At such high carrier densities and temperatures, we would expect to see free carrier absorption. This probably has a small effect and could be accounted for with a Drude model.</a:t>
            </a:r>
            <a:endParaRPr lang="en-U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buNone/>
            </a:pPr>
            <a:r>
              <a:rPr lang="en-US" sz="1800" kern="0" dirty="0">
                <a:effectLst/>
                <a:latin typeface="Aptos" panose="020B0004020202020204" pitchFamily="34" charset="0"/>
                <a:ea typeface="Aptos" panose="020B0004020202020204" pitchFamily="34" charset="0"/>
                <a:cs typeface="Times New Roman" panose="02020603050405020304" pitchFamily="18" charset="0"/>
              </a:rPr>
              <a:t>A more important effect is excitonic screening. The presence of so many charge carriers induce a dielectric screening (the electron and hole have a hard time seeing each other within the exciton system). Screening also reduces the amplitude of ε</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800" kern="0" dirty="0">
                <a:effectLst/>
                <a:latin typeface="Aptos" panose="020B0004020202020204" pitchFamily="34" charset="0"/>
                <a:ea typeface="Aptos" panose="020B0004020202020204" pitchFamily="34" charset="0"/>
                <a:cs typeface="Times New Roman" panose="02020603050405020304" pitchFamily="18" charset="0"/>
              </a:rPr>
              <a:t> and introduces another parameter to our model (this </a:t>
            </a:r>
            <a:r>
              <a:rPr lang="en-US" sz="1800" kern="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g</a:t>
            </a:r>
            <a:r>
              <a:rPr lang="en-US" sz="1800" kern="0" dirty="0">
                <a:effectLst/>
                <a:latin typeface="Aptos" panose="020B0004020202020204" pitchFamily="34" charset="0"/>
                <a:ea typeface="Aptos" panose="020B0004020202020204" pitchFamily="34" charset="0"/>
                <a:cs typeface="Times New Roman" panose="02020603050405020304" pitchFamily="18" charset="0"/>
              </a:rPr>
              <a:t> parameter). Here we can see Tanguy’s model for the screening of excitons, as well as how it affects absorption. This model, however, is for 3D excitons and unfortunately, there is no screening model for excitons in 2D, which is what we need, and is where we need to move forward</a:t>
            </a:r>
            <a:endParaRPr lang="en-US" dirty="0"/>
          </a:p>
        </p:txBody>
      </p:sp>
      <p:sp>
        <p:nvSpPr>
          <p:cNvPr id="4" name="Slide Number Placeholder 3">
            <a:extLst>
              <a:ext uri="{FF2B5EF4-FFF2-40B4-BE49-F238E27FC236}">
                <a16:creationId xmlns:a16="http://schemas.microsoft.com/office/drawing/2014/main" id="{B2ADABAA-B54A-8B82-ACC3-52B559AC34AB}"/>
              </a:ext>
            </a:extLst>
          </p:cNvPr>
          <p:cNvSpPr>
            <a:spLocks noGrp="1"/>
          </p:cNvSpPr>
          <p:nvPr>
            <p:ph type="sldNum" sz="quarter" idx="5"/>
          </p:nvPr>
        </p:nvSpPr>
        <p:spPr/>
        <p:txBody>
          <a:bodyPr/>
          <a:lstStyle/>
          <a:p>
            <a:fld id="{BB7566E9-F661-4D04-BE93-261B4438DB48}" type="slidenum">
              <a:rPr lang="en-US" smtClean="0"/>
              <a:t>39</a:t>
            </a:fld>
            <a:endParaRPr lang="en-US"/>
          </a:p>
        </p:txBody>
      </p:sp>
    </p:spTree>
    <p:extLst>
      <p:ext uri="{BB962C8B-B14F-4D97-AF65-F5344CB8AC3E}">
        <p14:creationId xmlns:p14="http://schemas.microsoft.com/office/powerpoint/2010/main" val="2856448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At the critical points, it seems that the mismatch between theory and experiment could be due to an insufficiently accurate value for the reduced masses. </a:t>
            </a:r>
          </a:p>
          <a:p>
            <a:pPr>
              <a:buNone/>
            </a:pPr>
            <a:r>
              <a:rPr lang="en-US" sz="1800" kern="0" dirty="0">
                <a:effectLst/>
                <a:latin typeface="Aptos" panose="020B0004020202020204" pitchFamily="34" charset="0"/>
                <a:ea typeface="Aptos" panose="020B0004020202020204" pitchFamily="34" charset="0"/>
                <a:cs typeface="Times New Roman" panose="02020603050405020304" pitchFamily="18" charset="0"/>
              </a:rPr>
              <a:t>The theoretical values for the masses of the bands come from a </a:t>
            </a:r>
            <a:r>
              <a:rPr lang="en-US" sz="1800" kern="0" dirty="0" err="1">
                <a:effectLst/>
                <a:latin typeface="Aptos" panose="020B0004020202020204" pitchFamily="34" charset="0"/>
                <a:ea typeface="Aptos" panose="020B0004020202020204" pitchFamily="34" charset="0"/>
                <a:cs typeface="Times New Roman" panose="02020603050405020304" pitchFamily="18" charset="0"/>
              </a:rPr>
              <a:t>k.p</a:t>
            </a:r>
            <a:r>
              <a:rPr lang="en-US" sz="1800" kern="0" dirty="0">
                <a:effectLst/>
                <a:latin typeface="Aptos" panose="020B0004020202020204" pitchFamily="34" charset="0"/>
                <a:ea typeface="Aptos" panose="020B0004020202020204" pitchFamily="34" charset="0"/>
                <a:cs typeface="Times New Roman" panose="02020603050405020304" pitchFamily="18" charset="0"/>
              </a:rPr>
              <a:t> theory calculation at the L-valley. We are assuming that these masses are the same at different points in the [111]-direction. However, this is not necessarily the case. It has been suggested that including k terms in the bands increase the value of the E</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kern="0" dirty="0">
                <a:effectLst/>
                <a:latin typeface="Aptos" panose="020B0004020202020204" pitchFamily="34" charset="0"/>
                <a:ea typeface="Aptos" panose="020B0004020202020204" pitchFamily="34" charset="0"/>
                <a:cs typeface="Times New Roman" panose="02020603050405020304" pitchFamily="18" charset="0"/>
              </a:rPr>
              <a:t> reduced mass while decreasing for E</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kern="0" dirty="0">
                <a:effectLst/>
                <a:latin typeface="Aptos" panose="020B0004020202020204" pitchFamily="34" charset="0"/>
                <a:ea typeface="Aptos" panose="020B0004020202020204" pitchFamily="34" charset="0"/>
                <a:cs typeface="Times New Roman" panose="02020603050405020304" pitchFamily="18" charset="0"/>
              </a:rPr>
              <a:t>+Δ</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kern="0" dirty="0">
                <a:effectLst/>
                <a:latin typeface="Aptos" panose="020B0004020202020204" pitchFamily="34" charset="0"/>
                <a:ea typeface="Aptos" panose="020B0004020202020204" pitchFamily="34" charset="0"/>
                <a:cs typeface="Times New Roman" panose="02020603050405020304" pitchFamily="18" charset="0"/>
              </a:rPr>
              <a:t>, which is exactly what we seen in the fitted masses. Moreover, we could include non-parabolicity terms. However, this is yet to be published in the literature and needs a more thorough investigation.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5254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Just a quick outline of the presentation: In the introduction I will discuss what is it that we are trying to measure and what we are hoping to get out of it. Also, a quick view at the spectral range where we are probing.</a:t>
            </a:r>
          </a:p>
          <a:p>
            <a:r>
              <a:rPr lang="en-US" sz="1200" b="0" i="0" u="none" strike="noStrike" cap="none" dirty="0">
                <a:solidFill>
                  <a:schemeClr val="dk1"/>
                </a:solidFill>
                <a:effectLst/>
                <a:latin typeface="Calibri"/>
                <a:ea typeface="Calibri"/>
                <a:cs typeface="Calibri"/>
                <a:sym typeface="Calibri"/>
              </a:rPr>
              <a:t>Next, we will see how we can model the steady-state dielectric function of Ge within our specific spectral range, a review of ellipsometry, and the results.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After this, ultrafast measurements. The experimental set up and carrier statistics. Next, we will look at how we model the dielectric function, along the how it comperes with experimental data. After this, we will look at how we can improve the model. And finally, conclusion and work to be done.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11138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7566E9-F661-4D04-BE93-261B4438DB48}" type="slidenum">
              <a:rPr lang="en-US" smtClean="0"/>
              <a:t>45</a:t>
            </a:fld>
            <a:endParaRPr lang="en-US"/>
          </a:p>
        </p:txBody>
      </p:sp>
    </p:spTree>
    <p:extLst>
      <p:ext uri="{BB962C8B-B14F-4D97-AF65-F5344CB8AC3E}">
        <p14:creationId xmlns:p14="http://schemas.microsoft.com/office/powerpoint/2010/main" val="37003943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7566E9-F661-4D04-BE93-261B4438DB48}" type="slidenum">
              <a:rPr lang="en-US" smtClean="0"/>
              <a:t>46</a:t>
            </a:fld>
            <a:endParaRPr lang="en-US"/>
          </a:p>
        </p:txBody>
      </p:sp>
    </p:spTree>
    <p:extLst>
      <p:ext uri="{BB962C8B-B14F-4D97-AF65-F5344CB8AC3E}">
        <p14:creationId xmlns:p14="http://schemas.microsoft.com/office/powerpoint/2010/main" val="259377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8523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200" b="0" i="0" u="none" strike="noStrike" cap="none" dirty="0">
                <a:solidFill>
                  <a:schemeClr val="dk1"/>
                </a:solidFill>
                <a:effectLst/>
                <a:latin typeface="Calibri"/>
                <a:ea typeface="Calibri"/>
                <a:cs typeface="Calibri"/>
                <a:sym typeface="Calibri"/>
              </a:rPr>
              <a:t>The goal of this work is to study the optical properties of Germanium in the high carrier density regime. It is in this regime where we can observe non-linear optical effects, such as the scattering and relaxation of carriers. As stated before, we do this via time-resolve ellipsometry by employing pump-probe technique. We study Ge, not because we are particularly interested in the material, but because is an ideal prototype for studying the properties of other semiconductors. We want to give a qualitative understanding of the ultrafast dynamics of the carrier and eventually translate these results to other materials that we have measured such as </a:t>
            </a:r>
            <a:r>
              <a:rPr lang="en-US" sz="1200" b="0" i="0" u="none" strike="noStrike" cap="none" dirty="0" err="1">
                <a:solidFill>
                  <a:schemeClr val="dk1"/>
                </a:solidFill>
                <a:effectLst/>
                <a:latin typeface="Calibri"/>
                <a:ea typeface="Calibri"/>
                <a:cs typeface="Calibri"/>
                <a:sym typeface="Calibri"/>
              </a:rPr>
              <a:t>GeSn</a:t>
            </a:r>
            <a:r>
              <a:rPr lang="en-US" sz="1200" b="0" i="0" u="none" strike="noStrike" cap="none" dirty="0">
                <a:solidFill>
                  <a:schemeClr val="dk1"/>
                </a:solidFill>
                <a:effectLst/>
                <a:latin typeface="Calibri"/>
                <a:ea typeface="Calibri"/>
                <a:cs typeface="Calibri"/>
                <a:sym typeface="Calibri"/>
              </a:rPr>
              <a:t> alloys.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357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D8AA5-94BD-1B9D-353B-F719F3B98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7C789-C08A-EB44-FE1F-CD2973FD5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99E9B-15C6-7769-5400-FF8FDB70BA48}"/>
              </a:ext>
            </a:extLst>
          </p:cNvPr>
          <p:cNvSpPr>
            <a:spLocks noGrp="1"/>
          </p:cNvSpPr>
          <p:nvPr>
            <p:ph type="body" idx="1"/>
          </p:nvPr>
        </p:nvSpPr>
        <p:spPr/>
        <p:txBody>
          <a:bodyPr/>
          <a:lstStyle/>
          <a:p>
            <a:pPr marL="0" marR="0">
              <a:lnSpc>
                <a:spcPct val="107000"/>
              </a:lnSpc>
              <a:spcAft>
                <a:spcPts val="800"/>
              </a:spcAft>
              <a:buNone/>
            </a:pPr>
            <a:r>
              <a:rPr lang="en-US" sz="1200" b="0" i="0" u="none" strike="noStrike" cap="none" dirty="0">
                <a:solidFill>
                  <a:schemeClr val="dk1"/>
                </a:solidFill>
                <a:effectLst/>
                <a:latin typeface="Calibri"/>
                <a:ea typeface="Calibri"/>
                <a:cs typeface="Calibri"/>
                <a:sym typeface="Calibri"/>
              </a:rPr>
              <a:t>Here is a schematic of the band diagram of Ge. What is within the grey area are the valence bands, and the rest are the conduction bands. It is bit difficult to see, but we have the indirect bandgap at the L point. We also have these arrows indicating other </a:t>
            </a:r>
            <a:r>
              <a:rPr lang="en-US" sz="1200" b="0" i="0" u="none" strike="noStrike" cap="none" dirty="0" err="1">
                <a:solidFill>
                  <a:schemeClr val="dk1"/>
                </a:solidFill>
                <a:effectLst/>
                <a:latin typeface="Calibri"/>
                <a:ea typeface="Calibri"/>
                <a:cs typeface="Calibri"/>
                <a:sym typeface="Calibri"/>
              </a:rPr>
              <a:t>interband</a:t>
            </a:r>
            <a:r>
              <a:rPr lang="en-US" sz="1200" b="0" i="0" u="none" strike="noStrike" cap="none" dirty="0">
                <a:solidFill>
                  <a:schemeClr val="dk1"/>
                </a:solidFill>
                <a:effectLst/>
                <a:latin typeface="Calibri"/>
                <a:ea typeface="Calibri"/>
                <a:cs typeface="Calibri"/>
                <a:sym typeface="Calibri"/>
              </a:rPr>
              <a:t> transitions. These transitions are critical points that happen when the JDOS becomes singular (when the derivative of the conduction band minus the valence band is close to zero). At these points, absorption is high and is much easier see them if we focus on the imaginary part of the dielectric function. The blue line is ε</a:t>
            </a:r>
            <a:r>
              <a:rPr lang="en-US" sz="1200" b="0" i="0" u="none" strike="noStrike" cap="none" baseline="-25000" dirty="0">
                <a:solidFill>
                  <a:schemeClr val="dk1"/>
                </a:solidFill>
                <a:effectLst/>
                <a:latin typeface="Calibri"/>
                <a:ea typeface="Calibri"/>
                <a:cs typeface="Calibri"/>
                <a:sym typeface="Calibri"/>
              </a:rPr>
              <a:t>2</a:t>
            </a:r>
            <a:r>
              <a:rPr lang="en-US" sz="1200" b="0" i="0" u="none" strike="noStrike" cap="none" dirty="0">
                <a:solidFill>
                  <a:schemeClr val="dk1"/>
                </a:solidFill>
                <a:effectLst/>
                <a:latin typeface="Calibri"/>
                <a:ea typeface="Calibri"/>
                <a:cs typeface="Calibri"/>
                <a:sym typeface="Calibri"/>
              </a:rPr>
              <a:t>, where we can see a distinct absorption peak for every critical point in the band structure. We see the direct bandgap E</a:t>
            </a:r>
            <a:r>
              <a:rPr lang="en-US" sz="1200" b="0" i="0" u="none" strike="noStrike" cap="none" baseline="-25000" dirty="0">
                <a:solidFill>
                  <a:schemeClr val="dk1"/>
                </a:solidFill>
                <a:effectLst/>
                <a:latin typeface="Calibri"/>
                <a:ea typeface="Calibri"/>
                <a:cs typeface="Calibri"/>
                <a:sym typeface="Calibri"/>
              </a:rPr>
              <a:t>0</a:t>
            </a:r>
            <a:r>
              <a:rPr lang="en-US" sz="1200" b="0" i="0" u="none" strike="noStrike" cap="none" dirty="0">
                <a:solidFill>
                  <a:schemeClr val="dk1"/>
                </a:solidFill>
                <a:effectLst/>
                <a:latin typeface="Calibri"/>
                <a:ea typeface="Calibri"/>
                <a:cs typeface="Calibri"/>
                <a:sym typeface="Calibri"/>
              </a:rPr>
              <a:t>, the E</a:t>
            </a:r>
            <a:r>
              <a:rPr lang="en-US" sz="1200" b="0" i="0" u="none" strike="noStrike" cap="none" baseline="-25000" dirty="0">
                <a:solidFill>
                  <a:schemeClr val="dk1"/>
                </a:solidFill>
                <a:effectLst/>
                <a:latin typeface="Calibri"/>
                <a:ea typeface="Calibri"/>
                <a:cs typeface="Calibri"/>
                <a:sym typeface="Calibri"/>
              </a:rPr>
              <a:t>1</a:t>
            </a:r>
            <a:r>
              <a:rPr lang="en-US" sz="1200" b="0" i="0" u="none" strike="noStrike" cap="none" dirty="0">
                <a:solidFill>
                  <a:schemeClr val="dk1"/>
                </a:solidFill>
                <a:effectLst/>
                <a:latin typeface="Calibri"/>
                <a:ea typeface="Calibri"/>
                <a:cs typeface="Calibri"/>
                <a:sym typeface="Calibri"/>
              </a:rPr>
              <a:t> and E</a:t>
            </a:r>
            <a:r>
              <a:rPr lang="en-US" sz="1200" b="0" i="0" u="none" strike="noStrike" cap="none" baseline="-25000" dirty="0">
                <a:solidFill>
                  <a:schemeClr val="dk1"/>
                </a:solidFill>
                <a:effectLst/>
                <a:latin typeface="Calibri"/>
                <a:ea typeface="Calibri"/>
                <a:cs typeface="Calibri"/>
                <a:sym typeface="Calibri"/>
              </a:rPr>
              <a:t>1</a:t>
            </a:r>
            <a:r>
              <a:rPr lang="en-US" sz="1200" b="0" i="0" u="none" strike="noStrike" cap="none" dirty="0">
                <a:solidFill>
                  <a:schemeClr val="dk1"/>
                </a:solidFill>
                <a:effectLst/>
                <a:latin typeface="Calibri"/>
                <a:ea typeface="Calibri"/>
                <a:cs typeface="Calibri"/>
                <a:sym typeface="Calibri"/>
              </a:rPr>
              <a:t>+Δ</a:t>
            </a:r>
            <a:r>
              <a:rPr lang="en-US" sz="1200" b="0" i="0" u="none" strike="noStrike" cap="none" baseline="-25000" dirty="0">
                <a:solidFill>
                  <a:schemeClr val="dk1"/>
                </a:solidFill>
                <a:effectLst/>
                <a:latin typeface="Calibri"/>
                <a:ea typeface="Calibri"/>
                <a:cs typeface="Calibri"/>
                <a:sym typeface="Calibri"/>
              </a:rPr>
              <a:t>1</a:t>
            </a:r>
            <a:r>
              <a:rPr lang="en-US" sz="1200" b="0" i="0" u="none" strike="noStrike" cap="none" dirty="0">
                <a:solidFill>
                  <a:schemeClr val="dk1"/>
                </a:solidFill>
                <a:effectLst/>
                <a:latin typeface="Calibri"/>
                <a:ea typeface="Calibri"/>
                <a:cs typeface="Calibri"/>
                <a:sym typeface="Calibri"/>
              </a:rPr>
              <a:t> peaks, E</a:t>
            </a:r>
            <a:r>
              <a:rPr lang="en-US" sz="1200" b="0" i="0" u="none" strike="noStrike" cap="none" baseline="-25000" dirty="0">
                <a:solidFill>
                  <a:schemeClr val="dk1"/>
                </a:solidFill>
                <a:effectLst/>
                <a:latin typeface="Calibri"/>
                <a:ea typeface="Calibri"/>
                <a:cs typeface="Calibri"/>
                <a:sym typeface="Calibri"/>
              </a:rPr>
              <a:t>2</a:t>
            </a:r>
            <a:r>
              <a:rPr lang="en-US" sz="1200" b="0" i="0" u="none" strike="noStrike" cap="none" dirty="0">
                <a:solidFill>
                  <a:schemeClr val="dk1"/>
                </a:solidFill>
                <a:effectLst/>
                <a:latin typeface="Calibri"/>
                <a:ea typeface="Calibri"/>
                <a:cs typeface="Calibri"/>
                <a:sym typeface="Calibri"/>
              </a:rPr>
              <a:t>, etc.</a:t>
            </a:r>
          </a:p>
          <a:p>
            <a:pPr marL="0" marR="0">
              <a:lnSpc>
                <a:spcPct val="107000"/>
              </a:lnSpc>
              <a:spcAft>
                <a:spcPts val="800"/>
              </a:spcAft>
              <a:buNone/>
            </a:pPr>
            <a:r>
              <a:rPr lang="en-US" sz="1200" b="0" i="0" u="none" strike="noStrike" cap="none" dirty="0">
                <a:solidFill>
                  <a:schemeClr val="dk1"/>
                </a:solidFill>
                <a:effectLst/>
                <a:latin typeface="Calibri"/>
                <a:ea typeface="Calibri"/>
                <a:cs typeface="Calibri"/>
                <a:sym typeface="Calibri"/>
              </a:rPr>
              <a:t>For this particular work, we are probing between 1.5 and 3.5 eV. It is this are where we find the E</a:t>
            </a:r>
            <a:r>
              <a:rPr lang="en-US" sz="1200" b="0" i="0" u="none" strike="noStrike" cap="none" baseline="-25000" dirty="0">
                <a:solidFill>
                  <a:schemeClr val="dk1"/>
                </a:solidFill>
                <a:effectLst/>
                <a:latin typeface="Calibri"/>
                <a:ea typeface="Calibri"/>
                <a:cs typeface="Calibri"/>
                <a:sym typeface="Calibri"/>
              </a:rPr>
              <a:t>1</a:t>
            </a:r>
            <a:r>
              <a:rPr lang="en-US" sz="1200" b="0" i="0" u="none" strike="noStrike" cap="none" dirty="0">
                <a:solidFill>
                  <a:schemeClr val="dk1"/>
                </a:solidFill>
                <a:effectLst/>
                <a:latin typeface="Calibri"/>
                <a:ea typeface="Calibri"/>
                <a:cs typeface="Calibri"/>
                <a:sym typeface="Calibri"/>
              </a:rPr>
              <a:t> and E</a:t>
            </a:r>
            <a:r>
              <a:rPr lang="en-US" sz="1200" b="0" i="0" u="none" strike="noStrike" cap="none" baseline="-25000" dirty="0">
                <a:solidFill>
                  <a:schemeClr val="dk1"/>
                </a:solidFill>
                <a:effectLst/>
                <a:latin typeface="Calibri"/>
                <a:ea typeface="Calibri"/>
                <a:cs typeface="Calibri"/>
                <a:sym typeface="Calibri"/>
              </a:rPr>
              <a:t>1</a:t>
            </a:r>
            <a:r>
              <a:rPr lang="en-US" sz="1200" b="0" i="0" u="none" strike="noStrike" cap="none" dirty="0">
                <a:solidFill>
                  <a:schemeClr val="dk1"/>
                </a:solidFill>
                <a:effectLst/>
                <a:latin typeface="Calibri"/>
                <a:ea typeface="Calibri"/>
                <a:cs typeface="Calibri"/>
                <a:sym typeface="Calibri"/>
              </a:rPr>
              <a:t>+Δ</a:t>
            </a:r>
            <a:r>
              <a:rPr lang="en-US" sz="1200" b="0" i="0" u="none" strike="noStrike" cap="none" baseline="-25000" dirty="0">
                <a:solidFill>
                  <a:schemeClr val="dk1"/>
                </a:solidFill>
                <a:effectLst/>
                <a:latin typeface="Calibri"/>
                <a:ea typeface="Calibri"/>
                <a:cs typeface="Calibri"/>
                <a:sym typeface="Calibri"/>
              </a:rPr>
              <a:t>1</a:t>
            </a:r>
            <a:r>
              <a:rPr lang="en-US" sz="1200" b="0" i="0" u="none" strike="noStrike" cap="none" dirty="0">
                <a:solidFill>
                  <a:schemeClr val="dk1"/>
                </a:solidFill>
                <a:effectLst/>
                <a:latin typeface="Calibri"/>
                <a:ea typeface="Calibri"/>
                <a:cs typeface="Calibri"/>
                <a:sym typeface="Calibri"/>
              </a:rPr>
              <a:t> CPs.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527801F-EF65-279E-E539-9D0E780BFA1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7638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D2F9C-F1B2-3738-5D5B-25AB87B48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00014-3518-4218-7786-18A0C36B0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4269D0-0294-28EB-047D-632E40AC27BD}"/>
              </a:ext>
            </a:extLst>
          </p:cNvPr>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The first step for this work is to provide a better description of the dielectric function of Ge near the of the E</a:t>
            </a:r>
            <a:r>
              <a:rPr lang="en-US" sz="1200" b="0" i="0" u="none" strike="noStrike" cap="none" baseline="-25000" dirty="0">
                <a:solidFill>
                  <a:schemeClr val="dk1"/>
                </a:solidFill>
                <a:effectLst/>
                <a:latin typeface="Calibri"/>
                <a:ea typeface="Calibri"/>
                <a:cs typeface="Calibri"/>
                <a:sym typeface="Calibri"/>
              </a:rPr>
              <a:t>1</a:t>
            </a:r>
            <a:r>
              <a:rPr lang="en-US" sz="1200" b="0" i="0" u="none" strike="noStrike" cap="none" dirty="0">
                <a:solidFill>
                  <a:schemeClr val="dk1"/>
                </a:solidFill>
                <a:effectLst/>
                <a:latin typeface="Calibri"/>
                <a:ea typeface="Calibri"/>
                <a:cs typeface="Calibri"/>
                <a:sym typeface="Calibri"/>
              </a:rPr>
              <a:t> and E</a:t>
            </a:r>
            <a:r>
              <a:rPr lang="en-US" sz="1200" b="0" i="0" u="none" strike="noStrike" cap="none" baseline="-25000" dirty="0">
                <a:solidFill>
                  <a:schemeClr val="dk1"/>
                </a:solidFill>
                <a:effectLst/>
                <a:latin typeface="Calibri"/>
                <a:ea typeface="Calibri"/>
                <a:cs typeface="Calibri"/>
                <a:sym typeface="Calibri"/>
              </a:rPr>
              <a:t>1</a:t>
            </a:r>
            <a:r>
              <a:rPr lang="en-US" sz="1200" b="0" i="0" u="none" strike="noStrike" cap="none" dirty="0">
                <a:solidFill>
                  <a:schemeClr val="dk1"/>
                </a:solidFill>
                <a:effectLst/>
                <a:latin typeface="Calibri"/>
                <a:ea typeface="Calibri"/>
                <a:cs typeface="Calibri"/>
                <a:sym typeface="Calibri"/>
              </a:rPr>
              <a:t>+Δ</a:t>
            </a:r>
            <a:r>
              <a:rPr lang="en-US" sz="1200" b="0" i="0" u="none" strike="noStrike" cap="none" baseline="-25000" dirty="0">
                <a:solidFill>
                  <a:schemeClr val="dk1"/>
                </a:solidFill>
                <a:effectLst/>
                <a:latin typeface="Calibri"/>
                <a:ea typeface="Calibri"/>
                <a:cs typeface="Calibri"/>
                <a:sym typeface="Calibri"/>
              </a:rPr>
              <a:t>1</a:t>
            </a:r>
            <a:r>
              <a:rPr lang="en-US" sz="1200" b="0" i="0" u="none" strike="noStrike" cap="none" dirty="0">
                <a:solidFill>
                  <a:schemeClr val="dk1"/>
                </a:solidFill>
                <a:effectLst/>
                <a:latin typeface="Calibri"/>
                <a:ea typeface="Calibri"/>
                <a:cs typeface="Calibri"/>
                <a:sym typeface="Calibri"/>
              </a:rPr>
              <a:t> critical points.</a:t>
            </a:r>
            <a:endParaRPr lang="en-US" dirty="0"/>
          </a:p>
        </p:txBody>
      </p:sp>
      <p:sp>
        <p:nvSpPr>
          <p:cNvPr id="4" name="Slide Number Placeholder 3">
            <a:extLst>
              <a:ext uri="{FF2B5EF4-FFF2-40B4-BE49-F238E27FC236}">
                <a16:creationId xmlns:a16="http://schemas.microsoft.com/office/drawing/2014/main" id="{AE76783F-B846-9668-68FC-9D16E672FE6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3471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67000-51D5-EB21-79B0-799B52546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4C442-A736-581D-DE57-286B8405C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0FEAF-1CD0-359A-0520-5F1D1378F6C8}"/>
              </a:ext>
            </a:extLst>
          </p:cNvPr>
          <p:cNvSpPr>
            <a:spLocks noGrp="1"/>
          </p:cNvSpPr>
          <p:nvPr>
            <p:ph type="body" idx="1"/>
          </p:nvPr>
        </p:nvSpPr>
        <p:spPr/>
        <p:txBody>
          <a:bodyPr/>
          <a:lstStyle/>
          <a:p>
            <a:pPr marL="0" marR="0">
              <a:lnSpc>
                <a:spcPct val="107000"/>
              </a:lnSpc>
              <a:spcAft>
                <a:spcPts val="800"/>
              </a:spcAft>
              <a:buNone/>
            </a:pPr>
            <a:r>
              <a:rPr lang="en-US" sz="1200" b="0" i="0" u="none" strike="noStrike" cap="none" dirty="0">
                <a:solidFill>
                  <a:schemeClr val="dk1"/>
                </a:solidFill>
                <a:effectLst/>
                <a:latin typeface="Calibri"/>
                <a:ea typeface="Calibri"/>
                <a:cs typeface="Calibri"/>
                <a:sym typeface="Calibri"/>
              </a:rPr>
              <a:t>The problem is that previous</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r>
              <a:rPr lang="en-US" sz="1800" i="1" dirty="0">
                <a:effectLst/>
                <a:latin typeface="Aptos" panose="020B0004020202020204" pitchFamily="34" charset="0"/>
                <a:ea typeface="Aptos" panose="020B0004020202020204" pitchFamily="34" charset="0"/>
                <a:cs typeface="Times New Roman" panose="02020603050405020304" pitchFamily="18" charset="0"/>
              </a:rPr>
              <a:t>ab initio</a:t>
            </a:r>
            <a:r>
              <a:rPr lang="en-US" sz="1800" dirty="0">
                <a:effectLst/>
                <a:latin typeface="Aptos" panose="020B0004020202020204" pitchFamily="34" charset="0"/>
                <a:ea typeface="Aptos" panose="020B0004020202020204" pitchFamily="34" charset="0"/>
                <a:cs typeface="Times New Roman" panose="02020603050405020304" pitchFamily="18" charset="0"/>
              </a:rPr>
              <a:t> calculations have only been able to provided a qualitative description of the dielectric function, as can be seen in this figure by Cardona and Pollak where the interaction between electron-hole pairs is ignored.</a:t>
            </a:r>
          </a:p>
          <a:p>
            <a:pPr marL="0" marR="0">
              <a:lnSpc>
                <a:spcPct val="107000"/>
              </a:lnSpc>
              <a:spcAft>
                <a:spcPts val="800"/>
              </a:spcAft>
              <a:buNone/>
            </a:pPr>
            <a:r>
              <a:rPr lang="en-US" sz="1800" dirty="0"/>
              <a:t>More recent work using time-dependent density functional theory, which includes exchange-correlation effects, has led to a calculated dielectric function that matches experimental results more closely. </a:t>
            </a:r>
            <a:r>
              <a:rPr lang="en-US" sz="1800" dirty="0">
                <a:effectLst/>
                <a:latin typeface="Aptos" panose="020B0004020202020204" pitchFamily="34" charset="0"/>
                <a:ea typeface="Aptos" panose="020B0004020202020204" pitchFamily="34" charset="0"/>
                <a:cs typeface="Times New Roman" panose="02020603050405020304" pitchFamily="18" charset="0"/>
              </a:rPr>
              <a:t>Moreover, state-of-the-art methods calculations such as </a:t>
            </a:r>
            <a:r>
              <a:rPr lang="en-US" sz="1800" i="1" dirty="0" err="1">
                <a:effectLst/>
                <a:latin typeface="Aptos" panose="020B0004020202020204" pitchFamily="34" charset="0"/>
                <a:ea typeface="Aptos" panose="020B0004020202020204" pitchFamily="34" charset="0"/>
                <a:cs typeface="Times New Roman" panose="02020603050405020304" pitchFamily="18" charset="0"/>
              </a:rPr>
              <a:t>GW</a:t>
            </a:r>
            <a:r>
              <a:rPr lang="en-US" sz="1800" dirty="0" err="1">
                <a:effectLst/>
                <a:latin typeface="Aptos" panose="020B0004020202020204" pitchFamily="34" charset="0"/>
                <a:ea typeface="Aptos" panose="020B0004020202020204" pitchFamily="34" charset="0"/>
                <a:cs typeface="Times New Roman" panose="02020603050405020304" pitchFamily="18" charset="0"/>
              </a:rPr>
              <a:t>+Bethe</a:t>
            </a:r>
            <a:r>
              <a:rPr lang="en-US" sz="1800" dirty="0">
                <a:effectLst/>
                <a:latin typeface="Aptos" panose="020B0004020202020204" pitchFamily="34" charset="0"/>
                <a:ea typeface="Aptos" panose="020B0004020202020204" pitchFamily="34" charset="0"/>
                <a:cs typeface="Times New Roman" panose="02020603050405020304" pitchFamily="18" charset="0"/>
              </a:rPr>
              <a:t>–Salpeter equation have provided calculations able to resolve the E</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 and E</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+Δ</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 critical points (at least for </a:t>
            </a:r>
            <a:r>
              <a:rPr lang="en-US" sz="1800" dirty="0" err="1">
                <a:effectLst/>
                <a:latin typeface="Aptos" panose="020B0004020202020204" pitchFamily="34" charset="0"/>
                <a:ea typeface="Aptos" panose="020B0004020202020204" pitchFamily="34" charset="0"/>
                <a:cs typeface="Times New Roman" panose="02020603050405020304" pitchFamily="18" charset="0"/>
              </a:rPr>
              <a:t>GaSb</a:t>
            </a:r>
            <a:r>
              <a:rPr lang="en-US" sz="1800" dirty="0">
                <a:effectLst/>
                <a:latin typeface="Aptos" panose="020B0004020202020204" pitchFamily="34" charset="0"/>
                <a:ea typeface="Aptos" panose="020B0004020202020204" pitchFamily="34" charset="0"/>
                <a:cs typeface="Times New Roman" panose="02020603050405020304" pitchFamily="18" charset="0"/>
              </a:rPr>
              <a:t>). Unfortunately, these calculations not only require a significant amount of computing power but still fall short of a good quantitative description of the DF.</a:t>
            </a:r>
          </a:p>
          <a:p>
            <a:pPr marL="0" marR="0">
              <a:lnSpc>
                <a:spcPct val="107000"/>
              </a:lnSpc>
              <a:spcAft>
                <a:spcPts val="800"/>
              </a:spcAft>
              <a:buNone/>
            </a:pPr>
            <a:r>
              <a:rPr lang="en-US" sz="1800" kern="0" dirty="0">
                <a:effectLst/>
                <a:latin typeface="Aptos" panose="020B0004020202020204" pitchFamily="34" charset="0"/>
                <a:ea typeface="Aptos" panose="020B0004020202020204" pitchFamily="34" charset="0"/>
                <a:cs typeface="Times New Roman" panose="02020603050405020304" pitchFamily="18" charset="0"/>
              </a:rPr>
              <a:t>In following section, we aim to provide a close form expression for the DF that is not only much more computationally efficient but provides better results than previous efforts. Furthermore, given the compact form of the theory, it can easily be adapted to other materials of interest and more importantly for us, it provides a better understanding of ultrafast phenomena.</a:t>
            </a:r>
            <a:endParaRPr lang="en-US" sz="1800" dirty="0"/>
          </a:p>
          <a:p>
            <a:pPr marL="0" marR="0">
              <a:lnSpc>
                <a:spcPct val="107000"/>
              </a:lnSpc>
              <a:spcAft>
                <a:spcPts val="800"/>
              </a:spcAft>
              <a:buNone/>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2F831F8-63FD-E557-F9B1-2A6AADEC45C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9014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Presentation Title Blank">
  <p:cSld name="Presentation Title Blank">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37"/>
          <p:cNvSpPr txBox="1">
            <a:spLocks noGrp="1"/>
          </p:cNvSpPr>
          <p:nvPr>
            <p:ph type="ctrTitle"/>
          </p:nvPr>
        </p:nvSpPr>
        <p:spPr>
          <a:xfrm>
            <a:off x="914400" y="664970"/>
            <a:ext cx="10363200" cy="146629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6000"/>
              <a:buFont typeface="Tahoma"/>
              <a:buNone/>
              <a:defRPr sz="6000" b="1" i="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9" name="Google Shape;39;p37"/>
          <p:cNvGrpSpPr/>
          <p:nvPr/>
        </p:nvGrpSpPr>
        <p:grpSpPr>
          <a:xfrm>
            <a:off x="4905322" y="4571999"/>
            <a:ext cx="2381356" cy="1632515"/>
            <a:chOff x="4428154" y="3921547"/>
            <a:chExt cx="3330175" cy="2282968"/>
          </a:xfrm>
        </p:grpSpPr>
        <p:grpSp>
          <p:nvGrpSpPr>
            <p:cNvPr id="40" name="Google Shape;40;p37"/>
            <p:cNvGrpSpPr/>
            <p:nvPr/>
          </p:nvGrpSpPr>
          <p:grpSpPr>
            <a:xfrm>
              <a:off x="5391912" y="3921547"/>
              <a:ext cx="1408176" cy="1538935"/>
              <a:chOff x="5183237" y="4557650"/>
              <a:chExt cx="1408176" cy="1538935"/>
            </a:xfrm>
          </p:grpSpPr>
          <p:sp>
            <p:nvSpPr>
              <p:cNvPr id="41" name="Google Shape;41;p37"/>
              <p:cNvSpPr/>
              <p:nvPr/>
            </p:nvSpPr>
            <p:spPr>
              <a:xfrm>
                <a:off x="5183237" y="4557650"/>
                <a:ext cx="1408176" cy="153893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a:p>
            </p:txBody>
          </p:sp>
          <p:pic>
            <p:nvPicPr>
              <p:cNvPr id="42" name="Google Shape;42;p37"/>
              <p:cNvPicPr preferRelativeResize="0"/>
              <p:nvPr/>
            </p:nvPicPr>
            <p:blipFill rotWithShape="1">
              <a:blip r:embed="rId3">
                <a:alphaModFix/>
              </a:blip>
              <a:srcRect/>
              <a:stretch/>
            </p:blipFill>
            <p:spPr>
              <a:xfrm>
                <a:off x="5378407" y="4756048"/>
                <a:ext cx="1012320" cy="1135773"/>
              </a:xfrm>
              <a:prstGeom prst="rect">
                <a:avLst/>
              </a:prstGeom>
              <a:noFill/>
              <a:ln>
                <a:noFill/>
              </a:ln>
            </p:spPr>
          </p:pic>
        </p:grpSp>
        <p:pic>
          <p:nvPicPr>
            <p:cNvPr id="43" name="Google Shape;43;p37"/>
            <p:cNvPicPr preferRelativeResize="0"/>
            <p:nvPr/>
          </p:nvPicPr>
          <p:blipFill rotWithShape="1">
            <a:blip r:embed="rId4">
              <a:alphaModFix/>
            </a:blip>
            <a:srcRect/>
            <a:stretch/>
          </p:blipFill>
          <p:spPr>
            <a:xfrm>
              <a:off x="4428154" y="5666564"/>
              <a:ext cx="3330175" cy="537951"/>
            </a:xfrm>
            <a:prstGeom prst="rect">
              <a:avLst/>
            </a:prstGeom>
            <a:noFill/>
            <a:ln>
              <a:noFill/>
            </a:ln>
          </p:spPr>
        </p:pic>
      </p:grpSp>
      <p:sp>
        <p:nvSpPr>
          <p:cNvPr id="44" name="Google Shape;4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3516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2768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7"/>
            <a:ext cx="5181600" cy="36928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7"/>
            <a:ext cx="5181600" cy="36928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0238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Presentation Title">
  <p:cSld name="1_Presentation Title">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38"/>
          <p:cNvSpPr txBox="1">
            <a:spLocks noGrp="1"/>
          </p:cNvSpPr>
          <p:nvPr>
            <p:ph type="ctrTitle"/>
          </p:nvPr>
        </p:nvSpPr>
        <p:spPr>
          <a:xfrm>
            <a:off x="914400" y="505483"/>
            <a:ext cx="10363200" cy="100149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6000"/>
              <a:buFont typeface="Tahoma"/>
              <a:buNone/>
              <a:defRPr sz="6000" b="1" i="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8"/>
          <p:cNvSpPr txBox="1">
            <a:spLocks noGrp="1"/>
          </p:cNvSpPr>
          <p:nvPr>
            <p:ph type="subTitle" idx="1"/>
          </p:nvPr>
        </p:nvSpPr>
        <p:spPr>
          <a:xfrm>
            <a:off x="1524000" y="1530567"/>
            <a:ext cx="9144000" cy="82829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3200"/>
              <a:buNone/>
              <a:defRPr sz="3200" cap="none">
                <a:solidFill>
                  <a:schemeClr val="lt1"/>
                </a:solidFill>
                <a:latin typeface="Tahoma"/>
                <a:ea typeface="Tahoma"/>
                <a:cs typeface="Tahoma"/>
                <a:sym typeface="Tahom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8" name="Google Shape;48;p38"/>
          <p:cNvSpPr txBox="1">
            <a:spLocks noGrp="1"/>
          </p:cNvSpPr>
          <p:nvPr>
            <p:ph type="body" idx="2"/>
          </p:nvPr>
        </p:nvSpPr>
        <p:spPr>
          <a:xfrm>
            <a:off x="2969977" y="2387097"/>
            <a:ext cx="6233583" cy="334963"/>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8"/>
          <p:cNvSpPr txBox="1">
            <a:spLocks noGrp="1"/>
          </p:cNvSpPr>
          <p:nvPr>
            <p:ph type="body" idx="3"/>
          </p:nvPr>
        </p:nvSpPr>
        <p:spPr>
          <a:xfrm>
            <a:off x="914401" y="2848098"/>
            <a:ext cx="4950937" cy="652749"/>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8"/>
          <p:cNvSpPr txBox="1">
            <a:spLocks noGrp="1"/>
          </p:cNvSpPr>
          <p:nvPr>
            <p:ph type="body" idx="4"/>
          </p:nvPr>
        </p:nvSpPr>
        <p:spPr>
          <a:xfrm>
            <a:off x="6308194" y="2848098"/>
            <a:ext cx="4950937" cy="65274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1" name="Google Shape;51;p38"/>
          <p:cNvGrpSpPr/>
          <p:nvPr/>
        </p:nvGrpSpPr>
        <p:grpSpPr>
          <a:xfrm>
            <a:off x="4905322" y="4571999"/>
            <a:ext cx="2381356" cy="1632515"/>
            <a:chOff x="4428154" y="3921547"/>
            <a:chExt cx="3330175" cy="2282968"/>
          </a:xfrm>
        </p:grpSpPr>
        <p:grpSp>
          <p:nvGrpSpPr>
            <p:cNvPr id="52" name="Google Shape;52;p38"/>
            <p:cNvGrpSpPr/>
            <p:nvPr/>
          </p:nvGrpSpPr>
          <p:grpSpPr>
            <a:xfrm>
              <a:off x="5391912" y="3921547"/>
              <a:ext cx="1408176" cy="1538935"/>
              <a:chOff x="5183237" y="4557650"/>
              <a:chExt cx="1408176" cy="1538935"/>
            </a:xfrm>
          </p:grpSpPr>
          <p:sp>
            <p:nvSpPr>
              <p:cNvPr id="53" name="Google Shape;53;p38"/>
              <p:cNvSpPr/>
              <p:nvPr/>
            </p:nvSpPr>
            <p:spPr>
              <a:xfrm>
                <a:off x="5183237" y="4557650"/>
                <a:ext cx="1408176" cy="153893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a:p>
            </p:txBody>
          </p:sp>
          <p:pic>
            <p:nvPicPr>
              <p:cNvPr id="54" name="Google Shape;54;p38"/>
              <p:cNvPicPr preferRelativeResize="0"/>
              <p:nvPr/>
            </p:nvPicPr>
            <p:blipFill rotWithShape="1">
              <a:blip r:embed="rId3">
                <a:alphaModFix/>
              </a:blip>
              <a:srcRect/>
              <a:stretch/>
            </p:blipFill>
            <p:spPr>
              <a:xfrm>
                <a:off x="5378407" y="4756048"/>
                <a:ext cx="1012320" cy="1135773"/>
              </a:xfrm>
              <a:prstGeom prst="rect">
                <a:avLst/>
              </a:prstGeom>
              <a:noFill/>
              <a:ln>
                <a:noFill/>
              </a:ln>
            </p:spPr>
          </p:pic>
        </p:grpSp>
        <p:pic>
          <p:nvPicPr>
            <p:cNvPr id="55" name="Google Shape;55;p38"/>
            <p:cNvPicPr preferRelativeResize="0"/>
            <p:nvPr/>
          </p:nvPicPr>
          <p:blipFill rotWithShape="1">
            <a:blip r:embed="rId4">
              <a:alphaModFix/>
            </a:blip>
            <a:srcRect/>
            <a:stretch/>
          </p:blipFill>
          <p:spPr>
            <a:xfrm>
              <a:off x="4428154" y="5666564"/>
              <a:ext cx="3330175" cy="537951"/>
            </a:xfrm>
            <a:prstGeom prst="rect">
              <a:avLst/>
            </a:prstGeom>
            <a:noFill/>
            <a:ln>
              <a:noFill/>
            </a:ln>
          </p:spPr>
        </p:pic>
      </p:grpSp>
      <p:sp>
        <p:nvSpPr>
          <p:cNvPr id="56" name="Google Shape;56;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resentation Title 2">
  <p:cSld name="Presentation Title 2">
    <p:bg>
      <p:bgPr>
        <a:solidFill>
          <a:schemeClr val="lt1"/>
        </a:solidFill>
        <a:effectLst/>
      </p:bgPr>
    </p:bg>
    <p:spTree>
      <p:nvGrpSpPr>
        <p:cNvPr id="1" name="Shape 57"/>
        <p:cNvGrpSpPr/>
        <p:nvPr/>
      </p:nvGrpSpPr>
      <p:grpSpPr>
        <a:xfrm>
          <a:off x="0" y="0"/>
          <a:ext cx="0" cy="0"/>
          <a:chOff x="0" y="0"/>
          <a:chExt cx="0" cy="0"/>
        </a:xfrm>
      </p:grpSpPr>
      <p:sp>
        <p:nvSpPr>
          <p:cNvPr id="58" name="Google Shape;58;p39"/>
          <p:cNvSpPr>
            <a:spLocks noGrp="1"/>
          </p:cNvSpPr>
          <p:nvPr>
            <p:ph type="pic" idx="2"/>
          </p:nvPr>
        </p:nvSpPr>
        <p:spPr>
          <a:xfrm>
            <a:off x="0" y="0"/>
            <a:ext cx="4391187" cy="6858000"/>
          </a:xfrm>
          <a:prstGeom prst="rect">
            <a:avLst/>
          </a:prstGeom>
          <a:noFill/>
          <a:ln>
            <a:noFill/>
          </a:ln>
        </p:spPr>
      </p:sp>
      <p:sp>
        <p:nvSpPr>
          <p:cNvPr id="59" name="Google Shape;59;p39"/>
          <p:cNvSpPr/>
          <p:nvPr/>
        </p:nvSpPr>
        <p:spPr>
          <a:xfrm>
            <a:off x="4391187" y="0"/>
            <a:ext cx="7800813"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39"/>
          <p:cNvSpPr/>
          <p:nvPr/>
        </p:nvSpPr>
        <p:spPr>
          <a:xfrm>
            <a:off x="4240260" y="0"/>
            <a:ext cx="442857"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39"/>
          <p:cNvSpPr txBox="1">
            <a:spLocks noGrp="1"/>
          </p:cNvSpPr>
          <p:nvPr>
            <p:ph type="ctrTitle"/>
          </p:nvPr>
        </p:nvSpPr>
        <p:spPr>
          <a:xfrm>
            <a:off x="5212729" y="510442"/>
            <a:ext cx="6700299" cy="1080247"/>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000"/>
              <a:buFont typeface="Tahoma"/>
              <a:buNone/>
              <a:defRPr sz="4000" b="1" i="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9"/>
          <p:cNvSpPr txBox="1">
            <a:spLocks noGrp="1"/>
          </p:cNvSpPr>
          <p:nvPr>
            <p:ph type="subTitle" idx="1"/>
          </p:nvPr>
        </p:nvSpPr>
        <p:spPr>
          <a:xfrm>
            <a:off x="5874115" y="1598800"/>
            <a:ext cx="5514661" cy="82829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3200"/>
              <a:buNone/>
              <a:defRPr sz="3200" cap="none">
                <a:solidFill>
                  <a:schemeClr val="lt1"/>
                </a:solidFill>
                <a:latin typeface="Tahoma"/>
                <a:ea typeface="Tahoma"/>
                <a:cs typeface="Tahoma"/>
                <a:sym typeface="Tahom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3" name="Google Shape;63;p39"/>
          <p:cNvSpPr txBox="1">
            <a:spLocks noGrp="1"/>
          </p:cNvSpPr>
          <p:nvPr>
            <p:ph type="body" idx="3"/>
          </p:nvPr>
        </p:nvSpPr>
        <p:spPr>
          <a:xfrm>
            <a:off x="6089509" y="2494696"/>
            <a:ext cx="5083876" cy="3349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9"/>
          <p:cNvSpPr txBox="1">
            <a:spLocks noGrp="1"/>
          </p:cNvSpPr>
          <p:nvPr>
            <p:ph type="body" idx="4"/>
          </p:nvPr>
        </p:nvSpPr>
        <p:spPr>
          <a:xfrm>
            <a:off x="6087409" y="2932977"/>
            <a:ext cx="4950937" cy="652749"/>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9"/>
          <p:cNvSpPr txBox="1">
            <a:spLocks noGrp="1"/>
          </p:cNvSpPr>
          <p:nvPr>
            <p:ph type="body" idx="5"/>
          </p:nvPr>
        </p:nvSpPr>
        <p:spPr>
          <a:xfrm>
            <a:off x="6087406" y="3865608"/>
            <a:ext cx="4950937" cy="652749"/>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6" name="Google Shape;66;p39"/>
          <p:cNvCxnSpPr/>
          <p:nvPr/>
        </p:nvCxnSpPr>
        <p:spPr>
          <a:xfrm rot="10800000">
            <a:off x="6914890" y="3706773"/>
            <a:ext cx="3295972" cy="0"/>
          </a:xfrm>
          <a:prstGeom prst="straightConnector1">
            <a:avLst/>
          </a:prstGeom>
          <a:noFill/>
          <a:ln w="19050" cap="flat" cmpd="sng">
            <a:solidFill>
              <a:schemeClr val="accent4"/>
            </a:solidFill>
            <a:prstDash val="solid"/>
            <a:miter lim="800000"/>
            <a:headEnd type="none" w="sm" len="sm"/>
            <a:tailEnd type="none" w="sm" len="sm"/>
          </a:ln>
        </p:spPr>
      </p:cxnSp>
      <p:grpSp>
        <p:nvGrpSpPr>
          <p:cNvPr id="67" name="Google Shape;67;p39"/>
          <p:cNvGrpSpPr/>
          <p:nvPr/>
        </p:nvGrpSpPr>
        <p:grpSpPr>
          <a:xfrm>
            <a:off x="7372196" y="4798239"/>
            <a:ext cx="2381356" cy="1632515"/>
            <a:chOff x="4428154" y="3921547"/>
            <a:chExt cx="3330175" cy="2282968"/>
          </a:xfrm>
        </p:grpSpPr>
        <p:grpSp>
          <p:nvGrpSpPr>
            <p:cNvPr id="68" name="Google Shape;68;p39"/>
            <p:cNvGrpSpPr/>
            <p:nvPr/>
          </p:nvGrpSpPr>
          <p:grpSpPr>
            <a:xfrm>
              <a:off x="5391912" y="3921547"/>
              <a:ext cx="1408176" cy="1538935"/>
              <a:chOff x="5183237" y="4557650"/>
              <a:chExt cx="1408176" cy="1538935"/>
            </a:xfrm>
          </p:grpSpPr>
          <p:sp>
            <p:nvSpPr>
              <p:cNvPr id="69" name="Google Shape;69;p39"/>
              <p:cNvSpPr/>
              <p:nvPr/>
            </p:nvSpPr>
            <p:spPr>
              <a:xfrm>
                <a:off x="5183237" y="4557650"/>
                <a:ext cx="1408176" cy="153893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a:p>
            </p:txBody>
          </p:sp>
          <p:pic>
            <p:nvPicPr>
              <p:cNvPr id="70" name="Google Shape;70;p39"/>
              <p:cNvPicPr preferRelativeResize="0"/>
              <p:nvPr/>
            </p:nvPicPr>
            <p:blipFill rotWithShape="1">
              <a:blip r:embed="rId2">
                <a:alphaModFix/>
              </a:blip>
              <a:srcRect/>
              <a:stretch/>
            </p:blipFill>
            <p:spPr>
              <a:xfrm>
                <a:off x="5378407" y="4756048"/>
                <a:ext cx="1012320" cy="1135773"/>
              </a:xfrm>
              <a:prstGeom prst="rect">
                <a:avLst/>
              </a:prstGeom>
              <a:noFill/>
              <a:ln>
                <a:noFill/>
              </a:ln>
            </p:spPr>
          </p:pic>
        </p:grpSp>
        <p:pic>
          <p:nvPicPr>
            <p:cNvPr id="71" name="Google Shape;71;p39"/>
            <p:cNvPicPr preferRelativeResize="0"/>
            <p:nvPr/>
          </p:nvPicPr>
          <p:blipFill rotWithShape="1">
            <a:blip r:embed="rId3">
              <a:alphaModFix/>
            </a:blip>
            <a:srcRect/>
            <a:stretch/>
          </p:blipFill>
          <p:spPr>
            <a:xfrm>
              <a:off x="4428154" y="5666564"/>
              <a:ext cx="3330175" cy="537951"/>
            </a:xfrm>
            <a:prstGeom prst="rect">
              <a:avLst/>
            </a:prstGeom>
            <a:noFill/>
            <a:ln>
              <a:noFill/>
            </a:ln>
          </p:spPr>
        </p:pic>
      </p:grpSp>
      <p:sp>
        <p:nvSpPr>
          <p:cNvPr id="72" name="Google Shape;72;p39"/>
          <p:cNvSpPr txBox="1">
            <a:spLocks noGrp="1"/>
          </p:cNvSpPr>
          <p:nvPr>
            <p:ph type="sldNum" idx="12"/>
          </p:nvPr>
        </p:nvSpPr>
        <p:spPr>
          <a:xfrm>
            <a:off x="9169828" y="634411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resentation Title 3">
  <p:cSld name="Presentation Title 3">
    <p:bg>
      <p:bgPr>
        <a:solidFill>
          <a:schemeClr val="dk2"/>
        </a:solidFill>
        <a:effectLst/>
      </p:bgPr>
    </p:bg>
    <p:spTree>
      <p:nvGrpSpPr>
        <p:cNvPr id="1" name="Shape 73"/>
        <p:cNvGrpSpPr/>
        <p:nvPr/>
      </p:nvGrpSpPr>
      <p:grpSpPr>
        <a:xfrm>
          <a:off x="0" y="0"/>
          <a:ext cx="0" cy="0"/>
          <a:chOff x="0" y="0"/>
          <a:chExt cx="0" cy="0"/>
        </a:xfrm>
      </p:grpSpPr>
      <p:sp>
        <p:nvSpPr>
          <p:cNvPr id="74" name="Google Shape;74;p40"/>
          <p:cNvSpPr/>
          <p:nvPr/>
        </p:nvSpPr>
        <p:spPr>
          <a:xfrm>
            <a:off x="0" y="5029200"/>
            <a:ext cx="12192000" cy="182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 name="Google Shape;75;p40"/>
          <p:cNvSpPr txBox="1">
            <a:spLocks noGrp="1"/>
          </p:cNvSpPr>
          <p:nvPr>
            <p:ph type="ctrTitle"/>
          </p:nvPr>
        </p:nvSpPr>
        <p:spPr>
          <a:xfrm>
            <a:off x="914400" y="476996"/>
            <a:ext cx="10363200" cy="146629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6000"/>
              <a:buFont typeface="Tahoma"/>
              <a:buNone/>
              <a:defRPr sz="6000" b="1" i="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0"/>
          <p:cNvSpPr txBox="1">
            <a:spLocks noGrp="1"/>
          </p:cNvSpPr>
          <p:nvPr>
            <p:ph type="subTitle" idx="1"/>
          </p:nvPr>
        </p:nvSpPr>
        <p:spPr>
          <a:xfrm>
            <a:off x="1524000" y="1964997"/>
            <a:ext cx="9144000" cy="82829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3200"/>
              <a:buNone/>
              <a:defRPr sz="3200" cap="none">
                <a:solidFill>
                  <a:schemeClr val="lt1"/>
                </a:solidFill>
                <a:latin typeface="Tahoma"/>
                <a:ea typeface="Tahoma"/>
                <a:cs typeface="Tahoma"/>
                <a:sym typeface="Tahom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7" name="Google Shape;77;p40"/>
          <p:cNvSpPr txBox="1">
            <a:spLocks noGrp="1"/>
          </p:cNvSpPr>
          <p:nvPr>
            <p:ph type="body" idx="2"/>
          </p:nvPr>
        </p:nvSpPr>
        <p:spPr>
          <a:xfrm>
            <a:off x="2969977" y="2816316"/>
            <a:ext cx="6233583" cy="3349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0"/>
          <p:cNvSpPr txBox="1">
            <a:spLocks noGrp="1"/>
          </p:cNvSpPr>
          <p:nvPr>
            <p:ph type="body" idx="3"/>
          </p:nvPr>
        </p:nvSpPr>
        <p:spPr>
          <a:xfrm>
            <a:off x="914401" y="3277317"/>
            <a:ext cx="4950937" cy="652749"/>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0"/>
          <p:cNvSpPr txBox="1">
            <a:spLocks noGrp="1"/>
          </p:cNvSpPr>
          <p:nvPr>
            <p:ph type="body" idx="4"/>
          </p:nvPr>
        </p:nvSpPr>
        <p:spPr>
          <a:xfrm>
            <a:off x="6308194" y="3277317"/>
            <a:ext cx="4950937" cy="65274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0" name="Google Shape;80;p40"/>
          <p:cNvGrpSpPr/>
          <p:nvPr/>
        </p:nvGrpSpPr>
        <p:grpSpPr>
          <a:xfrm>
            <a:off x="4884927" y="4280007"/>
            <a:ext cx="2415372" cy="1632515"/>
            <a:chOff x="4884927" y="4571999"/>
            <a:chExt cx="2415372" cy="1632515"/>
          </a:xfrm>
        </p:grpSpPr>
        <p:pic>
          <p:nvPicPr>
            <p:cNvPr id="81" name="Google Shape;81;p40"/>
            <p:cNvPicPr preferRelativeResize="0"/>
            <p:nvPr/>
          </p:nvPicPr>
          <p:blipFill rotWithShape="1">
            <a:blip r:embed="rId2">
              <a:alphaModFix/>
            </a:blip>
            <a:srcRect/>
            <a:stretch/>
          </p:blipFill>
          <p:spPr>
            <a:xfrm>
              <a:off x="4884927" y="5814339"/>
              <a:ext cx="2415372" cy="390175"/>
            </a:xfrm>
            <a:prstGeom prst="rect">
              <a:avLst/>
            </a:prstGeom>
            <a:noFill/>
            <a:ln>
              <a:noFill/>
            </a:ln>
          </p:spPr>
        </p:pic>
        <p:grpSp>
          <p:nvGrpSpPr>
            <p:cNvPr id="82" name="Google Shape;82;p40"/>
            <p:cNvGrpSpPr/>
            <p:nvPr/>
          </p:nvGrpSpPr>
          <p:grpSpPr>
            <a:xfrm>
              <a:off x="5594490" y="4571999"/>
              <a:ext cx="1006965" cy="1100469"/>
              <a:chOff x="5183237" y="4557650"/>
              <a:chExt cx="1408176" cy="1538935"/>
            </a:xfrm>
          </p:grpSpPr>
          <p:sp>
            <p:nvSpPr>
              <p:cNvPr id="83" name="Google Shape;83;p40"/>
              <p:cNvSpPr/>
              <p:nvPr/>
            </p:nvSpPr>
            <p:spPr>
              <a:xfrm>
                <a:off x="5183237" y="4557650"/>
                <a:ext cx="1408176" cy="153893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a:p>
            </p:txBody>
          </p:sp>
          <p:pic>
            <p:nvPicPr>
              <p:cNvPr id="84" name="Google Shape;84;p40"/>
              <p:cNvPicPr preferRelativeResize="0"/>
              <p:nvPr/>
            </p:nvPicPr>
            <p:blipFill rotWithShape="1">
              <a:blip r:embed="rId3">
                <a:alphaModFix/>
              </a:blip>
              <a:srcRect/>
              <a:stretch/>
            </p:blipFill>
            <p:spPr>
              <a:xfrm>
                <a:off x="5378407" y="4756048"/>
                <a:ext cx="1012320" cy="1135773"/>
              </a:xfrm>
              <a:prstGeom prst="rect">
                <a:avLst/>
              </a:prstGeom>
              <a:noFill/>
              <a:ln>
                <a:noFill/>
              </a:ln>
            </p:spPr>
          </p:pic>
        </p:grpSp>
      </p:grpSp>
      <p:sp>
        <p:nvSpPr>
          <p:cNvPr id="85" name="Google Shape;85;p40"/>
          <p:cNvSpPr txBox="1">
            <a:spLocks noGrp="1"/>
          </p:cNvSpPr>
          <p:nvPr>
            <p:ph type="sldNum" idx="12"/>
          </p:nvPr>
        </p:nvSpPr>
        <p:spPr>
          <a:xfrm>
            <a:off x="8534400" y="636607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latin typeface="Calibri"/>
                <a:ea typeface="Calibri"/>
                <a:cs typeface="Calibri"/>
                <a:sym typeface="Calibri"/>
              </a:defRPr>
            </a:lvl1pPr>
            <a:lvl2pPr marL="0" lvl="1" indent="0" algn="r">
              <a:spcBef>
                <a:spcPts val="0"/>
              </a:spcBef>
              <a:buNone/>
              <a:defRPr sz="1200">
                <a:solidFill>
                  <a:schemeClr val="dk2"/>
                </a:solidFill>
                <a:latin typeface="Calibri"/>
                <a:ea typeface="Calibri"/>
                <a:cs typeface="Calibri"/>
                <a:sym typeface="Calibri"/>
              </a:defRPr>
            </a:lvl2pPr>
            <a:lvl3pPr marL="0" lvl="2" indent="0" algn="r">
              <a:spcBef>
                <a:spcPts val="0"/>
              </a:spcBef>
              <a:buNone/>
              <a:defRPr sz="1200">
                <a:solidFill>
                  <a:schemeClr val="dk2"/>
                </a:solidFill>
                <a:latin typeface="Calibri"/>
                <a:ea typeface="Calibri"/>
                <a:cs typeface="Calibri"/>
                <a:sym typeface="Calibri"/>
              </a:defRPr>
            </a:lvl3pPr>
            <a:lvl4pPr marL="0" lvl="3" indent="0" algn="r">
              <a:spcBef>
                <a:spcPts val="0"/>
              </a:spcBef>
              <a:buNone/>
              <a:defRPr sz="1200">
                <a:solidFill>
                  <a:schemeClr val="dk2"/>
                </a:solidFill>
                <a:latin typeface="Calibri"/>
                <a:ea typeface="Calibri"/>
                <a:cs typeface="Calibri"/>
                <a:sym typeface="Calibri"/>
              </a:defRPr>
            </a:lvl4pPr>
            <a:lvl5pPr marL="0" lvl="4" indent="0" algn="r">
              <a:spcBef>
                <a:spcPts val="0"/>
              </a:spcBef>
              <a:buNone/>
              <a:defRPr sz="1200">
                <a:solidFill>
                  <a:schemeClr val="dk2"/>
                </a:solidFill>
                <a:latin typeface="Calibri"/>
                <a:ea typeface="Calibri"/>
                <a:cs typeface="Calibri"/>
                <a:sym typeface="Calibri"/>
              </a:defRPr>
            </a:lvl5pPr>
            <a:lvl6pPr marL="0" lvl="5" indent="0" algn="r">
              <a:spcBef>
                <a:spcPts val="0"/>
              </a:spcBef>
              <a:buNone/>
              <a:defRPr sz="1200">
                <a:solidFill>
                  <a:schemeClr val="dk2"/>
                </a:solidFill>
                <a:latin typeface="Calibri"/>
                <a:ea typeface="Calibri"/>
                <a:cs typeface="Calibri"/>
                <a:sym typeface="Calibri"/>
              </a:defRPr>
            </a:lvl6pPr>
            <a:lvl7pPr marL="0" lvl="6" indent="0" algn="r">
              <a:spcBef>
                <a:spcPts val="0"/>
              </a:spcBef>
              <a:buNone/>
              <a:defRPr sz="1200">
                <a:solidFill>
                  <a:schemeClr val="dk2"/>
                </a:solidFill>
                <a:latin typeface="Calibri"/>
                <a:ea typeface="Calibri"/>
                <a:cs typeface="Calibri"/>
                <a:sym typeface="Calibri"/>
              </a:defRPr>
            </a:lvl7pPr>
            <a:lvl8pPr marL="0" lvl="7" indent="0" algn="r">
              <a:spcBef>
                <a:spcPts val="0"/>
              </a:spcBef>
              <a:buNone/>
              <a:defRPr sz="1200">
                <a:solidFill>
                  <a:schemeClr val="dk2"/>
                </a:solidFill>
                <a:latin typeface="Calibri"/>
                <a:ea typeface="Calibri"/>
                <a:cs typeface="Calibri"/>
                <a:sym typeface="Calibri"/>
              </a:defRPr>
            </a:lvl8pPr>
            <a:lvl9pPr marL="0" lvl="8" indent="0" algn="r">
              <a:spcBef>
                <a:spcPts val="0"/>
              </a:spcBef>
              <a:buNone/>
              <a:defRPr sz="120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6"/>
        <p:cNvGrpSpPr/>
        <p:nvPr/>
      </p:nvGrpSpPr>
      <p:grpSpPr>
        <a:xfrm>
          <a:off x="0" y="0"/>
          <a:ext cx="0" cy="0"/>
          <a:chOff x="0" y="0"/>
          <a:chExt cx="0" cy="0"/>
        </a:xfrm>
      </p:grpSpPr>
      <p:sp>
        <p:nvSpPr>
          <p:cNvPr id="87" name="Google Shape;87;p4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4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9" name="Google Shape;89;p41"/>
          <p:cNvSpPr txBox="1">
            <a:spLocks noGrp="1"/>
          </p:cNvSpPr>
          <p:nvPr>
            <p:ph type="body" idx="2"/>
          </p:nvPr>
        </p:nvSpPr>
        <p:spPr>
          <a:xfrm>
            <a:off x="839789" y="2505075"/>
            <a:ext cx="5157787" cy="30936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 name="Google Shape;91;p41"/>
          <p:cNvSpPr txBox="1">
            <a:spLocks noGrp="1"/>
          </p:cNvSpPr>
          <p:nvPr>
            <p:ph type="body" idx="4"/>
          </p:nvPr>
        </p:nvSpPr>
        <p:spPr>
          <a:xfrm>
            <a:off x="6172201" y="2505075"/>
            <a:ext cx="5183188" cy="30936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photos">
  <p:cSld name="Two photos">
    <p:spTree>
      <p:nvGrpSpPr>
        <p:cNvPr id="1" name="Shape 93"/>
        <p:cNvGrpSpPr/>
        <p:nvPr/>
      </p:nvGrpSpPr>
      <p:grpSpPr>
        <a:xfrm>
          <a:off x="0" y="0"/>
          <a:ext cx="0" cy="0"/>
          <a:chOff x="0" y="0"/>
          <a:chExt cx="0" cy="0"/>
        </a:xfrm>
      </p:grpSpPr>
      <p:sp>
        <p:nvSpPr>
          <p:cNvPr id="94" name="Google Shape;94;p42"/>
          <p:cNvSpPr>
            <a:spLocks noGrp="1"/>
          </p:cNvSpPr>
          <p:nvPr>
            <p:ph type="pic" idx="2"/>
          </p:nvPr>
        </p:nvSpPr>
        <p:spPr>
          <a:xfrm>
            <a:off x="898805" y="690563"/>
            <a:ext cx="4747684" cy="4267200"/>
          </a:xfrm>
          <a:prstGeom prst="rect">
            <a:avLst/>
          </a:prstGeom>
          <a:noFill/>
          <a:ln>
            <a:noFill/>
          </a:ln>
        </p:spPr>
      </p:sp>
      <p:sp>
        <p:nvSpPr>
          <p:cNvPr id="95" name="Google Shape;95;p42"/>
          <p:cNvSpPr>
            <a:spLocks noGrp="1"/>
          </p:cNvSpPr>
          <p:nvPr>
            <p:ph type="pic" idx="3"/>
          </p:nvPr>
        </p:nvSpPr>
        <p:spPr>
          <a:xfrm>
            <a:off x="6609794" y="690563"/>
            <a:ext cx="4747684" cy="4267200"/>
          </a:xfrm>
          <a:prstGeom prst="rect">
            <a:avLst/>
          </a:prstGeom>
          <a:noFill/>
          <a:ln>
            <a:noFill/>
          </a:ln>
        </p:spPr>
      </p:sp>
      <p:sp>
        <p:nvSpPr>
          <p:cNvPr id="96" name="Google Shape;9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7"/>
        <p:cNvGrpSpPr/>
        <p:nvPr/>
      </p:nvGrpSpPr>
      <p:grpSpPr>
        <a:xfrm>
          <a:off x="0" y="0"/>
          <a:ext cx="0" cy="0"/>
          <a:chOff x="0" y="0"/>
          <a:chExt cx="0" cy="0"/>
        </a:xfrm>
      </p:grpSpPr>
      <p:sp>
        <p:nvSpPr>
          <p:cNvPr id="98" name="Google Shape;98;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Tahom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43"/>
          <p:cNvSpPr txBox="1">
            <a:spLocks noGrp="1"/>
          </p:cNvSpPr>
          <p:nvPr>
            <p:ph type="body" idx="1"/>
          </p:nvPr>
        </p:nvSpPr>
        <p:spPr>
          <a:xfrm>
            <a:off x="5183188" y="987427"/>
            <a:ext cx="6172200" cy="4595227"/>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0" name="Google Shape;100;p43"/>
          <p:cNvSpPr txBox="1">
            <a:spLocks noGrp="1"/>
          </p:cNvSpPr>
          <p:nvPr>
            <p:ph type="body" idx="2"/>
          </p:nvPr>
        </p:nvSpPr>
        <p:spPr>
          <a:xfrm>
            <a:off x="839788" y="2057401"/>
            <a:ext cx="3932237" cy="35252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1" name="Google Shape;10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2"/>
        <p:cNvGrpSpPr/>
        <p:nvPr/>
      </p:nvGrpSpPr>
      <p:grpSpPr>
        <a:xfrm>
          <a:off x="0" y="0"/>
          <a:ext cx="0" cy="0"/>
          <a:chOff x="0" y="0"/>
          <a:chExt cx="0" cy="0"/>
        </a:xfrm>
      </p:grpSpPr>
      <p:sp>
        <p:nvSpPr>
          <p:cNvPr id="103" name="Google Shape;103;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Tahom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4"/>
          <p:cNvSpPr>
            <a:spLocks noGrp="1"/>
          </p:cNvSpPr>
          <p:nvPr>
            <p:ph type="pic" idx="2"/>
          </p:nvPr>
        </p:nvSpPr>
        <p:spPr>
          <a:xfrm>
            <a:off x="5183188" y="987427"/>
            <a:ext cx="6172200" cy="4627311"/>
          </a:xfrm>
          <a:prstGeom prst="rect">
            <a:avLst/>
          </a:prstGeom>
          <a:noFill/>
          <a:ln>
            <a:noFill/>
          </a:ln>
        </p:spPr>
      </p:sp>
      <p:sp>
        <p:nvSpPr>
          <p:cNvPr id="105" name="Google Shape;105;p44"/>
          <p:cNvSpPr txBox="1">
            <a:spLocks noGrp="1"/>
          </p:cNvSpPr>
          <p:nvPr>
            <p:ph type="body" idx="1"/>
          </p:nvPr>
        </p:nvSpPr>
        <p:spPr>
          <a:xfrm>
            <a:off x="839788" y="2057401"/>
            <a:ext cx="3932237" cy="35573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6" name="Google Shape;10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act Information">
  <p:cSld name="Contact Information">
    <p:spTree>
      <p:nvGrpSpPr>
        <p:cNvPr id="1" name="Shape 111"/>
        <p:cNvGrpSpPr/>
        <p:nvPr/>
      </p:nvGrpSpPr>
      <p:grpSpPr>
        <a:xfrm>
          <a:off x="0" y="0"/>
          <a:ext cx="0" cy="0"/>
          <a:chOff x="0" y="0"/>
          <a:chExt cx="0" cy="0"/>
        </a:xfrm>
      </p:grpSpPr>
      <p:sp>
        <p:nvSpPr>
          <p:cNvPr id="112" name="Google Shape;112;p46"/>
          <p:cNvSpPr txBox="1">
            <a:spLocks noGrp="1"/>
          </p:cNvSpPr>
          <p:nvPr>
            <p:ph type="body" idx="1"/>
          </p:nvPr>
        </p:nvSpPr>
        <p:spPr>
          <a:xfrm>
            <a:off x="820551" y="2107019"/>
            <a:ext cx="10516077" cy="4801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46"/>
          <p:cNvSpPr txBox="1">
            <a:spLocks noGrp="1"/>
          </p:cNvSpPr>
          <p:nvPr>
            <p:ph type="body" idx="2"/>
          </p:nvPr>
        </p:nvSpPr>
        <p:spPr>
          <a:xfrm>
            <a:off x="820551" y="2604238"/>
            <a:ext cx="10516077" cy="4801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6"/>
          <p:cNvSpPr txBox="1">
            <a:spLocks noGrp="1"/>
          </p:cNvSpPr>
          <p:nvPr>
            <p:ph type="body" idx="3"/>
          </p:nvPr>
        </p:nvSpPr>
        <p:spPr>
          <a:xfrm>
            <a:off x="820551" y="3101457"/>
            <a:ext cx="10516077" cy="4801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6"/>
          <p:cNvSpPr txBox="1">
            <a:spLocks noGrp="1"/>
          </p:cNvSpPr>
          <p:nvPr>
            <p:ph type="body" idx="4"/>
          </p:nvPr>
        </p:nvSpPr>
        <p:spPr>
          <a:xfrm>
            <a:off x="820551" y="3598676"/>
            <a:ext cx="10516077" cy="4801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6"/>
          <p:cNvSpPr txBox="1">
            <a:spLocks noGrp="1"/>
          </p:cNvSpPr>
          <p:nvPr>
            <p:ph type="body" idx="5"/>
          </p:nvPr>
        </p:nvSpPr>
        <p:spPr>
          <a:xfrm>
            <a:off x="820551" y="4095895"/>
            <a:ext cx="10516077" cy="4801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6"/>
          <p:cNvSpPr txBox="1">
            <a:spLocks noGrp="1"/>
          </p:cNvSpPr>
          <p:nvPr>
            <p:ph type="body" idx="6"/>
          </p:nvPr>
        </p:nvSpPr>
        <p:spPr>
          <a:xfrm>
            <a:off x="820551" y="4593116"/>
            <a:ext cx="10516077" cy="4801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46"/>
          <p:cNvSpPr txBox="1"/>
          <p:nvPr/>
        </p:nvSpPr>
        <p:spPr>
          <a:xfrm>
            <a:off x="820552" y="978794"/>
            <a:ext cx="810880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2"/>
                </a:solidFill>
                <a:latin typeface="Tahoma"/>
                <a:ea typeface="Tahoma"/>
                <a:cs typeface="Tahoma"/>
                <a:sym typeface="Tahoma"/>
              </a:rPr>
              <a:t>Contact Information</a:t>
            </a:r>
            <a:endParaRPr/>
          </a:p>
        </p:txBody>
      </p:sp>
      <p:sp>
        <p:nvSpPr>
          <p:cNvPr id="119" name="Google Shape;11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000"/>
              <a:buFont typeface="Tahoma"/>
              <a:buNone/>
              <a:defRPr sz="4000" b="1" i="0" u="none" strike="noStrike" cap="none">
                <a:solidFill>
                  <a:schemeClr val="dk2"/>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36703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1"/>
          <p:cNvSpPr/>
          <p:nvPr/>
        </p:nvSpPr>
        <p:spPr>
          <a:xfrm>
            <a:off x="0" y="5758249"/>
            <a:ext cx="12192000" cy="1099751"/>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Google Shape;13;p31"/>
          <p:cNvPicPr preferRelativeResize="0"/>
          <p:nvPr/>
        </p:nvPicPr>
        <p:blipFill rotWithShape="1">
          <a:blip r:embed="rId13">
            <a:alphaModFix/>
          </a:blip>
          <a:srcRect/>
          <a:stretch/>
        </p:blipFill>
        <p:spPr>
          <a:xfrm>
            <a:off x="677562" y="5919726"/>
            <a:ext cx="692363" cy="776797"/>
          </a:xfrm>
          <a:prstGeom prst="rect">
            <a:avLst/>
          </a:prstGeom>
          <a:noFill/>
          <a:ln>
            <a:noFill/>
          </a:ln>
        </p:spPr>
      </p:pic>
      <p:pic>
        <p:nvPicPr>
          <p:cNvPr id="14" name="Google Shape;14;p31"/>
          <p:cNvPicPr preferRelativeResize="0"/>
          <p:nvPr/>
        </p:nvPicPr>
        <p:blipFill rotWithShape="1">
          <a:blip r:embed="rId14">
            <a:alphaModFix/>
          </a:blip>
          <a:srcRect/>
          <a:stretch/>
        </p:blipFill>
        <p:spPr>
          <a:xfrm>
            <a:off x="1516316" y="6228234"/>
            <a:ext cx="2984393" cy="309918"/>
          </a:xfrm>
          <a:prstGeom prst="rect">
            <a:avLst/>
          </a:prstGeom>
          <a:noFill/>
          <a:ln>
            <a:noFill/>
          </a:ln>
        </p:spPr>
      </p:pic>
      <p:sp>
        <p:nvSpPr>
          <p:cNvPr id="15" name="Google Shape;1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3" r:id="rId9"/>
    <p:sldLayoutId id="2147483664" r:id="rId10"/>
    <p:sldLayoutId id="2147483665"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7.png"/><Relationship Id="rId7"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28.sv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0.png"/><Relationship Id="rId7"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media/image32.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3.png"/><Relationship Id="rId7"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NULL"/><Relationship Id="rId4" Type="http://schemas.openxmlformats.org/officeDocument/2006/relationships/image" Target="../media/image34.svg"/><Relationship Id="rId9" Type="http://schemas.openxmlformats.org/officeDocument/2006/relationships/image" Target="NUL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5.svg"/><Relationship Id="rId11" Type="http://schemas.openxmlformats.org/officeDocument/2006/relationships/image" Target="NULL"/><Relationship Id="rId5" Type="http://schemas.openxmlformats.org/officeDocument/2006/relationships/image" Target="../media/image54.png"/><Relationship Id="rId10" Type="http://schemas.openxmlformats.org/officeDocument/2006/relationships/image" Target="../media/image57.svg"/><Relationship Id="rId4" Type="http://schemas.openxmlformats.org/officeDocument/2006/relationships/image" Target="../media/image53.sv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6.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1.svg"/><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image" Target="NULL"/><Relationship Id="rId4" Type="http://schemas.openxmlformats.org/officeDocument/2006/relationships/image" Target="../media/image59.svg"/><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7.png"/><Relationship Id="rId7" Type="http://schemas.openxmlformats.org/officeDocument/2006/relationships/image" Target="../media/image70.jp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69.jpeg"/><Relationship Id="rId5" Type="http://schemas.microsoft.com/office/2007/relationships/hdphoto" Target="../media/hdphoto1.wdp"/><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2.emf"/><Relationship Id="rId7"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71.png"/><Relationship Id="rId5" Type="http://schemas.openxmlformats.org/officeDocument/2006/relationships/image" Target="../media/image260.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300.png"/><Relationship Id="rId4" Type="http://schemas.openxmlformats.org/officeDocument/2006/relationships/image" Target="../media/image80.sv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350.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40.png"/><Relationship Id="rId5" Type="http://schemas.openxmlformats.org/officeDocument/2006/relationships/image" Target="../media/image330.png"/><Relationship Id="rId4" Type="http://schemas.openxmlformats.org/officeDocument/2006/relationships/image" Target="../media/image82.sv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40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380.png"/><Relationship Id="rId4" Type="http://schemas.openxmlformats.org/officeDocument/2006/relationships/image" Target="../media/image84.svg"/></Relationships>
</file>

<file path=ppt/slides/_rels/slide29.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86.png"/><Relationship Id="rId7" Type="http://schemas.openxmlformats.org/officeDocument/2006/relationships/image" Target="../media/image89.sv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430.png"/><Relationship Id="rId10" Type="http://schemas.openxmlformats.org/officeDocument/2006/relationships/image" Target="../media/image480.png"/><Relationship Id="rId4" Type="http://schemas.openxmlformats.org/officeDocument/2006/relationships/image" Target="../media/image87.svg"/><Relationship Id="rId9" Type="http://schemas.openxmlformats.org/officeDocument/2006/relationships/image" Target="../media/image47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90.png"/><Relationship Id="rId7" Type="http://schemas.openxmlformats.org/officeDocument/2006/relationships/image" Target="../media/image620.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640.png"/><Relationship Id="rId10" Type="http://schemas.openxmlformats.org/officeDocument/2006/relationships/image" Target="../media/image660.png"/><Relationship Id="rId4" Type="http://schemas.openxmlformats.org/officeDocument/2006/relationships/image" Target="../media/image91.svg"/></Relationships>
</file>

<file path=ppt/slides/_rels/slide32.xml.rels><?xml version="1.0" encoding="UTF-8" standalone="yes"?>
<Relationships xmlns="http://schemas.openxmlformats.org/package/2006/relationships"><Relationship Id="rId8" Type="http://schemas.openxmlformats.org/officeDocument/2006/relationships/image" Target="../media/image700.png"/><Relationship Id="rId13" Type="http://schemas.openxmlformats.org/officeDocument/2006/relationships/image" Target="../media/image99.svg"/><Relationship Id="rId3" Type="http://schemas.openxmlformats.org/officeDocument/2006/relationships/image" Target="../media/image92.png"/><Relationship Id="rId7" Type="http://schemas.openxmlformats.org/officeDocument/2006/relationships/image" Target="../media/image95.svg"/><Relationship Id="rId12"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94.png"/><Relationship Id="rId11" Type="http://schemas.openxmlformats.org/officeDocument/2006/relationships/image" Target="../media/image97.svg"/><Relationship Id="rId5" Type="http://schemas.openxmlformats.org/officeDocument/2006/relationships/image" Target="../media/image690.png"/><Relationship Id="rId15" Type="http://schemas.openxmlformats.org/officeDocument/2006/relationships/image" Target="../media/image102.svg"/><Relationship Id="rId10" Type="http://schemas.openxmlformats.org/officeDocument/2006/relationships/image" Target="../media/image96.png"/><Relationship Id="rId4" Type="http://schemas.openxmlformats.org/officeDocument/2006/relationships/image" Target="../media/image93.svg"/><Relationship Id="rId9" Type="http://schemas.openxmlformats.org/officeDocument/2006/relationships/image" Target="../media/image710.png"/><Relationship Id="rId14" Type="http://schemas.openxmlformats.org/officeDocument/2006/relationships/image" Target="../media/image10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5.xml"/><Relationship Id="rId11" Type="http://schemas.openxmlformats.org/officeDocument/2006/relationships/image" Target="../media/image106.png"/><Relationship Id="rId10" Type="http://schemas.openxmlformats.org/officeDocument/2006/relationships/image" Target="../media/image105.png"/><Relationship Id="rId4" Type="http://schemas.openxmlformats.org/officeDocument/2006/relationships/image" Target="../media/image104.svg"/><Relationship Id="rId9" Type="http://schemas.openxmlformats.org/officeDocument/2006/relationships/image" Target="../media/image840.png"/></Relationships>
</file>

<file path=ppt/slides/_rels/slide35.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10.svg"/><Relationship Id="rId5" Type="http://schemas.openxmlformats.org/officeDocument/2006/relationships/image" Target="../media/image109.png"/><Relationship Id="rId10" Type="http://schemas.openxmlformats.org/officeDocument/2006/relationships/image" Target="../media/image820.png"/><Relationship Id="rId4" Type="http://schemas.openxmlformats.org/officeDocument/2006/relationships/image" Target="../media/image108.svg"/><Relationship Id="rId9" Type="http://schemas.openxmlformats.org/officeDocument/2006/relationships/image" Target="../media/image840.png"/></Relationships>
</file>

<file path=ppt/slides/_rels/slide3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3.png"/><Relationship Id="rId7" Type="http://schemas.openxmlformats.org/officeDocument/2006/relationships/image" Target="../media/image116.sv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15.png"/><Relationship Id="rId5" Type="http://schemas.openxmlformats.org/officeDocument/2006/relationships/image" Target="../media/image840.png"/><Relationship Id="rId4" Type="http://schemas.openxmlformats.org/officeDocument/2006/relationships/image" Target="../media/image114.svg"/></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3.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19.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image" Target="../media/image890.png"/><Relationship Id="rId4" Type="http://schemas.openxmlformats.org/officeDocument/2006/relationships/image" Target="../media/image125.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0.png"/><Relationship Id="rId5" Type="http://schemas.openxmlformats.org/officeDocument/2006/relationships/image" Target="../media/image14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7.svg"/><Relationship Id="rId7" Type="http://schemas.openxmlformats.org/officeDocument/2006/relationships/image" Target="NULL"/><Relationship Id="rId2" Type="http://schemas.openxmlformats.org/officeDocument/2006/relationships/image" Target="../media/image126.png"/><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3.xml.rels><?xml version="1.0" encoding="UTF-8" standalone="yes"?>
<Relationships xmlns="http://schemas.openxmlformats.org/package/2006/relationships"><Relationship Id="rId3" Type="http://schemas.openxmlformats.org/officeDocument/2006/relationships/image" Target="../media/image127.svg"/><Relationship Id="rId7" Type="http://schemas.openxmlformats.org/officeDocument/2006/relationships/image" Target="NULL"/><Relationship Id="rId2" Type="http://schemas.openxmlformats.org/officeDocument/2006/relationships/image" Target="../media/image126.png"/><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30.emf"/><Relationship Id="rId5" Type="http://schemas.openxmlformats.org/officeDocument/2006/relationships/image" Target="../media/image129.svg"/><Relationship Id="rId10" Type="http://schemas.openxmlformats.org/officeDocument/2006/relationships/image" Target="NULL"/><Relationship Id="rId4" Type="http://schemas.openxmlformats.org/officeDocument/2006/relationships/image" Target="../media/image128.png"/><Relationship Id="rId9" Type="http://schemas.openxmlformats.org/officeDocument/2006/relationships/image" Target="NULL"/></Relationships>
</file>

<file path=ppt/slides/_rels/slide45.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NULL"/><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33.svg"/></Relationships>
</file>

<file path=ppt/slides/_rels/slide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13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120.png"/><Relationship Id="rId4" Type="http://schemas.openxmlformats.org/officeDocument/2006/relationships/image" Target="../media/image1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CC1B9E7A-9744-30B9-0325-2A1507005D6D}"/>
              </a:ext>
            </a:extLst>
          </p:cNvPr>
          <p:cNvSpPr>
            <a:spLocks noGrp="1"/>
          </p:cNvSpPr>
          <p:nvPr>
            <p:ph type="ctrTitle"/>
          </p:nvPr>
        </p:nvSpPr>
        <p:spPr>
          <a:xfrm>
            <a:off x="0" y="806780"/>
            <a:ext cx="12192000" cy="1466291"/>
          </a:xfrm>
        </p:spPr>
        <p:txBody>
          <a:bodyPr>
            <a:normAutofit fontScale="90000"/>
          </a:bodyPr>
          <a:lstStyle/>
          <a:p>
            <a:r>
              <a:rPr lang="en-US" sz="4000" dirty="0"/>
              <a:t>ULTRAFAST DYNAMICS OF CARRIERS IN GERMANIUM PROBED BY BROADBAND FEMTOSECOND SPECTROSCOPIC ELLIPSOMETRY</a:t>
            </a:r>
            <a:endParaRPr lang="en-US" sz="1400" dirty="0"/>
          </a:p>
        </p:txBody>
      </p:sp>
      <p:sp>
        <p:nvSpPr>
          <p:cNvPr id="10" name="Text Placeholder 5">
            <a:extLst>
              <a:ext uri="{FF2B5EF4-FFF2-40B4-BE49-F238E27FC236}">
                <a16:creationId xmlns:a16="http://schemas.microsoft.com/office/drawing/2014/main" id="{BBB2421E-B289-627C-AE65-E4481B55BEAE}"/>
              </a:ext>
            </a:extLst>
          </p:cNvPr>
          <p:cNvSpPr txBox="1">
            <a:spLocks/>
          </p:cNvSpPr>
          <p:nvPr/>
        </p:nvSpPr>
        <p:spPr>
          <a:xfrm>
            <a:off x="1864492" y="2396566"/>
            <a:ext cx="8423898" cy="3349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dirty="0">
                <a:solidFill>
                  <a:schemeClr val="bg1"/>
                </a:solidFill>
              </a:rPr>
              <a:t>Ph.D. dissertation defense</a:t>
            </a:r>
          </a:p>
          <a:p>
            <a:pPr algn="ctr"/>
            <a:endParaRPr lang="en-US" sz="2400" b="1" dirty="0">
              <a:solidFill>
                <a:schemeClr val="bg1"/>
              </a:solidFill>
            </a:endParaRPr>
          </a:p>
          <a:p>
            <a:pPr algn="ctr"/>
            <a:r>
              <a:rPr lang="en-US" sz="2400" b="1" dirty="0">
                <a:solidFill>
                  <a:schemeClr val="bg1"/>
                </a:solidFill>
              </a:rPr>
              <a:t>Carlos Antonio Armenta</a:t>
            </a:r>
          </a:p>
          <a:p>
            <a:pPr algn="ctr"/>
            <a:endParaRPr lang="en-US" sz="1800" dirty="0">
              <a:solidFill>
                <a:schemeClr val="bg1"/>
              </a:solidFill>
            </a:endParaRPr>
          </a:p>
          <a:p>
            <a:pPr algn="ctr"/>
            <a:r>
              <a:rPr lang="en-US" sz="1800" dirty="0">
                <a:solidFill>
                  <a:schemeClr val="bg1"/>
                </a:solidFill>
              </a:rPr>
              <a:t>July 9, 2025</a:t>
            </a:r>
          </a:p>
          <a:p>
            <a:pPr algn="ctr"/>
            <a:endParaRPr lang="en-US" sz="1800" dirty="0">
              <a:solidFill>
                <a:schemeClr val="bg1"/>
              </a:solidFill>
            </a:endParaRPr>
          </a:p>
          <a:p>
            <a:pPr algn="ctr"/>
            <a:r>
              <a:rPr lang="en-US" sz="1800" dirty="0">
                <a:solidFill>
                  <a:schemeClr val="bg1"/>
                </a:solidFill>
              </a:rPr>
              <a:t>Department of physics</a:t>
            </a:r>
            <a:endParaRPr lang="en-US" sz="1600" dirty="0">
              <a:solidFill>
                <a:schemeClr val="bg1"/>
              </a:solidFill>
            </a:endParaRPr>
          </a:p>
        </p:txBody>
      </p:sp>
    </p:spTree>
    <p:extLst>
      <p:ext uri="{BB962C8B-B14F-4D97-AF65-F5344CB8AC3E}">
        <p14:creationId xmlns:p14="http://schemas.microsoft.com/office/powerpoint/2010/main" val="816373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F7A7E-79C0-9101-710E-E19F996E79C2}"/>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CFD5230-351A-68C8-0F62-30372B1FFCB6}"/>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10</a:t>
            </a:fld>
            <a:endParaRPr lang="en-US" sz="1600" dirty="0"/>
          </a:p>
        </p:txBody>
      </p:sp>
      <p:grpSp>
        <p:nvGrpSpPr>
          <p:cNvPr id="4" name="Group 3">
            <a:extLst>
              <a:ext uri="{FF2B5EF4-FFF2-40B4-BE49-F238E27FC236}">
                <a16:creationId xmlns:a16="http://schemas.microsoft.com/office/drawing/2014/main" id="{AFCFA368-E0C5-D550-247D-C95DF0211142}"/>
              </a:ext>
            </a:extLst>
          </p:cNvPr>
          <p:cNvGrpSpPr/>
          <p:nvPr/>
        </p:nvGrpSpPr>
        <p:grpSpPr>
          <a:xfrm>
            <a:off x="6777847" y="0"/>
            <a:ext cx="5414153" cy="4171670"/>
            <a:chOff x="6444728" y="462257"/>
            <a:chExt cx="5414153" cy="4171670"/>
          </a:xfrm>
        </p:grpSpPr>
        <p:pic>
          <p:nvPicPr>
            <p:cNvPr id="3" name="Graphic 2">
              <a:extLst>
                <a:ext uri="{FF2B5EF4-FFF2-40B4-BE49-F238E27FC236}">
                  <a16:creationId xmlns:a16="http://schemas.microsoft.com/office/drawing/2014/main" id="{C356030D-76E2-B695-DACF-7FAC03760FE2}"/>
                </a:ext>
              </a:extLst>
            </p:cNvPr>
            <p:cNvPicPr>
              <a:picLocks noChangeAspect="1"/>
            </p:cNvPicPr>
            <p:nvPr/>
          </p:nvPicPr>
          <p:blipFill>
            <a:blip r:embed="rId3">
              <a:extLst>
                <a:ext uri="{96DAC541-7B7A-43D3-8B79-37D633B846F1}">
                  <asvg:svgBlip xmlns:asvg="http://schemas.microsoft.com/office/drawing/2016/SVG/main" r:embed="rId4"/>
                </a:ext>
              </a:extLst>
            </a:blip>
            <a:srcRect l="-8308" t="6669" r="8308" b="-6669"/>
            <a:stretch/>
          </p:blipFill>
          <p:spPr>
            <a:xfrm>
              <a:off x="6444728" y="521286"/>
              <a:ext cx="5330952" cy="4112641"/>
            </a:xfrm>
            <a:prstGeom prst="rect">
              <a:avLst/>
            </a:prstGeom>
          </p:spPr>
        </p:pic>
        <p:sp>
          <p:nvSpPr>
            <p:cNvPr id="13" name="Rectangle 12">
              <a:extLst>
                <a:ext uri="{FF2B5EF4-FFF2-40B4-BE49-F238E27FC236}">
                  <a16:creationId xmlns:a16="http://schemas.microsoft.com/office/drawing/2014/main" id="{BBC392E0-0C8E-2C0F-EB72-B4679BD77764}"/>
                </a:ext>
              </a:extLst>
            </p:cNvPr>
            <p:cNvSpPr/>
            <p:nvPr/>
          </p:nvSpPr>
          <p:spPr>
            <a:xfrm>
              <a:off x="7241887" y="462257"/>
              <a:ext cx="4616994" cy="3922805"/>
            </a:xfrm>
            <a:prstGeom prst="rect">
              <a:avLst/>
            </a:prstGeom>
            <a:noFill/>
            <a:ln w="38100">
              <a:solidFill>
                <a:srgbClr val="47D4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1">
            <a:extLst>
              <a:ext uri="{FF2B5EF4-FFF2-40B4-BE49-F238E27FC236}">
                <a16:creationId xmlns:a16="http://schemas.microsoft.com/office/drawing/2014/main" id="{51A51C21-1AEF-0A5D-1489-9383ACC1FF1A}"/>
              </a:ext>
            </a:extLst>
          </p:cNvPr>
          <p:cNvSpPr>
            <a:spLocks noGrp="1"/>
          </p:cNvSpPr>
          <p:nvPr>
            <p:ph type="title"/>
          </p:nvPr>
        </p:nvSpPr>
        <p:spPr>
          <a:xfrm>
            <a:off x="0" y="1"/>
            <a:ext cx="10515600" cy="915894"/>
          </a:xfrm>
        </p:spPr>
        <p:txBody>
          <a:bodyPr>
            <a:normAutofit/>
          </a:bodyPr>
          <a:lstStyle/>
          <a:p>
            <a:r>
              <a:rPr lang="en-US" sz="3600" b="1" kern="100" dirty="0">
                <a:solidFill>
                  <a:schemeClr val="accent6"/>
                </a:solidFill>
                <a:effectLst/>
                <a:latin typeface="Tahoma" panose="020B0604030504040204" pitchFamily="34" charset="0"/>
                <a:ea typeface="Tahoma" panose="020B0604030504040204" pitchFamily="34" charset="0"/>
                <a:cs typeface="Tahoma" panose="020B0604030504040204" pitchFamily="34" charset="0"/>
              </a:rPr>
              <a:t>E</a:t>
            </a:r>
            <a:r>
              <a:rPr lang="en-US" sz="3600" b="1" kern="100" baseline="-25000" dirty="0">
                <a:solidFill>
                  <a:schemeClr val="accent6"/>
                </a:solidFill>
                <a:effectLst/>
                <a:latin typeface="Tahoma" panose="020B0604030504040204" pitchFamily="34" charset="0"/>
                <a:ea typeface="Tahoma" panose="020B0604030504040204" pitchFamily="34" charset="0"/>
                <a:cs typeface="Tahoma" panose="020B0604030504040204" pitchFamily="34" charset="0"/>
              </a:rPr>
              <a:t>1</a:t>
            </a:r>
            <a:r>
              <a:rPr lang="en-US" sz="3600" b="1" dirty="0">
                <a:solidFill>
                  <a:schemeClr val="dk2"/>
                </a:solidFill>
                <a:latin typeface="Tahoma" panose="020B0604030504040204" pitchFamily="34" charset="0"/>
                <a:ea typeface="Tahoma" panose="020B0604030504040204" pitchFamily="34" charset="0"/>
                <a:cs typeface="Tahoma" panose="020B0604030504040204" pitchFamily="34" charset="0"/>
                <a:sym typeface="Tahoma"/>
              </a:rPr>
              <a:t> and </a:t>
            </a:r>
            <a:r>
              <a:rPr lang="en-US" sz="3600" b="1" kern="100" dirty="0">
                <a:solidFill>
                  <a:schemeClr val="accent6"/>
                </a:solidFill>
                <a:effectLst/>
                <a:latin typeface="Tahoma" panose="020B0604030504040204" pitchFamily="34" charset="0"/>
                <a:ea typeface="Tahoma" panose="020B0604030504040204" pitchFamily="34" charset="0"/>
                <a:cs typeface="Tahoma" panose="020B0604030504040204" pitchFamily="34" charset="0"/>
              </a:rPr>
              <a:t>E</a:t>
            </a:r>
            <a:r>
              <a:rPr lang="en-US" sz="3600" b="1" kern="100" baseline="-25000" dirty="0">
                <a:solidFill>
                  <a:schemeClr val="accent6"/>
                </a:solidFill>
                <a:effectLst/>
                <a:latin typeface="Tahoma" panose="020B0604030504040204" pitchFamily="34" charset="0"/>
                <a:ea typeface="Tahoma" panose="020B0604030504040204" pitchFamily="34" charset="0"/>
                <a:cs typeface="Tahoma" panose="020B0604030504040204" pitchFamily="34" charset="0"/>
              </a:rPr>
              <a:t>1</a:t>
            </a:r>
            <a:r>
              <a:rPr lang="en-US" sz="3600" b="1" dirty="0">
                <a:solidFill>
                  <a:schemeClr val="dk2"/>
                </a:solidFill>
                <a:latin typeface="Tahoma" panose="020B0604030504040204" pitchFamily="34" charset="0"/>
                <a:ea typeface="Tahoma" panose="020B0604030504040204" pitchFamily="34" charset="0"/>
                <a:cs typeface="Tahoma" panose="020B0604030504040204" pitchFamily="34" charset="0"/>
                <a:sym typeface="Tahoma"/>
              </a:rPr>
              <a:t>+</a:t>
            </a:r>
            <a:r>
              <a:rPr lang="el-GR" sz="3600" b="1" kern="100" dirty="0">
                <a:solidFill>
                  <a:schemeClr val="accent6"/>
                </a:solidFill>
                <a:effectLst/>
                <a:latin typeface="Tahoma" panose="020B0604030504040204" pitchFamily="34" charset="0"/>
                <a:ea typeface="Tahoma" panose="020B0604030504040204" pitchFamily="34" charset="0"/>
                <a:cs typeface="Tahoma" panose="020B0604030504040204" pitchFamily="34" charset="0"/>
              </a:rPr>
              <a:t>Δ</a:t>
            </a:r>
            <a:r>
              <a:rPr lang="en-US" sz="3600" b="1" kern="100" baseline="-25000" dirty="0">
                <a:solidFill>
                  <a:schemeClr val="accent6"/>
                </a:solidFill>
                <a:effectLst/>
                <a:latin typeface="Tahoma" panose="020B0604030504040204" pitchFamily="34" charset="0"/>
                <a:ea typeface="Tahoma" panose="020B0604030504040204" pitchFamily="34" charset="0"/>
                <a:cs typeface="Tahoma" panose="020B0604030504040204" pitchFamily="34" charset="0"/>
              </a:rPr>
              <a:t>1 </a:t>
            </a:r>
            <a:r>
              <a:rPr lang="en-US" sz="3600" b="1" dirty="0">
                <a:solidFill>
                  <a:schemeClr val="dk2"/>
                </a:solidFill>
                <a:latin typeface="Tahoma" panose="020B0604030504040204" pitchFamily="34" charset="0"/>
                <a:ea typeface="Tahoma" panose="020B0604030504040204" pitchFamily="34" charset="0"/>
                <a:cs typeface="Tahoma" panose="020B0604030504040204" pitchFamily="34" charset="0"/>
                <a:sym typeface="Tahoma"/>
              </a:rPr>
              <a:t>critical points</a:t>
            </a:r>
            <a:endParaRPr lang="en-US" sz="3500"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70E5C0E-1897-7420-3452-1885C9C617F1}"/>
                  </a:ext>
                </a:extLst>
              </p:cNvPr>
              <p:cNvSpPr txBox="1"/>
              <p:nvPr/>
            </p:nvSpPr>
            <p:spPr>
              <a:xfrm>
                <a:off x="0" y="740405"/>
                <a:ext cx="7575005" cy="4736746"/>
              </a:xfrm>
              <a:prstGeom prst="rect">
                <a:avLst/>
              </a:prstGeom>
              <a:noFill/>
            </p:spPr>
            <p:txBody>
              <a:bodyPr wrap="square">
                <a:spAutoFit/>
              </a:bodyPr>
              <a:lstStyle/>
              <a:p>
                <a:r>
                  <a:rPr lang="en-US" sz="1600" dirty="0"/>
                  <a:t>2D van Hove singularities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In the parabolic approximation and with bands at the L-valley (</a:t>
                </a:r>
                <a14:m>
                  <m:oMath xmlns:m="http://schemas.openxmlformats.org/officeDocument/2006/math">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𝐿</m:t>
                        </m:r>
                      </m:e>
                      <m:sub>
                        <m:r>
                          <a:rPr lang="en-US" sz="1600" i="1">
                            <a:latin typeface="Cambria Math" panose="02040503050406030204" pitchFamily="18" charset="0"/>
                            <a:ea typeface="Cambria Math" panose="02040503050406030204" pitchFamily="18" charset="0"/>
                          </a:rPr>
                          <m:t>6</m:t>
                        </m:r>
                      </m:sub>
                      <m:sup>
                        <m:r>
                          <a:rPr lang="en-US" sz="1600" i="1">
                            <a:latin typeface="Cambria Math" panose="02040503050406030204" pitchFamily="18" charset="0"/>
                            <a:ea typeface="Cambria Math" panose="02040503050406030204" pitchFamily="18" charset="0"/>
                          </a:rPr>
                          <m:t>+</m:t>
                        </m:r>
                      </m:sup>
                    </m:sSubSup>
                  </m:oMath>
                </a14:m>
                <a:r>
                  <a:rPr lang="en-US" sz="1600" dirty="0"/>
                  <a:t> and </a:t>
                </a:r>
                <a14:m>
                  <m:oMath xmlns:m="http://schemas.openxmlformats.org/officeDocument/2006/math">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𝐿</m:t>
                        </m:r>
                      </m:e>
                      <m:sub>
                        <m:r>
                          <a:rPr lang="en-US" sz="1600" i="1">
                            <a:latin typeface="Cambria Math" panose="02040503050406030204" pitchFamily="18" charset="0"/>
                            <a:ea typeface="Cambria Math" panose="02040503050406030204" pitchFamily="18" charset="0"/>
                          </a:rPr>
                          <m:t>4</m:t>
                        </m:r>
                      </m:sub>
                      <m:sup>
                        <m:r>
                          <a:rPr lang="en-US" sz="1600" i="1">
                            <a:latin typeface="Cambria Math" panose="02040503050406030204" pitchFamily="18" charset="0"/>
                            <a:ea typeface="Cambria Math" panose="02040503050406030204" pitchFamily="18" charset="0"/>
                          </a:rPr>
                          <m:t>−</m:t>
                        </m:r>
                      </m:sup>
                    </m:sSubSup>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𝐿</m:t>
                        </m:r>
                      </m:e>
                      <m:sub>
                        <m:r>
                          <a:rPr lang="en-US" sz="1600" i="1">
                            <a:latin typeface="Cambria Math" panose="02040503050406030204" pitchFamily="18" charset="0"/>
                            <a:ea typeface="Cambria Math" panose="02040503050406030204" pitchFamily="18" charset="0"/>
                          </a:rPr>
                          <m:t>5</m:t>
                        </m:r>
                      </m:sub>
                      <m:sup>
                        <m:r>
                          <a:rPr lang="en-US" sz="1600" i="1">
                            <a:latin typeface="Cambria Math" panose="02040503050406030204" pitchFamily="18" charset="0"/>
                            <a:ea typeface="Cambria Math" panose="02040503050406030204" pitchFamily="18" charset="0"/>
                          </a:rPr>
                          <m:t>−</m:t>
                        </m:r>
                      </m:sup>
                    </m:sSubSup>
                  </m:oMath>
                </a14:m>
                <a:r>
                  <a:rPr lang="en-US" sz="1600" dirty="0"/>
                  <a:t>), the dielectric function in cylindrical coordinates is</a:t>
                </a:r>
              </a:p>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𝜀</m:t>
                          </m:r>
                        </m:e>
                        <m:sub>
                          <m:r>
                            <a:rPr lang="en-US" sz="1600" b="0" i="1" smtClean="0">
                              <a:latin typeface="Cambria Math" panose="02040503050406030204" pitchFamily="18" charset="0"/>
                            </a:rPr>
                            <m:t>2</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𝐸</m:t>
                          </m:r>
                        </m:e>
                      </m:d>
                      <m:r>
                        <a:rPr lang="en-US" sz="1600" b="0" i="1" smtClean="0">
                          <a:latin typeface="Cambria Math" panose="02040503050406030204" pitchFamily="18" charset="0"/>
                        </a:rPr>
                        <m:t>=</m:t>
                      </m:r>
                      <m:d>
                        <m:dPr>
                          <m:ctrlPr>
                            <a:rPr lang="en-US" sz="1600" b="0" i="1" smtClean="0">
                              <a:solidFill>
                                <a:srgbClr val="FF00EA"/>
                              </a:solidFill>
                              <a:latin typeface="Cambria Math" panose="02040503050406030204" pitchFamily="18" charset="0"/>
                            </a:rPr>
                          </m:ctrlPr>
                        </m:dPr>
                        <m:e>
                          <m:f>
                            <m:fPr>
                              <m:ctrlPr>
                                <a:rPr lang="en-US" sz="1600" b="0" i="1" smtClean="0">
                                  <a:solidFill>
                                    <a:srgbClr val="FF00EA"/>
                                  </a:solidFill>
                                  <a:latin typeface="Cambria Math" panose="02040503050406030204" pitchFamily="18" charset="0"/>
                                </a:rPr>
                              </m:ctrlPr>
                            </m:fPr>
                            <m:num>
                              <m:r>
                                <a:rPr lang="en-US" sz="1600" b="0" i="1" smtClean="0">
                                  <a:solidFill>
                                    <a:srgbClr val="FF00EA"/>
                                  </a:solidFill>
                                  <a:latin typeface="Cambria Math" panose="02040503050406030204" pitchFamily="18" charset="0"/>
                                </a:rPr>
                                <m:t>1</m:t>
                              </m:r>
                            </m:num>
                            <m:den>
                              <m:r>
                                <a:rPr lang="en-US" sz="1600" b="0" i="1" smtClean="0">
                                  <a:solidFill>
                                    <a:srgbClr val="FF00EA"/>
                                  </a:solidFill>
                                  <a:latin typeface="Cambria Math" panose="02040503050406030204" pitchFamily="18" charset="0"/>
                                </a:rPr>
                                <m:t>4</m:t>
                              </m:r>
                              <m:r>
                                <a:rPr lang="en-US" sz="1600" b="0" i="1" smtClean="0">
                                  <a:solidFill>
                                    <a:srgbClr val="FF00EA"/>
                                  </a:solidFill>
                                  <a:latin typeface="Cambria Math" panose="02040503050406030204" pitchFamily="18" charset="0"/>
                                </a:rPr>
                                <m:t>𝜋</m:t>
                              </m:r>
                              <m:sSub>
                                <m:sSubPr>
                                  <m:ctrlPr>
                                    <a:rPr lang="en-US" sz="1600" b="0" i="1" smtClean="0">
                                      <a:solidFill>
                                        <a:srgbClr val="FF00EA"/>
                                      </a:solidFill>
                                      <a:latin typeface="Cambria Math" panose="02040503050406030204" pitchFamily="18" charset="0"/>
                                    </a:rPr>
                                  </m:ctrlPr>
                                </m:sSubPr>
                                <m:e>
                                  <m:r>
                                    <a:rPr lang="en-US" sz="1600" b="0" i="1" smtClean="0">
                                      <a:solidFill>
                                        <a:srgbClr val="FF00EA"/>
                                      </a:solidFill>
                                      <a:latin typeface="Cambria Math" panose="02040503050406030204" pitchFamily="18" charset="0"/>
                                    </a:rPr>
                                    <m:t>𝜀</m:t>
                                  </m:r>
                                </m:e>
                                <m:sub>
                                  <m:r>
                                    <a:rPr lang="en-US" sz="1600" b="0" i="1" smtClean="0">
                                      <a:solidFill>
                                        <a:srgbClr val="FF00EA"/>
                                      </a:solidFill>
                                      <a:latin typeface="Cambria Math" panose="02040503050406030204" pitchFamily="18" charset="0"/>
                                    </a:rPr>
                                    <m:t>0</m:t>
                                  </m:r>
                                </m:sub>
                              </m:sSub>
                            </m:den>
                          </m:f>
                        </m:e>
                      </m:d>
                      <m:f>
                        <m:fPr>
                          <m:ctrlPr>
                            <a:rPr lang="en-US" sz="1600" b="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4</m:t>
                          </m:r>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𝜋</m:t>
                              </m:r>
                            </m:e>
                            <m:sup>
                              <m:r>
                                <a:rPr lang="en-US" sz="1600" b="0" i="1" smtClean="0">
                                  <a:solidFill>
                                    <a:schemeClr val="tx1"/>
                                  </a:solidFill>
                                  <a:latin typeface="Cambria Math" panose="02040503050406030204" pitchFamily="18" charset="0"/>
                                </a:rPr>
                                <m:t>2</m:t>
                              </m:r>
                            </m:sup>
                          </m:sSup>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𝑒</m:t>
                              </m:r>
                            </m:e>
                            <m:sup>
                              <m:r>
                                <a:rPr lang="en-US" sz="1600" b="0" i="1" smtClean="0">
                                  <a:solidFill>
                                    <a:schemeClr val="tx1"/>
                                  </a:solidFill>
                                  <a:latin typeface="Cambria Math" panose="02040503050406030204" pitchFamily="18" charset="0"/>
                                </a:rPr>
                                <m:t>2</m:t>
                              </m:r>
                            </m:sup>
                          </m:sSup>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ℏ</m:t>
                              </m:r>
                            </m:e>
                            <m:sup>
                              <m:r>
                                <a:rPr lang="en-US" sz="1600" b="0" i="1" smtClean="0">
                                  <a:solidFill>
                                    <a:schemeClr val="tx1"/>
                                  </a:solidFill>
                                  <a:latin typeface="Cambria Math" panose="02040503050406030204" pitchFamily="18" charset="0"/>
                                </a:rPr>
                                <m:t>2</m:t>
                              </m:r>
                            </m:sup>
                          </m:sSup>
                          <m:sSup>
                            <m:sSupPr>
                              <m:ctrlPr>
                                <a:rPr lang="en-US" sz="1600" b="0" i="1" smtClean="0">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b="0" i="1" smtClean="0">
                                  <a:latin typeface="Cambria Math" panose="02040503050406030204" pitchFamily="18" charset="0"/>
                                  <a:ea typeface="Cambria Math" panose="02040503050406030204" pitchFamily="18" charset="0"/>
                                </a:rPr>
                                <m:t>2</m:t>
                              </m:r>
                            </m:sup>
                          </m:sSup>
                        </m:num>
                        <m:den>
                          <m:r>
                            <a:rPr lang="en-US" sz="1600" b="0" i="1" smtClean="0">
                              <a:solidFill>
                                <a:schemeClr val="tx1"/>
                              </a:solidFill>
                              <a:latin typeface="Cambria Math" panose="02040503050406030204" pitchFamily="18" charset="0"/>
                            </a:rPr>
                            <m:t>3</m:t>
                          </m:r>
                          <m:sSubSup>
                            <m:sSubSupPr>
                              <m:ctrlPr>
                                <a:rPr lang="en-US" sz="1600" i="1">
                                  <a:solidFill>
                                    <a:schemeClr val="tx1"/>
                                  </a:solidFill>
                                  <a:latin typeface="Cambria Math" panose="02040503050406030204" pitchFamily="18" charset="0"/>
                                </a:rPr>
                              </m:ctrlPr>
                            </m:sSubSupPr>
                            <m:e>
                              <m:r>
                                <a:rPr lang="en-US" sz="1600" i="1">
                                  <a:solidFill>
                                    <a:schemeClr val="tx1"/>
                                  </a:solidFill>
                                  <a:latin typeface="Cambria Math" panose="02040503050406030204" pitchFamily="18" charset="0"/>
                                </a:rPr>
                                <m:t>𝑚</m:t>
                              </m:r>
                            </m:e>
                            <m:sub>
                              <m:r>
                                <a:rPr lang="en-US" sz="1600" i="1">
                                  <a:solidFill>
                                    <a:schemeClr val="tx1"/>
                                  </a:solidFill>
                                  <a:latin typeface="Cambria Math" panose="02040503050406030204" pitchFamily="18" charset="0"/>
                                </a:rPr>
                                <m:t>0</m:t>
                              </m:r>
                            </m:sub>
                            <m:sup>
                              <m:r>
                                <a:rPr lang="en-US" sz="1600" i="1">
                                  <a:solidFill>
                                    <a:schemeClr val="tx1"/>
                                  </a:solidFill>
                                  <a:latin typeface="Cambria Math" panose="02040503050406030204" pitchFamily="18" charset="0"/>
                                </a:rPr>
                                <m:t>2</m:t>
                              </m:r>
                            </m:sup>
                          </m:sSubSup>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𝐸</m:t>
                              </m:r>
                            </m:e>
                            <m:sup>
                              <m:r>
                                <a:rPr lang="en-US" sz="1600" b="0" i="1" smtClean="0">
                                  <a:solidFill>
                                    <a:schemeClr val="tx1"/>
                                  </a:solidFill>
                                  <a:latin typeface="Cambria Math" panose="02040503050406030204" pitchFamily="18" charset="0"/>
                                </a:rPr>
                                <m:t>2</m:t>
                              </m:r>
                            </m:sup>
                          </m:sSup>
                        </m:den>
                      </m:f>
                      <m:nary>
                        <m:naryPr>
                          <m:chr m:val="∭"/>
                          <m:limLoc m:val="undOvr"/>
                          <m:subHide m:val="on"/>
                          <m:supHide m:val="on"/>
                          <m:ctrlPr>
                            <a:rPr lang="en-US" sz="1600" b="0" i="1" smtClean="0">
                              <a:solidFill>
                                <a:schemeClr val="tx1"/>
                              </a:solidFill>
                              <a:latin typeface="Cambria Math" panose="02040503050406030204" pitchFamily="18" charset="0"/>
                            </a:rPr>
                          </m:ctrlPr>
                        </m:naryPr>
                        <m:sub/>
                        <m:sup/>
                        <m:e>
                          <m:f>
                            <m:fPr>
                              <m:ctrlPr>
                                <a:rPr lang="en-US" sz="1600" i="1">
                                  <a:latin typeface="Cambria Math" panose="02040503050406030204" pitchFamily="18" charset="0"/>
                                </a:rPr>
                              </m:ctrlPr>
                            </m:fPr>
                            <m:num>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𝑘</m:t>
                                  </m:r>
                                </m:e>
                                <m:sub>
                                  <m:r>
                                    <a:rPr lang="en-US" sz="1600" i="1">
                                      <a:solidFill>
                                        <a:schemeClr val="tx1"/>
                                      </a:solidFill>
                                      <a:latin typeface="Cambria Math" panose="02040503050406030204" pitchFamily="18" charset="0"/>
                                    </a:rPr>
                                    <m:t>𝜌</m:t>
                                  </m:r>
                                </m:sub>
                              </m:sSub>
                              <m:r>
                                <m:rPr>
                                  <m:sty m:val="p"/>
                                </m:rPr>
                                <a:rPr lang="en-US" sz="1600">
                                  <a:solidFill>
                                    <a:schemeClr val="tx1"/>
                                  </a:solidFill>
                                  <a:latin typeface="Cambria Math" panose="02040503050406030204" pitchFamily="18" charset="0"/>
                                </a:rPr>
                                <m:t>d</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𝑘</m:t>
                                  </m:r>
                                </m:e>
                                <m:sub>
                                  <m:r>
                                    <a:rPr lang="en-US" sz="1600" i="1">
                                      <a:solidFill>
                                        <a:schemeClr val="tx1"/>
                                      </a:solidFill>
                                      <a:latin typeface="Cambria Math" panose="02040503050406030204" pitchFamily="18" charset="0"/>
                                    </a:rPr>
                                    <m:t>𝜌</m:t>
                                  </m:r>
                                </m:sub>
                              </m:sSub>
                              <m:r>
                                <m:rPr>
                                  <m:sty m:val="p"/>
                                </m:rPr>
                                <a:rPr lang="en-US" sz="1600">
                                  <a:solidFill>
                                    <a:schemeClr val="tx1"/>
                                  </a:solidFill>
                                  <a:latin typeface="Cambria Math" panose="02040503050406030204" pitchFamily="18" charset="0"/>
                                </a:rPr>
                                <m:t>d</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𝑘</m:t>
                                  </m:r>
                                </m:e>
                                <m:sub>
                                  <m:r>
                                    <a:rPr lang="en-US" sz="1600" i="1">
                                      <a:solidFill>
                                        <a:schemeClr val="tx1"/>
                                      </a:solidFill>
                                      <a:latin typeface="Cambria Math" panose="02040503050406030204" pitchFamily="18" charset="0"/>
                                    </a:rPr>
                                    <m:t>𝜑</m:t>
                                  </m:r>
                                </m:sub>
                              </m:sSub>
                              <m:r>
                                <m:rPr>
                                  <m:sty m:val="p"/>
                                </m:rPr>
                                <a:rPr lang="en-US" sz="1600">
                                  <a:solidFill>
                                    <a:schemeClr val="tx1"/>
                                  </a:solidFill>
                                  <a:latin typeface="Cambria Math" panose="02040503050406030204" pitchFamily="18" charset="0"/>
                                </a:rPr>
                                <m:t>d</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𝑘</m:t>
                                  </m:r>
                                </m:e>
                                <m:sub>
                                  <m:r>
                                    <a:rPr lang="en-US" sz="1600" i="1">
                                      <a:solidFill>
                                        <a:schemeClr val="tx1"/>
                                      </a:solidFill>
                                      <a:latin typeface="Cambria Math" panose="02040503050406030204" pitchFamily="18" charset="0"/>
                                    </a:rPr>
                                    <m:t>𝑧</m:t>
                                  </m:r>
                                </m:sub>
                              </m:sSub>
                            </m:num>
                            <m:den>
                              <m:r>
                                <a:rPr lang="en-US" sz="1600" i="1">
                                  <a:latin typeface="Cambria Math" panose="02040503050406030204" pitchFamily="18" charset="0"/>
                                </a:rPr>
                                <m:t>4</m:t>
                              </m:r>
                              <m:sSup>
                                <m:sSupPr>
                                  <m:ctrlPr>
                                    <a:rPr lang="en-US" sz="1600" i="1">
                                      <a:latin typeface="Cambria Math" panose="02040503050406030204" pitchFamily="18" charset="0"/>
                                    </a:rPr>
                                  </m:ctrlPr>
                                </m:sSupPr>
                                <m:e>
                                  <m:r>
                                    <a:rPr lang="en-US" sz="1600" i="1">
                                      <a:latin typeface="Cambria Math" panose="02040503050406030204" pitchFamily="18" charset="0"/>
                                    </a:rPr>
                                    <m:t>𝜋</m:t>
                                  </m:r>
                                </m:e>
                                <m:sup>
                                  <m:r>
                                    <a:rPr lang="en-US" sz="1600" i="1">
                                      <a:latin typeface="Cambria Math" panose="02040503050406030204" pitchFamily="18" charset="0"/>
                                    </a:rPr>
                                    <m:t>3</m:t>
                                  </m:r>
                                </m:sup>
                              </m:sSup>
                            </m:den>
                          </m:f>
                          <m:r>
                            <a:rPr lang="en-US" sz="1600" i="1">
                              <a:latin typeface="Cambria Math" panose="02040503050406030204" pitchFamily="18" charset="0"/>
                            </a:rPr>
                            <m:t>𝛿</m:t>
                          </m:r>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1</m:t>
                                  </m:r>
                                </m:sub>
                              </m:sSub>
                              <m:r>
                                <a:rPr lang="en-US" sz="1600" i="1">
                                  <a:latin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ℏ</m:t>
                                      </m:r>
                                    </m:e>
                                    <m:sup>
                                      <m:r>
                                        <a:rPr lang="en-US" sz="1600" i="1">
                                          <a:latin typeface="Cambria Math" panose="02040503050406030204" pitchFamily="18" charset="0"/>
                                          <a:ea typeface="Cambria Math" panose="02040503050406030204" pitchFamily="18" charset="0"/>
                                        </a:rPr>
                                        <m:t>2</m:t>
                                      </m:r>
                                    </m:sup>
                                  </m:s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𝜌</m:t>
                                      </m:r>
                                    </m:sub>
                                    <m:sup>
                                      <m:r>
                                        <a:rPr lang="en-US" sz="1600" i="1">
                                          <a:latin typeface="Cambria Math" panose="02040503050406030204" pitchFamily="18" charset="0"/>
                                          <a:ea typeface="Cambria Math" panose="02040503050406030204" pitchFamily="18" charset="0"/>
                                        </a:rPr>
                                        <m:t>2</m:t>
                                      </m:r>
                                    </m:sup>
                                  </m:sSubSup>
                                </m:num>
                                <m:den>
                                  <m:r>
                                    <a:rPr lang="en-US" sz="1600" i="1">
                                      <a:latin typeface="Cambria Math" panose="02040503050406030204" pitchFamily="18" charset="0"/>
                                      <a:ea typeface="Cambria Math" panose="02040503050406030204" pitchFamily="18" charset="0"/>
                                    </a:rPr>
                                    <m:t>2</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𝜇</m:t>
                                      </m:r>
                                    </m:e>
                                    <m:sub>
                                      <m:r>
                                        <a:rPr lang="en-US" sz="1600" i="1">
                                          <a:latin typeface="Cambria Math" panose="02040503050406030204" pitchFamily="18" charset="0"/>
                                          <a:ea typeface="Cambria Math" panose="02040503050406030204" pitchFamily="18" charset="0"/>
                                        </a:rPr>
                                        <m:t>⊥</m:t>
                                      </m:r>
                                    </m:sub>
                                  </m:sSub>
                                </m:den>
                              </m:f>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ℏ</m:t>
                                      </m:r>
                                    </m:e>
                                    <m:sup>
                                      <m:r>
                                        <a:rPr lang="en-US" sz="1600" i="1">
                                          <a:latin typeface="Cambria Math" panose="02040503050406030204" pitchFamily="18" charset="0"/>
                                          <a:ea typeface="Cambria Math" panose="02040503050406030204" pitchFamily="18" charset="0"/>
                                        </a:rPr>
                                        <m:t>2</m:t>
                                      </m:r>
                                    </m:sup>
                                  </m:s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𝑧</m:t>
                                      </m:r>
                                    </m:sub>
                                    <m:sup>
                                      <m:r>
                                        <a:rPr lang="en-US" sz="1600" i="1">
                                          <a:latin typeface="Cambria Math" panose="02040503050406030204" pitchFamily="18" charset="0"/>
                                          <a:ea typeface="Cambria Math" panose="02040503050406030204" pitchFamily="18" charset="0"/>
                                        </a:rPr>
                                        <m:t>2</m:t>
                                      </m:r>
                                    </m:sup>
                                  </m:sSubSup>
                                </m:num>
                                <m:den>
                                  <m:r>
                                    <a:rPr lang="en-US" sz="1600" i="1">
                                      <a:latin typeface="Cambria Math" panose="02040503050406030204" pitchFamily="18" charset="0"/>
                                      <a:ea typeface="Cambria Math" panose="02040503050406030204" pitchFamily="18" charset="0"/>
                                    </a:rPr>
                                    <m:t>2</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𝜇</m:t>
                                      </m:r>
                                    </m:e>
                                    <m:sub>
                                      <m:r>
                                        <m:rPr>
                                          <m:lit/>
                                        </m:rPr>
                                        <a:rPr lang="en-US" sz="1600" i="1">
                                          <a:latin typeface="Cambria Math" panose="02040503050406030204" pitchFamily="18" charset="0"/>
                                          <a:ea typeface="Cambria Math" panose="02040503050406030204" pitchFamily="18" charset="0"/>
                                        </a:rPr>
                                        <m:t> </m:t>
                                      </m:r>
                                      <m:r>
                                        <a:rPr lang="en-US" sz="1600" i="1">
                                          <a:latin typeface="Cambria Math" panose="02040503050406030204" pitchFamily="18" charset="0"/>
                                          <a:ea typeface="Cambria Math" panose="02040503050406030204" pitchFamily="18" charset="0"/>
                                        </a:rPr>
                                        <m:t>∥</m:t>
                                      </m:r>
                                    </m:sub>
                                  </m:sSub>
                                </m:den>
                              </m:f>
                              <m:r>
                                <a:rPr lang="en-US" sz="1600" i="1">
                                  <a:latin typeface="Cambria Math" panose="02040503050406030204" pitchFamily="18" charset="0"/>
                                </a:rPr>
                                <m:t>−</m:t>
                              </m:r>
                              <m:r>
                                <a:rPr lang="en-US" sz="1600" i="1">
                                  <a:latin typeface="Cambria Math" panose="02040503050406030204" pitchFamily="18" charset="0"/>
                                </a:rPr>
                                <m:t>𝐸</m:t>
                              </m:r>
                            </m:e>
                          </m:d>
                        </m:e>
                      </m:nary>
                    </m:oMath>
                  </m:oMathPara>
                </a14:m>
                <a:endParaRPr lang="en-US" sz="1600" dirty="0"/>
              </a:p>
              <a:p>
                <a:r>
                  <a:rPr lang="en-US" sz="1600" dirty="0"/>
                  <a:t>Now we integrate up to the value in the BZ where </a:t>
                </a:r>
                <a14:m>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𝜇</m:t>
                        </m:r>
                      </m:e>
                      <m:sub>
                        <m:r>
                          <a:rPr lang="en-US" sz="1600" i="1">
                            <a:latin typeface="Cambria Math" panose="02040503050406030204" pitchFamily="18" charset="0"/>
                            <a:ea typeface="Cambria Math" panose="02040503050406030204" pitchFamily="18" charset="0"/>
                          </a:rPr>
                          <m:t>∥</m:t>
                        </m:r>
                      </m:sub>
                    </m:sSub>
                    <m:r>
                      <a:rPr lang="en-US" sz="1600" b="0" i="1" smtClean="0">
                        <a:latin typeface="Cambria Math" panose="02040503050406030204" pitchFamily="18" charset="0"/>
                        <a:ea typeface="Cambria Math" panose="02040503050406030204" pitchFamily="18" charset="0"/>
                      </a:rPr>
                      <m:t>→∞</m:t>
                    </m:r>
                  </m:oMath>
                </a14:m>
                <a:r>
                  <a:rPr lang="en-US" sz="1600" dirty="0"/>
                  <a:t> holds (</a:t>
                </a:r>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𝑘</m:t>
                        </m:r>
                      </m:e>
                      <m:sub>
                        <m:r>
                          <m:rPr>
                            <m:sty m:val="p"/>
                          </m:rPr>
                          <a:rPr lang="en-US" sz="1600" b="0" i="0" smtClean="0">
                            <a:latin typeface="Cambria Math" panose="02040503050406030204" pitchFamily="18" charset="0"/>
                            <a:ea typeface="Cambria Math" panose="02040503050406030204" pitchFamily="18" charset="0"/>
                          </a:rPr>
                          <m:t>max</m:t>
                        </m:r>
                      </m:sub>
                    </m:sSub>
                  </m:oMath>
                </a14:m>
                <a:r>
                  <a:rPr lang="en-US" sz="1600" dirty="0"/>
                  <a:t>). We also multiply by the valley degeneracy (4 for the L-valley).</a:t>
                </a:r>
              </a:p>
              <a:p>
                <a:endParaRPr lang="en-US" sz="1600" dirty="0"/>
              </a:p>
              <a:p>
                <a:endParaRPr lang="en-US" sz="1600" dirty="0"/>
              </a:p>
              <a:p>
                <a:endParaRPr lang="en-US" sz="1600" dirty="0"/>
              </a:p>
            </p:txBody>
          </p:sp>
        </mc:Choice>
        <mc:Fallback xmlns="">
          <p:sp>
            <p:nvSpPr>
              <p:cNvPr id="17" name="TextBox 16">
                <a:extLst>
                  <a:ext uri="{FF2B5EF4-FFF2-40B4-BE49-F238E27FC236}">
                    <a16:creationId xmlns:a16="http://schemas.microsoft.com/office/drawing/2014/main" id="{170E5C0E-1897-7420-3452-1885C9C617F1}"/>
                  </a:ext>
                </a:extLst>
              </p:cNvPr>
              <p:cNvSpPr txBox="1">
                <a:spLocks noRot="1" noChangeAspect="1" noMove="1" noResize="1" noEditPoints="1" noAdjustHandles="1" noChangeArrowheads="1" noChangeShapeType="1" noTextEdit="1"/>
              </p:cNvSpPr>
              <p:nvPr/>
            </p:nvSpPr>
            <p:spPr>
              <a:xfrm>
                <a:off x="0" y="740405"/>
                <a:ext cx="7575005" cy="4736746"/>
              </a:xfrm>
              <a:prstGeom prst="rect">
                <a:avLst/>
              </a:prstGeom>
              <a:blipFill>
                <a:blip r:embed="rId5"/>
                <a:stretch>
                  <a:fillRect l="-402" t="-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8B5B6EE-5520-A0E4-6BFE-E9D4FF1B5D90}"/>
                  </a:ext>
                </a:extLst>
              </p:cNvPr>
              <p:cNvSpPr txBox="1"/>
              <p:nvPr/>
            </p:nvSpPr>
            <p:spPr>
              <a:xfrm>
                <a:off x="10387223" y="1165967"/>
                <a:ext cx="1122438" cy="584775"/>
              </a:xfrm>
              <a:prstGeom prst="rect">
                <a:avLst/>
              </a:prstGeom>
              <a:solidFill>
                <a:srgbClr val="FFC000"/>
              </a:solidFill>
            </p:spPr>
            <p:txBody>
              <a:bodyPr wrap="square" rtlCol="0">
                <a:spAutoFit/>
              </a:bodyPr>
              <a:lstStyle/>
              <a:p>
                <a:pPr algn="ctr"/>
                <a:r>
                  <a:rPr lang="en-US" sz="1600" dirty="0"/>
                  <a:t>2D </a:t>
                </a:r>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𝑀</m:t>
                        </m:r>
                      </m:e>
                      <m:sub>
                        <m:r>
                          <a:rPr lang="en-US" sz="1600" b="0" i="1" smtClean="0">
                            <a:latin typeface="Cambria Math" panose="02040503050406030204" pitchFamily="18" charset="0"/>
                            <a:ea typeface="Cambria Math" panose="02040503050406030204" pitchFamily="18" charset="0"/>
                          </a:rPr>
                          <m:t>0</m:t>
                        </m:r>
                      </m:sub>
                    </m:sSub>
                  </m:oMath>
                </a14:m>
                <a:r>
                  <a:rPr lang="en-US" sz="1600" dirty="0"/>
                  <a:t> </a:t>
                </a:r>
              </a:p>
              <a:p>
                <a:pPr algn="ctr"/>
                <a:r>
                  <a:rPr lang="en-US" sz="1600" dirty="0"/>
                  <a:t>minimum</a:t>
                </a:r>
              </a:p>
            </p:txBody>
          </p:sp>
        </mc:Choice>
        <mc:Fallback xmlns="">
          <p:sp>
            <p:nvSpPr>
              <p:cNvPr id="34" name="TextBox 33">
                <a:extLst>
                  <a:ext uri="{FF2B5EF4-FFF2-40B4-BE49-F238E27FC236}">
                    <a16:creationId xmlns:a16="http://schemas.microsoft.com/office/drawing/2014/main" id="{E8B5B6EE-5520-A0E4-6BFE-E9D4FF1B5D90}"/>
                  </a:ext>
                </a:extLst>
              </p:cNvPr>
              <p:cNvSpPr txBox="1">
                <a:spLocks noRot="1" noChangeAspect="1" noMove="1" noResize="1" noEditPoints="1" noAdjustHandles="1" noChangeArrowheads="1" noChangeShapeType="1" noTextEdit="1"/>
              </p:cNvSpPr>
              <p:nvPr/>
            </p:nvSpPr>
            <p:spPr>
              <a:xfrm>
                <a:off x="10387223" y="1165967"/>
                <a:ext cx="1122438" cy="584775"/>
              </a:xfrm>
              <a:prstGeom prst="rect">
                <a:avLst/>
              </a:prstGeom>
              <a:blipFill>
                <a:blip r:embed="rId6"/>
                <a:stretch>
                  <a:fillRect t="-3125" b="-12500"/>
                </a:stretch>
              </a:blipFill>
            </p:spPr>
            <p:txBody>
              <a:bodyPr/>
              <a:lstStyle/>
              <a:p>
                <a:r>
                  <a:rPr lang="en-US">
                    <a:noFill/>
                  </a:rPr>
                  <a:t> </a:t>
                </a:r>
              </a:p>
            </p:txBody>
          </p:sp>
        </mc:Fallback>
      </mc:AlternateContent>
      <p:sp>
        <p:nvSpPr>
          <p:cNvPr id="11" name="Google Shape;99;p16">
            <a:extLst>
              <a:ext uri="{FF2B5EF4-FFF2-40B4-BE49-F238E27FC236}">
                <a16:creationId xmlns:a16="http://schemas.microsoft.com/office/drawing/2014/main" id="{368DA4D9-E472-B225-09BD-7521A1508389}"/>
              </a:ext>
            </a:extLst>
          </p:cNvPr>
          <p:cNvSpPr txBox="1"/>
          <p:nvPr/>
        </p:nvSpPr>
        <p:spPr>
          <a:xfrm>
            <a:off x="6090270" y="5811598"/>
            <a:ext cx="5492130" cy="1046410"/>
          </a:xfrm>
          <a:prstGeom prst="rect">
            <a:avLst/>
          </a:prstGeom>
          <a:noFill/>
          <a:ln>
            <a:noFill/>
          </a:ln>
        </p:spPr>
        <p:txBody>
          <a:bodyPr spcFirstLastPara="1" wrap="square" lIns="91425" tIns="91425" rIns="91425" bIns="91425" anchor="t" anchorCtr="0">
            <a:spAutoFit/>
          </a:bodyPr>
          <a:lstStyle/>
          <a:p>
            <a:r>
              <a:rPr lang="en-US" dirty="0">
                <a:solidFill>
                  <a:schemeClr val="bg1"/>
                </a:solidFill>
                <a:latin typeface="+mj-lt"/>
                <a:ea typeface="Calibri"/>
                <a:cs typeface="Times New Roman"/>
                <a:sym typeface="Times New Roman"/>
              </a:rPr>
              <a:t>P. Yu and M. Cardona, </a:t>
            </a:r>
            <a:r>
              <a:rPr lang="en-US" i="1" dirty="0">
                <a:solidFill>
                  <a:schemeClr val="bg1"/>
                </a:solidFill>
                <a:latin typeface="+mj-lt"/>
                <a:ea typeface="Calibri"/>
                <a:cs typeface="Times New Roman"/>
                <a:sym typeface="Times New Roman"/>
              </a:rPr>
              <a:t>Fundamentals of Semiconductors</a:t>
            </a:r>
            <a:r>
              <a:rPr lang="en-US" dirty="0">
                <a:solidFill>
                  <a:schemeClr val="bg1"/>
                </a:solidFill>
                <a:latin typeface="+mj-lt"/>
                <a:ea typeface="Calibri"/>
                <a:cs typeface="Times New Roman"/>
                <a:sym typeface="Times New Roman"/>
              </a:rPr>
              <a:t> (Springer, Berlin, 1996).</a:t>
            </a:r>
          </a:p>
          <a:p>
            <a:r>
              <a:rPr lang="en-US" dirty="0">
                <a:solidFill>
                  <a:schemeClr val="bg1"/>
                </a:solidFill>
                <a:latin typeface="+mj-lt"/>
                <a:ea typeface="Calibri"/>
                <a:cs typeface="Times New Roman"/>
                <a:sym typeface="Times New Roman"/>
              </a:rPr>
              <a:t>M. Cardona, in </a:t>
            </a:r>
            <a:r>
              <a:rPr lang="en-US" i="1" dirty="0">
                <a:solidFill>
                  <a:schemeClr val="bg1"/>
                </a:solidFill>
                <a:latin typeface="+mj-lt"/>
                <a:ea typeface="Calibri"/>
                <a:cs typeface="Times New Roman"/>
                <a:sym typeface="Times New Roman"/>
              </a:rPr>
              <a:t>Atomic Structure and Properties of Solids, </a:t>
            </a:r>
            <a:r>
              <a:rPr lang="en-US" dirty="0">
                <a:solidFill>
                  <a:schemeClr val="bg1"/>
                </a:solidFill>
                <a:latin typeface="+mj-lt"/>
                <a:ea typeface="Calibri"/>
                <a:cs typeface="Times New Roman"/>
                <a:sym typeface="Times New Roman"/>
              </a:rPr>
              <a:t>edited by E. Burstein (Academic, New York, 1972), p. 514.</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74ECD3-D656-F967-81F6-512A413483DE}"/>
                  </a:ext>
                </a:extLst>
              </p:cNvPr>
              <p:cNvSpPr txBox="1"/>
              <p:nvPr/>
            </p:nvSpPr>
            <p:spPr>
              <a:xfrm>
                <a:off x="1064939" y="5015788"/>
                <a:ext cx="4616994" cy="650563"/>
              </a:xfrm>
              <a:prstGeom prst="rect">
                <a:avLst/>
              </a:prstGeom>
              <a:solidFill>
                <a:srgbClr val="D9F2D0"/>
              </a:solidFill>
              <a:ln w="38100">
                <a:solidFill>
                  <a:srgbClr val="47D45A"/>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i="1">
                              <a:latin typeface="Cambria Math" panose="02040503050406030204" pitchFamily="18" charset="0"/>
                            </a:rPr>
                            <m:t>𝜀</m:t>
                          </m:r>
                        </m:e>
                        <m:sub>
                          <m:r>
                            <a:rPr lang="en-US" sz="1600" i="1">
                              <a:latin typeface="Cambria Math" panose="02040503050406030204" pitchFamily="18" charset="0"/>
                            </a:rPr>
                            <m:t>2</m:t>
                          </m:r>
                        </m:sub>
                        <m: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up>
                      </m:sSubSup>
                      <m:d>
                        <m:dPr>
                          <m:ctrlPr>
                            <a:rPr lang="en-US" sz="1600" i="1">
                              <a:latin typeface="Cambria Math" panose="02040503050406030204" pitchFamily="18" charset="0"/>
                            </a:rPr>
                          </m:ctrlPr>
                        </m:dPr>
                        <m:e>
                          <m:r>
                            <a:rPr lang="en-US" sz="1600" i="1">
                              <a:latin typeface="Cambria Math" panose="02040503050406030204" pitchFamily="18" charset="0"/>
                            </a:rPr>
                            <m:t>𝐸</m:t>
                          </m:r>
                        </m:e>
                      </m:d>
                      <m:r>
                        <a:rPr lang="en-US" sz="1600" b="0" i="1" smtClean="0">
                          <a:latin typeface="Cambria Math" panose="02040503050406030204" pitchFamily="18" charset="0"/>
                        </a:rPr>
                        <m:t>=</m:t>
                      </m:r>
                      <m:d>
                        <m:dPr>
                          <m:ctrlPr>
                            <a:rPr lang="en-US" sz="1600" b="0" i="1" smtClean="0">
                              <a:solidFill>
                                <a:srgbClr val="FF00EA"/>
                              </a:solidFill>
                              <a:latin typeface="Cambria Math" panose="02040503050406030204" pitchFamily="18" charset="0"/>
                            </a:rPr>
                          </m:ctrlPr>
                        </m:dPr>
                        <m:e>
                          <m:f>
                            <m:fPr>
                              <m:ctrlPr>
                                <a:rPr lang="en-US" sz="1600" b="0" i="1" smtClean="0">
                                  <a:solidFill>
                                    <a:srgbClr val="FF00EA"/>
                                  </a:solidFill>
                                  <a:latin typeface="Cambria Math" panose="02040503050406030204" pitchFamily="18" charset="0"/>
                                </a:rPr>
                              </m:ctrlPr>
                            </m:fPr>
                            <m:num>
                              <m:r>
                                <a:rPr lang="en-US" sz="1600" b="0" i="1" smtClean="0">
                                  <a:solidFill>
                                    <a:srgbClr val="FF00EA"/>
                                  </a:solidFill>
                                  <a:latin typeface="Cambria Math" panose="02040503050406030204" pitchFamily="18" charset="0"/>
                                </a:rPr>
                                <m:t>1</m:t>
                              </m:r>
                            </m:num>
                            <m:den>
                              <m:r>
                                <a:rPr lang="en-US" sz="1600" b="0" i="1" smtClean="0">
                                  <a:solidFill>
                                    <a:srgbClr val="FF00EA"/>
                                  </a:solidFill>
                                  <a:latin typeface="Cambria Math" panose="02040503050406030204" pitchFamily="18" charset="0"/>
                                </a:rPr>
                                <m:t>4</m:t>
                              </m:r>
                              <m:r>
                                <a:rPr lang="en-US" sz="1600" b="0" i="1" smtClean="0">
                                  <a:solidFill>
                                    <a:srgbClr val="FF00EA"/>
                                  </a:solidFill>
                                  <a:latin typeface="Cambria Math" panose="02040503050406030204" pitchFamily="18" charset="0"/>
                                </a:rPr>
                                <m:t>𝜋</m:t>
                              </m:r>
                              <m:sSub>
                                <m:sSubPr>
                                  <m:ctrlPr>
                                    <a:rPr lang="en-US" sz="1600" b="0" i="1" smtClean="0">
                                      <a:solidFill>
                                        <a:srgbClr val="FF00EA"/>
                                      </a:solidFill>
                                      <a:latin typeface="Cambria Math" panose="02040503050406030204" pitchFamily="18" charset="0"/>
                                    </a:rPr>
                                  </m:ctrlPr>
                                </m:sSubPr>
                                <m:e>
                                  <m:r>
                                    <a:rPr lang="en-US" sz="1600" b="0" i="1" smtClean="0">
                                      <a:solidFill>
                                        <a:srgbClr val="FF00EA"/>
                                      </a:solidFill>
                                      <a:latin typeface="Cambria Math" panose="02040503050406030204" pitchFamily="18" charset="0"/>
                                    </a:rPr>
                                    <m:t>𝜀</m:t>
                                  </m:r>
                                </m:e>
                                <m:sub>
                                  <m:r>
                                    <a:rPr lang="en-US" sz="1600" b="0" i="1" smtClean="0">
                                      <a:solidFill>
                                        <a:srgbClr val="FF00EA"/>
                                      </a:solidFill>
                                      <a:latin typeface="Cambria Math" panose="02040503050406030204" pitchFamily="18" charset="0"/>
                                    </a:rPr>
                                    <m:t>0</m:t>
                                  </m:r>
                                </m:sub>
                              </m:sSub>
                            </m:den>
                          </m:f>
                        </m:e>
                      </m:d>
                      <m:f>
                        <m:fPr>
                          <m:ctrlPr>
                            <a:rPr lang="en-US" sz="1600" b="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16</m:t>
                          </m:r>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𝑒</m:t>
                              </m:r>
                            </m:e>
                            <m:sup>
                              <m:r>
                                <a:rPr lang="en-US" sz="1600" b="0" i="1" smtClean="0">
                                  <a:solidFill>
                                    <a:schemeClr val="tx1"/>
                                  </a:solidFill>
                                  <a:latin typeface="Cambria Math" panose="02040503050406030204" pitchFamily="18" charset="0"/>
                                </a:rPr>
                                <m:t>2</m:t>
                              </m:r>
                            </m:sup>
                          </m:sSup>
                          <m:sSup>
                            <m:sSupPr>
                              <m:ctrlPr>
                                <a:rPr lang="en-US" sz="1600" b="0" i="1" smtClean="0">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b="0" i="1" smtClean="0">
                                  <a:latin typeface="Cambria Math" panose="02040503050406030204" pitchFamily="18" charset="0"/>
                                  <a:ea typeface="Cambria Math" panose="02040503050406030204" pitchFamily="18" charset="0"/>
                                </a:rPr>
                                <m:t>2</m:t>
                              </m:r>
                            </m:sup>
                          </m:sSup>
                          <m:sSub>
                            <m:sSubPr>
                              <m:ctrlPr>
                                <a:rPr lang="en-US" sz="1600" i="1" smtClean="0">
                                  <a:latin typeface="Cambria Math" panose="02040503050406030204" pitchFamily="18" charset="0"/>
                                </a:rPr>
                              </m:ctrlPr>
                            </m:sSubPr>
                            <m:e>
                              <m:r>
                                <a:rPr lang="en-US" sz="1600" i="1">
                                  <a:latin typeface="Cambria Math" panose="02040503050406030204" pitchFamily="18" charset="0"/>
                                </a:rPr>
                                <m:t>𝜇</m:t>
                              </m:r>
                            </m:e>
                            <m:sub>
                              <m:r>
                                <a:rPr lang="en-US" sz="1600" i="1">
                                  <a:latin typeface="Cambria Math" panose="02040503050406030204" pitchFamily="18" charset="0"/>
                                </a:rPr>
                                <m:t>⊥</m:t>
                              </m:r>
                            </m:sub>
                          </m:sSub>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𝑘</m:t>
                              </m:r>
                            </m:e>
                            <m:sub>
                              <m:r>
                                <m:rPr>
                                  <m:sty m:val="p"/>
                                </m:rPr>
                                <a:rPr lang="en-US" sz="1600">
                                  <a:solidFill>
                                    <a:schemeClr val="tx1"/>
                                  </a:solidFill>
                                  <a:latin typeface="Cambria Math" panose="02040503050406030204" pitchFamily="18" charset="0"/>
                                </a:rPr>
                                <m:t>max</m:t>
                              </m:r>
                            </m:sub>
                          </m:sSub>
                        </m:num>
                        <m:den>
                          <m:r>
                            <a:rPr lang="en-US" sz="1600" b="0" i="1" smtClean="0">
                              <a:solidFill>
                                <a:schemeClr val="tx1"/>
                              </a:solidFill>
                              <a:latin typeface="Cambria Math" panose="02040503050406030204" pitchFamily="18" charset="0"/>
                            </a:rPr>
                            <m:t>3</m:t>
                          </m:r>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panose="02040503050406030204" pitchFamily="18" charset="0"/>
                                </a:rPr>
                                <m:t>𝑚</m:t>
                              </m:r>
                            </m:e>
                            <m:sub>
                              <m:r>
                                <a:rPr lang="en-US" sz="1600" b="0" i="1" smtClean="0">
                                  <a:solidFill>
                                    <a:schemeClr val="tx1"/>
                                  </a:solidFill>
                                  <a:latin typeface="Cambria Math" panose="02040503050406030204" pitchFamily="18" charset="0"/>
                                </a:rPr>
                                <m:t>0</m:t>
                              </m:r>
                            </m:sub>
                            <m:sup>
                              <m:r>
                                <a:rPr lang="en-US" sz="1600" b="0" i="1" smtClean="0">
                                  <a:solidFill>
                                    <a:schemeClr val="tx1"/>
                                  </a:solidFill>
                                  <a:latin typeface="Cambria Math" panose="02040503050406030204" pitchFamily="18" charset="0"/>
                                </a:rPr>
                                <m:t>2</m:t>
                              </m:r>
                            </m:sup>
                          </m:sSubSup>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𝐸</m:t>
                              </m:r>
                            </m:e>
                            <m:sup>
                              <m:r>
                                <a:rPr lang="en-US" sz="1600" b="0" i="1" smtClean="0">
                                  <a:solidFill>
                                    <a:schemeClr val="tx1"/>
                                  </a:solidFill>
                                  <a:latin typeface="Cambria Math" panose="02040503050406030204" pitchFamily="18" charset="0"/>
                                </a:rPr>
                                <m:t>2</m:t>
                              </m:r>
                            </m:sup>
                          </m:sSup>
                        </m:den>
                      </m:f>
                      <m:r>
                        <a:rPr lang="en-US" sz="1600" b="0" i="1" smtClean="0">
                          <a:solidFill>
                            <a:schemeClr val="tx1"/>
                          </a:solidFill>
                          <a:latin typeface="Cambria Math" panose="02040503050406030204" pitchFamily="18" charset="0"/>
                        </a:rPr>
                        <m:t>𝐻</m:t>
                      </m:r>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𝐸</m:t>
                          </m:r>
                        </m:e>
                        <m:sub>
                          <m:r>
                            <a:rPr lang="en-US" sz="1600" b="0" i="1" smtClean="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𝐸</m:t>
                      </m:r>
                      <m:r>
                        <a:rPr lang="en-US" sz="1600" b="0" i="1" smtClean="0">
                          <a:solidFill>
                            <a:schemeClr val="tx1"/>
                          </a:solidFill>
                          <a:latin typeface="Cambria Math" panose="02040503050406030204" pitchFamily="18" charset="0"/>
                        </a:rPr>
                        <m:t>)</m:t>
                      </m:r>
                    </m:oMath>
                  </m:oMathPara>
                </a14:m>
                <a:endParaRPr lang="en-US" sz="1600" dirty="0"/>
              </a:p>
            </p:txBody>
          </p:sp>
        </mc:Choice>
        <mc:Fallback xmlns="">
          <p:sp>
            <p:nvSpPr>
              <p:cNvPr id="5" name="TextBox 4">
                <a:extLst>
                  <a:ext uri="{FF2B5EF4-FFF2-40B4-BE49-F238E27FC236}">
                    <a16:creationId xmlns:a16="http://schemas.microsoft.com/office/drawing/2014/main" id="{6774ECD3-D656-F967-81F6-512A413483DE}"/>
                  </a:ext>
                </a:extLst>
              </p:cNvPr>
              <p:cNvSpPr txBox="1">
                <a:spLocks noRot="1" noChangeAspect="1" noMove="1" noResize="1" noEditPoints="1" noAdjustHandles="1" noChangeArrowheads="1" noChangeShapeType="1" noTextEdit="1"/>
              </p:cNvSpPr>
              <p:nvPr/>
            </p:nvSpPr>
            <p:spPr>
              <a:xfrm>
                <a:off x="1064939" y="5015788"/>
                <a:ext cx="4616994" cy="650563"/>
              </a:xfrm>
              <a:prstGeom prst="rect">
                <a:avLst/>
              </a:prstGeom>
              <a:blipFill>
                <a:blip r:embed="rId7"/>
                <a:stretch>
                  <a:fillRect/>
                </a:stretch>
              </a:blipFill>
              <a:ln w="38100">
                <a:solidFill>
                  <a:srgbClr val="47D45A"/>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784E5C-20A0-5AA1-1974-C0D81123E2E6}"/>
                  </a:ext>
                </a:extLst>
              </p:cNvPr>
              <p:cNvSpPr txBox="1"/>
              <p:nvPr/>
            </p:nvSpPr>
            <p:spPr>
              <a:xfrm>
                <a:off x="7575005" y="3922805"/>
                <a:ext cx="4616994" cy="900375"/>
              </a:xfrm>
              <a:prstGeom prst="rect">
                <a:avLst/>
              </a:prstGeom>
              <a:solidFill>
                <a:srgbClr val="D9F2D0"/>
              </a:solidFill>
              <a:ln w="38100">
                <a:solidFill>
                  <a:srgbClr val="47D45A"/>
                </a:solidFill>
              </a:ln>
            </p:spPr>
            <p:txBody>
              <a:bodyPr wrap="square" rtlCol="0">
                <a:spAutoFit/>
              </a:bodyPr>
              <a:lstStyle/>
              <a:p>
                <a:r>
                  <a:rPr lang="en-US" sz="1600" dirty="0" err="1"/>
                  <a:t>Kramers-Kronig</a:t>
                </a:r>
                <a:r>
                  <a:rPr lang="en-US" sz="1600" dirty="0"/>
                  <a:t> transformation:</a:t>
                </a:r>
                <a:endParaRPr lang="en-US" sz="1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i="1">
                              <a:latin typeface="Cambria Math" panose="02040503050406030204" pitchFamily="18" charset="0"/>
                            </a:rPr>
                            <m:t>𝜀</m:t>
                          </m:r>
                        </m:e>
                        <m:sub>
                          <m:r>
                            <a:rPr lang="en-US" sz="1600" b="0" i="1" smtClean="0">
                              <a:latin typeface="Cambria Math" panose="02040503050406030204" pitchFamily="18" charset="0"/>
                            </a:rPr>
                            <m:t>1</m:t>
                          </m:r>
                        </m:sub>
                        <m: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up>
                      </m:sSubSup>
                      <m:d>
                        <m:dPr>
                          <m:ctrlPr>
                            <a:rPr lang="en-US" sz="1600" i="1">
                              <a:latin typeface="Cambria Math" panose="02040503050406030204" pitchFamily="18" charset="0"/>
                            </a:rPr>
                          </m:ctrlPr>
                        </m:dPr>
                        <m:e>
                          <m:r>
                            <a:rPr lang="en-US" sz="1600" i="1">
                              <a:latin typeface="Cambria Math" panose="02040503050406030204" pitchFamily="18" charset="0"/>
                            </a:rPr>
                            <m:t>𝐸</m:t>
                          </m:r>
                        </m:e>
                      </m:d>
                      <m:r>
                        <a:rPr lang="en-US" sz="1600" b="0" i="1" smtClean="0">
                          <a:latin typeface="Cambria Math" panose="02040503050406030204" pitchFamily="18" charset="0"/>
                        </a:rPr>
                        <m:t>=−</m:t>
                      </m:r>
                      <m:d>
                        <m:dPr>
                          <m:ctrlPr>
                            <a:rPr lang="en-US" sz="1600" b="0" i="1" smtClean="0">
                              <a:solidFill>
                                <a:srgbClr val="FF00EA"/>
                              </a:solidFill>
                              <a:latin typeface="Cambria Math" panose="02040503050406030204" pitchFamily="18" charset="0"/>
                            </a:rPr>
                          </m:ctrlPr>
                        </m:dPr>
                        <m:e>
                          <m:f>
                            <m:fPr>
                              <m:ctrlPr>
                                <a:rPr lang="en-US" sz="1600" b="0" i="1" smtClean="0">
                                  <a:solidFill>
                                    <a:srgbClr val="FF00EA"/>
                                  </a:solidFill>
                                  <a:latin typeface="Cambria Math" panose="02040503050406030204" pitchFamily="18" charset="0"/>
                                </a:rPr>
                              </m:ctrlPr>
                            </m:fPr>
                            <m:num>
                              <m:r>
                                <a:rPr lang="en-US" sz="1600" b="0" i="1" smtClean="0">
                                  <a:solidFill>
                                    <a:srgbClr val="FF00EA"/>
                                  </a:solidFill>
                                  <a:latin typeface="Cambria Math" panose="02040503050406030204" pitchFamily="18" charset="0"/>
                                </a:rPr>
                                <m:t>1</m:t>
                              </m:r>
                            </m:num>
                            <m:den>
                              <m:r>
                                <a:rPr lang="en-US" sz="1600" b="0" i="1" smtClean="0">
                                  <a:solidFill>
                                    <a:srgbClr val="FF00EA"/>
                                  </a:solidFill>
                                  <a:latin typeface="Cambria Math" panose="02040503050406030204" pitchFamily="18" charset="0"/>
                                </a:rPr>
                                <m:t>4</m:t>
                              </m:r>
                              <m:r>
                                <a:rPr lang="en-US" sz="1600" b="0" i="1" smtClean="0">
                                  <a:solidFill>
                                    <a:srgbClr val="FF00EA"/>
                                  </a:solidFill>
                                  <a:latin typeface="Cambria Math" panose="02040503050406030204" pitchFamily="18" charset="0"/>
                                </a:rPr>
                                <m:t>𝜋</m:t>
                              </m:r>
                              <m:sSub>
                                <m:sSubPr>
                                  <m:ctrlPr>
                                    <a:rPr lang="en-US" sz="1600" b="0" i="1" smtClean="0">
                                      <a:solidFill>
                                        <a:srgbClr val="FF00EA"/>
                                      </a:solidFill>
                                      <a:latin typeface="Cambria Math" panose="02040503050406030204" pitchFamily="18" charset="0"/>
                                    </a:rPr>
                                  </m:ctrlPr>
                                </m:sSubPr>
                                <m:e>
                                  <m:r>
                                    <a:rPr lang="en-US" sz="1600" b="0" i="1" smtClean="0">
                                      <a:solidFill>
                                        <a:srgbClr val="FF00EA"/>
                                      </a:solidFill>
                                      <a:latin typeface="Cambria Math" panose="02040503050406030204" pitchFamily="18" charset="0"/>
                                    </a:rPr>
                                    <m:t>𝜀</m:t>
                                  </m:r>
                                </m:e>
                                <m:sub>
                                  <m:r>
                                    <a:rPr lang="en-US" sz="1600" b="0" i="1" smtClean="0">
                                      <a:solidFill>
                                        <a:srgbClr val="FF00EA"/>
                                      </a:solidFill>
                                      <a:latin typeface="Cambria Math" panose="02040503050406030204" pitchFamily="18" charset="0"/>
                                    </a:rPr>
                                    <m:t>0</m:t>
                                  </m:r>
                                </m:sub>
                              </m:sSub>
                            </m:den>
                          </m:f>
                        </m:e>
                      </m:d>
                      <m:f>
                        <m:fPr>
                          <m:ctrlPr>
                            <a:rPr lang="en-US" sz="1600" b="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16</m:t>
                          </m:r>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𝑒</m:t>
                              </m:r>
                            </m:e>
                            <m:sup>
                              <m:r>
                                <a:rPr lang="en-US" sz="1600" b="0" i="1" smtClean="0">
                                  <a:solidFill>
                                    <a:schemeClr val="tx1"/>
                                  </a:solidFill>
                                  <a:latin typeface="Cambria Math" panose="02040503050406030204" pitchFamily="18" charset="0"/>
                                </a:rPr>
                                <m:t>2</m:t>
                              </m:r>
                            </m:sup>
                          </m:sSup>
                          <m:sSup>
                            <m:sSupPr>
                              <m:ctrlPr>
                                <a:rPr lang="en-US" sz="1600" b="0" i="1" smtClean="0">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b="0" i="1" smtClean="0">
                                  <a:latin typeface="Cambria Math" panose="02040503050406030204" pitchFamily="18" charset="0"/>
                                  <a:ea typeface="Cambria Math" panose="02040503050406030204" pitchFamily="18" charset="0"/>
                                </a:rPr>
                                <m:t>2</m:t>
                              </m:r>
                            </m:sup>
                          </m:sSup>
                          <m:sSub>
                            <m:sSubPr>
                              <m:ctrlPr>
                                <a:rPr lang="en-US" sz="1600" i="1" smtClean="0">
                                  <a:latin typeface="Cambria Math" panose="02040503050406030204" pitchFamily="18" charset="0"/>
                                </a:rPr>
                              </m:ctrlPr>
                            </m:sSubPr>
                            <m:e>
                              <m:r>
                                <a:rPr lang="en-US" sz="1600" i="1">
                                  <a:latin typeface="Cambria Math" panose="02040503050406030204" pitchFamily="18" charset="0"/>
                                </a:rPr>
                                <m:t>𝜇</m:t>
                              </m:r>
                            </m:e>
                            <m:sub>
                              <m:r>
                                <a:rPr lang="en-US" sz="1600" i="1">
                                  <a:latin typeface="Cambria Math" panose="02040503050406030204" pitchFamily="18" charset="0"/>
                                </a:rPr>
                                <m:t>⊥</m:t>
                              </m:r>
                            </m:sub>
                          </m:sSub>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𝑘</m:t>
                              </m:r>
                            </m:e>
                            <m:sub>
                              <m:r>
                                <m:rPr>
                                  <m:sty m:val="p"/>
                                </m:rPr>
                                <a:rPr lang="en-US" sz="1600">
                                  <a:solidFill>
                                    <a:schemeClr val="tx1"/>
                                  </a:solidFill>
                                  <a:latin typeface="Cambria Math" panose="02040503050406030204" pitchFamily="18" charset="0"/>
                                </a:rPr>
                                <m:t>max</m:t>
                              </m:r>
                            </m:sub>
                          </m:sSub>
                        </m:num>
                        <m:den>
                          <m:r>
                            <a:rPr lang="en-US" sz="1600" b="0" i="1" smtClean="0">
                              <a:solidFill>
                                <a:schemeClr val="tx1"/>
                              </a:solidFill>
                              <a:latin typeface="Cambria Math" panose="02040503050406030204" pitchFamily="18" charset="0"/>
                            </a:rPr>
                            <m:t>3</m:t>
                          </m:r>
                          <m:sSubSup>
                            <m:sSubSupPr>
                              <m:ctrlPr>
                                <a:rPr lang="en-US" sz="1600" i="1">
                                  <a:solidFill>
                                    <a:schemeClr val="tx1"/>
                                  </a:solidFill>
                                  <a:latin typeface="Cambria Math" panose="02040503050406030204" pitchFamily="18" charset="0"/>
                                </a:rPr>
                              </m:ctrlPr>
                            </m:sSubSupPr>
                            <m:e>
                              <m:r>
                                <a:rPr lang="en-US" sz="1600" i="1">
                                  <a:solidFill>
                                    <a:schemeClr val="tx1"/>
                                  </a:solidFill>
                                  <a:latin typeface="Cambria Math" panose="02040503050406030204" pitchFamily="18" charset="0"/>
                                </a:rPr>
                                <m:t>𝑚</m:t>
                              </m:r>
                            </m:e>
                            <m:sub>
                              <m:r>
                                <a:rPr lang="en-US" sz="1600" i="1">
                                  <a:solidFill>
                                    <a:schemeClr val="tx1"/>
                                  </a:solidFill>
                                  <a:latin typeface="Cambria Math" panose="02040503050406030204" pitchFamily="18" charset="0"/>
                                </a:rPr>
                                <m:t>0</m:t>
                              </m:r>
                            </m:sub>
                            <m:sup>
                              <m:r>
                                <a:rPr lang="en-US" sz="1600" i="1">
                                  <a:solidFill>
                                    <a:schemeClr val="tx1"/>
                                  </a:solidFill>
                                  <a:latin typeface="Cambria Math" panose="02040503050406030204" pitchFamily="18" charset="0"/>
                                </a:rPr>
                                <m:t>2</m:t>
                              </m:r>
                            </m:sup>
                          </m:sSubSup>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𝐸</m:t>
                              </m:r>
                            </m:e>
                            <m:sup>
                              <m:r>
                                <a:rPr lang="en-US" sz="1600" b="0" i="1" smtClean="0">
                                  <a:solidFill>
                                    <a:schemeClr val="tx1"/>
                                  </a:solidFill>
                                  <a:latin typeface="Cambria Math" panose="02040503050406030204" pitchFamily="18" charset="0"/>
                                </a:rPr>
                                <m:t>2</m:t>
                              </m:r>
                            </m:sup>
                          </m:sSup>
                        </m:den>
                      </m:f>
                      <m:r>
                        <m:rPr>
                          <m:sty m:val="p"/>
                        </m:rPr>
                        <a:rPr lang="en-US" sz="1600" b="0" i="1" smtClean="0">
                          <a:solidFill>
                            <a:schemeClr val="tx1"/>
                          </a:solidFill>
                          <a:latin typeface="Cambria Math" panose="02040503050406030204" pitchFamily="18" charset="0"/>
                        </a:rPr>
                        <m:t>ln</m:t>
                      </m:r>
                      <m:d>
                        <m:dPr>
                          <m:ctrlPr>
                            <a:rPr lang="en-US" sz="1600" b="0" i="1" smtClean="0">
                              <a:solidFill>
                                <a:schemeClr val="tx1"/>
                              </a:solidFill>
                              <a:latin typeface="Cambria Math" panose="02040503050406030204" pitchFamily="18" charset="0"/>
                            </a:rPr>
                          </m:ctrlPr>
                        </m:dPr>
                        <m:e>
                          <m:f>
                            <m:fPr>
                              <m:ctrlPr>
                                <a:rPr lang="en-US" sz="1600" b="0" i="1" smtClean="0">
                                  <a:solidFill>
                                    <a:schemeClr val="tx1"/>
                                  </a:solidFill>
                                  <a:latin typeface="Cambria Math" panose="02040503050406030204" pitchFamily="18" charset="0"/>
                                </a:rPr>
                              </m:ctrlPr>
                            </m:fPr>
                            <m:num>
                              <m:sSubSup>
                                <m:sSubSupPr>
                                  <m:ctrlPr>
                                    <a:rPr lang="en-US" sz="1600" i="1">
                                      <a:solidFill>
                                        <a:schemeClr val="tx1"/>
                                      </a:solidFill>
                                      <a:latin typeface="Cambria Math" panose="02040503050406030204" pitchFamily="18" charset="0"/>
                                    </a:rPr>
                                  </m:ctrlPr>
                                </m:sSubSupPr>
                                <m:e>
                                  <m:r>
                                    <a:rPr lang="en-US" sz="1600" i="1">
                                      <a:solidFill>
                                        <a:schemeClr val="tx1"/>
                                      </a:solidFill>
                                      <a:latin typeface="Cambria Math" panose="02040503050406030204" pitchFamily="18" charset="0"/>
                                    </a:rPr>
                                    <m:t>𝐸</m:t>
                                  </m:r>
                                </m:e>
                                <m:sub>
                                  <m:r>
                                    <a:rPr lang="en-US" sz="1600" i="1">
                                      <a:solidFill>
                                        <a:schemeClr val="tx1"/>
                                      </a:solidFill>
                                      <a:latin typeface="Cambria Math" panose="02040503050406030204" pitchFamily="18" charset="0"/>
                                    </a:rPr>
                                    <m:t>1</m:t>
                                  </m:r>
                                </m:sub>
                                <m:sup>
                                  <m:r>
                                    <a:rPr lang="en-US" sz="1600" i="1">
                                      <a:solidFill>
                                        <a:schemeClr val="tx1"/>
                                      </a:solidFill>
                                      <a:latin typeface="Cambria Math" panose="02040503050406030204" pitchFamily="18" charset="0"/>
                                    </a:rPr>
                                    <m:t>2</m:t>
                                  </m:r>
                                </m:sup>
                              </m:sSubSup>
                              <m:r>
                                <a:rPr lang="en-US" sz="1600" b="0" i="1" smtClean="0">
                                  <a:solidFill>
                                    <a:schemeClr val="tx1"/>
                                  </a:solidFill>
                                  <a:latin typeface="Cambria Math" panose="02040503050406030204" pitchFamily="18" charset="0"/>
                                </a:rPr>
                                <m:t>−</m:t>
                              </m:r>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𝐸</m:t>
                                  </m:r>
                                </m:e>
                                <m:sup>
                                  <m:r>
                                    <a:rPr lang="en-US" sz="1600" b="0" i="1" smtClean="0">
                                      <a:solidFill>
                                        <a:schemeClr val="tx1"/>
                                      </a:solidFill>
                                      <a:latin typeface="Cambria Math" panose="02040503050406030204" pitchFamily="18" charset="0"/>
                                    </a:rPr>
                                    <m:t>2</m:t>
                                  </m:r>
                                </m:sup>
                              </m:sSup>
                            </m:num>
                            <m:den>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panose="02040503050406030204" pitchFamily="18" charset="0"/>
                                    </a:rPr>
                                    <m:t>𝐸</m:t>
                                  </m:r>
                                </m:e>
                                <m:sub>
                                  <m:r>
                                    <a:rPr lang="en-US" sz="1600" b="0" i="1" smtClean="0">
                                      <a:solidFill>
                                        <a:schemeClr val="tx1"/>
                                      </a:solidFill>
                                      <a:latin typeface="Cambria Math" panose="02040503050406030204" pitchFamily="18" charset="0"/>
                                    </a:rPr>
                                    <m:t>1</m:t>
                                  </m:r>
                                </m:sub>
                                <m:sup>
                                  <m:r>
                                    <a:rPr lang="en-US" sz="1600" b="0" i="1" smtClean="0">
                                      <a:solidFill>
                                        <a:schemeClr val="tx1"/>
                                      </a:solidFill>
                                      <a:latin typeface="Cambria Math" panose="02040503050406030204" pitchFamily="18" charset="0"/>
                                    </a:rPr>
                                    <m:t>2</m:t>
                                  </m:r>
                                </m:sup>
                              </m:sSubSup>
                            </m:den>
                          </m:f>
                        </m:e>
                      </m:d>
                    </m:oMath>
                  </m:oMathPara>
                </a14:m>
                <a:endParaRPr lang="en-US" sz="1600" dirty="0"/>
              </a:p>
            </p:txBody>
          </p:sp>
        </mc:Choice>
        <mc:Fallback xmlns="">
          <p:sp>
            <p:nvSpPr>
              <p:cNvPr id="6" name="TextBox 5">
                <a:extLst>
                  <a:ext uri="{FF2B5EF4-FFF2-40B4-BE49-F238E27FC236}">
                    <a16:creationId xmlns:a16="http://schemas.microsoft.com/office/drawing/2014/main" id="{68784E5C-20A0-5AA1-1974-C0D81123E2E6}"/>
                  </a:ext>
                </a:extLst>
              </p:cNvPr>
              <p:cNvSpPr txBox="1">
                <a:spLocks noRot="1" noChangeAspect="1" noMove="1" noResize="1" noEditPoints="1" noAdjustHandles="1" noChangeArrowheads="1" noChangeShapeType="1" noTextEdit="1"/>
              </p:cNvSpPr>
              <p:nvPr/>
            </p:nvSpPr>
            <p:spPr>
              <a:xfrm>
                <a:off x="7575005" y="3922805"/>
                <a:ext cx="4616994" cy="900375"/>
              </a:xfrm>
              <a:prstGeom prst="rect">
                <a:avLst/>
              </a:prstGeom>
              <a:blipFill>
                <a:blip r:embed="rId8"/>
                <a:stretch>
                  <a:fillRect l="-393"/>
                </a:stretch>
              </a:blipFill>
              <a:ln w="38100">
                <a:solidFill>
                  <a:srgbClr val="47D45A"/>
                </a:solidFill>
              </a:ln>
            </p:spPr>
            <p:txBody>
              <a:bodyPr/>
              <a:lstStyle/>
              <a:p>
                <a:r>
                  <a:rPr lang="en-US">
                    <a:noFill/>
                  </a:rPr>
                  <a:t> </a:t>
                </a:r>
              </a:p>
            </p:txBody>
          </p:sp>
        </mc:Fallback>
      </mc:AlternateContent>
      <p:cxnSp>
        <p:nvCxnSpPr>
          <p:cNvPr id="10" name="Connector: Elbow 9">
            <a:extLst>
              <a:ext uri="{FF2B5EF4-FFF2-40B4-BE49-F238E27FC236}">
                <a16:creationId xmlns:a16="http://schemas.microsoft.com/office/drawing/2014/main" id="{4D6E3235-2FDD-BE46-EB3D-38804739B1D6}"/>
              </a:ext>
            </a:extLst>
          </p:cNvPr>
          <p:cNvCxnSpPr>
            <a:cxnSpLocks/>
            <a:stCxn id="5" idx="3"/>
            <a:endCxn id="6" idx="2"/>
          </p:cNvCxnSpPr>
          <p:nvPr/>
        </p:nvCxnSpPr>
        <p:spPr>
          <a:xfrm flipV="1">
            <a:off x="5681933" y="4823180"/>
            <a:ext cx="4201569" cy="517890"/>
          </a:xfrm>
          <a:prstGeom prst="bentConnector2">
            <a:avLst/>
          </a:prstGeom>
          <a:ln w="38100">
            <a:solidFill>
              <a:srgbClr val="47D45A"/>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D0D089D-0E0C-4325-D8C8-EE1FF26AFD99}"/>
              </a:ext>
            </a:extLst>
          </p:cNvPr>
          <p:cNvSpPr txBox="1"/>
          <p:nvPr/>
        </p:nvSpPr>
        <p:spPr>
          <a:xfrm>
            <a:off x="6936410" y="5045823"/>
            <a:ext cx="1411179" cy="584775"/>
          </a:xfrm>
          <a:prstGeom prst="rect">
            <a:avLst/>
          </a:prstGeom>
          <a:solidFill>
            <a:srgbClr val="FF0000"/>
          </a:solidFill>
        </p:spPr>
        <p:txBody>
          <a:bodyPr wrap="square" rtlCol="0">
            <a:spAutoFit/>
          </a:bodyPr>
          <a:lstStyle/>
          <a:p>
            <a:pPr algn="ctr"/>
            <a:r>
              <a:rPr lang="en-US" sz="1600" dirty="0">
                <a:solidFill>
                  <a:schemeClr val="bg1"/>
                </a:solidFill>
              </a:rPr>
              <a:t>Without broadening!</a:t>
            </a:r>
          </a:p>
        </p:txBody>
      </p:sp>
      <p:pic>
        <p:nvPicPr>
          <p:cNvPr id="19" name="Picture 18">
            <a:extLst>
              <a:ext uri="{FF2B5EF4-FFF2-40B4-BE49-F238E27FC236}">
                <a16:creationId xmlns:a16="http://schemas.microsoft.com/office/drawing/2014/main" id="{1979D57E-EB33-1B09-4414-03250CB1191D}"/>
              </a:ext>
            </a:extLst>
          </p:cNvPr>
          <p:cNvPicPr>
            <a:picLocks noChangeAspect="1"/>
          </p:cNvPicPr>
          <p:nvPr/>
        </p:nvPicPr>
        <p:blipFill>
          <a:blip r:embed="rId9"/>
          <a:srcRect t="7906"/>
          <a:stretch/>
        </p:blipFill>
        <p:spPr>
          <a:xfrm>
            <a:off x="83201" y="1027136"/>
            <a:ext cx="7328086" cy="1842401"/>
          </a:xfrm>
          <a:prstGeom prst="rect">
            <a:avLst/>
          </a:prstGeom>
        </p:spPr>
      </p:pic>
      <p:sp>
        <p:nvSpPr>
          <p:cNvPr id="2" name="Rectangle 1">
            <a:extLst>
              <a:ext uri="{FF2B5EF4-FFF2-40B4-BE49-F238E27FC236}">
                <a16:creationId xmlns:a16="http://schemas.microsoft.com/office/drawing/2014/main" id="{BDE52DE5-A7F9-B32F-B400-C298B5DB0CA8}"/>
              </a:ext>
            </a:extLst>
          </p:cNvPr>
          <p:cNvSpPr/>
          <p:nvPr/>
        </p:nvSpPr>
        <p:spPr>
          <a:xfrm>
            <a:off x="1640045" y="1045242"/>
            <a:ext cx="1733391" cy="184240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93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F2282-3FCB-D686-DCFE-389A1E23C772}"/>
            </a:ext>
          </a:extLst>
        </p:cNvPr>
        <p:cNvGrpSpPr/>
        <p:nvPr/>
      </p:nvGrpSpPr>
      <p:grpSpPr>
        <a:xfrm>
          <a:off x="0" y="0"/>
          <a:ext cx="0" cy="0"/>
          <a:chOff x="0" y="0"/>
          <a:chExt cx="0" cy="0"/>
        </a:xfrm>
      </p:grpSpPr>
      <p:grpSp>
        <p:nvGrpSpPr>
          <p:cNvPr id="43" name="Group 42">
            <a:extLst>
              <a:ext uri="{FF2B5EF4-FFF2-40B4-BE49-F238E27FC236}">
                <a16:creationId xmlns:a16="http://schemas.microsoft.com/office/drawing/2014/main" id="{23BCE668-6367-9178-E9F7-26B275720C51}"/>
              </a:ext>
            </a:extLst>
          </p:cNvPr>
          <p:cNvGrpSpPr/>
          <p:nvPr/>
        </p:nvGrpSpPr>
        <p:grpSpPr>
          <a:xfrm>
            <a:off x="134239" y="4060241"/>
            <a:ext cx="3264567" cy="2740961"/>
            <a:chOff x="134239" y="4032530"/>
            <a:chExt cx="3264567" cy="2740961"/>
          </a:xfrm>
        </p:grpSpPr>
        <p:pic>
          <p:nvPicPr>
            <p:cNvPr id="17" name="Picture 16">
              <a:extLst>
                <a:ext uri="{FF2B5EF4-FFF2-40B4-BE49-F238E27FC236}">
                  <a16:creationId xmlns:a16="http://schemas.microsoft.com/office/drawing/2014/main" id="{8AC0E5E2-9D48-61FD-21DA-2318D3A94B79}"/>
                </a:ext>
              </a:extLst>
            </p:cNvPr>
            <p:cNvPicPr>
              <a:picLocks noChangeAspect="1"/>
            </p:cNvPicPr>
            <p:nvPr/>
          </p:nvPicPr>
          <p:blipFill>
            <a:blip r:embed="rId3"/>
            <a:srcRect l="2698" t="6666" r="6455" b="3141"/>
            <a:stretch/>
          </p:blipFill>
          <p:spPr>
            <a:xfrm>
              <a:off x="134240" y="4032532"/>
              <a:ext cx="3264566" cy="2740959"/>
            </a:xfrm>
            <a:prstGeom prst="rect">
              <a:avLst/>
            </a:prstGeom>
          </p:spPr>
        </p:pic>
        <p:cxnSp>
          <p:nvCxnSpPr>
            <p:cNvPr id="23" name="Straight Connector 22">
              <a:extLst>
                <a:ext uri="{FF2B5EF4-FFF2-40B4-BE49-F238E27FC236}">
                  <a16:creationId xmlns:a16="http://schemas.microsoft.com/office/drawing/2014/main" id="{FA871666-D7B2-0877-40CA-C68919FB1615}"/>
                </a:ext>
              </a:extLst>
            </p:cNvPr>
            <p:cNvCxnSpPr>
              <a:cxnSpLocks/>
            </p:cNvCxnSpPr>
            <p:nvPr/>
          </p:nvCxnSpPr>
          <p:spPr>
            <a:xfrm>
              <a:off x="134240" y="4032532"/>
              <a:ext cx="0" cy="274095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FB8E0D0-A9DE-C041-C687-69A34E121D32}"/>
                </a:ext>
              </a:extLst>
            </p:cNvPr>
            <p:cNvCxnSpPr>
              <a:cxnSpLocks/>
            </p:cNvCxnSpPr>
            <p:nvPr/>
          </p:nvCxnSpPr>
          <p:spPr>
            <a:xfrm flipH="1">
              <a:off x="134239" y="6773491"/>
              <a:ext cx="32645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864C0BB-E841-6499-621D-78E70B718A35}"/>
                </a:ext>
              </a:extLst>
            </p:cNvPr>
            <p:cNvCxnSpPr>
              <a:cxnSpLocks/>
            </p:cNvCxnSpPr>
            <p:nvPr/>
          </p:nvCxnSpPr>
          <p:spPr>
            <a:xfrm flipV="1">
              <a:off x="3398806" y="4747424"/>
              <a:ext cx="0" cy="202606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B9856F-FE2E-D867-449B-1E46C853724F}"/>
                </a:ext>
              </a:extLst>
            </p:cNvPr>
            <p:cNvCxnSpPr>
              <a:cxnSpLocks/>
            </p:cNvCxnSpPr>
            <p:nvPr/>
          </p:nvCxnSpPr>
          <p:spPr>
            <a:xfrm>
              <a:off x="1311783" y="4747424"/>
              <a:ext cx="208702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A6BF62C-42E5-2054-831B-E5B5B3FC823F}"/>
                </a:ext>
              </a:extLst>
            </p:cNvPr>
            <p:cNvCxnSpPr>
              <a:cxnSpLocks/>
            </p:cNvCxnSpPr>
            <p:nvPr/>
          </p:nvCxnSpPr>
          <p:spPr>
            <a:xfrm flipV="1">
              <a:off x="134239" y="4032531"/>
              <a:ext cx="1177544" cy="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F915AE9-BAA0-25CB-790B-D83A6263A77C}"/>
                </a:ext>
              </a:extLst>
            </p:cNvPr>
            <p:cNvCxnSpPr>
              <a:cxnSpLocks/>
            </p:cNvCxnSpPr>
            <p:nvPr/>
          </p:nvCxnSpPr>
          <p:spPr>
            <a:xfrm flipV="1">
              <a:off x="1311783" y="4032530"/>
              <a:ext cx="0" cy="71489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F0EDE1CF-D096-3555-C448-FF236336B5DD}"/>
              </a:ext>
            </a:extLst>
          </p:cNvPr>
          <p:cNvPicPr>
            <a:picLocks noChangeAspect="1"/>
          </p:cNvPicPr>
          <p:nvPr/>
        </p:nvPicPr>
        <p:blipFill>
          <a:blip r:embed="rId4"/>
          <a:stretch>
            <a:fillRect/>
          </a:stretch>
        </p:blipFill>
        <p:spPr>
          <a:xfrm>
            <a:off x="6990615" y="2096860"/>
            <a:ext cx="5215240" cy="3209378"/>
          </a:xfrm>
          <a:prstGeom prst="rect">
            <a:avLst/>
          </a:prstGeom>
        </p:spPr>
      </p:pic>
      <p:pic>
        <p:nvPicPr>
          <p:cNvPr id="1026" name="Picture 2" descr="First Ever Image Captured of an Electron’s Orbit Within an Exciton">
            <a:extLst>
              <a:ext uri="{FF2B5EF4-FFF2-40B4-BE49-F238E27FC236}">
                <a16:creationId xmlns:a16="http://schemas.microsoft.com/office/drawing/2014/main" id="{1380E461-8608-1A41-74A3-8BBC098481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5" y="103072"/>
            <a:ext cx="5204868" cy="188321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474D4DCB-CCBD-55A0-BAD2-31DC55C203E3}"/>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11</a:t>
            </a:fld>
            <a:endParaRPr lang="en-US" sz="1600" dirty="0"/>
          </a:p>
        </p:txBody>
      </p:sp>
      <p:sp>
        <p:nvSpPr>
          <p:cNvPr id="14" name="Title 1">
            <a:extLst>
              <a:ext uri="{FF2B5EF4-FFF2-40B4-BE49-F238E27FC236}">
                <a16:creationId xmlns:a16="http://schemas.microsoft.com/office/drawing/2014/main" id="{74EFDEFA-BD7C-7940-709B-057D0773577A}"/>
              </a:ext>
            </a:extLst>
          </p:cNvPr>
          <p:cNvSpPr txBox="1">
            <a:spLocks/>
          </p:cNvSpPr>
          <p:nvPr/>
        </p:nvSpPr>
        <p:spPr>
          <a:xfrm>
            <a:off x="0" y="0"/>
            <a:ext cx="12192000" cy="524800"/>
          </a:xfrm>
          <a:prstGeom prst="rect">
            <a:avLst/>
          </a:prstGeom>
        </p:spPr>
        <p:txBody>
          <a:bodyPr/>
          <a:lstStyle>
            <a:lvl1pPr algn="l" rtl="0" eaLnBrk="0" fontAlgn="base" hangingPunct="0">
              <a:spcBef>
                <a:spcPct val="0"/>
              </a:spcBef>
              <a:spcAft>
                <a:spcPct val="0"/>
              </a:spcAft>
              <a:defRPr sz="4200">
                <a:solidFill>
                  <a:srgbClr val="100D82"/>
                </a:solidFill>
                <a:latin typeface="+mj-lt"/>
                <a:ea typeface="+mj-ea"/>
                <a:cs typeface="+mj-cs"/>
              </a:defRPr>
            </a:lvl1pPr>
            <a:lvl2pPr algn="l" rtl="0" eaLnBrk="0" fontAlgn="base" hangingPunct="0">
              <a:spcBef>
                <a:spcPct val="0"/>
              </a:spcBef>
              <a:spcAft>
                <a:spcPct val="0"/>
              </a:spcAft>
              <a:defRPr sz="4200">
                <a:solidFill>
                  <a:srgbClr val="100D82"/>
                </a:solidFill>
                <a:latin typeface="Arial" charset="0"/>
                <a:ea typeface="ＭＳ Ｐゴシック" charset="-128"/>
              </a:defRPr>
            </a:lvl2pPr>
            <a:lvl3pPr algn="l" rtl="0" eaLnBrk="0" fontAlgn="base" hangingPunct="0">
              <a:spcBef>
                <a:spcPct val="0"/>
              </a:spcBef>
              <a:spcAft>
                <a:spcPct val="0"/>
              </a:spcAft>
              <a:defRPr sz="4200">
                <a:solidFill>
                  <a:srgbClr val="100D82"/>
                </a:solidFill>
                <a:latin typeface="Arial" charset="0"/>
                <a:ea typeface="ＭＳ Ｐゴシック" charset="-128"/>
              </a:defRPr>
            </a:lvl3pPr>
            <a:lvl4pPr algn="l" rtl="0" eaLnBrk="0" fontAlgn="base" hangingPunct="0">
              <a:spcBef>
                <a:spcPct val="0"/>
              </a:spcBef>
              <a:spcAft>
                <a:spcPct val="0"/>
              </a:spcAft>
              <a:defRPr sz="4200">
                <a:solidFill>
                  <a:srgbClr val="100D82"/>
                </a:solidFill>
                <a:latin typeface="Arial" charset="0"/>
                <a:ea typeface="ＭＳ Ｐゴシック" charset="-128"/>
              </a:defRPr>
            </a:lvl4pPr>
            <a:lvl5pPr algn="l" rtl="0" eaLnBrk="0" fontAlgn="base" hangingPunct="0">
              <a:spcBef>
                <a:spcPct val="0"/>
              </a:spcBef>
              <a:spcAft>
                <a:spcPct val="0"/>
              </a:spcAft>
              <a:defRPr sz="4200">
                <a:solidFill>
                  <a:srgbClr val="100D82"/>
                </a:solidFill>
                <a:latin typeface="Arial" charset="0"/>
                <a:ea typeface="ＭＳ Ｐゴシック" charset="-128"/>
              </a:defRPr>
            </a:lvl5pPr>
            <a:lvl6pPr marL="457189" algn="l" rtl="0" fontAlgn="base">
              <a:spcBef>
                <a:spcPct val="0"/>
              </a:spcBef>
              <a:spcAft>
                <a:spcPct val="0"/>
              </a:spcAft>
              <a:defRPr sz="4200">
                <a:solidFill>
                  <a:srgbClr val="100D82"/>
                </a:solidFill>
                <a:latin typeface="Arial" charset="0"/>
                <a:ea typeface="ＭＳ Ｐゴシック" charset="-128"/>
              </a:defRPr>
            </a:lvl6pPr>
            <a:lvl7pPr marL="914377" algn="l" rtl="0" fontAlgn="base">
              <a:spcBef>
                <a:spcPct val="0"/>
              </a:spcBef>
              <a:spcAft>
                <a:spcPct val="0"/>
              </a:spcAft>
              <a:defRPr sz="4200">
                <a:solidFill>
                  <a:srgbClr val="100D82"/>
                </a:solidFill>
                <a:latin typeface="Arial" charset="0"/>
                <a:ea typeface="ＭＳ Ｐゴシック" charset="-128"/>
              </a:defRPr>
            </a:lvl7pPr>
            <a:lvl8pPr marL="1371566" algn="l" rtl="0" fontAlgn="base">
              <a:spcBef>
                <a:spcPct val="0"/>
              </a:spcBef>
              <a:spcAft>
                <a:spcPct val="0"/>
              </a:spcAft>
              <a:defRPr sz="4200">
                <a:solidFill>
                  <a:srgbClr val="100D82"/>
                </a:solidFill>
                <a:latin typeface="Arial" charset="0"/>
                <a:ea typeface="ＭＳ Ｐゴシック" charset="-128"/>
              </a:defRPr>
            </a:lvl8pPr>
            <a:lvl9pPr marL="1828754" algn="l" rtl="0" fontAlgn="base">
              <a:spcBef>
                <a:spcPct val="0"/>
              </a:spcBef>
              <a:spcAft>
                <a:spcPct val="0"/>
              </a:spcAft>
              <a:defRPr sz="4200">
                <a:solidFill>
                  <a:srgbClr val="100D82"/>
                </a:solidFill>
                <a:latin typeface="Arial" charset="0"/>
                <a:ea typeface="ＭＳ Ｐゴシック" charset="-128"/>
              </a:defRPr>
            </a:lvl9pPr>
          </a:lstStyle>
          <a:p>
            <a:pPr algn="ctr">
              <a:lnSpc>
                <a:spcPct val="90000"/>
              </a:lnSpc>
              <a:spcBef>
                <a:spcPts val="0"/>
              </a:spcBef>
              <a:spcAft>
                <a:spcPts val="0"/>
              </a:spcAft>
              <a:buClr>
                <a:schemeClr val="dk2"/>
              </a:buClr>
              <a:buSzPts val="1400"/>
            </a:pPr>
            <a:r>
              <a:rPr lang="en-US" sz="3600" b="1" dirty="0" err="1">
                <a:solidFill>
                  <a:schemeClr val="dk2"/>
                </a:solidFill>
                <a:latin typeface="Tahoma" panose="020B0604030504040204" pitchFamily="34" charset="0"/>
                <a:ea typeface="Tahoma" panose="020B0604030504040204" pitchFamily="34" charset="0"/>
                <a:cs typeface="Tahoma" panose="020B0604030504040204" pitchFamily="34" charset="0"/>
                <a:sym typeface="Tahoma"/>
              </a:rPr>
              <a:t>Wannier</a:t>
            </a:r>
            <a:r>
              <a:rPr lang="en-US" sz="3600" b="1" dirty="0">
                <a:solidFill>
                  <a:schemeClr val="dk2"/>
                </a:solidFill>
                <a:latin typeface="Tahoma" panose="020B0604030504040204" pitchFamily="34" charset="0"/>
                <a:ea typeface="Tahoma" panose="020B0604030504040204" pitchFamily="34" charset="0"/>
                <a:cs typeface="Tahoma" panose="020B0604030504040204" pitchFamily="34" charset="0"/>
                <a:sym typeface="Tahoma"/>
              </a:rPr>
              <a:t> excitons</a:t>
            </a:r>
            <a:endParaRPr lang="en-US" sz="3600" b="1" baseline="-25000" dirty="0">
              <a:solidFill>
                <a:schemeClr val="dk2"/>
              </a:solidFill>
              <a:latin typeface="Tahoma" panose="020B0604030504040204" pitchFamily="34" charset="0"/>
              <a:ea typeface="Tahoma" panose="020B0604030504040204" pitchFamily="34" charset="0"/>
              <a:cs typeface="Tahoma" panose="020B0604030504040204" pitchFamily="34" charset="0"/>
              <a:sym typeface="Tahoma"/>
            </a:endParaRPr>
          </a:p>
        </p:txBody>
      </p:sp>
      <p:sp>
        <p:nvSpPr>
          <p:cNvPr id="15" name="Google Shape;99;p16">
            <a:extLst>
              <a:ext uri="{FF2B5EF4-FFF2-40B4-BE49-F238E27FC236}">
                <a16:creationId xmlns:a16="http://schemas.microsoft.com/office/drawing/2014/main" id="{42EBAA02-4803-8E5B-844C-A124CE304312}"/>
              </a:ext>
            </a:extLst>
          </p:cNvPr>
          <p:cNvSpPr txBox="1"/>
          <p:nvPr/>
        </p:nvSpPr>
        <p:spPr>
          <a:xfrm>
            <a:off x="6090270" y="5811598"/>
            <a:ext cx="5492130" cy="830966"/>
          </a:xfrm>
          <a:prstGeom prst="rect">
            <a:avLst/>
          </a:prstGeom>
          <a:noFill/>
          <a:ln>
            <a:noFill/>
          </a:ln>
        </p:spPr>
        <p:txBody>
          <a:bodyPr spcFirstLastPara="1" wrap="square" lIns="91425" tIns="91425" rIns="91425" bIns="91425" anchor="t" anchorCtr="0">
            <a:spAutoFit/>
          </a:bodyPr>
          <a:lstStyle/>
          <a:p>
            <a:r>
              <a:rPr lang="en-US" dirty="0">
                <a:solidFill>
                  <a:schemeClr val="bg1"/>
                </a:solidFill>
                <a:latin typeface="+mj-lt"/>
                <a:ea typeface="Calibri"/>
                <a:cs typeface="Times New Roman"/>
                <a:sym typeface="Times New Roman"/>
              </a:rPr>
              <a:t>R. J. Elliot, Phys. Rev. </a:t>
            </a:r>
            <a:r>
              <a:rPr lang="en-US" b="1" dirty="0">
                <a:solidFill>
                  <a:schemeClr val="bg1"/>
                </a:solidFill>
                <a:latin typeface="+mj-lt"/>
                <a:ea typeface="Calibri"/>
                <a:cs typeface="Times New Roman"/>
                <a:sym typeface="Times New Roman"/>
              </a:rPr>
              <a:t>108</a:t>
            </a:r>
            <a:r>
              <a:rPr lang="en-US" dirty="0">
                <a:solidFill>
                  <a:schemeClr val="bg1"/>
                </a:solidFill>
                <a:latin typeface="+mj-lt"/>
                <a:ea typeface="Calibri"/>
                <a:cs typeface="Times New Roman"/>
                <a:sym typeface="Times New Roman"/>
              </a:rPr>
              <a:t>, 1384 (1957).</a:t>
            </a:r>
          </a:p>
          <a:p>
            <a:r>
              <a:rPr lang="en-US" dirty="0">
                <a:solidFill>
                  <a:schemeClr val="bg1"/>
                </a:solidFill>
                <a:latin typeface="+mj-lt"/>
                <a:ea typeface="Calibri"/>
                <a:cs typeface="Times New Roman"/>
                <a:sym typeface="Times New Roman"/>
              </a:rPr>
              <a:t>M. </a:t>
            </a:r>
            <a:r>
              <a:rPr lang="en-US" dirty="0" err="1">
                <a:solidFill>
                  <a:schemeClr val="bg1"/>
                </a:solidFill>
                <a:latin typeface="+mj-lt"/>
                <a:ea typeface="Calibri"/>
                <a:cs typeface="Times New Roman"/>
                <a:sym typeface="Times New Roman"/>
              </a:rPr>
              <a:t>Shinado</a:t>
            </a:r>
            <a:r>
              <a:rPr lang="en-US" dirty="0">
                <a:solidFill>
                  <a:schemeClr val="bg1"/>
                </a:solidFill>
                <a:latin typeface="+mj-lt"/>
                <a:ea typeface="Calibri"/>
                <a:cs typeface="Times New Roman"/>
                <a:sym typeface="Times New Roman"/>
              </a:rPr>
              <a:t> &amp; S. Sugano, J. Phys. Soc. </a:t>
            </a:r>
            <a:r>
              <a:rPr lang="en-US" dirty="0" err="1">
                <a:solidFill>
                  <a:schemeClr val="bg1"/>
                </a:solidFill>
                <a:latin typeface="+mj-lt"/>
                <a:ea typeface="Calibri"/>
                <a:cs typeface="Times New Roman"/>
                <a:sym typeface="Times New Roman"/>
              </a:rPr>
              <a:t>Jpn</a:t>
            </a:r>
            <a:r>
              <a:rPr lang="en-US" dirty="0">
                <a:solidFill>
                  <a:schemeClr val="bg1"/>
                </a:solidFill>
                <a:latin typeface="+mj-lt"/>
                <a:ea typeface="Calibri"/>
                <a:cs typeface="Times New Roman"/>
                <a:sym typeface="Times New Roman"/>
              </a:rPr>
              <a:t>. </a:t>
            </a:r>
            <a:r>
              <a:rPr lang="en-US" b="1" dirty="0">
                <a:solidFill>
                  <a:schemeClr val="bg1"/>
                </a:solidFill>
                <a:latin typeface="+mj-lt"/>
                <a:ea typeface="Calibri"/>
                <a:cs typeface="Times New Roman"/>
                <a:sym typeface="Times New Roman"/>
              </a:rPr>
              <a:t>21</a:t>
            </a:r>
            <a:r>
              <a:rPr lang="en-US" dirty="0">
                <a:solidFill>
                  <a:schemeClr val="bg1"/>
                </a:solidFill>
                <a:latin typeface="+mj-lt"/>
                <a:ea typeface="Calibri"/>
                <a:cs typeface="Times New Roman"/>
                <a:sym typeface="Times New Roman"/>
              </a:rPr>
              <a:t>, 1936 (1966).</a:t>
            </a:r>
          </a:p>
          <a:p>
            <a:r>
              <a:rPr lang="en-US" dirty="0">
                <a:solidFill>
                  <a:schemeClr val="bg1"/>
                </a:solidFill>
                <a:latin typeface="+mj-lt"/>
                <a:ea typeface="Calibri"/>
                <a:cs typeface="Times New Roman"/>
                <a:sym typeface="Times New Roman"/>
              </a:rPr>
              <a:t>H. Kalt, C. F. Klingshirn, </a:t>
            </a:r>
            <a:r>
              <a:rPr lang="en-US" i="1" dirty="0">
                <a:solidFill>
                  <a:schemeClr val="bg1"/>
                </a:solidFill>
                <a:latin typeface="+mj-lt"/>
                <a:ea typeface="Calibri"/>
                <a:cs typeface="Times New Roman"/>
                <a:sym typeface="Times New Roman"/>
              </a:rPr>
              <a:t>Semiconductor Optics 1</a:t>
            </a:r>
            <a:r>
              <a:rPr lang="en-US" dirty="0">
                <a:solidFill>
                  <a:schemeClr val="bg1"/>
                </a:solidFill>
                <a:latin typeface="+mj-lt"/>
                <a:ea typeface="Calibri"/>
                <a:cs typeface="Times New Roman"/>
                <a:sym typeface="Times New Roman"/>
              </a:rPr>
              <a:t> (Springer, 2019).</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3CA6048-1EC8-7AEF-334B-874D136F8CF4}"/>
                  </a:ext>
                </a:extLst>
              </p:cNvPr>
              <p:cNvSpPr txBox="1"/>
              <p:nvPr/>
            </p:nvSpPr>
            <p:spPr>
              <a:xfrm>
                <a:off x="200854" y="1896551"/>
                <a:ext cx="6914337" cy="3137654"/>
              </a:xfrm>
              <a:prstGeom prst="rect">
                <a:avLst/>
              </a:prstGeom>
              <a:noFill/>
            </p:spPr>
            <p:txBody>
              <a:bodyPr wrap="square">
                <a:spAutoFit/>
              </a:bodyPr>
              <a:lstStyle/>
              <a:p>
                <a:r>
                  <a:rPr lang="en-US" sz="1600" dirty="0">
                    <a:solidFill>
                      <a:schemeClr val="tx1"/>
                    </a:solidFill>
                  </a:rPr>
                  <a:t>The formation of a quasi-particle of an electron and a hole bound together in a hydrogen-like system.</a:t>
                </a:r>
              </a:p>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i="1">
                              <a:latin typeface="Cambria Math" panose="02040503050406030204" pitchFamily="18" charset="0"/>
                            </a:rPr>
                            <m:t>𝜀</m:t>
                          </m:r>
                        </m:e>
                        <m:sub>
                          <m:r>
                            <a:rPr lang="en-US" sz="1600" i="1">
                              <a:latin typeface="Cambria Math" panose="02040503050406030204" pitchFamily="18" charset="0"/>
                            </a:rPr>
                            <m:t>2</m:t>
                          </m:r>
                        </m:sub>
                        <m:sup>
                          <m:r>
                            <a:rPr lang="en-US" sz="1600" b="0" i="1" smtClean="0">
                              <a:latin typeface="Cambria Math" panose="02040503050406030204" pitchFamily="18" charset="0"/>
                            </a:rPr>
                            <m:t>(</m:t>
                          </m:r>
                          <m:r>
                            <a:rPr lang="en-US" sz="1600" b="0" i="0" smtClean="0">
                              <a:latin typeface="Cambria Math" panose="02040503050406030204" pitchFamily="18" charset="0"/>
                            </a:rPr>
                            <m:t>3</m:t>
                          </m:r>
                          <m:r>
                            <m:rPr>
                              <m:sty m:val="p"/>
                            </m:rPr>
                            <a:rPr lang="en-US" sz="1600" b="0" i="0" smtClean="0">
                              <a:latin typeface="Cambria Math" panose="02040503050406030204" pitchFamily="18" charset="0"/>
                            </a:rPr>
                            <m:t>D</m:t>
                          </m:r>
                          <m:r>
                            <a:rPr lang="en-US" sz="1600" b="0" i="1" smtClean="0">
                              <a:latin typeface="Cambria Math" panose="02040503050406030204" pitchFamily="18" charset="0"/>
                            </a:rPr>
                            <m:t>)</m:t>
                          </m:r>
                        </m:sup>
                      </m:sSubSup>
                      <m:d>
                        <m:dPr>
                          <m:ctrlPr>
                            <a:rPr lang="en-US" sz="1600" i="1">
                              <a:latin typeface="Cambria Math" panose="02040503050406030204" pitchFamily="18" charset="0"/>
                            </a:rPr>
                          </m:ctrlPr>
                        </m:dPr>
                        <m:e>
                          <m:r>
                            <a:rPr lang="en-US" sz="1600" i="1">
                              <a:latin typeface="Cambria Math" panose="02040503050406030204" pitchFamily="18" charset="0"/>
                            </a:rPr>
                            <m:t>𝐸</m:t>
                          </m:r>
                        </m:e>
                      </m:d>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𝐴</m:t>
                          </m:r>
                        </m:num>
                        <m:den>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𝐸</m:t>
                              </m:r>
                            </m:e>
                            <m:sup>
                              <m:r>
                                <a:rPr lang="en-US" sz="1600" b="0" i="1" smtClean="0">
                                  <a:latin typeface="Cambria Math" panose="02040503050406030204" pitchFamily="18" charset="0"/>
                                </a:rPr>
                                <m:t>2</m:t>
                              </m:r>
                            </m:sup>
                          </m:sSup>
                        </m:den>
                      </m:f>
                      <m:d>
                        <m:dPr>
                          <m:begChr m:val="["/>
                          <m:endChr m:val="]"/>
                          <m:ctrlPr>
                            <a:rPr lang="en-US" sz="1600" b="0" i="1" smtClean="0">
                              <a:latin typeface="Cambria Math" panose="02040503050406030204" pitchFamily="18" charset="0"/>
                            </a:rPr>
                          </m:ctrlPr>
                        </m:dPr>
                        <m:e>
                          <m:limLow>
                            <m:limLowPr>
                              <m:ctrlPr>
                                <a:rPr lang="en-US" sz="1600" b="0" i="1" smtClean="0">
                                  <a:latin typeface="Cambria Math" panose="02040503050406030204" pitchFamily="18" charset="0"/>
                                </a:rPr>
                              </m:ctrlPr>
                            </m:limLowPr>
                            <m:e>
                              <m:groupChr>
                                <m:groupChrPr>
                                  <m:chr m:val="⏟"/>
                                  <m:ctrlPr>
                                    <a:rPr lang="en-US" sz="1600" b="0" i="1" smtClean="0">
                                      <a:latin typeface="Cambria Math" panose="02040503050406030204" pitchFamily="18" charset="0"/>
                                    </a:rPr>
                                  </m:ctrlPr>
                                </m:groupChrPr>
                                <m:e>
                                  <m:nary>
                                    <m:naryPr>
                                      <m:chr m:val="∑"/>
                                      <m:ctrlPr>
                                        <a:rPr lang="en-US" sz="1600" i="1">
                                          <a:latin typeface="Cambria Math" panose="02040503050406030204" pitchFamily="18" charset="0"/>
                                        </a:rPr>
                                      </m:ctrlPr>
                                    </m:naryPr>
                                    <m:sub>
                                      <m:r>
                                        <m:rPr>
                                          <m:brk m:alnAt="23"/>
                                        </m:rPr>
                                        <a:rPr lang="en-US" sz="1600" i="1">
                                          <a:latin typeface="Cambria Math" panose="02040503050406030204" pitchFamily="18" charset="0"/>
                                        </a:rPr>
                                        <m:t>𝑛</m:t>
                                      </m:r>
                                      <m:r>
                                        <a:rPr lang="en-US" sz="1600" i="1">
                                          <a:latin typeface="Cambria Math" panose="02040503050406030204" pitchFamily="18" charset="0"/>
                                        </a:rPr>
                                        <m:t>=1</m:t>
                                      </m:r>
                                    </m:sub>
                                    <m:sup>
                                      <m:r>
                                        <a:rPr lang="en-US" sz="1600" i="1">
                                          <a:latin typeface="Cambria Math" panose="02040503050406030204" pitchFamily="18" charset="0"/>
                                        </a:rPr>
                                        <m:t>∞</m:t>
                                      </m:r>
                                    </m:sup>
                                    <m:e>
                                      <m:f>
                                        <m:fPr>
                                          <m:ctrlPr>
                                            <a:rPr lang="en-US" sz="1600" i="1">
                                              <a:latin typeface="Cambria Math" panose="02040503050406030204" pitchFamily="18" charset="0"/>
                                            </a:rPr>
                                          </m:ctrlPr>
                                        </m:fPr>
                                        <m:num>
                                          <m:r>
                                            <a:rPr lang="en-US" sz="1600" i="1">
                                              <a:latin typeface="Cambria Math" panose="02040503050406030204" pitchFamily="18" charset="0"/>
                                            </a:rPr>
                                            <m:t>4</m:t>
                                          </m:r>
                                          <m:r>
                                            <a:rPr lang="en-US" sz="1600" i="1">
                                              <a:latin typeface="Cambria Math" panose="02040503050406030204" pitchFamily="18" charset="0"/>
                                            </a:rPr>
                                            <m:t>𝜋</m:t>
                                          </m:r>
                                          <m:sSup>
                                            <m:sSupPr>
                                              <m:ctrlPr>
                                                <a:rPr lang="en-US" sz="1600" i="1">
                                                  <a:latin typeface="Cambria Math" panose="02040503050406030204" pitchFamily="18" charset="0"/>
                                                </a:rPr>
                                              </m:ctrlPr>
                                            </m:sSupPr>
                                            <m:e>
                                              <m:r>
                                                <a:rPr lang="en-US" sz="1600" i="1">
                                                  <a:latin typeface="Cambria Math" panose="02040503050406030204" pitchFamily="18" charset="0"/>
                                                </a:rPr>
                                                <m:t>𝑅</m:t>
                                              </m:r>
                                            </m:e>
                                            <m:sup>
                                              <m:r>
                                                <a:rPr lang="en-US" sz="1600" i="1">
                                                  <a:latin typeface="Cambria Math" panose="02040503050406030204" pitchFamily="18" charset="0"/>
                                                </a:rPr>
                                                <m:t>3/2</m:t>
                                              </m:r>
                                            </m:sup>
                                          </m:sSup>
                                        </m:num>
                                        <m:den>
                                          <m:sSup>
                                            <m:sSupPr>
                                              <m:ctrlPr>
                                                <a:rPr lang="en-US" sz="1600" i="1">
                                                  <a:latin typeface="Cambria Math" panose="02040503050406030204" pitchFamily="18" charset="0"/>
                                                </a:rPr>
                                              </m:ctrlPr>
                                            </m:sSupPr>
                                            <m:e>
                                              <m:r>
                                                <a:rPr lang="en-US" sz="1600" i="1">
                                                  <a:latin typeface="Cambria Math" panose="02040503050406030204" pitchFamily="18" charset="0"/>
                                                </a:rPr>
                                                <m:t>𝑛</m:t>
                                              </m:r>
                                            </m:e>
                                            <m:sup>
                                              <m:r>
                                                <a:rPr lang="en-US" sz="1600" i="1">
                                                  <a:latin typeface="Cambria Math" panose="02040503050406030204" pitchFamily="18" charset="0"/>
                                                </a:rPr>
                                                <m:t>3</m:t>
                                              </m:r>
                                            </m:sup>
                                          </m:sSup>
                                        </m:den>
                                      </m:f>
                                      <m:r>
                                        <a:rPr lang="en-US" sz="1600" i="1">
                                          <a:latin typeface="Cambria Math" panose="02040503050406030204" pitchFamily="18" charset="0"/>
                                        </a:rPr>
                                        <m:t>𝛿</m:t>
                                      </m:r>
                                      <m:d>
                                        <m:dPr>
                                          <m:ctrlPr>
                                            <a:rPr lang="en-US" sz="1600" i="1">
                                              <a:latin typeface="Cambria Math" panose="02040503050406030204" pitchFamily="18" charset="0"/>
                                            </a:rPr>
                                          </m:ctrlPr>
                                        </m:dPr>
                                        <m:e>
                                          <m:r>
                                            <a:rPr lang="en-US" sz="1600" i="1">
                                              <a:latin typeface="Cambria Math" panose="02040503050406030204" pitchFamily="18" charset="0"/>
                                            </a:rPr>
                                            <m:t>𝐸</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𝑔</m:t>
                                              </m:r>
                                            </m:sub>
                                          </m:sSub>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𝑅</m:t>
                                              </m:r>
                                            </m:num>
                                            <m:den>
                                              <m:sSup>
                                                <m:sSupPr>
                                                  <m:ctrlPr>
                                                    <a:rPr lang="en-US" sz="1600" i="1">
                                                      <a:latin typeface="Cambria Math" panose="02040503050406030204" pitchFamily="18" charset="0"/>
                                                    </a:rPr>
                                                  </m:ctrlPr>
                                                </m:sSupPr>
                                                <m:e>
                                                  <m:r>
                                                    <a:rPr lang="en-US" sz="1600" i="1">
                                                      <a:latin typeface="Cambria Math" panose="02040503050406030204" pitchFamily="18" charset="0"/>
                                                    </a:rPr>
                                                    <m:t>𝑛</m:t>
                                                  </m:r>
                                                </m:e>
                                                <m:sup>
                                                  <m:r>
                                                    <a:rPr lang="en-US" sz="1600" i="1">
                                                      <a:latin typeface="Cambria Math" panose="02040503050406030204" pitchFamily="18" charset="0"/>
                                                    </a:rPr>
                                                    <m:t>2</m:t>
                                                  </m:r>
                                                </m:sup>
                                              </m:sSup>
                                            </m:den>
                                          </m:f>
                                        </m:e>
                                      </m:d>
                                    </m:e>
                                  </m:nary>
                                </m:e>
                              </m:groupChr>
                            </m:e>
                            <m:lim>
                              <m:r>
                                <m:rPr>
                                  <m:sty m:val="p"/>
                                </m:rPr>
                                <a:rPr lang="en-US" sz="1600" b="0" i="0" smtClean="0">
                                  <a:latin typeface="Cambria Math" panose="02040503050406030204" pitchFamily="18" charset="0"/>
                                </a:rPr>
                                <m:t>Discrete</m:t>
                              </m:r>
                            </m:lim>
                          </m:limLow>
                          <m:r>
                            <a:rPr lang="en-US" sz="1600" i="1">
                              <a:latin typeface="Cambria Math" panose="02040503050406030204" pitchFamily="18" charset="0"/>
                            </a:rPr>
                            <m:t>+</m:t>
                          </m:r>
                          <m:limLow>
                            <m:limLowPr>
                              <m:ctrlPr>
                                <a:rPr lang="en-US" sz="1600" i="1" smtClean="0">
                                  <a:latin typeface="Cambria Math" panose="02040503050406030204" pitchFamily="18" charset="0"/>
                                </a:rPr>
                              </m:ctrlPr>
                            </m:limLowPr>
                            <m:e>
                              <m:groupChr>
                                <m:groupChrPr>
                                  <m:chr m:val="⏟"/>
                                  <m:ctrlPr>
                                    <a:rPr lang="en-US" sz="1600" i="1" smtClean="0">
                                      <a:latin typeface="Cambria Math" panose="02040503050406030204" pitchFamily="18" charset="0"/>
                                    </a:rPr>
                                  </m:ctrlPr>
                                </m:groupChrPr>
                                <m:e>
                                  <m:f>
                                    <m:fPr>
                                      <m:ctrlPr>
                                        <a:rPr lang="en-US" sz="1600" i="1">
                                          <a:latin typeface="Cambria Math" panose="02040503050406030204" pitchFamily="18" charset="0"/>
                                        </a:rPr>
                                      </m:ctrlPr>
                                    </m:fPr>
                                    <m:num>
                                      <m:r>
                                        <a:rPr lang="en-US" sz="1600" i="1">
                                          <a:latin typeface="Cambria Math" panose="02040503050406030204" pitchFamily="18" charset="0"/>
                                        </a:rPr>
                                        <m:t>2</m:t>
                                      </m:r>
                                      <m:r>
                                        <a:rPr lang="en-US" sz="1600" i="1">
                                          <a:latin typeface="Cambria Math" panose="02040503050406030204" pitchFamily="18" charset="0"/>
                                        </a:rPr>
                                        <m:t>𝜋</m:t>
                                      </m:r>
                                      <m:rad>
                                        <m:radPr>
                                          <m:degHide m:val="on"/>
                                          <m:ctrlPr>
                                            <a:rPr lang="en-US" sz="1600" i="1">
                                              <a:latin typeface="Cambria Math" panose="02040503050406030204" pitchFamily="18" charset="0"/>
                                            </a:rPr>
                                          </m:ctrlPr>
                                        </m:radPr>
                                        <m:deg/>
                                        <m:e>
                                          <m:r>
                                            <a:rPr lang="en-US" sz="1600" i="1">
                                              <a:latin typeface="Cambria Math" panose="02040503050406030204" pitchFamily="18" charset="0"/>
                                            </a:rPr>
                                            <m:t>𝑅</m:t>
                                          </m:r>
                                        </m:e>
                                      </m:rad>
                                      <m:r>
                                        <a:rPr lang="en-US" sz="1600" i="1">
                                          <a:latin typeface="Cambria Math" panose="02040503050406030204" pitchFamily="18" charset="0"/>
                                        </a:rPr>
                                        <m:t>𝐻</m:t>
                                      </m:r>
                                      <m:d>
                                        <m:dPr>
                                          <m:ctrlPr>
                                            <a:rPr lang="en-US" sz="1600" i="1">
                                              <a:latin typeface="Cambria Math" panose="02040503050406030204" pitchFamily="18" charset="0"/>
                                            </a:rPr>
                                          </m:ctrlPr>
                                        </m:dPr>
                                        <m:e>
                                          <m:r>
                                            <a:rPr lang="en-US" sz="1600" i="1">
                                              <a:latin typeface="Cambria Math" panose="02040503050406030204" pitchFamily="18" charset="0"/>
                                            </a:rPr>
                                            <m:t>𝐸</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𝑔</m:t>
                                              </m:r>
                                            </m:sub>
                                          </m:sSub>
                                        </m:e>
                                      </m:d>
                                    </m:num>
                                    <m:den>
                                      <m:r>
                                        <a:rPr lang="en-US" sz="1600" i="1">
                                          <a:latin typeface="Cambria Math" panose="02040503050406030204" pitchFamily="18" charset="0"/>
                                        </a:rPr>
                                        <m:t>1−</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−2</m:t>
                                          </m:r>
                                          <m:r>
                                            <a:rPr lang="en-US" sz="1600" i="1">
                                              <a:latin typeface="Cambria Math" panose="02040503050406030204" pitchFamily="18" charset="0"/>
                                            </a:rPr>
                                            <m:t>𝜋</m:t>
                                          </m:r>
                                          <m:rad>
                                            <m:radPr>
                                              <m:degHide m:val="on"/>
                                              <m:ctrlPr>
                                                <a:rPr lang="en-US" sz="1600" i="1">
                                                  <a:latin typeface="Cambria Math" panose="02040503050406030204" pitchFamily="18" charset="0"/>
                                                </a:rPr>
                                              </m:ctrlPr>
                                            </m:radPr>
                                            <m:deg/>
                                            <m:e>
                                              <m:r>
                                                <a:rPr lang="en-US" sz="1600" i="1">
                                                  <a:latin typeface="Cambria Math" panose="02040503050406030204" pitchFamily="18" charset="0"/>
                                                </a:rPr>
                                                <m:t>𝑅</m:t>
                                              </m:r>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𝑔</m:t>
                                                  </m:r>
                                                </m:sub>
                                              </m:sSub>
                                              <m:r>
                                                <a:rPr lang="en-US" sz="1600" i="1">
                                                  <a:latin typeface="Cambria Math" panose="02040503050406030204" pitchFamily="18" charset="0"/>
                                                </a:rPr>
                                                <m:t>)</m:t>
                                              </m:r>
                                            </m:e>
                                          </m:rad>
                                        </m:sup>
                                      </m:sSup>
                                    </m:den>
                                  </m:f>
                                </m:e>
                              </m:groupChr>
                            </m:e>
                            <m:lim>
                              <m:r>
                                <m:rPr>
                                  <m:sty m:val="p"/>
                                </m:rPr>
                                <a:rPr lang="en-US" sz="1600" b="0" i="0" smtClean="0">
                                  <a:latin typeface="Cambria Math" panose="02040503050406030204" pitchFamily="18" charset="0"/>
                                </a:rPr>
                                <m:t>Continuum</m:t>
                              </m:r>
                            </m:lim>
                          </m:limLow>
                        </m:e>
                      </m:d>
                    </m:oMath>
                  </m:oMathPara>
                </a14:m>
                <a:endParaRPr lang="en-US" sz="1600" dirty="0">
                  <a:solidFill>
                    <a:schemeClr val="tx1"/>
                  </a:solidFill>
                </a:endParaRPr>
              </a:p>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i="1">
                              <a:latin typeface="Cambria Math" panose="02040503050406030204" pitchFamily="18" charset="0"/>
                            </a:rPr>
                            <m:t>𝜀</m:t>
                          </m:r>
                        </m:e>
                        <m:sub>
                          <m:r>
                            <a:rPr lang="en-US" sz="1600" i="1">
                              <a:latin typeface="Cambria Math" panose="02040503050406030204" pitchFamily="18" charset="0"/>
                            </a:rPr>
                            <m:t>2</m:t>
                          </m:r>
                        </m:sub>
                        <m:sup>
                          <m:r>
                            <a:rPr lang="en-US" sz="1600" b="0" i="1" smtClean="0">
                              <a:latin typeface="Cambria Math" panose="02040503050406030204" pitchFamily="18" charset="0"/>
                            </a:rPr>
                            <m:t>(</m:t>
                          </m:r>
                          <m:r>
                            <a:rPr lang="en-US" sz="1600" b="0" i="0" smtClean="0">
                              <a:latin typeface="Cambria Math" panose="02040503050406030204" pitchFamily="18" charset="0"/>
                            </a:rPr>
                            <m:t>2</m:t>
                          </m:r>
                          <m:r>
                            <m:rPr>
                              <m:sty m:val="p"/>
                            </m:rPr>
                            <a:rPr lang="en-US" sz="1600">
                              <a:latin typeface="Cambria Math" panose="02040503050406030204" pitchFamily="18" charset="0"/>
                            </a:rPr>
                            <m:t>D</m:t>
                          </m:r>
                          <m:r>
                            <a:rPr lang="en-US" sz="1600" b="0" i="1" smtClean="0">
                              <a:latin typeface="Cambria Math" panose="02040503050406030204" pitchFamily="18" charset="0"/>
                            </a:rPr>
                            <m:t>)</m:t>
                          </m:r>
                        </m:sup>
                      </m:sSubSup>
                      <m:d>
                        <m:dPr>
                          <m:ctrlPr>
                            <a:rPr lang="en-US" sz="1600" i="1">
                              <a:latin typeface="Cambria Math" panose="02040503050406030204" pitchFamily="18" charset="0"/>
                            </a:rPr>
                          </m:ctrlPr>
                        </m:dPr>
                        <m:e>
                          <m:r>
                            <a:rPr lang="en-US" sz="1600" i="1">
                              <a:latin typeface="Cambria Math" panose="02040503050406030204" pitchFamily="18" charset="0"/>
                            </a:rPr>
                            <m:t>𝐸</m:t>
                          </m:r>
                        </m:e>
                      </m:d>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𝐴</m:t>
                          </m:r>
                        </m:num>
                        <m:den>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𝐸</m:t>
                              </m:r>
                            </m:e>
                            <m:sup>
                              <m:r>
                                <a:rPr lang="en-US" sz="1600" b="0" i="1" smtClean="0">
                                  <a:latin typeface="Cambria Math" panose="02040503050406030204" pitchFamily="18" charset="0"/>
                                </a:rPr>
                                <m:t>2</m:t>
                              </m:r>
                            </m:sup>
                          </m:sSup>
                        </m:den>
                      </m:f>
                      <m:d>
                        <m:dPr>
                          <m:begChr m:val="["/>
                          <m:endChr m:val="]"/>
                          <m:ctrlPr>
                            <a:rPr lang="en-US" sz="1600" b="0" i="1" smtClean="0">
                              <a:latin typeface="Cambria Math" panose="02040503050406030204" pitchFamily="18" charset="0"/>
                            </a:rPr>
                          </m:ctrlPr>
                        </m:dPr>
                        <m:e>
                          <m:limLow>
                            <m:limLowPr>
                              <m:ctrlPr>
                                <a:rPr lang="en-US" sz="1600" b="0" i="1" smtClean="0">
                                  <a:latin typeface="Cambria Math" panose="02040503050406030204" pitchFamily="18" charset="0"/>
                                </a:rPr>
                              </m:ctrlPr>
                            </m:limLowPr>
                            <m:e>
                              <m:groupChr>
                                <m:groupChrPr>
                                  <m:chr m:val="⏟"/>
                                  <m:ctrlPr>
                                    <a:rPr lang="en-US" sz="1600" b="0" i="1" smtClean="0">
                                      <a:latin typeface="Cambria Math" panose="02040503050406030204" pitchFamily="18" charset="0"/>
                                    </a:rPr>
                                  </m:ctrlPr>
                                </m:groupChrPr>
                                <m:e>
                                  <m:nary>
                                    <m:naryPr>
                                      <m:chr m:val="∑"/>
                                      <m:ctrlPr>
                                        <a:rPr lang="en-US" sz="1600" i="1">
                                          <a:latin typeface="Cambria Math" panose="02040503050406030204" pitchFamily="18" charset="0"/>
                                        </a:rPr>
                                      </m:ctrlPr>
                                    </m:naryPr>
                                    <m:sub>
                                      <m:r>
                                        <m:rPr>
                                          <m:brk m:alnAt="23"/>
                                        </m:rPr>
                                        <a:rPr lang="en-US" sz="1600" i="1">
                                          <a:latin typeface="Cambria Math" panose="02040503050406030204" pitchFamily="18" charset="0"/>
                                        </a:rPr>
                                        <m:t>𝑛</m:t>
                                      </m:r>
                                      <m:r>
                                        <a:rPr lang="en-US" sz="1600" i="1">
                                          <a:latin typeface="Cambria Math" panose="02040503050406030204" pitchFamily="18" charset="0"/>
                                        </a:rPr>
                                        <m:t>=</m:t>
                                      </m:r>
                                      <m:r>
                                        <a:rPr lang="en-US" sz="1600" b="0" i="1" smtClean="0">
                                          <a:latin typeface="Cambria Math" panose="02040503050406030204" pitchFamily="18" charset="0"/>
                                        </a:rPr>
                                        <m:t>0</m:t>
                                      </m:r>
                                    </m:sub>
                                    <m:sup>
                                      <m:r>
                                        <a:rPr lang="en-US" sz="1600" i="1">
                                          <a:latin typeface="Cambria Math" panose="02040503050406030204" pitchFamily="18" charset="0"/>
                                        </a:rPr>
                                        <m:t>∞</m:t>
                                      </m:r>
                                    </m:sup>
                                    <m:e>
                                      <m:f>
                                        <m:fPr>
                                          <m:ctrlPr>
                                            <a:rPr lang="en-US" sz="1600" i="1">
                                              <a:latin typeface="Cambria Math" panose="02040503050406030204" pitchFamily="18" charset="0"/>
                                            </a:rPr>
                                          </m:ctrlPr>
                                        </m:fPr>
                                        <m:num>
                                          <m:r>
                                            <a:rPr lang="en-US" sz="1600" i="1">
                                              <a:latin typeface="Cambria Math" panose="02040503050406030204" pitchFamily="18" charset="0"/>
                                            </a:rPr>
                                            <m:t>4</m:t>
                                          </m:r>
                                          <m:r>
                                            <a:rPr lang="en-US" sz="1600" b="0" i="1" smtClean="0">
                                              <a:latin typeface="Cambria Math" panose="02040503050406030204" pitchFamily="18" charset="0"/>
                                            </a:rPr>
                                            <m:t>𝑅</m:t>
                                          </m:r>
                                        </m:num>
                                        <m:den>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m:t>
                                              </m:r>
                                              <m:r>
                                                <a:rPr lang="en-US" sz="1600" b="0" i="1" smtClean="0">
                                                  <a:latin typeface="Cambria Math" panose="02040503050406030204" pitchFamily="18" charset="0"/>
                                                </a:rPr>
                                                <m:t>𝑛</m:t>
                                              </m:r>
                                              <m:r>
                                                <a:rPr lang="en-US" sz="1600" b="0" i="1" smtClean="0">
                                                  <a:latin typeface="Cambria Math" panose="02040503050406030204" pitchFamily="18" charset="0"/>
                                                </a:rPr>
                                                <m:t>+1/2)</m:t>
                                              </m:r>
                                            </m:e>
                                            <m:sup>
                                              <m:r>
                                                <a:rPr lang="en-US" sz="1600" i="1">
                                                  <a:latin typeface="Cambria Math" panose="02040503050406030204" pitchFamily="18" charset="0"/>
                                                </a:rPr>
                                                <m:t>3</m:t>
                                              </m:r>
                                            </m:sup>
                                          </m:sSup>
                                        </m:den>
                                      </m:f>
                                      <m:r>
                                        <a:rPr lang="en-US" sz="1600" i="1">
                                          <a:latin typeface="Cambria Math" panose="02040503050406030204" pitchFamily="18" charset="0"/>
                                        </a:rPr>
                                        <m:t>𝛿</m:t>
                                      </m:r>
                                      <m:d>
                                        <m:dPr>
                                          <m:ctrlPr>
                                            <a:rPr lang="en-US" sz="1600" i="1">
                                              <a:latin typeface="Cambria Math" panose="02040503050406030204" pitchFamily="18" charset="0"/>
                                            </a:rPr>
                                          </m:ctrlPr>
                                        </m:dPr>
                                        <m:e>
                                          <m:r>
                                            <a:rPr lang="en-US" sz="1600" i="1">
                                              <a:latin typeface="Cambria Math" panose="02040503050406030204" pitchFamily="18" charset="0"/>
                                            </a:rPr>
                                            <m:t>𝐸</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𝑔</m:t>
                                              </m:r>
                                            </m:sub>
                                          </m:sSub>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𝑅</m:t>
                                              </m:r>
                                            </m:num>
                                            <m:den>
                                              <m:sSup>
                                                <m:sSupPr>
                                                  <m:ctrlPr>
                                                    <a:rPr lang="en-US" sz="1600" i="1">
                                                      <a:latin typeface="Cambria Math" panose="02040503050406030204" pitchFamily="18" charset="0"/>
                                                    </a:rPr>
                                                  </m:ctrlPr>
                                                </m:sSupPr>
                                                <m:e>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+1/2)</m:t>
                                                  </m:r>
                                                </m:e>
                                                <m:sup>
                                                  <m:r>
                                                    <a:rPr lang="en-US" sz="1600" b="0" i="1" smtClean="0">
                                                      <a:latin typeface="Cambria Math" panose="02040503050406030204" pitchFamily="18" charset="0"/>
                                                    </a:rPr>
                                                    <m:t>2</m:t>
                                                  </m:r>
                                                </m:sup>
                                              </m:sSup>
                                            </m:den>
                                          </m:f>
                                        </m:e>
                                      </m:d>
                                    </m:e>
                                  </m:nary>
                                </m:e>
                              </m:groupChr>
                            </m:e>
                            <m:lim>
                              <m:r>
                                <m:rPr>
                                  <m:sty m:val="p"/>
                                </m:rPr>
                                <a:rPr lang="en-US" sz="1600" b="0" i="0" smtClean="0">
                                  <a:latin typeface="Cambria Math" panose="02040503050406030204" pitchFamily="18" charset="0"/>
                                </a:rPr>
                                <m:t>Discrete</m:t>
                              </m:r>
                            </m:lim>
                          </m:limLow>
                          <m:r>
                            <a:rPr lang="en-US" sz="1600" i="1">
                              <a:latin typeface="Cambria Math" panose="02040503050406030204" pitchFamily="18" charset="0"/>
                            </a:rPr>
                            <m:t>+</m:t>
                          </m:r>
                          <m:limLow>
                            <m:limLowPr>
                              <m:ctrlPr>
                                <a:rPr lang="en-US" sz="1600" i="1" smtClean="0">
                                  <a:latin typeface="Cambria Math" panose="02040503050406030204" pitchFamily="18" charset="0"/>
                                </a:rPr>
                              </m:ctrlPr>
                            </m:limLowPr>
                            <m:e>
                              <m:groupChr>
                                <m:groupChrPr>
                                  <m:chr m:val="⏟"/>
                                  <m:ctrlPr>
                                    <a:rPr lang="en-US" sz="1600" i="1" smtClean="0">
                                      <a:latin typeface="Cambria Math" panose="02040503050406030204" pitchFamily="18" charset="0"/>
                                    </a:rPr>
                                  </m:ctrlPr>
                                </m:groupChrPr>
                                <m:e>
                                  <m:f>
                                    <m:fPr>
                                      <m:ctrlPr>
                                        <a:rPr lang="en-US" sz="1600" i="1">
                                          <a:latin typeface="Cambria Math" panose="02040503050406030204" pitchFamily="18" charset="0"/>
                                        </a:rPr>
                                      </m:ctrlPr>
                                    </m:fPr>
                                    <m:num>
                                      <m:r>
                                        <a:rPr lang="en-US" sz="1600" i="1">
                                          <a:latin typeface="Cambria Math" panose="02040503050406030204" pitchFamily="18" charset="0"/>
                                        </a:rPr>
                                        <m:t>2</m:t>
                                      </m:r>
                                      <m:r>
                                        <a:rPr lang="en-US" sz="1600" i="1">
                                          <a:latin typeface="Cambria Math" panose="02040503050406030204" pitchFamily="18" charset="0"/>
                                        </a:rPr>
                                        <m:t>𝐻</m:t>
                                      </m:r>
                                      <m:d>
                                        <m:dPr>
                                          <m:ctrlPr>
                                            <a:rPr lang="en-US" sz="1600" i="1">
                                              <a:latin typeface="Cambria Math" panose="02040503050406030204" pitchFamily="18" charset="0"/>
                                            </a:rPr>
                                          </m:ctrlPr>
                                        </m:dPr>
                                        <m:e>
                                          <m:r>
                                            <a:rPr lang="en-US" sz="1600" i="1">
                                              <a:latin typeface="Cambria Math" panose="02040503050406030204" pitchFamily="18" charset="0"/>
                                            </a:rPr>
                                            <m:t>𝐸</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𝑔</m:t>
                                              </m:r>
                                            </m:sub>
                                          </m:sSub>
                                        </m:e>
                                      </m:d>
                                    </m:num>
                                    <m:den>
                                      <m:r>
                                        <a:rPr lang="en-US" sz="1600" i="1">
                                          <a:latin typeface="Cambria Math" panose="02040503050406030204" pitchFamily="18" charset="0"/>
                                        </a:rPr>
                                        <m:t>1−</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−2</m:t>
                                          </m:r>
                                          <m:r>
                                            <a:rPr lang="en-US" sz="1600" i="1">
                                              <a:latin typeface="Cambria Math" panose="02040503050406030204" pitchFamily="18" charset="0"/>
                                            </a:rPr>
                                            <m:t>𝜋</m:t>
                                          </m:r>
                                          <m:rad>
                                            <m:radPr>
                                              <m:degHide m:val="on"/>
                                              <m:ctrlPr>
                                                <a:rPr lang="en-US" sz="1600" i="1">
                                                  <a:latin typeface="Cambria Math" panose="02040503050406030204" pitchFamily="18" charset="0"/>
                                                </a:rPr>
                                              </m:ctrlPr>
                                            </m:radPr>
                                            <m:deg/>
                                            <m:e>
                                              <m:r>
                                                <a:rPr lang="en-US" sz="1600" i="1">
                                                  <a:latin typeface="Cambria Math" panose="02040503050406030204" pitchFamily="18" charset="0"/>
                                                </a:rPr>
                                                <m:t>𝑅</m:t>
                                              </m:r>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𝑔</m:t>
                                                  </m:r>
                                                </m:sub>
                                              </m:sSub>
                                              <m:r>
                                                <a:rPr lang="en-US" sz="1600" i="1">
                                                  <a:latin typeface="Cambria Math" panose="02040503050406030204" pitchFamily="18" charset="0"/>
                                                </a:rPr>
                                                <m:t>)</m:t>
                                              </m:r>
                                            </m:e>
                                          </m:rad>
                                        </m:sup>
                                      </m:sSup>
                                    </m:den>
                                  </m:f>
                                </m:e>
                              </m:groupChr>
                            </m:e>
                            <m:lim>
                              <m:r>
                                <m:rPr>
                                  <m:sty m:val="p"/>
                                </m:rPr>
                                <a:rPr lang="en-US" sz="1600" b="0" i="0" smtClean="0">
                                  <a:latin typeface="Cambria Math" panose="02040503050406030204" pitchFamily="18" charset="0"/>
                                </a:rPr>
                                <m:t>Continuum</m:t>
                              </m:r>
                            </m:lim>
                          </m:limLow>
                        </m:e>
                      </m:d>
                    </m:oMath>
                  </m:oMathPara>
                </a14:m>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endParaRPr lang="en-US" sz="1600" dirty="0">
                  <a:solidFill>
                    <a:schemeClr val="tx1"/>
                  </a:solidFill>
                </a:endParaRPr>
              </a:p>
            </p:txBody>
          </p:sp>
        </mc:Choice>
        <mc:Fallback xmlns="">
          <p:sp>
            <p:nvSpPr>
              <p:cNvPr id="18" name="TextBox 17">
                <a:extLst>
                  <a:ext uri="{FF2B5EF4-FFF2-40B4-BE49-F238E27FC236}">
                    <a16:creationId xmlns:a16="http://schemas.microsoft.com/office/drawing/2014/main" id="{E3CA6048-1EC8-7AEF-334B-874D136F8CF4}"/>
                  </a:ext>
                </a:extLst>
              </p:cNvPr>
              <p:cNvSpPr txBox="1">
                <a:spLocks noRot="1" noChangeAspect="1" noMove="1" noResize="1" noEditPoints="1" noAdjustHandles="1" noChangeArrowheads="1" noChangeShapeType="1" noTextEdit="1"/>
              </p:cNvSpPr>
              <p:nvPr/>
            </p:nvSpPr>
            <p:spPr>
              <a:xfrm>
                <a:off x="200854" y="1896551"/>
                <a:ext cx="6914337" cy="3137654"/>
              </a:xfrm>
              <a:prstGeom prst="rect">
                <a:avLst/>
              </a:prstGeom>
              <a:blipFill>
                <a:blip r:embed="rId6"/>
                <a:stretch>
                  <a:fillRect l="-529" t="-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A905AFC-356A-F5AC-C2EA-883228D7CC32}"/>
                  </a:ext>
                </a:extLst>
              </p:cNvPr>
              <p:cNvSpPr txBox="1"/>
              <p:nvPr/>
            </p:nvSpPr>
            <p:spPr>
              <a:xfrm>
                <a:off x="8340436" y="336156"/>
                <a:ext cx="3468899" cy="16501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m:rPr>
                              <m:sty m:val="p"/>
                            </m:rPr>
                            <a:rPr lang="en-US" sz="1600" b="0" i="0" smtClean="0">
                              <a:latin typeface="Cambria Math" panose="02040503050406030204" pitchFamily="18" charset="0"/>
                              <a:ea typeface="Cambria Math" panose="02040503050406030204" pitchFamily="18" charset="0"/>
                            </a:rPr>
                            <m:t>ex</m:t>
                          </m:r>
                        </m:sub>
                      </m:sSub>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𝑔</m:t>
                          </m:r>
                        </m:sub>
                      </m:sSub>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𝑅</m:t>
                          </m:r>
                        </m:num>
                        <m:den>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𝑛</m:t>
                              </m:r>
                            </m:e>
                            <m:sup>
                              <m:r>
                                <a:rPr lang="en-US" sz="1600" b="0" i="1" smtClean="0">
                                  <a:latin typeface="Cambria Math" panose="02040503050406030204" pitchFamily="18" charset="0"/>
                                  <a:ea typeface="Cambria Math" panose="02040503050406030204" pitchFamily="18" charset="0"/>
                                </a:rPr>
                                <m:t>2</m:t>
                              </m:r>
                            </m:sup>
                          </m:sSup>
                        </m:den>
                      </m:f>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ℏ</m:t>
                              </m:r>
                            </m:e>
                            <m:sup>
                              <m:r>
                                <a:rPr lang="en-US" sz="1600" b="0" i="1" smtClean="0">
                                  <a:latin typeface="Cambria Math" panose="02040503050406030204" pitchFamily="18" charset="0"/>
                                  <a:ea typeface="Cambria Math" panose="02040503050406030204" pitchFamily="18" charset="0"/>
                                </a:rPr>
                                <m:t>2</m:t>
                              </m:r>
                            </m:sup>
                          </m:sSup>
                          <m:sSup>
                            <m:sSupPr>
                              <m:ctrlPr>
                                <a:rPr lang="en-US" sz="1600" b="0" i="1" smtClean="0">
                                  <a:latin typeface="Cambria Math" panose="02040503050406030204" pitchFamily="18" charset="0"/>
                                  <a:ea typeface="Cambria Math" panose="02040503050406030204" pitchFamily="18" charset="0"/>
                                </a:rPr>
                              </m:ctrlPr>
                            </m:sSupPr>
                            <m:e>
                              <m:acc>
                                <m:accPr>
                                  <m:chr m:val="⃗"/>
                                  <m:ctrlPr>
                                    <a:rPr lang="en-US" sz="1600" b="0" i="1" smtClean="0">
                                      <a:latin typeface="Cambria Math" panose="02040503050406030204" pitchFamily="18" charset="0"/>
                                      <a:ea typeface="Cambria Math" panose="02040503050406030204" pitchFamily="18" charset="0"/>
                                    </a:rPr>
                                  </m:ctrlPr>
                                </m:accPr>
                                <m:e>
                                  <m:r>
                                    <a:rPr lang="en-US" sz="1600" b="0" i="1" smtClean="0">
                                      <a:latin typeface="Cambria Math" panose="02040503050406030204" pitchFamily="18" charset="0"/>
                                      <a:ea typeface="Cambria Math" panose="02040503050406030204" pitchFamily="18" charset="0"/>
                                    </a:rPr>
                                    <m:t>𝐾</m:t>
                                  </m:r>
                                </m:e>
                              </m:acc>
                            </m:e>
                            <m:sup>
                              <m:r>
                                <a:rPr lang="en-US" sz="1600" b="0" i="1" smtClean="0">
                                  <a:latin typeface="Cambria Math" panose="02040503050406030204" pitchFamily="18" charset="0"/>
                                  <a:ea typeface="Cambria Math" panose="02040503050406030204" pitchFamily="18" charset="0"/>
                                </a:rPr>
                                <m:t>2</m:t>
                              </m:r>
                            </m:sup>
                          </m:sSup>
                        </m:num>
                        <m:den>
                          <m:r>
                            <a:rPr lang="en-US" sz="1600" b="0" i="1" smtClean="0">
                              <a:latin typeface="Cambria Math" panose="02040503050406030204" pitchFamily="18" charset="0"/>
                              <a:ea typeface="Cambria Math" panose="02040503050406030204" pitchFamily="18" charset="0"/>
                            </a:rPr>
                            <m:t>2</m:t>
                          </m:r>
                          <m:r>
                            <a:rPr lang="en-US" sz="1600" b="0" i="1" smtClean="0">
                              <a:latin typeface="Cambria Math" panose="02040503050406030204" pitchFamily="18" charset="0"/>
                              <a:ea typeface="Cambria Math" panose="02040503050406030204" pitchFamily="18" charset="0"/>
                            </a:rPr>
                            <m:t>𝑀</m:t>
                          </m:r>
                        </m:den>
                      </m:f>
                    </m:oMath>
                  </m:oMathPara>
                </a14:m>
                <a:endParaRPr lang="en-US" sz="1600" dirty="0"/>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𝑀</m:t>
                      </m:r>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𝑚</m:t>
                          </m:r>
                        </m:e>
                        <m:sub>
                          <m:r>
                            <a:rPr lang="en-US" sz="1600" b="0" i="1" smtClean="0">
                              <a:latin typeface="Cambria Math" panose="02040503050406030204" pitchFamily="18" charset="0"/>
                              <a:ea typeface="Cambria Math" panose="02040503050406030204" pitchFamily="18" charset="0"/>
                            </a:rPr>
                            <m:t>𝑒</m:t>
                          </m:r>
                        </m:sub>
                      </m:sSub>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𝑚</m:t>
                          </m:r>
                        </m:e>
                        <m:sub>
                          <m:r>
                            <a:rPr lang="en-US" sz="1600" b="0" i="1" smtClean="0">
                              <a:latin typeface="Cambria Math" panose="02040503050406030204" pitchFamily="18" charset="0"/>
                              <a:ea typeface="Cambria Math" panose="02040503050406030204" pitchFamily="18" charset="0"/>
                            </a:rPr>
                            <m:t>h</m:t>
                          </m:r>
                        </m:sub>
                      </m:sSub>
                    </m:oMath>
                  </m:oMathPara>
                </a14:m>
                <a:endParaRPr lang="en-US" sz="1600" dirty="0"/>
              </a:p>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r>
                            <a:rPr lang="en-US" sz="1600" i="1">
                              <a:latin typeface="Cambria Math" panose="02040503050406030204" pitchFamily="18" charset="0"/>
                              <a:ea typeface="Cambria Math" panose="02040503050406030204" pitchFamily="18" charset="0"/>
                            </a:rPr>
                            <m:t>𝜇</m:t>
                          </m:r>
                        </m:den>
                      </m:f>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𝑚</m:t>
                              </m:r>
                            </m:e>
                            <m:sub>
                              <m:r>
                                <a:rPr lang="en-US" sz="1600" b="0" i="1" smtClean="0">
                                  <a:latin typeface="Cambria Math" panose="02040503050406030204" pitchFamily="18" charset="0"/>
                                  <a:ea typeface="Cambria Math" panose="02040503050406030204" pitchFamily="18" charset="0"/>
                                </a:rPr>
                                <m:t>𝑒</m:t>
                              </m:r>
                            </m:sub>
                          </m:sSub>
                        </m:den>
                      </m:f>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𝑚</m:t>
                              </m:r>
                            </m:e>
                            <m:sub>
                              <m:r>
                                <a:rPr lang="en-US" sz="1600" b="0" i="1" smtClean="0">
                                  <a:latin typeface="Cambria Math" panose="02040503050406030204" pitchFamily="18" charset="0"/>
                                  <a:ea typeface="Cambria Math" panose="02040503050406030204" pitchFamily="18" charset="0"/>
                                </a:rPr>
                                <m:t>h</m:t>
                              </m:r>
                            </m:sub>
                          </m:sSub>
                        </m:den>
                      </m:f>
                    </m:oMath>
                  </m:oMathPara>
                </a14:m>
                <a:endParaRPr lang="en-US" sz="1600" dirty="0"/>
              </a:p>
              <a:p>
                <a:pPr/>
                <a14:m>
                  <m:oMathPara xmlns:m="http://schemas.openxmlformats.org/officeDocument/2006/math">
                    <m:oMathParaPr>
                      <m:jc m:val="centerGroup"/>
                    </m:oMathParaPr>
                    <m:oMath xmlns:m="http://schemas.openxmlformats.org/officeDocument/2006/math">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𝐾</m:t>
                          </m:r>
                        </m:e>
                      </m:acc>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acc>
                            <m:accPr>
                              <m:chr m:val="⃗"/>
                              <m:ctrlPr>
                                <a:rPr lang="en-US" sz="1600" i="1">
                                  <a:latin typeface="Cambria Math" panose="02040503050406030204" pitchFamily="18" charset="0"/>
                                  <a:ea typeface="Cambria Math" panose="02040503050406030204" pitchFamily="18" charset="0"/>
                                </a:rPr>
                              </m:ctrlPr>
                            </m:accPr>
                            <m:e>
                              <m:r>
                                <a:rPr lang="en-US" sz="1600" b="0" i="1" smtClean="0">
                                  <a:latin typeface="Cambria Math" panose="02040503050406030204" pitchFamily="18" charset="0"/>
                                  <a:ea typeface="Cambria Math" panose="02040503050406030204" pitchFamily="18" charset="0"/>
                                </a:rPr>
                                <m:t>𝑘</m:t>
                              </m:r>
                            </m:e>
                          </m:acc>
                        </m:e>
                        <m:sub>
                          <m:r>
                            <a:rPr lang="en-US" sz="1600" b="0" i="1" smtClean="0">
                              <a:latin typeface="Cambria Math" panose="02040503050406030204" pitchFamily="18" charset="0"/>
                              <a:ea typeface="Cambria Math" panose="02040503050406030204" pitchFamily="18" charset="0"/>
                            </a:rPr>
                            <m:t>𝑒</m:t>
                          </m:r>
                        </m:sub>
                      </m:sSub>
                      <m:r>
                        <a:rPr lang="en-US" sz="1600" b="0" i="1" smtClean="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𝑘</m:t>
                              </m:r>
                            </m:e>
                          </m:acc>
                        </m:e>
                        <m:sub>
                          <m:r>
                            <a:rPr lang="en-US" sz="1600" b="0" i="1" smtClean="0">
                              <a:latin typeface="Cambria Math" panose="02040503050406030204" pitchFamily="18" charset="0"/>
                              <a:ea typeface="Cambria Math" panose="02040503050406030204" pitchFamily="18" charset="0"/>
                            </a:rPr>
                            <m:t>h</m:t>
                          </m:r>
                        </m:sub>
                      </m:sSub>
                    </m:oMath>
                  </m:oMathPara>
                </a14:m>
                <a:endParaRPr lang="en-US" sz="1600" dirty="0"/>
              </a:p>
            </p:txBody>
          </p:sp>
        </mc:Choice>
        <mc:Fallback xmlns="">
          <p:sp>
            <p:nvSpPr>
              <p:cNvPr id="4" name="TextBox 3">
                <a:extLst>
                  <a:ext uri="{FF2B5EF4-FFF2-40B4-BE49-F238E27FC236}">
                    <a16:creationId xmlns:a16="http://schemas.microsoft.com/office/drawing/2014/main" id="{9A905AFC-356A-F5AC-C2EA-883228D7CC32}"/>
                  </a:ext>
                </a:extLst>
              </p:cNvPr>
              <p:cNvSpPr txBox="1">
                <a:spLocks noRot="1" noChangeAspect="1" noMove="1" noResize="1" noEditPoints="1" noAdjustHandles="1" noChangeArrowheads="1" noChangeShapeType="1" noTextEdit="1"/>
              </p:cNvSpPr>
              <p:nvPr/>
            </p:nvSpPr>
            <p:spPr>
              <a:xfrm>
                <a:off x="8340436" y="336156"/>
                <a:ext cx="3468899" cy="1650132"/>
              </a:xfrm>
              <a:prstGeom prst="rect">
                <a:avLst/>
              </a:prstGeom>
              <a:blipFill>
                <a:blip r:embed="rId7"/>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D9E8E9F-6BB9-1E33-75E9-5E502E05FE5E}"/>
              </a:ext>
            </a:extLst>
          </p:cNvPr>
          <p:cNvSpPr txBox="1"/>
          <p:nvPr/>
        </p:nvSpPr>
        <p:spPr>
          <a:xfrm>
            <a:off x="9000986" y="5115847"/>
            <a:ext cx="1376591" cy="523220"/>
          </a:xfrm>
          <a:prstGeom prst="rect">
            <a:avLst/>
          </a:prstGeom>
          <a:solidFill>
            <a:srgbClr val="FFC000"/>
          </a:solidFill>
        </p:spPr>
        <p:txBody>
          <a:bodyPr wrap="square" rtlCol="0">
            <a:spAutoFit/>
          </a:bodyPr>
          <a:lstStyle/>
          <a:p>
            <a:pPr algn="ctr"/>
            <a:r>
              <a:rPr lang="en-US" dirty="0"/>
              <a:t>Direct gap Semiconductor</a:t>
            </a:r>
          </a:p>
        </p:txBody>
      </p:sp>
      <p:sp>
        <p:nvSpPr>
          <p:cNvPr id="6" name="TextBox 5">
            <a:extLst>
              <a:ext uri="{FF2B5EF4-FFF2-40B4-BE49-F238E27FC236}">
                <a16:creationId xmlns:a16="http://schemas.microsoft.com/office/drawing/2014/main" id="{B3787E7B-9A4B-8090-B116-8461A56129AD}"/>
              </a:ext>
            </a:extLst>
          </p:cNvPr>
          <p:cNvSpPr txBox="1"/>
          <p:nvPr/>
        </p:nvSpPr>
        <p:spPr>
          <a:xfrm>
            <a:off x="10736138" y="5132742"/>
            <a:ext cx="1376591" cy="523220"/>
          </a:xfrm>
          <a:prstGeom prst="rect">
            <a:avLst/>
          </a:prstGeom>
          <a:solidFill>
            <a:srgbClr val="FFC000"/>
          </a:solidFill>
        </p:spPr>
        <p:txBody>
          <a:bodyPr wrap="square" rtlCol="0">
            <a:spAutoFit/>
          </a:bodyPr>
          <a:lstStyle/>
          <a:p>
            <a:pPr algn="ctr"/>
            <a:r>
              <a:rPr lang="en-US" dirty="0"/>
              <a:t>Indirect gap Semiconductor</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42D10C7-33F1-1587-77A1-6DDDF8FE6482}"/>
                  </a:ext>
                </a:extLst>
              </p:cNvPr>
              <p:cNvSpPr txBox="1"/>
              <p:nvPr/>
            </p:nvSpPr>
            <p:spPr>
              <a:xfrm>
                <a:off x="3785471" y="4373351"/>
                <a:ext cx="2929020" cy="1338187"/>
              </a:xfrm>
              <a:prstGeom prst="rect">
                <a:avLst/>
              </a:prstGeom>
              <a:solidFill>
                <a:srgbClr val="FABCD6"/>
              </a:solidFill>
              <a:ln w="38100">
                <a:solidFill>
                  <a:srgbClr val="EF3784"/>
                </a:solidFill>
              </a:ln>
            </p:spPr>
            <p:txBody>
              <a:bodyPr wrap="square" rtlCol="0">
                <a:spAutoFit/>
              </a:bodyPr>
              <a:lstStyle/>
              <a:p>
                <a:pPr algn="ctr"/>
                <a:r>
                  <a:rPr lang="en-US" sz="1600" dirty="0">
                    <a:solidFill>
                      <a:schemeClr val="tx1"/>
                    </a:solidFill>
                  </a:rPr>
                  <a:t>Binding energy of the exciton:</a:t>
                </a:r>
                <a:endParaRPr lang="en-US" sz="1600" i="1" dirty="0">
                  <a:latin typeface="Cambria Math" panose="02040503050406030204" pitchFamily="18" charset="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𝑅</m:t>
                          </m:r>
                        </m:e>
                        <m:sup>
                          <m:r>
                            <a:rPr lang="en-US" sz="1600" i="1">
                              <a:latin typeface="Cambria Math" panose="02040503050406030204" pitchFamily="18" charset="0"/>
                            </a:rPr>
                            <m:t>(</m:t>
                          </m:r>
                          <m:r>
                            <a:rPr lang="en-US" sz="1600" b="0" i="0" smtClean="0">
                              <a:latin typeface="Cambria Math" panose="02040503050406030204" pitchFamily="18" charset="0"/>
                            </a:rPr>
                            <m:t>3</m:t>
                          </m:r>
                          <m:r>
                            <m:rPr>
                              <m:sty m:val="p"/>
                            </m:rPr>
                            <a:rPr lang="en-US" sz="1600">
                              <a:latin typeface="Cambria Math" panose="02040503050406030204" pitchFamily="18" charset="0"/>
                            </a:rPr>
                            <m:t>D</m:t>
                          </m:r>
                          <m:r>
                            <a:rPr lang="en-US" sz="1600" i="1">
                              <a:latin typeface="Cambria Math" panose="02040503050406030204" pitchFamily="18" charset="0"/>
                            </a:rPr>
                            <m:t>)</m:t>
                          </m:r>
                        </m:sup>
                      </m:sSup>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𝜇</m:t>
                          </m:r>
                        </m:num>
                        <m:den>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𝜀</m:t>
                              </m:r>
                            </m:e>
                            <m:sub>
                              <m:r>
                                <m:rPr>
                                  <m:sty m:val="p"/>
                                </m:rPr>
                                <a:rPr lang="en-US" sz="1600">
                                  <a:latin typeface="Cambria Math" panose="02040503050406030204" pitchFamily="18" charset="0"/>
                                  <a:ea typeface="Cambria Math" panose="02040503050406030204" pitchFamily="18" charset="0"/>
                                </a:rPr>
                                <m:t>st</m:t>
                              </m:r>
                            </m:sub>
                            <m:sup>
                              <m:r>
                                <a:rPr lang="en-US" sz="1600" i="1">
                                  <a:latin typeface="Cambria Math" panose="02040503050406030204" pitchFamily="18" charset="0"/>
                                  <a:ea typeface="Cambria Math" panose="02040503050406030204" pitchFamily="18" charset="0"/>
                                </a:rPr>
                                <m:t>2</m:t>
                              </m:r>
                            </m:sup>
                          </m:sSubSup>
                        </m:den>
                      </m:f>
                      <m:r>
                        <m:rPr>
                          <m:sty m:val="p"/>
                        </m:rPr>
                        <a:rPr lang="en-US" sz="1600">
                          <a:latin typeface="Cambria Math" panose="02040503050406030204" pitchFamily="18" charset="0"/>
                          <a:ea typeface="Cambria Math" panose="02040503050406030204" pitchFamily="18" charset="0"/>
                        </a:rPr>
                        <m:t>Ry</m:t>
                      </m:r>
                    </m:oMath>
                  </m:oMathPara>
                </a14:m>
                <a:endParaRPr lang="en-US" sz="1600" dirty="0"/>
              </a:p>
              <a:p>
                <a:pPr algn="ct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𝑅</m:t>
                          </m:r>
                        </m:e>
                        <m:sup>
                          <m:r>
                            <a:rPr lang="en-US" sz="1600" i="1">
                              <a:latin typeface="Cambria Math" panose="02040503050406030204" pitchFamily="18" charset="0"/>
                            </a:rPr>
                            <m:t>(</m:t>
                          </m:r>
                          <m:r>
                            <a:rPr lang="en-US" sz="1600">
                              <a:latin typeface="Cambria Math" panose="02040503050406030204" pitchFamily="18" charset="0"/>
                            </a:rPr>
                            <m:t>2</m:t>
                          </m:r>
                          <m:r>
                            <m:rPr>
                              <m:sty m:val="p"/>
                            </m:rPr>
                            <a:rPr lang="en-US" sz="1600">
                              <a:latin typeface="Cambria Math" panose="02040503050406030204" pitchFamily="18" charset="0"/>
                            </a:rPr>
                            <m:t>D</m:t>
                          </m:r>
                          <m:r>
                            <a:rPr lang="en-US" sz="1600" i="1">
                              <a:latin typeface="Cambria Math" panose="02040503050406030204" pitchFamily="18" charset="0"/>
                            </a:rPr>
                            <m:t>)</m:t>
                          </m:r>
                        </m:sup>
                      </m:sSup>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4</m:t>
                          </m:r>
                          <m:r>
                            <a:rPr lang="en-US" sz="1600" i="1">
                              <a:latin typeface="Cambria Math" panose="02040503050406030204" pitchFamily="18" charset="0"/>
                              <a:ea typeface="Cambria Math" panose="02040503050406030204" pitchFamily="18" charset="0"/>
                            </a:rPr>
                            <m:t>𝜇</m:t>
                          </m:r>
                        </m:num>
                        <m:den>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𝜀</m:t>
                              </m:r>
                            </m:e>
                            <m:sub>
                              <m:r>
                                <m:rPr>
                                  <m:sty m:val="p"/>
                                </m:rPr>
                                <a:rPr lang="en-US" sz="1600">
                                  <a:latin typeface="Cambria Math" panose="02040503050406030204" pitchFamily="18" charset="0"/>
                                  <a:ea typeface="Cambria Math" panose="02040503050406030204" pitchFamily="18" charset="0"/>
                                </a:rPr>
                                <m:t>st</m:t>
                              </m:r>
                            </m:sub>
                            <m:sup>
                              <m:r>
                                <a:rPr lang="en-US" sz="1600" i="1">
                                  <a:latin typeface="Cambria Math" panose="02040503050406030204" pitchFamily="18" charset="0"/>
                                  <a:ea typeface="Cambria Math" panose="02040503050406030204" pitchFamily="18" charset="0"/>
                                </a:rPr>
                                <m:t>2</m:t>
                              </m:r>
                            </m:sup>
                          </m:sSubSup>
                        </m:den>
                      </m:f>
                      <m:r>
                        <m:rPr>
                          <m:sty m:val="p"/>
                        </m:rPr>
                        <a:rPr lang="en-US" sz="1600">
                          <a:latin typeface="Cambria Math" panose="02040503050406030204" pitchFamily="18" charset="0"/>
                          <a:ea typeface="Cambria Math" panose="02040503050406030204" pitchFamily="18" charset="0"/>
                        </a:rPr>
                        <m:t>Ry</m:t>
                      </m:r>
                    </m:oMath>
                  </m:oMathPara>
                </a14:m>
                <a:endParaRPr lang="en-US" sz="1600" dirty="0"/>
              </a:p>
            </p:txBody>
          </p:sp>
        </mc:Choice>
        <mc:Fallback xmlns="">
          <p:sp>
            <p:nvSpPr>
              <p:cNvPr id="21" name="TextBox 20">
                <a:extLst>
                  <a:ext uri="{FF2B5EF4-FFF2-40B4-BE49-F238E27FC236}">
                    <a16:creationId xmlns:a16="http://schemas.microsoft.com/office/drawing/2014/main" id="{242D10C7-33F1-1587-77A1-6DDDF8FE6482}"/>
                  </a:ext>
                </a:extLst>
              </p:cNvPr>
              <p:cNvSpPr txBox="1">
                <a:spLocks noRot="1" noChangeAspect="1" noMove="1" noResize="1" noEditPoints="1" noAdjustHandles="1" noChangeArrowheads="1" noChangeShapeType="1" noTextEdit="1"/>
              </p:cNvSpPr>
              <p:nvPr/>
            </p:nvSpPr>
            <p:spPr>
              <a:xfrm>
                <a:off x="3785471" y="4373351"/>
                <a:ext cx="2929020" cy="1338187"/>
              </a:xfrm>
              <a:prstGeom prst="rect">
                <a:avLst/>
              </a:prstGeom>
              <a:blipFill>
                <a:blip r:embed="rId8"/>
                <a:stretch>
                  <a:fillRect/>
                </a:stretch>
              </a:blipFill>
              <a:ln w="38100">
                <a:solidFill>
                  <a:srgbClr val="EF3784"/>
                </a:solid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EA808ED1-E50F-C182-4D8A-81B6ADDFEA26}"/>
              </a:ext>
            </a:extLst>
          </p:cNvPr>
          <p:cNvSpPr txBox="1"/>
          <p:nvPr/>
        </p:nvSpPr>
        <p:spPr>
          <a:xfrm>
            <a:off x="5359960" y="1049941"/>
            <a:ext cx="3468899" cy="338554"/>
          </a:xfrm>
          <a:prstGeom prst="rect">
            <a:avLst/>
          </a:prstGeom>
          <a:noFill/>
        </p:spPr>
        <p:txBody>
          <a:bodyPr wrap="square">
            <a:spAutoFit/>
          </a:bodyPr>
          <a:lstStyle/>
          <a:p>
            <a:r>
              <a:rPr lang="en-US" sz="1600" dirty="0"/>
              <a:t>Dispersion relation of the excitons:</a:t>
            </a:r>
            <a:endParaRPr lang="en-US" sz="1600" b="0" i="1" dirty="0">
              <a:latin typeface="Cambria Math" panose="02040503050406030204" pitchFamily="18" charset="0"/>
              <a:ea typeface="Cambria Math" panose="02040503050406030204" pitchFamily="18" charset="0"/>
            </a:endParaRPr>
          </a:p>
        </p:txBody>
      </p:sp>
      <p:sp>
        <p:nvSpPr>
          <p:cNvPr id="11" name="Left Brace 10">
            <a:extLst>
              <a:ext uri="{FF2B5EF4-FFF2-40B4-BE49-F238E27FC236}">
                <a16:creationId xmlns:a16="http://schemas.microsoft.com/office/drawing/2014/main" id="{FB0FF0A9-6010-3122-F060-39A0608FC1DA}"/>
              </a:ext>
            </a:extLst>
          </p:cNvPr>
          <p:cNvSpPr/>
          <p:nvPr/>
        </p:nvSpPr>
        <p:spPr>
          <a:xfrm>
            <a:off x="8610600" y="524799"/>
            <a:ext cx="547255" cy="1399529"/>
          </a:xfrm>
          <a:prstGeom prst="leftBrace">
            <a:avLst>
              <a:gd name="adj1" fmla="val 38713"/>
              <a:gd name="adj2" fmla="val 5049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7961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09297-3C47-D6CC-9DF8-07DAAA97216E}"/>
            </a:ext>
          </a:extLst>
        </p:cNvPr>
        <p:cNvGrpSpPr/>
        <p:nvPr/>
      </p:nvGrpSpPr>
      <p:grpSpPr>
        <a:xfrm>
          <a:off x="0" y="0"/>
          <a:ext cx="0" cy="0"/>
          <a:chOff x="0" y="0"/>
          <a:chExt cx="0" cy="0"/>
        </a:xfrm>
      </p:grpSpPr>
      <p:pic>
        <p:nvPicPr>
          <p:cNvPr id="20" name="Graphic 19">
            <a:extLst>
              <a:ext uri="{FF2B5EF4-FFF2-40B4-BE49-F238E27FC236}">
                <a16:creationId xmlns:a16="http://schemas.microsoft.com/office/drawing/2014/main" id="{7CAA4797-44A1-B357-4491-EA236B3981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6100" y="2825875"/>
            <a:ext cx="8360229" cy="2926080"/>
          </a:xfrm>
          <a:prstGeom prst="rect">
            <a:avLst/>
          </a:prstGeom>
        </p:spPr>
      </p:pic>
      <p:pic>
        <p:nvPicPr>
          <p:cNvPr id="80" name="Graphic 79">
            <a:extLst>
              <a:ext uri="{FF2B5EF4-FFF2-40B4-BE49-F238E27FC236}">
                <a16:creationId xmlns:a16="http://schemas.microsoft.com/office/drawing/2014/main" id="{CC746F33-BD5D-8692-663B-C5DF02CA9A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613" y="1609587"/>
            <a:ext cx="3874242" cy="2798064"/>
          </a:xfrm>
          <a:prstGeom prst="rect">
            <a:avLst/>
          </a:prstGeom>
        </p:spPr>
      </p:pic>
      <p:sp>
        <p:nvSpPr>
          <p:cNvPr id="7" name="Slide Number Placeholder 6">
            <a:extLst>
              <a:ext uri="{FF2B5EF4-FFF2-40B4-BE49-F238E27FC236}">
                <a16:creationId xmlns:a16="http://schemas.microsoft.com/office/drawing/2014/main" id="{9F1C6A4F-487C-3D76-8433-8F198C1B2CB4}"/>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12</a:t>
            </a:fld>
            <a:endParaRPr lang="en-US" sz="1600" dirty="0"/>
          </a:p>
        </p:txBody>
      </p:sp>
      <p:sp>
        <p:nvSpPr>
          <p:cNvPr id="14" name="Title 1">
            <a:extLst>
              <a:ext uri="{FF2B5EF4-FFF2-40B4-BE49-F238E27FC236}">
                <a16:creationId xmlns:a16="http://schemas.microsoft.com/office/drawing/2014/main" id="{184EADED-2F29-9FC9-DAE4-6D12CA61B775}"/>
              </a:ext>
            </a:extLst>
          </p:cNvPr>
          <p:cNvSpPr txBox="1">
            <a:spLocks/>
          </p:cNvSpPr>
          <p:nvPr/>
        </p:nvSpPr>
        <p:spPr>
          <a:xfrm>
            <a:off x="0" y="0"/>
            <a:ext cx="12192000" cy="524800"/>
          </a:xfrm>
          <a:prstGeom prst="rect">
            <a:avLst/>
          </a:prstGeom>
        </p:spPr>
        <p:txBody>
          <a:bodyPr/>
          <a:lstStyle>
            <a:lvl1pPr algn="l" rtl="0" eaLnBrk="0" fontAlgn="base" hangingPunct="0">
              <a:spcBef>
                <a:spcPct val="0"/>
              </a:spcBef>
              <a:spcAft>
                <a:spcPct val="0"/>
              </a:spcAft>
              <a:defRPr sz="4200">
                <a:solidFill>
                  <a:srgbClr val="100D82"/>
                </a:solidFill>
                <a:latin typeface="+mj-lt"/>
                <a:ea typeface="+mj-ea"/>
                <a:cs typeface="+mj-cs"/>
              </a:defRPr>
            </a:lvl1pPr>
            <a:lvl2pPr algn="l" rtl="0" eaLnBrk="0" fontAlgn="base" hangingPunct="0">
              <a:spcBef>
                <a:spcPct val="0"/>
              </a:spcBef>
              <a:spcAft>
                <a:spcPct val="0"/>
              </a:spcAft>
              <a:defRPr sz="4200">
                <a:solidFill>
                  <a:srgbClr val="100D82"/>
                </a:solidFill>
                <a:latin typeface="Arial" charset="0"/>
                <a:ea typeface="ＭＳ Ｐゴシック" charset="-128"/>
              </a:defRPr>
            </a:lvl2pPr>
            <a:lvl3pPr algn="l" rtl="0" eaLnBrk="0" fontAlgn="base" hangingPunct="0">
              <a:spcBef>
                <a:spcPct val="0"/>
              </a:spcBef>
              <a:spcAft>
                <a:spcPct val="0"/>
              </a:spcAft>
              <a:defRPr sz="4200">
                <a:solidFill>
                  <a:srgbClr val="100D82"/>
                </a:solidFill>
                <a:latin typeface="Arial" charset="0"/>
                <a:ea typeface="ＭＳ Ｐゴシック" charset="-128"/>
              </a:defRPr>
            </a:lvl3pPr>
            <a:lvl4pPr algn="l" rtl="0" eaLnBrk="0" fontAlgn="base" hangingPunct="0">
              <a:spcBef>
                <a:spcPct val="0"/>
              </a:spcBef>
              <a:spcAft>
                <a:spcPct val="0"/>
              </a:spcAft>
              <a:defRPr sz="4200">
                <a:solidFill>
                  <a:srgbClr val="100D82"/>
                </a:solidFill>
                <a:latin typeface="Arial" charset="0"/>
                <a:ea typeface="ＭＳ Ｐゴシック" charset="-128"/>
              </a:defRPr>
            </a:lvl4pPr>
            <a:lvl5pPr algn="l" rtl="0" eaLnBrk="0" fontAlgn="base" hangingPunct="0">
              <a:spcBef>
                <a:spcPct val="0"/>
              </a:spcBef>
              <a:spcAft>
                <a:spcPct val="0"/>
              </a:spcAft>
              <a:defRPr sz="4200">
                <a:solidFill>
                  <a:srgbClr val="100D82"/>
                </a:solidFill>
                <a:latin typeface="Arial" charset="0"/>
                <a:ea typeface="ＭＳ Ｐゴシック" charset="-128"/>
              </a:defRPr>
            </a:lvl5pPr>
            <a:lvl6pPr marL="457189" algn="l" rtl="0" fontAlgn="base">
              <a:spcBef>
                <a:spcPct val="0"/>
              </a:spcBef>
              <a:spcAft>
                <a:spcPct val="0"/>
              </a:spcAft>
              <a:defRPr sz="4200">
                <a:solidFill>
                  <a:srgbClr val="100D82"/>
                </a:solidFill>
                <a:latin typeface="Arial" charset="0"/>
                <a:ea typeface="ＭＳ Ｐゴシック" charset="-128"/>
              </a:defRPr>
            </a:lvl6pPr>
            <a:lvl7pPr marL="914377" algn="l" rtl="0" fontAlgn="base">
              <a:spcBef>
                <a:spcPct val="0"/>
              </a:spcBef>
              <a:spcAft>
                <a:spcPct val="0"/>
              </a:spcAft>
              <a:defRPr sz="4200">
                <a:solidFill>
                  <a:srgbClr val="100D82"/>
                </a:solidFill>
                <a:latin typeface="Arial" charset="0"/>
                <a:ea typeface="ＭＳ Ｐゴシック" charset="-128"/>
              </a:defRPr>
            </a:lvl7pPr>
            <a:lvl8pPr marL="1371566" algn="l" rtl="0" fontAlgn="base">
              <a:spcBef>
                <a:spcPct val="0"/>
              </a:spcBef>
              <a:spcAft>
                <a:spcPct val="0"/>
              </a:spcAft>
              <a:defRPr sz="4200">
                <a:solidFill>
                  <a:srgbClr val="100D82"/>
                </a:solidFill>
                <a:latin typeface="Arial" charset="0"/>
                <a:ea typeface="ＭＳ Ｐゴシック" charset="-128"/>
              </a:defRPr>
            </a:lvl8pPr>
            <a:lvl9pPr marL="1828754" algn="l" rtl="0" fontAlgn="base">
              <a:spcBef>
                <a:spcPct val="0"/>
              </a:spcBef>
              <a:spcAft>
                <a:spcPct val="0"/>
              </a:spcAft>
              <a:defRPr sz="4200">
                <a:solidFill>
                  <a:srgbClr val="100D82"/>
                </a:solidFill>
                <a:latin typeface="Arial" charset="0"/>
                <a:ea typeface="ＭＳ Ｐゴシック" charset="-128"/>
              </a:defRPr>
            </a:lvl9pPr>
          </a:lstStyle>
          <a:p>
            <a:pPr algn="ctr">
              <a:lnSpc>
                <a:spcPct val="90000"/>
              </a:lnSpc>
              <a:spcBef>
                <a:spcPts val="0"/>
              </a:spcBef>
              <a:spcAft>
                <a:spcPts val="0"/>
              </a:spcAft>
              <a:buClr>
                <a:schemeClr val="dk2"/>
              </a:buClr>
              <a:buSzPts val="1400"/>
            </a:pPr>
            <a:r>
              <a:rPr lang="en-US" sz="3600" b="1" dirty="0">
                <a:solidFill>
                  <a:schemeClr val="dk2"/>
                </a:solidFill>
                <a:latin typeface="Tahoma" panose="020B0604030504040204" pitchFamily="34" charset="0"/>
                <a:ea typeface="Tahoma" panose="020B0604030504040204" pitchFamily="34" charset="0"/>
                <a:cs typeface="Tahoma" panose="020B0604030504040204" pitchFamily="34" charset="0"/>
                <a:sym typeface="Tahoma"/>
              </a:rPr>
              <a:t>2D Excitons</a:t>
            </a:r>
            <a:endParaRPr lang="en-US" sz="3600" b="1" baseline="-25000" dirty="0">
              <a:solidFill>
                <a:schemeClr val="dk2"/>
              </a:solidFill>
              <a:latin typeface="Tahoma" panose="020B0604030504040204" pitchFamily="34" charset="0"/>
              <a:ea typeface="Tahoma" panose="020B0604030504040204" pitchFamily="34" charset="0"/>
              <a:cs typeface="Tahoma" panose="020B0604030504040204" pitchFamily="34" charset="0"/>
              <a:sym typeface="Tahoma"/>
            </a:endParaRPr>
          </a:p>
        </p:txBody>
      </p:sp>
      <p:sp>
        <p:nvSpPr>
          <p:cNvPr id="15" name="Google Shape;99;p16">
            <a:extLst>
              <a:ext uri="{FF2B5EF4-FFF2-40B4-BE49-F238E27FC236}">
                <a16:creationId xmlns:a16="http://schemas.microsoft.com/office/drawing/2014/main" id="{5806D927-4CAE-1F0D-2B97-4E4B32E4177B}"/>
              </a:ext>
            </a:extLst>
          </p:cNvPr>
          <p:cNvSpPr txBox="1"/>
          <p:nvPr/>
        </p:nvSpPr>
        <p:spPr>
          <a:xfrm>
            <a:off x="6090270" y="5811598"/>
            <a:ext cx="5492130" cy="615523"/>
          </a:xfrm>
          <a:prstGeom prst="rect">
            <a:avLst/>
          </a:prstGeom>
          <a:noFill/>
          <a:ln>
            <a:noFill/>
          </a:ln>
        </p:spPr>
        <p:txBody>
          <a:bodyPr spcFirstLastPara="1" wrap="square" lIns="91425" tIns="91425" rIns="91425" bIns="91425" anchor="t" anchorCtr="0">
            <a:spAutoFit/>
          </a:bodyPr>
          <a:lstStyle/>
          <a:p>
            <a:r>
              <a:rPr lang="en-US" dirty="0">
                <a:solidFill>
                  <a:schemeClr val="bg1"/>
                </a:solidFill>
                <a:ea typeface="Calibri"/>
                <a:cs typeface="Times New Roman"/>
                <a:sym typeface="Times New Roman"/>
              </a:rPr>
              <a:t>J, </a:t>
            </a:r>
            <a:r>
              <a:rPr lang="en-US" dirty="0" err="1">
                <a:solidFill>
                  <a:schemeClr val="bg1"/>
                </a:solidFill>
                <a:ea typeface="Calibri"/>
                <a:cs typeface="Times New Roman"/>
                <a:sym typeface="Times New Roman"/>
              </a:rPr>
              <a:t>Humlíček</a:t>
            </a:r>
            <a:r>
              <a:rPr lang="en-US" dirty="0">
                <a:solidFill>
                  <a:schemeClr val="bg1"/>
                </a:solidFill>
                <a:ea typeface="Calibri"/>
                <a:cs typeface="Times New Roman"/>
                <a:sym typeface="Times New Roman"/>
              </a:rPr>
              <a:t>, Phys. Stat. Solid. (b) </a:t>
            </a:r>
            <a:r>
              <a:rPr lang="en-US" b="1" dirty="0">
                <a:solidFill>
                  <a:schemeClr val="bg1"/>
                </a:solidFill>
                <a:ea typeface="Calibri"/>
                <a:cs typeface="Times New Roman"/>
                <a:sym typeface="Times New Roman"/>
              </a:rPr>
              <a:t>77</a:t>
            </a:r>
            <a:r>
              <a:rPr lang="en-US" dirty="0">
                <a:solidFill>
                  <a:schemeClr val="bg1"/>
                </a:solidFill>
                <a:ea typeface="Calibri"/>
                <a:cs typeface="Times New Roman"/>
                <a:sym typeface="Times New Roman"/>
              </a:rPr>
              <a:t>, 731 (1976).</a:t>
            </a:r>
          </a:p>
          <a:p>
            <a:r>
              <a:rPr lang="en-US" dirty="0">
                <a:solidFill>
                  <a:schemeClr val="bg1"/>
                </a:solidFill>
                <a:ea typeface="Calibri"/>
                <a:cs typeface="Times New Roman"/>
                <a:sym typeface="Times New Roman"/>
              </a:rPr>
              <a:t>C. Tanguy, </a:t>
            </a:r>
            <a:r>
              <a:rPr lang="fr-FR" dirty="0">
                <a:solidFill>
                  <a:schemeClr val="bg1"/>
                </a:solidFill>
                <a:latin typeface="+mn-lt"/>
                <a:ea typeface="Calibri"/>
                <a:cs typeface="Times New Roman"/>
                <a:sym typeface="Times New Roman"/>
              </a:rPr>
              <a:t>Solid State Commun. </a:t>
            </a:r>
            <a:r>
              <a:rPr lang="fr-FR" b="1" dirty="0">
                <a:solidFill>
                  <a:schemeClr val="bg1"/>
                </a:solidFill>
                <a:latin typeface="+mn-lt"/>
                <a:ea typeface="Calibri"/>
                <a:cs typeface="Times New Roman"/>
                <a:sym typeface="Times New Roman"/>
              </a:rPr>
              <a:t>98</a:t>
            </a:r>
            <a:r>
              <a:rPr lang="fr-FR" dirty="0">
                <a:solidFill>
                  <a:schemeClr val="bg1"/>
                </a:solidFill>
                <a:latin typeface="+mn-lt"/>
                <a:ea typeface="Calibri"/>
                <a:cs typeface="Times New Roman"/>
                <a:sym typeface="Times New Roman"/>
              </a:rPr>
              <a:t>, 65  (1996).</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CFA46FE-ACB6-4091-0897-FAE673808E65}"/>
                  </a:ext>
                </a:extLst>
              </p:cNvPr>
              <p:cNvSpPr txBox="1"/>
              <p:nvPr/>
            </p:nvSpPr>
            <p:spPr>
              <a:xfrm>
                <a:off x="19613" y="679551"/>
                <a:ext cx="3872089" cy="903452"/>
              </a:xfrm>
              <a:prstGeom prst="rect">
                <a:avLst/>
              </a:prstGeom>
              <a:solidFill>
                <a:srgbClr val="D9F2D0"/>
              </a:solidFill>
              <a:ln w="38100">
                <a:solidFill>
                  <a:srgbClr val="47D45A"/>
                </a:solidFill>
              </a:ln>
            </p:spPr>
            <p:txBody>
              <a:bodyPr wrap="square" rtlCol="0">
                <a:spAutoFit/>
              </a:bodyPr>
              <a:lstStyle/>
              <a:p>
                <a:pPr algn="ctr"/>
                <a:r>
                  <a:rPr lang="en-US" sz="1600" dirty="0"/>
                  <a:t>2D JDOS:</a:t>
                </a:r>
              </a:p>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m:rPr>
                              <m:sty m:val="p"/>
                            </m:rPr>
                            <a:rPr lang="en-US" sz="1600">
                              <a:latin typeface="Cambria Math" panose="02040503050406030204" pitchFamily="18" charset="0"/>
                            </a:rPr>
                            <m:t>CV</m:t>
                          </m:r>
                        </m:sub>
                      </m:sSub>
                      <m:d>
                        <m:dPr>
                          <m:ctrlPr>
                            <a:rPr lang="en-US" sz="1600" i="1">
                              <a:latin typeface="Cambria Math" panose="02040503050406030204" pitchFamily="18" charset="0"/>
                            </a:rPr>
                          </m:ctrlPr>
                        </m:dPr>
                        <m:e>
                          <m:acc>
                            <m:accPr>
                              <m:chr m:val="⃗"/>
                              <m:ctrlPr>
                                <a:rPr lang="en-US" sz="1600" i="1">
                                  <a:latin typeface="Cambria Math" panose="02040503050406030204" pitchFamily="18" charset="0"/>
                                </a:rPr>
                              </m:ctrlPr>
                            </m:accPr>
                            <m:e>
                              <m:r>
                                <a:rPr lang="en-US" sz="1600" i="1">
                                  <a:latin typeface="Cambria Math" panose="02040503050406030204" pitchFamily="18" charset="0"/>
                                </a:rPr>
                                <m:t>𝑘</m:t>
                              </m:r>
                            </m:e>
                          </m:acc>
                        </m:e>
                      </m:d>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𝑔</m:t>
                          </m:r>
                        </m:sub>
                      </m:sSub>
                      <m:r>
                        <a:rPr lang="en-US" sz="1600" i="1">
                          <a:latin typeface="Cambria Math" panose="02040503050406030204" pitchFamily="18" charset="0"/>
                        </a:rPr>
                        <m:t>+</m:t>
                      </m:r>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r>
                                <a:rPr lang="en-US" sz="1600" i="1">
                                  <a:latin typeface="Cambria Math" panose="02040503050406030204" pitchFamily="18" charset="0"/>
                                </a:rPr>
                                <m:t>ℏ</m:t>
                              </m:r>
                            </m:e>
                            <m:sup>
                              <m:r>
                                <a:rPr lang="en-US" sz="1600" i="1">
                                  <a:latin typeface="Cambria Math" panose="02040503050406030204" pitchFamily="18" charset="0"/>
                                </a:rPr>
                                <m:t>2</m:t>
                              </m:r>
                            </m:sup>
                          </m:sSup>
                        </m:num>
                        <m:den>
                          <m:r>
                            <a:rPr lang="en-US" sz="1600" i="1">
                              <a:latin typeface="Cambria Math" panose="02040503050406030204" pitchFamily="18" charset="0"/>
                            </a:rPr>
                            <m:t>2</m:t>
                          </m:r>
                        </m:den>
                      </m:f>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𝑘</m:t>
                                  </m:r>
                                </m:e>
                                <m:sub>
                                  <m:r>
                                    <a:rPr lang="en-US" sz="1600" i="1">
                                      <a:latin typeface="Cambria Math" panose="02040503050406030204" pitchFamily="18" charset="0"/>
                                    </a:rPr>
                                    <m:t>𝑥</m:t>
                                  </m:r>
                                </m:sub>
                                <m:sup>
                                  <m:r>
                                    <a:rPr lang="en-US" sz="1600" i="1">
                                      <a:latin typeface="Cambria Math" panose="02040503050406030204" pitchFamily="18" charset="0"/>
                                    </a:rPr>
                                    <m:t>2</m:t>
                                  </m:r>
                                </m:sup>
                              </m:sSubSup>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𝑘</m:t>
                                  </m:r>
                                </m:e>
                                <m:sub>
                                  <m:r>
                                    <a:rPr lang="en-US" sz="1600" i="1">
                                      <a:latin typeface="Cambria Math" panose="02040503050406030204" pitchFamily="18" charset="0"/>
                                    </a:rPr>
                                    <m:t>𝑦</m:t>
                                  </m:r>
                                </m:sub>
                                <m:sup>
                                  <m:r>
                                    <a:rPr lang="en-US" sz="1600" i="1">
                                      <a:latin typeface="Cambria Math" panose="02040503050406030204" pitchFamily="18" charset="0"/>
                                    </a:rPr>
                                    <m:t>2</m:t>
                                  </m:r>
                                </m:sup>
                              </m:sSubSup>
                            </m:num>
                            <m:den>
                              <m:sSub>
                                <m:sSubPr>
                                  <m:ctrlPr>
                                    <a:rPr lang="en-US" sz="1600" i="1">
                                      <a:latin typeface="Cambria Math" panose="02040503050406030204" pitchFamily="18" charset="0"/>
                                    </a:rPr>
                                  </m:ctrlPr>
                                </m:sSubPr>
                                <m:e>
                                  <m:r>
                                    <a:rPr lang="en-US" sz="1600" i="1">
                                      <a:latin typeface="Cambria Math" panose="02040503050406030204" pitchFamily="18" charset="0"/>
                                    </a:rPr>
                                    <m:t>𝜇</m:t>
                                  </m:r>
                                </m:e>
                                <m:sub>
                                  <m:r>
                                    <a:rPr lang="en-US" sz="1600" i="1">
                                      <a:latin typeface="Cambria Math" panose="02040503050406030204" pitchFamily="18" charset="0"/>
                                    </a:rPr>
                                    <m:t>⊥</m:t>
                                  </m:r>
                                </m:sub>
                              </m:sSub>
                            </m:den>
                          </m:f>
                          <m:r>
                            <a:rPr lang="en-US" sz="1600" i="1">
                              <a:latin typeface="Cambria Math" panose="02040503050406030204" pitchFamily="18" charset="0"/>
                            </a:rPr>
                            <m:t>+</m:t>
                          </m:r>
                          <m:f>
                            <m:fPr>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𝑘</m:t>
                                  </m:r>
                                </m:e>
                                <m:sub>
                                  <m:r>
                                    <a:rPr lang="en-US" sz="1600" i="1">
                                      <a:latin typeface="Cambria Math" panose="02040503050406030204" pitchFamily="18" charset="0"/>
                                    </a:rPr>
                                    <m:t>𝑧</m:t>
                                  </m:r>
                                </m:sub>
                                <m:sup>
                                  <m:r>
                                    <a:rPr lang="en-US" sz="1600" i="1">
                                      <a:latin typeface="Cambria Math" panose="02040503050406030204" pitchFamily="18" charset="0"/>
                                    </a:rPr>
                                    <m:t>2</m:t>
                                  </m:r>
                                </m:sup>
                              </m:sSubSup>
                            </m:num>
                            <m:den>
                              <m:sSub>
                                <m:sSubPr>
                                  <m:ctrlPr>
                                    <a:rPr lang="en-US" sz="1600" i="1">
                                      <a:latin typeface="Cambria Math" panose="02040503050406030204" pitchFamily="18" charset="0"/>
                                    </a:rPr>
                                  </m:ctrlPr>
                                </m:sSubPr>
                                <m:e>
                                  <m:r>
                                    <a:rPr lang="en-US" sz="1600" i="1">
                                      <a:latin typeface="Cambria Math" panose="02040503050406030204" pitchFamily="18" charset="0"/>
                                    </a:rPr>
                                    <m:t>𝜇</m:t>
                                  </m:r>
                                </m:e>
                                <m:sub>
                                  <m:r>
                                    <a:rPr lang="en-US" sz="1600" i="1">
                                      <a:latin typeface="Cambria Math" panose="02040503050406030204" pitchFamily="18" charset="0"/>
                                    </a:rPr>
                                    <m:t>∥</m:t>
                                  </m:r>
                                </m:sub>
                              </m:sSub>
                              <m:r>
                                <m:rPr>
                                  <m:nor/>
                                </m:rPr>
                                <a:rPr lang="en-US" sz="1600" i="1"/>
                                <m:t> </m:t>
                              </m:r>
                            </m:den>
                          </m:f>
                        </m:e>
                      </m:d>
                    </m:oMath>
                  </m:oMathPara>
                </a14:m>
                <a:endParaRPr lang="en-US" dirty="0"/>
              </a:p>
            </p:txBody>
          </p:sp>
        </mc:Choice>
        <mc:Fallback xmlns="">
          <p:sp>
            <p:nvSpPr>
              <p:cNvPr id="6" name="TextBox 5">
                <a:extLst>
                  <a:ext uri="{FF2B5EF4-FFF2-40B4-BE49-F238E27FC236}">
                    <a16:creationId xmlns:a16="http://schemas.microsoft.com/office/drawing/2014/main" id="{ECFA46FE-ACB6-4091-0897-FAE673808E65}"/>
                  </a:ext>
                </a:extLst>
              </p:cNvPr>
              <p:cNvSpPr txBox="1">
                <a:spLocks noRot="1" noChangeAspect="1" noMove="1" noResize="1" noEditPoints="1" noAdjustHandles="1" noChangeArrowheads="1" noChangeShapeType="1" noTextEdit="1"/>
              </p:cNvSpPr>
              <p:nvPr/>
            </p:nvSpPr>
            <p:spPr>
              <a:xfrm>
                <a:off x="19613" y="679551"/>
                <a:ext cx="3872089" cy="903452"/>
              </a:xfrm>
              <a:prstGeom prst="rect">
                <a:avLst/>
              </a:prstGeom>
              <a:blipFill>
                <a:blip r:embed="rId7"/>
                <a:stretch>
                  <a:fillRect/>
                </a:stretch>
              </a:blipFill>
              <a:ln w="38100">
                <a:solidFill>
                  <a:srgbClr val="47D45A"/>
                </a:solidFill>
              </a:ln>
            </p:spPr>
            <p:txBody>
              <a:bodyPr/>
              <a:lstStyle/>
              <a:p>
                <a:r>
                  <a:rPr lang="en-US">
                    <a:noFill/>
                  </a:rPr>
                  <a:t> </a:t>
                </a:r>
              </a:p>
            </p:txBody>
          </p:sp>
        </mc:Fallback>
      </mc:AlternateContent>
      <p:sp>
        <p:nvSpPr>
          <p:cNvPr id="8" name="Rectangle 7">
            <a:extLst>
              <a:ext uri="{FF2B5EF4-FFF2-40B4-BE49-F238E27FC236}">
                <a16:creationId xmlns:a16="http://schemas.microsoft.com/office/drawing/2014/main" id="{F26ED741-4D64-2BA7-6A6A-DF2A6F9EAFEF}"/>
              </a:ext>
            </a:extLst>
          </p:cNvPr>
          <p:cNvSpPr/>
          <p:nvPr/>
        </p:nvSpPr>
        <p:spPr>
          <a:xfrm>
            <a:off x="19613" y="1583734"/>
            <a:ext cx="3872089" cy="2796509"/>
          </a:xfrm>
          <a:prstGeom prst="rect">
            <a:avLst/>
          </a:prstGeom>
          <a:noFill/>
          <a:ln w="38100">
            <a:solidFill>
              <a:srgbClr val="47D4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9EA0A380-00C4-372E-6D16-BC06414B4F17}"/>
              </a:ext>
            </a:extLst>
          </p:cNvPr>
          <p:cNvCxnSpPr>
            <a:cxnSpLocks/>
          </p:cNvCxnSpPr>
          <p:nvPr/>
        </p:nvCxnSpPr>
        <p:spPr>
          <a:xfrm flipV="1">
            <a:off x="3083314" y="926939"/>
            <a:ext cx="260335" cy="5996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5BE228D-12C4-42AE-888A-F17A93471E6A}"/>
                  </a:ext>
                </a:extLst>
              </p:cNvPr>
              <p:cNvSpPr txBox="1"/>
              <p:nvPr/>
            </p:nvSpPr>
            <p:spPr>
              <a:xfrm>
                <a:off x="3231192" y="633968"/>
                <a:ext cx="22491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0</m:t>
                      </m:r>
                    </m:oMath>
                  </m:oMathPara>
                </a14:m>
                <a:endParaRPr lang="en-US" sz="1600" dirty="0"/>
              </a:p>
            </p:txBody>
          </p:sp>
        </mc:Choice>
        <mc:Fallback xmlns="">
          <p:sp>
            <p:nvSpPr>
              <p:cNvPr id="10" name="TextBox 9">
                <a:extLst>
                  <a:ext uri="{FF2B5EF4-FFF2-40B4-BE49-F238E27FC236}">
                    <a16:creationId xmlns:a16="http://schemas.microsoft.com/office/drawing/2014/main" id="{95BE228D-12C4-42AE-888A-F17A93471E6A}"/>
                  </a:ext>
                </a:extLst>
              </p:cNvPr>
              <p:cNvSpPr txBox="1">
                <a:spLocks noRot="1" noChangeAspect="1" noMove="1" noResize="1" noEditPoints="1" noAdjustHandles="1" noChangeArrowheads="1" noChangeShapeType="1" noTextEdit="1"/>
              </p:cNvSpPr>
              <p:nvPr/>
            </p:nvSpPr>
            <p:spPr>
              <a:xfrm>
                <a:off x="3231192" y="633968"/>
                <a:ext cx="224913" cy="338554"/>
              </a:xfrm>
              <a:prstGeom prst="rect">
                <a:avLst/>
              </a:prstGeom>
              <a:blipFill>
                <a:blip r:embed="rId8"/>
                <a:stretch>
                  <a:fillRect r="-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4274945-E3EC-8C6F-8316-17F19F16EA05}"/>
                  </a:ext>
                </a:extLst>
              </p:cNvPr>
              <p:cNvSpPr txBox="1"/>
              <p:nvPr/>
            </p:nvSpPr>
            <p:spPr>
              <a:xfrm>
                <a:off x="19613" y="4380243"/>
                <a:ext cx="3872089" cy="859210"/>
              </a:xfrm>
              <a:prstGeom prst="rect">
                <a:avLst/>
              </a:prstGeom>
              <a:solidFill>
                <a:srgbClr val="D9F2D0"/>
              </a:solidFill>
              <a:ln w="38100">
                <a:solidFill>
                  <a:srgbClr val="47D45A"/>
                </a:solidFill>
              </a:ln>
            </p:spPr>
            <p:txBody>
              <a:bodyPr wrap="square" rtlCol="0">
                <a:spAutoFit/>
              </a:bodyPr>
              <a:lstStyle/>
              <a:p>
                <a:pPr algn="ctr"/>
                <a:r>
                  <a:rPr lang="en-US" sz="1600" dirty="0"/>
                  <a:t>Binding energy:</a:t>
                </a:r>
              </a:p>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𝑅</m:t>
                      </m:r>
                      <m:r>
                        <a:rPr lang="en-US" sz="160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4</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𝜇</m:t>
                              </m:r>
                            </m:e>
                            <m:sub>
                              <m:r>
                                <a:rPr lang="en-US" sz="1600" b="0" i="1" smtClean="0">
                                  <a:latin typeface="Cambria Math" panose="02040503050406030204" pitchFamily="18" charset="0"/>
                                </a:rPr>
                                <m:t>⊥</m:t>
                              </m:r>
                            </m:sub>
                          </m:sSub>
                        </m:num>
                        <m:den>
                          <m:sSubSup>
                            <m:sSubSupPr>
                              <m:ctrlPr>
                                <a:rPr lang="en-US" sz="1600" i="1">
                                  <a:latin typeface="Cambria Math" panose="02040503050406030204" pitchFamily="18" charset="0"/>
                                </a:rPr>
                              </m:ctrlPr>
                            </m:sSubSupPr>
                            <m:e>
                              <m:r>
                                <a:rPr lang="en-US" sz="1600" i="1">
                                  <a:latin typeface="Cambria Math" panose="02040503050406030204" pitchFamily="18" charset="0"/>
                                </a:rPr>
                                <m:t>𝜀</m:t>
                              </m:r>
                            </m:e>
                            <m:sub>
                              <m:r>
                                <m:rPr>
                                  <m:sty m:val="p"/>
                                </m:rPr>
                                <a:rPr lang="en-US" sz="1600">
                                  <a:latin typeface="Cambria Math" panose="02040503050406030204" pitchFamily="18" charset="0"/>
                                </a:rPr>
                                <m:t>st</m:t>
                              </m:r>
                            </m:sub>
                            <m:sup>
                              <m:r>
                                <a:rPr lang="en-US" sz="1600" i="1">
                                  <a:latin typeface="Cambria Math" panose="02040503050406030204" pitchFamily="18" charset="0"/>
                                </a:rPr>
                                <m:t>2</m:t>
                              </m:r>
                            </m:sup>
                          </m:sSubSup>
                        </m:den>
                      </m:f>
                      <m:r>
                        <m:rPr>
                          <m:sty m:val="p"/>
                        </m:rPr>
                        <a:rPr lang="en-US" sz="1600" b="0" i="0" smtClean="0">
                          <a:latin typeface="Cambria Math" panose="02040503050406030204" pitchFamily="18" charset="0"/>
                        </a:rPr>
                        <m:t>Ry</m:t>
                      </m:r>
                    </m:oMath>
                  </m:oMathPara>
                </a14:m>
                <a:endParaRPr lang="en-US" sz="1600" dirty="0"/>
              </a:p>
            </p:txBody>
          </p:sp>
        </mc:Choice>
        <mc:Fallback xmlns="">
          <p:sp>
            <p:nvSpPr>
              <p:cNvPr id="13" name="TextBox 12">
                <a:extLst>
                  <a:ext uri="{FF2B5EF4-FFF2-40B4-BE49-F238E27FC236}">
                    <a16:creationId xmlns:a16="http://schemas.microsoft.com/office/drawing/2014/main" id="{24274945-E3EC-8C6F-8316-17F19F16EA05}"/>
                  </a:ext>
                </a:extLst>
              </p:cNvPr>
              <p:cNvSpPr txBox="1">
                <a:spLocks noRot="1" noChangeAspect="1" noMove="1" noResize="1" noEditPoints="1" noAdjustHandles="1" noChangeArrowheads="1" noChangeShapeType="1" noTextEdit="1"/>
              </p:cNvSpPr>
              <p:nvPr/>
            </p:nvSpPr>
            <p:spPr>
              <a:xfrm>
                <a:off x="19613" y="4380243"/>
                <a:ext cx="3872089" cy="859210"/>
              </a:xfrm>
              <a:prstGeom prst="rect">
                <a:avLst/>
              </a:prstGeom>
              <a:blipFill>
                <a:blip r:embed="rId9"/>
                <a:stretch>
                  <a:fillRect/>
                </a:stretch>
              </a:blipFill>
              <a:ln w="38100">
                <a:solidFill>
                  <a:srgbClr val="47D45A"/>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13B11D1-C403-F7A6-8208-73C0A2446C74}"/>
                  </a:ext>
                </a:extLst>
              </p:cNvPr>
              <p:cNvSpPr txBox="1"/>
              <p:nvPr/>
            </p:nvSpPr>
            <p:spPr>
              <a:xfrm>
                <a:off x="4179351" y="765360"/>
                <a:ext cx="8001662" cy="2523127"/>
              </a:xfrm>
              <a:prstGeom prst="rect">
                <a:avLst/>
              </a:prstGeom>
              <a:noFill/>
            </p:spPr>
            <p:txBody>
              <a:bodyPr wrap="square">
                <a:spAutoFit/>
              </a:bodyPr>
              <a:lstStyle/>
              <a:p>
                <a:r>
                  <a:rPr lang="en-US" sz="1600" dirty="0"/>
                  <a:t>Adding broadening to the uncorrelated electron-hole pair DF:</a:t>
                </a:r>
              </a:p>
              <a:p>
                <a:pPr/>
                <a14:m>
                  <m:oMathPara xmlns:m="http://schemas.openxmlformats.org/officeDocument/2006/math">
                    <m:oMathParaPr>
                      <m:jc m:val="centerGroup"/>
                    </m:oMathParaPr>
                    <m:oMath xmlns:m="http://schemas.openxmlformats.org/officeDocument/2006/math">
                      <m:sSup>
                        <m:sSupPr>
                          <m:ctrlPr>
                            <a:rPr lang="en-US" sz="1600" i="1" smtClean="0">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𝜀</m:t>
                          </m:r>
                        </m:e>
                        <m:sup>
                          <m:r>
                            <m:rPr>
                              <m:sty m:val="p"/>
                            </m:rPr>
                            <a:rPr lang="en-US" sz="1600">
                              <a:latin typeface="Cambria Math" panose="02040503050406030204" pitchFamily="18" charset="0"/>
                              <a:ea typeface="Cambria Math" panose="02040503050406030204" pitchFamily="18" charset="0"/>
                            </a:rPr>
                            <m:t>un</m:t>
                          </m:r>
                        </m:sup>
                      </m:sSup>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𝐸</m:t>
                      </m:r>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rPr>
                          </m:ctrlPr>
                        </m:fPr>
                        <m:num>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𝐴</m:t>
                              </m:r>
                            </m:e>
                            <m: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𝑔</m:t>
                                  </m:r>
                                </m:sub>
                              </m:sSub>
                              <m:r>
                                <a:rPr lang="en-US" sz="1600" b="0" i="1" smtClean="0">
                                  <a:latin typeface="Cambria Math" panose="02040503050406030204" pitchFamily="18" charset="0"/>
                                </a:rPr>
                                <m:t>)</m:t>
                              </m:r>
                            </m:sup>
                          </m:sSup>
                        </m:num>
                        <m:den>
                          <m:sSup>
                            <m:sSupPr>
                              <m:ctrlPr>
                                <a:rPr lang="en-US" sz="1600" i="1">
                                  <a:latin typeface="Cambria Math" panose="02040503050406030204" pitchFamily="18" charset="0"/>
                                </a:rPr>
                              </m:ctrlPr>
                            </m:sSupPr>
                            <m:e>
                              <m:r>
                                <a:rPr lang="en-US" sz="1600" i="1">
                                  <a:latin typeface="Cambria Math" panose="02040503050406030204" pitchFamily="18" charset="0"/>
                                </a:rPr>
                                <m:t>𝐸</m:t>
                              </m:r>
                            </m:e>
                            <m:sup>
                              <m:r>
                                <a:rPr lang="en-US" sz="1600" i="1">
                                  <a:latin typeface="Cambria Math" panose="02040503050406030204" pitchFamily="18" charset="0"/>
                                </a:rPr>
                                <m:t>2</m:t>
                              </m:r>
                            </m:sup>
                          </m:sSup>
                        </m:den>
                      </m:f>
                      <m:r>
                        <m:rPr>
                          <m:sty m:val="p"/>
                        </m:rPr>
                        <a:rPr lang="en-US" sz="1600" i="1">
                          <a:latin typeface="Cambria Math" panose="02040503050406030204" pitchFamily="18" charset="0"/>
                        </a:rPr>
                        <m:t>ln</m:t>
                      </m:r>
                      <m:d>
                        <m:dPr>
                          <m:begChr m:val="["/>
                          <m:endChr m:val="]"/>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2</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𝑔</m:t>
                                      </m:r>
                                    </m:sub>
                                  </m:sSub>
                                  <m:r>
                                    <a:rPr lang="en-US" sz="1600" i="1">
                                      <a:latin typeface="Cambria Math" panose="02040503050406030204" pitchFamily="18" charset="0"/>
                                    </a:rPr>
                                    <m:t>−</m:t>
                                  </m:r>
                                  <m:r>
                                    <a:rPr lang="en-US" sz="1600" i="1">
                                      <a:latin typeface="Cambria Math" panose="02040503050406030204" pitchFamily="18" charset="0"/>
                                    </a:rPr>
                                    <m:t>𝑖</m:t>
                                  </m:r>
                                  <m:r>
                                    <m:rPr>
                                      <m:sty m:val="p"/>
                                    </m:rPr>
                                    <a:rPr lang="en-US" sz="1600">
                                      <a:latin typeface="Cambria Math" panose="02040503050406030204" pitchFamily="18" charset="0"/>
                                    </a:rPr>
                                    <m:t>Γ</m:t>
                                  </m:r>
                                  <m:r>
                                    <a:rPr lang="en-US" sz="1600" i="1">
                                      <a:latin typeface="Cambria Math" panose="02040503050406030204" pitchFamily="18" charset="0"/>
                                    </a:rPr>
                                    <m:t>−</m:t>
                                  </m:r>
                                  <m:r>
                                    <a:rPr lang="en-US" sz="1600" i="1">
                                      <a:latin typeface="Cambria Math" panose="02040503050406030204" pitchFamily="18" charset="0"/>
                                    </a:rPr>
                                    <m:t>𝐸</m:t>
                                  </m:r>
                                </m:e>
                              </m:d>
                            </m:num>
                            <m:den>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𝑔</m:t>
                                  </m:r>
                                </m:sub>
                              </m:sSub>
                              <m:r>
                                <a:rPr lang="en-US" sz="1600" i="1">
                                  <a:latin typeface="Cambria Math" panose="02040503050406030204" pitchFamily="18" charset="0"/>
                                </a:rPr>
                                <m:t>−</m:t>
                              </m:r>
                              <m:r>
                                <a:rPr lang="en-US" sz="1600" i="1">
                                  <a:latin typeface="Cambria Math" panose="02040503050406030204" pitchFamily="18" charset="0"/>
                                </a:rPr>
                                <m:t>𝑖</m:t>
                              </m:r>
                              <m:r>
                                <m:rPr>
                                  <m:sty m:val="p"/>
                                </m:rPr>
                                <a:rPr lang="en-US" sz="1600">
                                  <a:latin typeface="Cambria Math" panose="02040503050406030204" pitchFamily="18" charset="0"/>
                                </a:rPr>
                                <m:t>Γ</m:t>
                              </m:r>
                            </m:den>
                          </m:f>
                        </m:e>
                      </m:d>
                    </m:oMath>
                  </m:oMathPara>
                </a14:m>
                <a:endParaRPr lang="en-US" sz="1600" dirty="0"/>
              </a:p>
              <a:p>
                <a:r>
                  <a:rPr lang="en-US" sz="1600" dirty="0"/>
                  <a:t>Tanguy 2D exciton DF:</a:t>
                </a:r>
                <a:endParaRPr lang="en-US" sz="16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𝜀</m:t>
                          </m:r>
                        </m:e>
                        <m:sup>
                          <m:r>
                            <a:rPr lang="en-US" sz="1600">
                              <a:latin typeface="Cambria Math" panose="02040503050406030204" pitchFamily="18" charset="0"/>
                              <a:ea typeface="Cambria Math" panose="02040503050406030204" pitchFamily="18" charset="0"/>
                            </a:rPr>
                            <m:t>2</m:t>
                          </m:r>
                          <m:r>
                            <m:rPr>
                              <m:sty m:val="p"/>
                            </m:rPr>
                            <a:rPr lang="en-US" sz="1600">
                              <a:latin typeface="Cambria Math" panose="02040503050406030204" pitchFamily="18" charset="0"/>
                              <a:ea typeface="Cambria Math" panose="02040503050406030204" pitchFamily="18" charset="0"/>
                            </a:rPr>
                            <m:t>D</m:t>
                          </m:r>
                        </m:sup>
                      </m:sSup>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𝐸</m:t>
                          </m:r>
                        </m:e>
                      </m:d>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r>
                                <a:rPr lang="en-US" sz="1600" i="1">
                                  <a:latin typeface="Cambria Math" panose="02040503050406030204" pitchFamily="18" charset="0"/>
                                </a:rPr>
                                <m:t>𝐴</m:t>
                              </m:r>
                            </m:e>
                            <m:sup>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𝑔</m:t>
                                  </m:r>
                                </m:sub>
                              </m:sSub>
                              <m:r>
                                <a:rPr lang="en-US" sz="1600" i="1">
                                  <a:latin typeface="Cambria Math" panose="02040503050406030204" pitchFamily="18" charset="0"/>
                                </a:rPr>
                                <m:t>)</m:t>
                              </m:r>
                            </m:sup>
                          </m:sSup>
                        </m:num>
                        <m:den>
                          <m:r>
                            <a:rPr lang="en-US" sz="1600" b="0" i="1" smtClean="0">
                              <a:latin typeface="Cambria Math" panose="02040503050406030204" pitchFamily="18" charset="0"/>
                            </a:rPr>
                            <m:t>𝜋</m:t>
                          </m:r>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𝐸</m:t>
                                  </m:r>
                                  <m:r>
                                    <a:rPr lang="en-US" sz="1600" b="0" i="1" smtClean="0">
                                      <a:latin typeface="Cambria Math" panose="02040503050406030204" pitchFamily="18" charset="0"/>
                                    </a:rPr>
                                    <m:t>+</m:t>
                                  </m:r>
                                  <m:r>
                                    <a:rPr lang="en-US" sz="1600" b="0" i="1" smtClean="0">
                                      <a:latin typeface="Cambria Math" panose="02040503050406030204" pitchFamily="18" charset="0"/>
                                    </a:rPr>
                                    <m:t>𝑖</m:t>
                                  </m:r>
                                  <m:r>
                                    <m:rPr>
                                      <m:sty m:val="p"/>
                                    </m:rPr>
                                    <a:rPr lang="en-US" sz="1600" b="0" i="0" smtClean="0">
                                      <a:latin typeface="Cambria Math" panose="02040503050406030204" pitchFamily="18" charset="0"/>
                                    </a:rPr>
                                    <m:t>Γ</m:t>
                                  </m:r>
                                </m:e>
                              </m:d>
                            </m:e>
                            <m:sup>
                              <m:r>
                                <a:rPr lang="en-US" sz="1600" b="0" i="1" smtClean="0">
                                  <a:latin typeface="Cambria Math" panose="02040503050406030204" pitchFamily="18" charset="0"/>
                                </a:rPr>
                                <m:t>2</m:t>
                              </m:r>
                            </m:sup>
                          </m:sSup>
                        </m:den>
                      </m:f>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𝑎</m:t>
                              </m:r>
                            </m:sub>
                          </m:sSub>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𝜉</m:t>
                              </m:r>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𝑖</m:t>
                              </m:r>
                              <m:r>
                                <m:rPr>
                                  <m:sty m:val="p"/>
                                </m:rPr>
                                <a:rPr lang="en-US" sz="1600">
                                  <a:latin typeface="Cambria Math" panose="02040503050406030204" pitchFamily="18" charset="0"/>
                                </a:rPr>
                                <m:t>Γ</m:t>
                              </m:r>
                              <m:r>
                                <a:rPr lang="en-US" sz="1600" i="1">
                                  <a:latin typeface="Cambria Math" panose="02040503050406030204" pitchFamily="18" charset="0"/>
                                </a:rPr>
                                <m:t>)</m:t>
                              </m:r>
                            </m:e>
                          </m:d>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𝑎</m:t>
                              </m:r>
                            </m:sub>
                          </m:sSub>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𝜉</m:t>
                              </m:r>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𝑖</m:t>
                              </m:r>
                              <m:r>
                                <m:rPr>
                                  <m:sty m:val="p"/>
                                </m:rPr>
                                <a:rPr lang="en-US" sz="1600">
                                  <a:latin typeface="Cambria Math" panose="02040503050406030204" pitchFamily="18" charset="0"/>
                                </a:rPr>
                                <m:t>Γ</m:t>
                              </m:r>
                              <m:r>
                                <a:rPr lang="en-US" sz="1600" i="1">
                                  <a:latin typeface="Cambria Math" panose="02040503050406030204" pitchFamily="18" charset="0"/>
                                </a:rPr>
                                <m:t>)</m:t>
                              </m:r>
                            </m:e>
                          </m:d>
                          <m:r>
                            <a:rPr lang="en-US" sz="1600" i="1">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𝑎</m:t>
                              </m:r>
                            </m:sub>
                          </m:sSub>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𝜉</m:t>
                              </m:r>
                              <m:r>
                                <a:rPr lang="en-US" sz="1600" i="1">
                                  <a:latin typeface="Cambria Math" panose="02040503050406030204" pitchFamily="18" charset="0"/>
                                </a:rPr>
                                <m:t>(0)</m:t>
                              </m:r>
                            </m:e>
                          </m:d>
                        </m:e>
                      </m:d>
                    </m:oMath>
                  </m:oMathPara>
                </a14:m>
                <a:endParaRPr lang="en-US" sz="1600" dirty="0"/>
              </a:p>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𝜉</m:t>
                      </m:r>
                      <m:d>
                        <m:dPr>
                          <m:ctrlPr>
                            <a:rPr lang="en-US" sz="1600" i="1">
                              <a:latin typeface="Cambria Math" panose="02040503050406030204" pitchFamily="18" charset="0"/>
                            </a:rPr>
                          </m:ctrlPr>
                        </m:dPr>
                        <m:e>
                          <m:r>
                            <a:rPr lang="en-US" sz="1600" i="1">
                              <a:latin typeface="Cambria Math" panose="02040503050406030204" pitchFamily="18" charset="0"/>
                            </a:rPr>
                            <m:t>𝑧</m:t>
                          </m:r>
                        </m:e>
                      </m:d>
                      <m:r>
                        <a:rPr lang="en-US" sz="1600" i="1">
                          <a:latin typeface="Cambria Math" panose="02040503050406030204" pitchFamily="18" charset="0"/>
                        </a:rPr>
                        <m:t>=</m:t>
                      </m:r>
                      <m:rad>
                        <m:radPr>
                          <m:degHide m:val="on"/>
                          <m:ctrlPr>
                            <a:rPr lang="en-US" sz="1600" i="1">
                              <a:latin typeface="Cambria Math" panose="02040503050406030204" pitchFamily="18" charset="0"/>
                            </a:rPr>
                          </m:ctrlPr>
                        </m:radPr>
                        <m:deg/>
                        <m:e>
                          <m:r>
                            <a:rPr lang="en-US" sz="1600" i="1">
                              <a:latin typeface="Cambria Math" panose="02040503050406030204" pitchFamily="18" charset="0"/>
                            </a:rPr>
                            <m:t>𝑅</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𝑔</m:t>
                              </m:r>
                            </m:sub>
                          </m:sSub>
                          <m:r>
                            <a:rPr lang="en-US" sz="1600" i="1">
                              <a:latin typeface="Cambria Math" panose="02040503050406030204" pitchFamily="18" charset="0"/>
                            </a:rPr>
                            <m:t>−</m:t>
                          </m:r>
                          <m:r>
                            <a:rPr lang="en-US" sz="1600" i="1">
                              <a:latin typeface="Cambria Math" panose="02040503050406030204" pitchFamily="18" charset="0"/>
                            </a:rPr>
                            <m:t>𝑧</m:t>
                          </m:r>
                          <m:r>
                            <a:rPr lang="en-US" sz="1600" i="1">
                              <a:latin typeface="Cambria Math" panose="02040503050406030204" pitchFamily="18" charset="0"/>
                            </a:rPr>
                            <m:t>)</m:t>
                          </m:r>
                        </m:e>
                      </m:rad>
                      <m:r>
                        <a:rPr lang="en-US" sz="1600" i="1">
                          <a:latin typeface="Cambria Math" panose="02040503050406030204" pitchFamily="18" charset="0"/>
                        </a:rPr>
                        <m:t> ,  </m:t>
                      </m:r>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𝑎</m:t>
                          </m:r>
                        </m:sub>
                      </m:sSub>
                      <m:d>
                        <m:dPr>
                          <m:ctrlPr>
                            <a:rPr lang="en-US" sz="1600" i="1">
                              <a:latin typeface="Cambria Math" panose="02040503050406030204" pitchFamily="18" charset="0"/>
                            </a:rPr>
                          </m:ctrlPr>
                        </m:dPr>
                        <m:e>
                          <m:r>
                            <a:rPr lang="en-US" sz="1600" i="1">
                              <a:latin typeface="Cambria Math" panose="02040503050406030204" pitchFamily="18" charset="0"/>
                            </a:rPr>
                            <m:t>𝜉</m:t>
                          </m:r>
                        </m:e>
                      </m:d>
                      <m:r>
                        <a:rPr lang="en-US" sz="1600" i="1">
                          <a:latin typeface="Cambria Math" panose="02040503050406030204" pitchFamily="18" charset="0"/>
                        </a:rPr>
                        <m:t>=2</m:t>
                      </m:r>
                      <m:r>
                        <m:rPr>
                          <m:sty m:val="p"/>
                        </m:rPr>
                        <a:rPr lang="en-US" sz="1600">
                          <a:latin typeface="Cambria Math" panose="02040503050406030204" pitchFamily="18" charset="0"/>
                        </a:rPr>
                        <m:t>ln</m:t>
                      </m:r>
                      <m:r>
                        <a:rPr lang="en-US" sz="1600" i="1">
                          <a:latin typeface="Cambria Math" panose="02040503050406030204" pitchFamily="18" charset="0"/>
                        </a:rPr>
                        <m:t>𝜉</m:t>
                      </m:r>
                      <m:r>
                        <a:rPr lang="en-US" sz="1600" i="1">
                          <a:latin typeface="Cambria Math" panose="02040503050406030204" pitchFamily="18" charset="0"/>
                        </a:rPr>
                        <m:t>−2</m:t>
                      </m:r>
                      <m:r>
                        <a:rPr lang="en-US" sz="1600" i="1">
                          <a:latin typeface="Cambria Math" panose="02040503050406030204" pitchFamily="18" charset="0"/>
                        </a:rPr>
                        <m:t>𝜓</m:t>
                      </m:r>
                      <m:d>
                        <m:dPr>
                          <m:ctrlPr>
                            <a:rPr lang="en-US" sz="1600" i="1">
                              <a:latin typeface="Cambria Math" panose="02040503050406030204" pitchFamily="18" charset="0"/>
                            </a:rPr>
                          </m:ctrlPr>
                        </m:dPr>
                        <m:e>
                          <m:r>
                            <a:rPr lang="en-US" sz="1600" i="1">
                              <a:latin typeface="Cambria Math" panose="02040503050406030204" pitchFamily="18" charset="0"/>
                            </a:rPr>
                            <m:t>1/2−</m:t>
                          </m:r>
                          <m:r>
                            <a:rPr lang="en-US" sz="1600" i="1">
                              <a:latin typeface="Cambria Math" panose="02040503050406030204" pitchFamily="18" charset="0"/>
                            </a:rPr>
                            <m:t>𝜉</m:t>
                          </m:r>
                        </m:e>
                      </m:d>
                    </m:oMath>
                  </m:oMathPara>
                </a14:m>
                <a:endParaRPr lang="en-US" sz="1600" dirty="0">
                  <a:solidFill>
                    <a:schemeClr val="tx1"/>
                  </a:solidFill>
                </a:endParaRPr>
              </a:p>
              <a:p>
                <a:endParaRPr lang="en-US" sz="1600" dirty="0">
                  <a:solidFill>
                    <a:schemeClr val="tx1"/>
                  </a:solidFill>
                </a:endParaRPr>
              </a:p>
            </p:txBody>
          </p:sp>
        </mc:Choice>
        <mc:Fallback xmlns="">
          <p:sp>
            <p:nvSpPr>
              <p:cNvPr id="18" name="TextBox 17">
                <a:extLst>
                  <a:ext uri="{FF2B5EF4-FFF2-40B4-BE49-F238E27FC236}">
                    <a16:creationId xmlns:a16="http://schemas.microsoft.com/office/drawing/2014/main" id="{113B11D1-C403-F7A6-8208-73C0A2446C74}"/>
                  </a:ext>
                </a:extLst>
              </p:cNvPr>
              <p:cNvSpPr txBox="1">
                <a:spLocks noRot="1" noChangeAspect="1" noMove="1" noResize="1" noEditPoints="1" noAdjustHandles="1" noChangeArrowheads="1" noChangeShapeType="1" noTextEdit="1"/>
              </p:cNvSpPr>
              <p:nvPr/>
            </p:nvSpPr>
            <p:spPr>
              <a:xfrm>
                <a:off x="4179351" y="765360"/>
                <a:ext cx="8001662" cy="2523127"/>
              </a:xfrm>
              <a:prstGeom prst="rect">
                <a:avLst/>
              </a:prstGeom>
              <a:blipFill>
                <a:blip r:embed="rId10"/>
                <a:stretch>
                  <a:fillRect l="-457" t="-726"/>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2F37DC7E-8CB5-C609-46BD-BC4DCFB71E78}"/>
              </a:ext>
            </a:extLst>
          </p:cNvPr>
          <p:cNvCxnSpPr>
            <a:cxnSpLocks/>
          </p:cNvCxnSpPr>
          <p:nvPr/>
        </p:nvCxnSpPr>
        <p:spPr>
          <a:xfrm flipV="1">
            <a:off x="4416725" y="4360199"/>
            <a:ext cx="629892" cy="1307356"/>
          </a:xfrm>
          <a:prstGeom prst="straightConnector1">
            <a:avLst/>
          </a:prstGeom>
          <a:ln w="57150">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0ECE1F2-2237-9EF9-1FB8-C2461C19AA90}"/>
              </a:ext>
            </a:extLst>
          </p:cNvPr>
          <p:cNvCxnSpPr>
            <a:cxnSpLocks/>
          </p:cNvCxnSpPr>
          <p:nvPr/>
        </p:nvCxnSpPr>
        <p:spPr>
          <a:xfrm flipV="1">
            <a:off x="5313872" y="5259977"/>
            <a:ext cx="2689305" cy="623238"/>
          </a:xfrm>
          <a:prstGeom prst="straightConnector1">
            <a:avLst/>
          </a:prstGeom>
          <a:ln w="57150">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29D35CF-566A-168F-55C3-0EEB87BD7DDB}"/>
              </a:ext>
            </a:extLst>
          </p:cNvPr>
          <p:cNvSpPr txBox="1"/>
          <p:nvPr/>
        </p:nvSpPr>
        <p:spPr>
          <a:xfrm>
            <a:off x="3456105" y="5396099"/>
            <a:ext cx="2176491" cy="830997"/>
          </a:xfrm>
          <a:prstGeom prst="rect">
            <a:avLst/>
          </a:prstGeom>
          <a:solidFill>
            <a:srgbClr val="FFC000"/>
          </a:solidFill>
        </p:spPr>
        <p:txBody>
          <a:bodyPr wrap="square" rtlCol="0">
            <a:spAutoFit/>
          </a:bodyPr>
          <a:lstStyle/>
          <a:p>
            <a:pPr algn="ctr"/>
            <a:r>
              <a:rPr lang="en-US" sz="1600" dirty="0"/>
              <a:t>Continuum absorption and uncorrelated e-h overlap.</a:t>
            </a:r>
          </a:p>
        </p:txBody>
      </p:sp>
    </p:spTree>
    <p:extLst>
      <p:ext uri="{BB962C8B-B14F-4D97-AF65-F5344CB8AC3E}">
        <p14:creationId xmlns:p14="http://schemas.microsoft.com/office/powerpoint/2010/main" val="39342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E3A4B-03A6-90E5-A0BB-6D492ED455DE}"/>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697DFB4E-63F5-8896-E10D-309CF0EF7F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5934" y="926980"/>
            <a:ext cx="7132320" cy="3855308"/>
          </a:xfrm>
          <a:prstGeom prst="rect">
            <a:avLst/>
          </a:prstGeom>
        </p:spPr>
      </p:pic>
      <p:sp>
        <p:nvSpPr>
          <p:cNvPr id="7" name="Slide Number Placeholder 6">
            <a:extLst>
              <a:ext uri="{FF2B5EF4-FFF2-40B4-BE49-F238E27FC236}">
                <a16:creationId xmlns:a16="http://schemas.microsoft.com/office/drawing/2014/main" id="{AD06B13E-1938-3ADF-E92A-83F3FB4C9252}"/>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13</a:t>
            </a:fld>
            <a:endParaRPr lang="en-US" sz="1600" dirty="0"/>
          </a:p>
        </p:txBody>
      </p:sp>
      <p:sp>
        <p:nvSpPr>
          <p:cNvPr id="22" name="Google Shape;99;p16">
            <a:extLst>
              <a:ext uri="{FF2B5EF4-FFF2-40B4-BE49-F238E27FC236}">
                <a16:creationId xmlns:a16="http://schemas.microsoft.com/office/drawing/2014/main" id="{B9323336-A352-3AB0-4B06-B5DCBB5D90F7}"/>
              </a:ext>
            </a:extLst>
          </p:cNvPr>
          <p:cNvSpPr txBox="1"/>
          <p:nvPr/>
        </p:nvSpPr>
        <p:spPr>
          <a:xfrm>
            <a:off x="6090270" y="5811598"/>
            <a:ext cx="5492130" cy="1046410"/>
          </a:xfrm>
          <a:prstGeom prst="rect">
            <a:avLst/>
          </a:prstGeom>
          <a:noFill/>
          <a:ln>
            <a:noFill/>
          </a:ln>
        </p:spPr>
        <p:txBody>
          <a:bodyPr spcFirstLastPara="1" wrap="square" lIns="91425" tIns="91425" rIns="91425" bIns="91425" anchor="t" anchorCtr="0">
            <a:spAutoFit/>
          </a:bodyPr>
          <a:lstStyle/>
          <a:p>
            <a:r>
              <a:rPr lang="fr-FR" dirty="0">
                <a:solidFill>
                  <a:schemeClr val="bg1"/>
                </a:solidFill>
                <a:latin typeface="+mn-lt"/>
                <a:ea typeface="Calibri"/>
                <a:cs typeface="Times New Roman"/>
                <a:sym typeface="Times New Roman"/>
              </a:rPr>
              <a:t>C</a:t>
            </a:r>
            <a:r>
              <a:rPr lang="fr-FR" dirty="0">
                <a:solidFill>
                  <a:schemeClr val="bg1"/>
                </a:solidFill>
                <a:ea typeface="Calibri"/>
                <a:cs typeface="Times New Roman"/>
                <a:sym typeface="Times New Roman"/>
              </a:rPr>
              <a:t>. </a:t>
            </a:r>
            <a:r>
              <a:rPr lang="fr-FR" dirty="0" err="1">
                <a:solidFill>
                  <a:schemeClr val="bg1"/>
                </a:solidFill>
                <a:ea typeface="Calibri"/>
                <a:cs typeface="Times New Roman"/>
                <a:sym typeface="Times New Roman"/>
              </a:rPr>
              <a:t>Emminger</a:t>
            </a:r>
            <a:r>
              <a:rPr lang="fr-FR" dirty="0">
                <a:solidFill>
                  <a:schemeClr val="bg1"/>
                </a:solidFill>
                <a:ea typeface="Calibri"/>
                <a:cs typeface="Times New Roman"/>
                <a:sym typeface="Times New Roman"/>
              </a:rPr>
              <a:t> </a:t>
            </a:r>
            <a:r>
              <a:rPr lang="en-US" i="1" dirty="0">
                <a:solidFill>
                  <a:schemeClr val="bg1"/>
                </a:solidFill>
                <a:latin typeface="+mj-lt"/>
                <a:ea typeface="Calibri"/>
                <a:cs typeface="Times New Roman"/>
                <a:sym typeface="Times New Roman"/>
              </a:rPr>
              <a:t>et al.</a:t>
            </a:r>
            <a:r>
              <a:rPr lang="fr-FR" dirty="0">
                <a:solidFill>
                  <a:schemeClr val="bg1"/>
                </a:solidFill>
                <a:ea typeface="Calibri"/>
                <a:cs typeface="Times New Roman"/>
                <a:sym typeface="Times New Roman"/>
              </a:rPr>
              <a:t>, J. </a:t>
            </a:r>
            <a:r>
              <a:rPr lang="fr-FR" dirty="0" err="1">
                <a:solidFill>
                  <a:schemeClr val="bg1"/>
                </a:solidFill>
                <a:ea typeface="Calibri"/>
                <a:cs typeface="Times New Roman"/>
                <a:sym typeface="Times New Roman"/>
              </a:rPr>
              <a:t>Appl</a:t>
            </a:r>
            <a:r>
              <a:rPr lang="fr-FR" dirty="0">
                <a:solidFill>
                  <a:schemeClr val="bg1"/>
                </a:solidFill>
                <a:ea typeface="Calibri"/>
                <a:cs typeface="Times New Roman"/>
                <a:sym typeface="Times New Roman"/>
              </a:rPr>
              <a:t>. Phys. </a:t>
            </a:r>
            <a:r>
              <a:rPr lang="fr-FR" b="1" dirty="0">
                <a:solidFill>
                  <a:schemeClr val="bg1"/>
                </a:solidFill>
                <a:ea typeface="Calibri"/>
                <a:cs typeface="Times New Roman"/>
                <a:sym typeface="Times New Roman"/>
              </a:rPr>
              <a:t>131</a:t>
            </a:r>
            <a:r>
              <a:rPr lang="fr-FR" dirty="0">
                <a:solidFill>
                  <a:schemeClr val="bg1"/>
                </a:solidFill>
                <a:ea typeface="Calibri"/>
                <a:cs typeface="Times New Roman"/>
                <a:sym typeface="Times New Roman"/>
              </a:rPr>
              <a:t>, 165701 (2022).</a:t>
            </a:r>
          </a:p>
          <a:p>
            <a:r>
              <a:rPr lang="fr-FR" dirty="0">
                <a:solidFill>
                  <a:schemeClr val="bg1"/>
                </a:solidFill>
                <a:latin typeface="+mn-lt"/>
                <a:ea typeface="Calibri"/>
                <a:cs typeface="Times New Roman"/>
                <a:sym typeface="Times New Roman"/>
              </a:rPr>
              <a:t>S. Zollner </a:t>
            </a:r>
            <a:r>
              <a:rPr lang="en-US" i="1" dirty="0">
                <a:solidFill>
                  <a:schemeClr val="bg1"/>
                </a:solidFill>
                <a:latin typeface="+mj-lt"/>
                <a:ea typeface="Calibri"/>
                <a:cs typeface="Times New Roman"/>
                <a:sym typeface="Times New Roman"/>
              </a:rPr>
              <a:t>et al.</a:t>
            </a:r>
            <a:r>
              <a:rPr lang="fr-FR" dirty="0">
                <a:solidFill>
                  <a:schemeClr val="bg1"/>
                </a:solidFill>
                <a:latin typeface="+mn-lt"/>
                <a:ea typeface="Calibri"/>
                <a:cs typeface="Times New Roman"/>
                <a:sym typeface="Times New Roman"/>
              </a:rPr>
              <a:t>, J. Vac. </a:t>
            </a:r>
            <a:r>
              <a:rPr lang="fr-FR" dirty="0" err="1">
                <a:solidFill>
                  <a:schemeClr val="bg1"/>
                </a:solidFill>
                <a:latin typeface="+mn-lt"/>
                <a:ea typeface="Calibri"/>
                <a:cs typeface="Times New Roman"/>
                <a:sym typeface="Times New Roman"/>
              </a:rPr>
              <a:t>Sci</a:t>
            </a:r>
            <a:r>
              <a:rPr lang="fr-FR" dirty="0">
                <a:solidFill>
                  <a:schemeClr val="bg1"/>
                </a:solidFill>
                <a:latin typeface="+mn-lt"/>
                <a:ea typeface="Calibri"/>
                <a:cs typeface="Times New Roman"/>
                <a:sym typeface="Times New Roman"/>
              </a:rPr>
              <a:t>. </a:t>
            </a:r>
            <a:r>
              <a:rPr lang="fr-FR" dirty="0" err="1">
                <a:solidFill>
                  <a:schemeClr val="bg1"/>
                </a:solidFill>
                <a:latin typeface="+mn-lt"/>
                <a:ea typeface="Calibri"/>
                <a:cs typeface="Times New Roman"/>
                <a:sym typeface="Times New Roman"/>
              </a:rPr>
              <a:t>Technol</a:t>
            </a:r>
            <a:r>
              <a:rPr lang="fr-FR" dirty="0">
                <a:solidFill>
                  <a:schemeClr val="bg1"/>
                </a:solidFill>
                <a:latin typeface="+mn-lt"/>
                <a:ea typeface="Calibri"/>
                <a:cs typeface="Times New Roman"/>
                <a:sym typeface="Times New Roman"/>
              </a:rPr>
              <a:t>. A </a:t>
            </a:r>
            <a:r>
              <a:rPr lang="fr-FR" b="1" dirty="0">
                <a:solidFill>
                  <a:schemeClr val="bg1"/>
                </a:solidFill>
                <a:latin typeface="+mn-lt"/>
                <a:ea typeface="Calibri"/>
                <a:cs typeface="Times New Roman"/>
                <a:sym typeface="Times New Roman"/>
              </a:rPr>
              <a:t>43</a:t>
            </a:r>
            <a:r>
              <a:rPr lang="fr-FR" dirty="0">
                <a:solidFill>
                  <a:schemeClr val="bg1"/>
                </a:solidFill>
                <a:latin typeface="+mn-lt"/>
                <a:ea typeface="Calibri"/>
                <a:cs typeface="Times New Roman"/>
                <a:sym typeface="Times New Roman"/>
              </a:rPr>
              <a:t>, 012801 (2025).</a:t>
            </a:r>
          </a:p>
          <a:p>
            <a:r>
              <a:rPr lang="fr-FR" dirty="0">
                <a:solidFill>
                  <a:schemeClr val="bg1"/>
                </a:solidFill>
                <a:latin typeface="+mn-lt"/>
                <a:ea typeface="Calibri"/>
                <a:cs typeface="Times New Roman"/>
                <a:sym typeface="Times New Roman"/>
              </a:rPr>
              <a:t>J. </a:t>
            </a:r>
            <a:r>
              <a:rPr lang="fr-FR" dirty="0" err="1">
                <a:solidFill>
                  <a:schemeClr val="bg1"/>
                </a:solidFill>
                <a:latin typeface="+mn-lt"/>
                <a:ea typeface="Calibri"/>
                <a:cs typeface="Times New Roman"/>
                <a:sym typeface="Times New Roman"/>
              </a:rPr>
              <a:t>Menéndez</a:t>
            </a:r>
            <a:r>
              <a:rPr lang="fr-FR" dirty="0">
                <a:solidFill>
                  <a:schemeClr val="bg1"/>
                </a:solidFill>
                <a:ea typeface="Calibri"/>
                <a:cs typeface="Times New Roman"/>
                <a:sym typeface="Times New Roman"/>
              </a:rPr>
              <a:t> </a:t>
            </a:r>
            <a:r>
              <a:rPr lang="en-US" i="1" dirty="0">
                <a:solidFill>
                  <a:schemeClr val="bg1"/>
                </a:solidFill>
                <a:latin typeface="+mj-lt"/>
                <a:ea typeface="Calibri"/>
                <a:cs typeface="Times New Roman"/>
                <a:sym typeface="Times New Roman"/>
              </a:rPr>
              <a:t>et al.</a:t>
            </a:r>
            <a:r>
              <a:rPr lang="fr-FR" dirty="0">
                <a:solidFill>
                  <a:schemeClr val="bg1"/>
                </a:solidFill>
                <a:ea typeface="Calibri"/>
                <a:cs typeface="Times New Roman"/>
                <a:sym typeface="Times New Roman"/>
              </a:rPr>
              <a:t>, Phys. </a:t>
            </a:r>
            <a:r>
              <a:rPr lang="fr-FR" dirty="0" err="1">
                <a:solidFill>
                  <a:schemeClr val="bg1"/>
                </a:solidFill>
                <a:ea typeface="Calibri"/>
                <a:cs typeface="Times New Roman"/>
                <a:sym typeface="Times New Roman"/>
              </a:rPr>
              <a:t>Rev</a:t>
            </a:r>
            <a:r>
              <a:rPr lang="fr-FR" dirty="0">
                <a:solidFill>
                  <a:schemeClr val="bg1"/>
                </a:solidFill>
                <a:ea typeface="Calibri"/>
                <a:cs typeface="Times New Roman"/>
                <a:sym typeface="Times New Roman"/>
              </a:rPr>
              <a:t>. B </a:t>
            </a:r>
            <a:r>
              <a:rPr lang="fr-FR" b="1" dirty="0">
                <a:solidFill>
                  <a:schemeClr val="bg1"/>
                </a:solidFill>
                <a:ea typeface="Calibri"/>
                <a:cs typeface="Times New Roman"/>
                <a:sym typeface="Times New Roman"/>
              </a:rPr>
              <a:t>98</a:t>
            </a:r>
            <a:r>
              <a:rPr lang="fr-FR" dirty="0">
                <a:solidFill>
                  <a:schemeClr val="bg1"/>
                </a:solidFill>
                <a:ea typeface="Calibri"/>
                <a:cs typeface="Times New Roman"/>
                <a:sym typeface="Times New Roman"/>
              </a:rPr>
              <a:t>, 165207 (2018)</a:t>
            </a:r>
            <a:endParaRPr lang="fr-FR" dirty="0">
              <a:solidFill>
                <a:schemeClr val="bg1"/>
              </a:solidFill>
              <a:latin typeface="+mn-lt"/>
              <a:ea typeface="Calibri"/>
              <a:cs typeface="Times New Roman"/>
              <a:sym typeface="Times New Roman"/>
            </a:endParaRPr>
          </a:p>
          <a:p>
            <a:r>
              <a:rPr lang="fr-FR" dirty="0">
                <a:solidFill>
                  <a:schemeClr val="bg1"/>
                </a:solidFill>
                <a:latin typeface="+mn-lt"/>
                <a:ea typeface="Calibri"/>
                <a:cs typeface="Times New Roman"/>
                <a:sym typeface="Times New Roman"/>
              </a:rPr>
              <a:t>R. </a:t>
            </a:r>
            <a:r>
              <a:rPr lang="fr-FR" dirty="0" err="1">
                <a:solidFill>
                  <a:schemeClr val="bg1"/>
                </a:solidFill>
                <a:latin typeface="+mn-lt"/>
                <a:ea typeface="Calibri"/>
                <a:cs typeface="Times New Roman"/>
                <a:sym typeface="Times New Roman"/>
              </a:rPr>
              <a:t>Roucka</a:t>
            </a:r>
            <a:r>
              <a:rPr lang="fr-FR" dirty="0">
                <a:solidFill>
                  <a:schemeClr val="bg1"/>
                </a:solidFill>
                <a:ea typeface="Calibri"/>
                <a:cs typeface="Times New Roman"/>
                <a:sym typeface="Times New Roman"/>
              </a:rPr>
              <a:t> </a:t>
            </a:r>
            <a:r>
              <a:rPr lang="en-US" i="1" dirty="0">
                <a:solidFill>
                  <a:schemeClr val="bg1"/>
                </a:solidFill>
                <a:ea typeface="Calibri"/>
                <a:cs typeface="Times New Roman"/>
                <a:sym typeface="Times New Roman"/>
              </a:rPr>
              <a:t>et al.</a:t>
            </a:r>
            <a:r>
              <a:rPr lang="fr-FR" dirty="0">
                <a:solidFill>
                  <a:schemeClr val="bg1"/>
                </a:solidFill>
                <a:latin typeface="+mn-lt"/>
                <a:ea typeface="Calibri"/>
                <a:cs typeface="Times New Roman"/>
                <a:sym typeface="Times New Roman"/>
              </a:rPr>
              <a:t>, Phys. </a:t>
            </a:r>
            <a:r>
              <a:rPr lang="fr-FR" dirty="0" err="1">
                <a:solidFill>
                  <a:schemeClr val="bg1"/>
                </a:solidFill>
                <a:latin typeface="+mn-lt"/>
                <a:ea typeface="Calibri"/>
                <a:cs typeface="Times New Roman"/>
                <a:sym typeface="Times New Roman"/>
              </a:rPr>
              <a:t>Rev</a:t>
            </a:r>
            <a:r>
              <a:rPr lang="fr-FR" dirty="0">
                <a:solidFill>
                  <a:schemeClr val="bg1"/>
                </a:solidFill>
                <a:latin typeface="+mn-lt"/>
                <a:ea typeface="Calibri"/>
                <a:cs typeface="Times New Roman"/>
                <a:sym typeface="Times New Roman"/>
              </a:rPr>
              <a:t>. B </a:t>
            </a:r>
            <a:r>
              <a:rPr lang="fr-FR" b="1" dirty="0">
                <a:solidFill>
                  <a:schemeClr val="bg1"/>
                </a:solidFill>
                <a:latin typeface="+mn-lt"/>
                <a:ea typeface="Calibri"/>
                <a:cs typeface="Times New Roman"/>
                <a:sym typeface="Times New Roman"/>
              </a:rPr>
              <a:t>81</a:t>
            </a:r>
            <a:r>
              <a:rPr lang="fr-FR" dirty="0">
                <a:solidFill>
                  <a:schemeClr val="bg1"/>
                </a:solidFill>
                <a:latin typeface="+mn-lt"/>
                <a:ea typeface="Calibri"/>
                <a:cs typeface="Times New Roman"/>
                <a:sym typeface="Times New Roman"/>
              </a:rPr>
              <a:t>, 245214 (2010).</a:t>
            </a:r>
          </a:p>
        </p:txBody>
      </p:sp>
      <p:sp>
        <p:nvSpPr>
          <p:cNvPr id="4" name="Title 1">
            <a:extLst>
              <a:ext uri="{FF2B5EF4-FFF2-40B4-BE49-F238E27FC236}">
                <a16:creationId xmlns:a16="http://schemas.microsoft.com/office/drawing/2014/main" id="{2A939F22-500D-65F2-EE4C-9FBF6886738F}"/>
              </a:ext>
            </a:extLst>
          </p:cNvPr>
          <p:cNvSpPr>
            <a:spLocks noGrp="1"/>
          </p:cNvSpPr>
          <p:nvPr>
            <p:ph type="title"/>
          </p:nvPr>
        </p:nvSpPr>
        <p:spPr>
          <a:xfrm>
            <a:off x="0" y="1"/>
            <a:ext cx="10515600" cy="915894"/>
          </a:xfrm>
        </p:spPr>
        <p:txBody>
          <a:bodyPr>
            <a:normAutofit/>
          </a:bodyPr>
          <a:lstStyle/>
          <a:p>
            <a:r>
              <a:rPr lang="en-US" sz="3600" kern="100" dirty="0">
                <a:solidFill>
                  <a:schemeClr val="accent6"/>
                </a:solidFill>
                <a:latin typeface="Tahoma" panose="020B0604030504040204" pitchFamily="34" charset="0"/>
                <a:ea typeface="Tahoma" panose="020B0604030504040204" pitchFamily="34" charset="0"/>
                <a:cs typeface="Tahoma" panose="020B0604030504040204" pitchFamily="34" charset="0"/>
              </a:rPr>
              <a:t>Amplitude and binding energy</a:t>
            </a:r>
            <a:endParaRPr lang="en-US" sz="35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7B0F6FA-8CC4-58D1-E8A0-3C6EE02C1CBB}"/>
                  </a:ext>
                </a:extLst>
              </p:cNvPr>
              <p:cNvSpPr txBox="1"/>
              <p:nvPr/>
            </p:nvSpPr>
            <p:spPr>
              <a:xfrm>
                <a:off x="-21700" y="740175"/>
                <a:ext cx="6193899" cy="4889865"/>
              </a:xfrm>
              <a:prstGeom prst="rect">
                <a:avLst/>
              </a:prstGeom>
              <a:noFill/>
            </p:spPr>
            <p:txBody>
              <a:bodyPr wrap="square">
                <a:spAutoFit/>
              </a:bodyPr>
              <a:lstStyle/>
              <a:p>
                <a:r>
                  <a:rPr lang="en-US" sz="1600" dirty="0">
                    <a:solidFill>
                      <a:schemeClr val="tx1"/>
                    </a:solidFill>
                  </a:rPr>
                  <a:t>The amplitude for the critical points are:</a:t>
                </a:r>
              </a:p>
              <a:p>
                <a:pP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𝐴</m:t>
                          </m:r>
                        </m:e>
                        <m: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up>
                      </m:sSup>
                      <m:r>
                        <a:rPr lang="en-US" sz="1600" b="0" i="1" smtClean="0">
                          <a:latin typeface="Cambria Math" panose="02040503050406030204" pitchFamily="18" charset="0"/>
                        </a:rPr>
                        <m:t>=</m:t>
                      </m:r>
                      <m:f>
                        <m:fPr>
                          <m:ctrlPr>
                            <a:rPr lang="en-US" sz="1600" i="1">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4</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𝑒</m:t>
                              </m:r>
                            </m:e>
                            <m:sup>
                              <m:r>
                                <a:rPr lang="en-US" sz="1600" i="1">
                                  <a:solidFill>
                                    <a:schemeClr val="tx1"/>
                                  </a:solidFill>
                                  <a:latin typeface="Cambria Math" panose="02040503050406030204" pitchFamily="18" charset="0"/>
                                </a:rPr>
                                <m:t>2</m:t>
                              </m:r>
                            </m:sup>
                          </m:sSup>
                          <m:sSup>
                            <m:sSupPr>
                              <m:ctrlPr>
                                <a:rPr lang="en-US" sz="1600" i="1">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i="1">
                                  <a:latin typeface="Cambria Math" panose="02040503050406030204" pitchFamily="18" charset="0"/>
                                  <a:ea typeface="Cambria Math" panose="02040503050406030204" pitchFamily="18" charset="0"/>
                                </a:rPr>
                                <m:t>2</m:t>
                              </m:r>
                            </m:sup>
                          </m:sSup>
                          <m:sSubSup>
                            <m:sSubSupPr>
                              <m:ctrlPr>
                                <a:rPr lang="en-US" sz="1600" b="0" i="1" smtClean="0">
                                  <a:latin typeface="Cambria Math" panose="02040503050406030204" pitchFamily="18" charset="0"/>
                                </a:rPr>
                              </m:ctrlPr>
                            </m:sSubSupPr>
                            <m:e>
                              <m:r>
                                <a:rPr lang="en-US" sz="1600" i="1">
                                  <a:latin typeface="Cambria Math" panose="02040503050406030204" pitchFamily="18" charset="0"/>
                                </a:rPr>
                                <m:t>𝜇</m:t>
                              </m:r>
                            </m:e>
                            <m:sub>
                              <m:r>
                                <a:rPr lang="en-US" sz="1600" i="1">
                                  <a:latin typeface="Cambria Math" panose="02040503050406030204" pitchFamily="18" charset="0"/>
                                </a:rPr>
                                <m:t>⊥</m:t>
                              </m:r>
                            </m:sub>
                            <m: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up>
                          </m:sSubSup>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𝑘</m:t>
                              </m:r>
                            </m:e>
                            <m:sub>
                              <m:r>
                                <m:rPr>
                                  <m:sty m:val="p"/>
                                </m:rPr>
                                <a:rPr lang="en-US" sz="1600">
                                  <a:solidFill>
                                    <a:schemeClr val="tx1"/>
                                  </a:solidFill>
                                  <a:latin typeface="Cambria Math" panose="02040503050406030204" pitchFamily="18" charset="0"/>
                                </a:rPr>
                                <m:t>max</m:t>
                              </m:r>
                            </m:sub>
                          </m:sSub>
                        </m:num>
                        <m:den>
                          <m:r>
                            <a:rPr lang="en-US" sz="1600" i="1">
                              <a:solidFill>
                                <a:schemeClr val="tx1"/>
                              </a:solidFill>
                              <a:latin typeface="Cambria Math" panose="02040503050406030204" pitchFamily="18" charset="0"/>
                            </a:rPr>
                            <m:t>3</m:t>
                          </m:r>
                          <m:r>
                            <a:rPr lang="en-US" sz="1600" b="0" i="1" smtClean="0">
                              <a:solidFill>
                                <a:schemeClr val="tx1"/>
                              </a:solidFill>
                              <a:latin typeface="Cambria Math" panose="02040503050406030204" pitchFamily="18" charset="0"/>
                            </a:rPr>
                            <m:t>𝜋</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𝜀</m:t>
                              </m:r>
                            </m:e>
                            <m:sub>
                              <m:r>
                                <a:rPr lang="en-US" sz="1600" b="0" i="1" smtClean="0">
                                  <a:solidFill>
                                    <a:schemeClr val="tx1"/>
                                  </a:solidFill>
                                  <a:latin typeface="Cambria Math" panose="02040503050406030204" pitchFamily="18" charset="0"/>
                                </a:rPr>
                                <m:t>0</m:t>
                              </m:r>
                            </m:sub>
                          </m:sSub>
                          <m:sSubSup>
                            <m:sSubSupPr>
                              <m:ctrlPr>
                                <a:rPr lang="en-US" sz="1600" i="1">
                                  <a:solidFill>
                                    <a:schemeClr val="tx1"/>
                                  </a:solidFill>
                                  <a:latin typeface="Cambria Math" panose="02040503050406030204" pitchFamily="18" charset="0"/>
                                </a:rPr>
                              </m:ctrlPr>
                            </m:sSubSupPr>
                            <m:e>
                              <m:r>
                                <a:rPr lang="en-US" sz="1600" i="1">
                                  <a:solidFill>
                                    <a:schemeClr val="tx1"/>
                                  </a:solidFill>
                                  <a:latin typeface="Cambria Math" panose="02040503050406030204" pitchFamily="18" charset="0"/>
                                </a:rPr>
                                <m:t>𝑚</m:t>
                              </m:r>
                            </m:e>
                            <m:sub>
                              <m:r>
                                <a:rPr lang="en-US" sz="1600" i="1">
                                  <a:solidFill>
                                    <a:schemeClr val="tx1"/>
                                  </a:solidFill>
                                  <a:latin typeface="Cambria Math" panose="02040503050406030204" pitchFamily="18" charset="0"/>
                                </a:rPr>
                                <m:t>0</m:t>
                              </m:r>
                            </m:sub>
                            <m:sup>
                              <m:r>
                                <a:rPr lang="en-US" sz="1600" i="1">
                                  <a:solidFill>
                                    <a:schemeClr val="tx1"/>
                                  </a:solidFill>
                                  <a:latin typeface="Cambria Math" panose="02040503050406030204" pitchFamily="18" charset="0"/>
                                </a:rPr>
                                <m:t>2</m:t>
                              </m:r>
                            </m:sup>
                          </m:sSubSup>
                        </m:den>
                      </m:f>
                      <m:r>
                        <a:rPr lang="en-US" sz="1600" b="0" i="0" smtClean="0">
                          <a:solidFill>
                            <a:schemeClr val="tx1"/>
                          </a:solidFill>
                          <a:latin typeface="Cambria Math" panose="02040503050406030204" pitchFamily="18" charset="0"/>
                        </a:rPr>
                        <m:t>,  </m:t>
                      </m:r>
                      <m:sSup>
                        <m:sSupPr>
                          <m:ctrlPr>
                            <a:rPr lang="en-US" sz="1600" i="1">
                              <a:latin typeface="Cambria Math" panose="02040503050406030204" pitchFamily="18" charset="0"/>
                            </a:rPr>
                          </m:ctrlPr>
                        </m:sSupPr>
                        <m:e>
                          <m:r>
                            <a:rPr lang="en-US" sz="1600" i="1">
                              <a:latin typeface="Cambria Math" panose="02040503050406030204" pitchFamily="18" charset="0"/>
                            </a:rPr>
                            <m:t>𝐴</m:t>
                          </m:r>
                        </m:e>
                        <m:sup>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Δ</m:t>
                              </m:r>
                            </m:e>
                            <m:sub>
                              <m:r>
                                <a:rPr lang="en-US" sz="1600" b="0" i="1" smtClean="0">
                                  <a:latin typeface="Cambria Math" panose="02040503050406030204" pitchFamily="18" charset="0"/>
                                </a:rPr>
                                <m:t>1</m:t>
                              </m:r>
                            </m:sub>
                          </m:sSub>
                          <m:r>
                            <a:rPr lang="en-US" sz="1600" i="1">
                              <a:latin typeface="Cambria Math" panose="02040503050406030204" pitchFamily="18" charset="0"/>
                            </a:rPr>
                            <m:t>)</m:t>
                          </m:r>
                        </m:sup>
                      </m:sSup>
                      <m:r>
                        <a:rPr lang="en-US" sz="1600" i="1">
                          <a:latin typeface="Cambria Math" panose="02040503050406030204" pitchFamily="18" charset="0"/>
                        </a:rPr>
                        <m:t>=</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4</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𝑒</m:t>
                              </m:r>
                            </m:e>
                            <m:sup>
                              <m:r>
                                <a:rPr lang="en-US" sz="1600" i="1">
                                  <a:solidFill>
                                    <a:schemeClr val="tx1"/>
                                  </a:solidFill>
                                  <a:latin typeface="Cambria Math" panose="02040503050406030204" pitchFamily="18" charset="0"/>
                                </a:rPr>
                                <m:t>2</m:t>
                              </m:r>
                            </m:sup>
                          </m:sSup>
                          <m:sSup>
                            <m:sSupPr>
                              <m:ctrlPr>
                                <a:rPr lang="en-US" sz="1600" i="1">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i="1">
                                  <a:latin typeface="Cambria Math" panose="02040503050406030204" pitchFamily="18" charset="0"/>
                                  <a:ea typeface="Cambria Math" panose="02040503050406030204" pitchFamily="18" charset="0"/>
                                </a:rPr>
                                <m:t>2</m:t>
                              </m:r>
                            </m:sup>
                          </m:sSup>
                          <m:sSubSup>
                            <m:sSubSupPr>
                              <m:ctrlPr>
                                <a:rPr lang="en-US" sz="1600" i="1">
                                  <a:latin typeface="Cambria Math" panose="02040503050406030204" pitchFamily="18" charset="0"/>
                                </a:rPr>
                              </m:ctrlPr>
                            </m:sSubSupPr>
                            <m:e>
                              <m:r>
                                <a:rPr lang="en-US" sz="1600" i="1">
                                  <a:latin typeface="Cambria Math" panose="02040503050406030204" pitchFamily="18" charset="0"/>
                                </a:rPr>
                                <m:t>𝜇</m:t>
                              </m:r>
                            </m:e>
                            <m:sub>
                              <m:r>
                                <a:rPr lang="en-US" sz="1600" i="1">
                                  <a:latin typeface="Cambria Math" panose="02040503050406030204" pitchFamily="18" charset="0"/>
                                </a:rPr>
                                <m:t>⊥</m:t>
                              </m:r>
                            </m:sub>
                            <m:sup>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1</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m:rPr>
                                      <m:sty m:val="p"/>
                                    </m:rPr>
                                    <a:rPr lang="en-US" sz="1600">
                                      <a:latin typeface="Cambria Math" panose="02040503050406030204" pitchFamily="18" charset="0"/>
                                    </a:rPr>
                                    <m:t>Δ</m:t>
                                  </m:r>
                                </m:e>
                                <m:sub>
                                  <m:r>
                                    <a:rPr lang="en-US" sz="1600" i="1">
                                      <a:latin typeface="Cambria Math" panose="02040503050406030204" pitchFamily="18" charset="0"/>
                                    </a:rPr>
                                    <m:t>1</m:t>
                                  </m:r>
                                </m:sub>
                              </m:sSub>
                              <m:r>
                                <a:rPr lang="en-US" sz="1600" i="1">
                                  <a:latin typeface="Cambria Math" panose="02040503050406030204" pitchFamily="18" charset="0"/>
                                </a:rPr>
                                <m:t>)</m:t>
                              </m:r>
                            </m:sup>
                          </m:sSubSup>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𝑘</m:t>
                              </m:r>
                            </m:e>
                            <m:sub>
                              <m:r>
                                <m:rPr>
                                  <m:sty m:val="p"/>
                                </m:rPr>
                                <a:rPr lang="en-US" sz="1600">
                                  <a:solidFill>
                                    <a:schemeClr val="tx1"/>
                                  </a:solidFill>
                                  <a:latin typeface="Cambria Math" panose="02040503050406030204" pitchFamily="18" charset="0"/>
                                </a:rPr>
                                <m:t>max</m:t>
                              </m:r>
                            </m:sub>
                          </m:sSub>
                        </m:num>
                        <m:den>
                          <m:r>
                            <a:rPr lang="en-US" sz="1600" i="1">
                              <a:solidFill>
                                <a:schemeClr val="tx1"/>
                              </a:solidFill>
                              <a:latin typeface="Cambria Math" panose="02040503050406030204" pitchFamily="18" charset="0"/>
                            </a:rPr>
                            <m:t>3</m:t>
                          </m:r>
                          <m:r>
                            <a:rPr lang="en-US" sz="1600" i="1">
                              <a:solidFill>
                                <a:schemeClr val="tx1"/>
                              </a:solidFill>
                              <a:latin typeface="Cambria Math" panose="02040503050406030204" pitchFamily="18" charset="0"/>
                            </a:rPr>
                            <m:t>𝜋</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𝜀</m:t>
                              </m:r>
                            </m:e>
                            <m:sub>
                              <m:r>
                                <a:rPr lang="en-US" sz="1600" i="1">
                                  <a:solidFill>
                                    <a:schemeClr val="tx1"/>
                                  </a:solidFill>
                                  <a:latin typeface="Cambria Math" panose="02040503050406030204" pitchFamily="18" charset="0"/>
                                </a:rPr>
                                <m:t>0</m:t>
                              </m:r>
                            </m:sub>
                          </m:sSub>
                          <m:sSubSup>
                            <m:sSubSupPr>
                              <m:ctrlPr>
                                <a:rPr lang="en-US" sz="1600" i="1">
                                  <a:solidFill>
                                    <a:schemeClr val="tx1"/>
                                  </a:solidFill>
                                  <a:latin typeface="Cambria Math" panose="02040503050406030204" pitchFamily="18" charset="0"/>
                                </a:rPr>
                              </m:ctrlPr>
                            </m:sSubSupPr>
                            <m:e>
                              <m:r>
                                <a:rPr lang="en-US" sz="1600" i="1">
                                  <a:solidFill>
                                    <a:schemeClr val="tx1"/>
                                  </a:solidFill>
                                  <a:latin typeface="Cambria Math" panose="02040503050406030204" pitchFamily="18" charset="0"/>
                                </a:rPr>
                                <m:t>𝑚</m:t>
                              </m:r>
                            </m:e>
                            <m:sub>
                              <m:r>
                                <a:rPr lang="en-US" sz="1600" i="1">
                                  <a:solidFill>
                                    <a:schemeClr val="tx1"/>
                                  </a:solidFill>
                                  <a:latin typeface="Cambria Math" panose="02040503050406030204" pitchFamily="18" charset="0"/>
                                </a:rPr>
                                <m:t>0</m:t>
                              </m:r>
                            </m:sub>
                            <m:sup>
                              <m:r>
                                <a:rPr lang="en-US" sz="1600" i="1">
                                  <a:solidFill>
                                    <a:schemeClr val="tx1"/>
                                  </a:solidFill>
                                  <a:latin typeface="Cambria Math" panose="02040503050406030204" pitchFamily="18" charset="0"/>
                                </a:rPr>
                                <m:t>2</m:t>
                              </m:r>
                            </m:sup>
                          </m:sSubSup>
                        </m:den>
                      </m:f>
                    </m:oMath>
                  </m:oMathPara>
                </a14:m>
                <a:endParaRPr lang="en-US" sz="1600" dirty="0">
                  <a:solidFill>
                    <a:schemeClr val="tx1"/>
                  </a:solidFill>
                </a:endParaRPr>
              </a:p>
              <a:p>
                <a:r>
                  <a:rPr lang="en-US" sz="1600" dirty="0">
                    <a:solidFill>
                      <a:schemeClr val="tx1"/>
                    </a:solidFill>
                  </a:rPr>
                  <a:t>In the parabolic approximation</a:t>
                </a:r>
              </a:p>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Sup>
                            <m:sSubSupPr>
                              <m:ctrlPr>
                                <a:rPr lang="en-US" sz="1600" b="0" i="1" smtClean="0">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𝜇</m:t>
                              </m:r>
                            </m:e>
                            <m:sub>
                              <m:r>
                                <a:rPr lang="en-US" sz="1600" i="1">
                                  <a:latin typeface="Cambria Math" panose="02040503050406030204" pitchFamily="18" charset="0"/>
                                  <a:ea typeface="Cambria Math" panose="02040503050406030204" pitchFamily="18" charset="0"/>
                                </a:rPr>
                                <m:t>⊥</m:t>
                              </m:r>
                            </m:sub>
                            <m:sup>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1</m:t>
                                  </m:r>
                                </m:sub>
                              </m:sSub>
                              <m:r>
                                <a:rPr lang="en-US" sz="1600" b="0" i="1" smtClean="0">
                                  <a:latin typeface="Cambria Math" panose="02040503050406030204" pitchFamily="18" charset="0"/>
                                  <a:ea typeface="Cambria Math" panose="02040503050406030204" pitchFamily="18" charset="0"/>
                                </a:rPr>
                                <m:t>)</m:t>
                              </m:r>
                            </m:sup>
                          </m:sSubSup>
                        </m:den>
                      </m:f>
                      <m:r>
                        <a:rPr lang="en-US" sz="1600" b="0" i="1" smtClean="0">
                          <a:latin typeface="Cambria Math" panose="02040503050406030204" pitchFamily="18" charset="0"/>
                          <a:ea typeface="Cambria Math" panose="02040503050406030204" pitchFamily="18" charset="0"/>
                        </a:rPr>
                        <m:t>=</m:t>
                      </m:r>
                      <m:f>
                        <m:fPr>
                          <m:ctrlPr>
                            <a:rPr lang="en-US" sz="1600" i="1" smtClean="0">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i="1">
                                  <a:latin typeface="Cambria Math" panose="02040503050406030204" pitchFamily="18" charset="0"/>
                                  <a:ea typeface="Cambria Math" panose="02040503050406030204" pitchFamily="18" charset="0"/>
                                </a:rPr>
                                <m:t>2</m:t>
                              </m:r>
                            </m:sup>
                          </m:sSup>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den>
                      </m:f>
                      <m:d>
                        <m:dPr>
                          <m:begChr m:val="["/>
                          <m:endChr m:val="]"/>
                          <m:ctrlPr>
                            <a:rPr lang="en-US" sz="1600" i="1">
                              <a:latin typeface="Cambria Math" panose="02040503050406030204" pitchFamily="18" charset="0"/>
                              <a:ea typeface="Cambria Math" panose="02040503050406030204" pitchFamily="18" charset="0"/>
                            </a:rPr>
                          </m:ctrlPr>
                        </m:dPr>
                        <m:e>
                          <m:f>
                            <m:fPr>
                              <m:ctrlPr>
                                <a:rPr lang="en-US" sz="1600" i="1">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2</m:t>
                              </m:r>
                            </m:num>
                            <m:den>
                              <m:sSubSup>
                                <m:sSubSupPr>
                                  <m:ctrlPr>
                                    <a:rPr lang="en-US" sz="1600" b="0" i="1" smtClean="0">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up>
                                  <m:r>
                                    <a:rPr lang="en-US" sz="1600" b="0" i="1" smtClean="0">
                                      <a:latin typeface="Cambria Math" panose="02040503050406030204" pitchFamily="18" charset="0"/>
                                      <a:ea typeface="Cambria Math" panose="02040503050406030204" pitchFamily="18" charset="0"/>
                                    </a:rPr>
                                    <m:t>𝑢</m:t>
                                  </m:r>
                                </m:sup>
                              </m:sSubSup>
                            </m:den>
                          </m:f>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num>
                            <m:den>
                              <m:sSup>
                                <m:sSupPr>
                                  <m:ctrlPr>
                                    <a:rPr lang="en-US" sz="1600" b="0" i="1" smtClean="0">
                                      <a:latin typeface="Cambria Math" panose="02040503050406030204" pitchFamily="18" charset="0"/>
                                      <a:ea typeface="Cambria Math" panose="02040503050406030204" pitchFamily="18" charset="0"/>
                                    </a:rPr>
                                  </m:ctrlPr>
                                </m:sSupPr>
                                <m:e>
                                  <m:d>
                                    <m:dPr>
                                      <m:ctrlPr>
                                        <a:rPr lang="en-US" sz="1600" b="0" i="1" smtClean="0">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Δ</m:t>
                                          </m:r>
                                        </m:e>
                                        <m:sub>
                                          <m:r>
                                            <a:rPr lang="en-US" sz="1600" i="1">
                                              <a:latin typeface="Cambria Math" panose="02040503050406030204" pitchFamily="18" charset="0"/>
                                              <a:ea typeface="Cambria Math" panose="02040503050406030204" pitchFamily="18" charset="0"/>
                                            </a:rPr>
                                            <m:t>1</m:t>
                                          </m:r>
                                        </m:sub>
                                      </m:sSub>
                                    </m:e>
                                  </m:d>
                                </m:e>
                                <m:sup>
                                  <m:r>
                                    <a:rPr lang="en-US" sz="1600" b="0" i="1" smtClean="0">
                                      <a:latin typeface="Cambria Math" panose="02040503050406030204" pitchFamily="18" charset="0"/>
                                      <a:ea typeface="Cambria Math" panose="02040503050406030204" pitchFamily="18" charset="0"/>
                                    </a:rPr>
                                    <m:t>𝑢</m:t>
                                  </m:r>
                                </m:sup>
                              </m:sSup>
                            </m:den>
                          </m:f>
                        </m:e>
                      </m:d>
                      <m:r>
                        <a:rPr lang="en-US" sz="1600" b="0" i="1" smtClean="0">
                          <a:latin typeface="Cambria Math" panose="02040503050406030204" pitchFamily="18" charset="0"/>
                          <a:ea typeface="Cambria Math" panose="02040503050406030204" pitchFamily="18" charset="0"/>
                        </a:rPr>
                        <m:t>,  </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Sup>
                            <m:sSubSupPr>
                              <m:ctrlPr>
                                <a:rPr lang="en-US" sz="1600" b="0" i="1" smtClean="0">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𝜇</m:t>
                              </m:r>
                            </m:e>
                            <m:sub>
                              <m:r>
                                <a:rPr lang="en-US" sz="1600" i="1">
                                  <a:latin typeface="Cambria Math" panose="02040503050406030204" pitchFamily="18" charset="0"/>
                                  <a:ea typeface="Cambria Math" panose="02040503050406030204" pitchFamily="18" charset="0"/>
                                </a:rPr>
                                <m:t>⊥</m:t>
                              </m:r>
                            </m:sub>
                            <m:sup>
                              <m:r>
                                <a:rPr lang="en-US" sz="1600" b="0" i="1" smtClean="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1</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m:rPr>
                                      <m:sty m:val="p"/>
                                    </m:rPr>
                                    <a:rPr lang="en-US" sz="1600">
                                      <a:latin typeface="Cambria Math" panose="02040503050406030204" pitchFamily="18" charset="0"/>
                                    </a:rPr>
                                    <m:t>Δ</m:t>
                                  </m:r>
                                </m:e>
                                <m:sub>
                                  <m:r>
                                    <a:rPr lang="en-US" sz="1600" i="1">
                                      <a:latin typeface="Cambria Math" panose="02040503050406030204" pitchFamily="18" charset="0"/>
                                    </a:rPr>
                                    <m:t>1</m:t>
                                  </m:r>
                                </m:sub>
                              </m:sSub>
                              <m:r>
                                <a:rPr lang="en-US" sz="1600" b="0" i="1" smtClean="0">
                                  <a:latin typeface="Cambria Math" panose="02040503050406030204" pitchFamily="18" charset="0"/>
                                  <a:ea typeface="Cambria Math" panose="02040503050406030204" pitchFamily="18" charset="0"/>
                                </a:rPr>
                                <m:t>)</m:t>
                              </m:r>
                            </m:sup>
                          </m:sSubSup>
                        </m:den>
                      </m:f>
                      <m:r>
                        <a:rPr lang="en-US" sz="1600" b="0" i="1" smtClean="0">
                          <a:latin typeface="Cambria Math" panose="02040503050406030204" pitchFamily="18" charset="0"/>
                          <a:ea typeface="Cambria Math" panose="02040503050406030204" pitchFamily="18" charset="0"/>
                        </a:rPr>
                        <m:t>=</m:t>
                      </m:r>
                      <m:f>
                        <m:fPr>
                          <m:ctrlPr>
                            <a:rPr lang="en-US" sz="1600" i="1" smtClean="0">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i="1">
                                  <a:latin typeface="Cambria Math" panose="02040503050406030204" pitchFamily="18" charset="0"/>
                                  <a:ea typeface="Cambria Math" panose="02040503050406030204" pitchFamily="18" charset="0"/>
                                </a:rPr>
                                <m:t>2</m:t>
                              </m:r>
                            </m:sup>
                          </m:sSup>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den>
                      </m:f>
                      <m:d>
                        <m:dPr>
                          <m:begChr m:val="["/>
                          <m:endChr m:val="]"/>
                          <m:ctrlPr>
                            <a:rPr lang="en-US" sz="1600" i="1">
                              <a:latin typeface="Cambria Math" panose="02040503050406030204" pitchFamily="18" charset="0"/>
                              <a:ea typeface="Cambria Math" panose="02040503050406030204" pitchFamily="18" charset="0"/>
                            </a:rPr>
                          </m:ctrlPr>
                        </m:dPr>
                        <m:e>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num>
                            <m:den>
                              <m:sSubSup>
                                <m:sSubSupPr>
                                  <m:ctrlPr>
                                    <a:rPr lang="en-US" sz="1600" b="0" i="1" smtClean="0">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up>
                                  <m:r>
                                    <a:rPr lang="en-US" sz="1600" b="0" i="1" smtClean="0">
                                      <a:latin typeface="Cambria Math" panose="02040503050406030204" pitchFamily="18" charset="0"/>
                                      <a:ea typeface="Cambria Math" panose="02040503050406030204" pitchFamily="18" charset="0"/>
                                    </a:rPr>
                                    <m:t>𝑢</m:t>
                                  </m:r>
                                </m:sup>
                              </m:sSubSup>
                            </m:den>
                          </m:f>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2</m:t>
                              </m:r>
                            </m:num>
                            <m:den>
                              <m:sSup>
                                <m:sSupPr>
                                  <m:ctrlPr>
                                    <a:rPr lang="en-US" sz="1600" b="0" i="1" smtClean="0">
                                      <a:latin typeface="Cambria Math" panose="02040503050406030204" pitchFamily="18" charset="0"/>
                                      <a:ea typeface="Cambria Math" panose="02040503050406030204" pitchFamily="18" charset="0"/>
                                    </a:rPr>
                                  </m:ctrlPr>
                                </m:sSupPr>
                                <m:e>
                                  <m:d>
                                    <m:dPr>
                                      <m:ctrlPr>
                                        <a:rPr lang="en-US" sz="1600" b="0" i="1" smtClean="0">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Δ</m:t>
                                          </m:r>
                                        </m:e>
                                        <m:sub>
                                          <m:r>
                                            <a:rPr lang="en-US" sz="1600" i="1">
                                              <a:latin typeface="Cambria Math" panose="02040503050406030204" pitchFamily="18" charset="0"/>
                                              <a:ea typeface="Cambria Math" panose="02040503050406030204" pitchFamily="18" charset="0"/>
                                            </a:rPr>
                                            <m:t>1</m:t>
                                          </m:r>
                                        </m:sub>
                                      </m:sSub>
                                    </m:e>
                                  </m:d>
                                </m:e>
                                <m:sup>
                                  <m:r>
                                    <a:rPr lang="en-US" sz="1600" b="0" i="1" smtClean="0">
                                      <a:latin typeface="Cambria Math" panose="02040503050406030204" pitchFamily="18" charset="0"/>
                                      <a:ea typeface="Cambria Math" panose="02040503050406030204" pitchFamily="18" charset="0"/>
                                    </a:rPr>
                                    <m:t>𝑢</m:t>
                                  </m:r>
                                </m:sup>
                              </m:sSup>
                            </m:den>
                          </m:f>
                        </m:e>
                      </m:d>
                    </m:oMath>
                  </m:oMathPara>
                </a14:m>
                <a:endParaRPr lang="en-US" sz="1600" dirty="0">
                  <a:solidFill>
                    <a:schemeClr val="tx1"/>
                  </a:solidFill>
                </a:endParaRPr>
              </a:p>
              <a:p>
                <a:r>
                  <a:rPr lang="en-US" sz="1600" dirty="0">
                    <a:solidFill>
                      <a:schemeClr val="tx1"/>
                    </a:solidFill>
                  </a:rPr>
                  <a:t>and amplitudes are</a:t>
                </a:r>
              </a:p>
              <a:p>
                <a:pP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𝐴</m:t>
                          </m:r>
                        </m:e>
                        <m: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up>
                      </m:sSup>
                      <m:r>
                        <a:rPr lang="en-US" sz="1600" b="0" i="1" smtClean="0">
                          <a:latin typeface="Cambria Math" panose="02040503050406030204" pitchFamily="18" charset="0"/>
                        </a:rPr>
                        <m:t>=</m:t>
                      </m:r>
                      <m:f>
                        <m:fPr>
                          <m:ctrlPr>
                            <a:rPr lang="en-US" sz="1600" i="1">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4</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𝑒</m:t>
                              </m:r>
                            </m:e>
                            <m:sup>
                              <m:r>
                                <a:rPr lang="en-US" sz="1600" i="1">
                                  <a:solidFill>
                                    <a:schemeClr val="tx1"/>
                                  </a:solidFill>
                                  <a:latin typeface="Cambria Math" panose="02040503050406030204" pitchFamily="18" charset="0"/>
                                </a:rPr>
                                <m:t>2</m:t>
                              </m:r>
                            </m:sup>
                          </m:s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up>
                              <m:r>
                                <a:rPr lang="en-US" sz="1600" i="1">
                                  <a:latin typeface="Cambria Math" panose="02040503050406030204" pitchFamily="18" charset="0"/>
                                  <a:ea typeface="Cambria Math" panose="02040503050406030204" pitchFamily="18" charset="0"/>
                                </a:rPr>
                                <m:t>𝑢</m:t>
                              </m:r>
                            </m:sup>
                          </m:sSubSup>
                          <m:sSup>
                            <m:sSupPr>
                              <m:ctrlPr>
                                <a:rPr lang="en-US" sz="1600" i="1">
                                  <a:latin typeface="Cambria Math" panose="02040503050406030204" pitchFamily="18" charset="0"/>
                                  <a:ea typeface="Cambria Math" panose="02040503050406030204" pitchFamily="18" charset="0"/>
                                </a:rPr>
                              </m:ctrlPr>
                            </m:sSupPr>
                            <m:e>
                              <m:d>
                                <m:dPr>
                                  <m:ctrlPr>
                                    <a:rPr lang="en-US" sz="1600" i="1">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Δ</m:t>
                                      </m:r>
                                    </m:e>
                                    <m:sub>
                                      <m:r>
                                        <a:rPr lang="en-US" sz="1600" i="1">
                                          <a:latin typeface="Cambria Math" panose="02040503050406030204" pitchFamily="18" charset="0"/>
                                          <a:ea typeface="Cambria Math" panose="02040503050406030204" pitchFamily="18" charset="0"/>
                                        </a:rPr>
                                        <m:t>1</m:t>
                                      </m:r>
                                    </m:sub>
                                  </m:sSub>
                                </m:e>
                              </m:d>
                            </m:e>
                            <m:sup>
                              <m:r>
                                <a:rPr lang="en-US" sz="1600" i="1">
                                  <a:latin typeface="Cambria Math" panose="02040503050406030204" pitchFamily="18" charset="0"/>
                                  <a:ea typeface="Cambria Math" panose="02040503050406030204" pitchFamily="18" charset="0"/>
                                </a:rPr>
                                <m:t>𝑢</m:t>
                              </m:r>
                            </m:sup>
                          </m:sSup>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𝑘</m:t>
                              </m:r>
                            </m:e>
                            <m:sub>
                              <m:r>
                                <m:rPr>
                                  <m:sty m:val="p"/>
                                </m:rPr>
                                <a:rPr lang="en-US" sz="1600">
                                  <a:solidFill>
                                    <a:schemeClr val="tx1"/>
                                  </a:solidFill>
                                  <a:latin typeface="Cambria Math" panose="02040503050406030204" pitchFamily="18" charset="0"/>
                                </a:rPr>
                                <m:t>max</m:t>
                              </m:r>
                            </m:sub>
                          </m:sSub>
                        </m:num>
                        <m:den>
                          <m:r>
                            <a:rPr lang="en-US" sz="1600" i="1">
                              <a:solidFill>
                                <a:schemeClr val="tx1"/>
                              </a:solidFill>
                              <a:latin typeface="Cambria Math" panose="02040503050406030204" pitchFamily="18" charset="0"/>
                            </a:rPr>
                            <m:t>3</m:t>
                          </m:r>
                          <m:r>
                            <a:rPr lang="en-US" sz="1600" b="0" i="1" smtClean="0">
                              <a:solidFill>
                                <a:schemeClr val="tx1"/>
                              </a:solidFill>
                              <a:latin typeface="Cambria Math" panose="02040503050406030204" pitchFamily="18" charset="0"/>
                            </a:rPr>
                            <m:t>𝜋</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𝜀</m:t>
                              </m:r>
                            </m:e>
                            <m:sub>
                              <m:r>
                                <a:rPr lang="en-US" sz="1600" b="0" i="1" smtClean="0">
                                  <a:solidFill>
                                    <a:schemeClr val="tx1"/>
                                  </a:solidFill>
                                  <a:latin typeface="Cambria Math" panose="02040503050406030204" pitchFamily="18" charset="0"/>
                                </a:rPr>
                                <m:t>0</m:t>
                              </m:r>
                            </m:sub>
                          </m:sSub>
                          <m:d>
                            <m:dPr>
                              <m:begChr m:val="["/>
                              <m:endChr m:val="]"/>
                              <m:ctrlPr>
                                <a:rPr lang="en-US" sz="1600" b="0" i="1" smtClean="0">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2</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up>
                                  <m:r>
                                    <a:rPr lang="en-US" sz="1600" i="1">
                                      <a:latin typeface="Cambria Math" panose="02040503050406030204" pitchFamily="18" charset="0"/>
                                      <a:ea typeface="Cambria Math" panose="02040503050406030204" pitchFamily="18" charset="0"/>
                                    </a:rPr>
                                    <m:t>𝑢</m:t>
                                  </m:r>
                                </m:sup>
                              </m:sSubSup>
                              <m:sSup>
                                <m:sSupPr>
                                  <m:ctrlPr>
                                    <a:rPr lang="en-US" sz="1600" i="1">
                                      <a:latin typeface="Cambria Math" panose="02040503050406030204" pitchFamily="18" charset="0"/>
                                      <a:ea typeface="Cambria Math" panose="02040503050406030204" pitchFamily="18" charset="0"/>
                                    </a:rPr>
                                  </m:ctrlPr>
                                </m:sSupPr>
                                <m:e>
                                  <m:d>
                                    <m:dPr>
                                      <m:ctrlPr>
                                        <a:rPr lang="en-US" sz="1600" i="1">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Δ</m:t>
                                          </m:r>
                                        </m:e>
                                        <m:sub>
                                          <m:r>
                                            <a:rPr lang="en-US" sz="1600" i="1">
                                              <a:latin typeface="Cambria Math" panose="02040503050406030204" pitchFamily="18" charset="0"/>
                                              <a:ea typeface="Cambria Math" panose="02040503050406030204" pitchFamily="18" charset="0"/>
                                            </a:rPr>
                                            <m:t>1</m:t>
                                          </m:r>
                                        </m:sub>
                                      </m:sSub>
                                    </m:e>
                                  </m:d>
                                </m:e>
                                <m:sup>
                                  <m:r>
                                    <a:rPr lang="en-US" sz="1600" i="1">
                                      <a:latin typeface="Cambria Math" panose="02040503050406030204" pitchFamily="18" charset="0"/>
                                      <a:ea typeface="Cambria Math" panose="02040503050406030204" pitchFamily="18" charset="0"/>
                                    </a:rPr>
                                    <m:t>𝑢</m:t>
                                  </m:r>
                                </m:sup>
                              </m:sSup>
                              <m:r>
                                <a:rPr lang="en-US" sz="1600" b="0" i="1" smtClean="0">
                                  <a:latin typeface="Cambria Math" panose="02040503050406030204" pitchFamily="18" charset="0"/>
                                  <a:ea typeface="Cambria Math" panose="02040503050406030204" pitchFamily="18" charset="0"/>
                                </a:rPr>
                                <m:t>+</m:t>
                              </m:r>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1</m:t>
                                  </m:r>
                                </m:sub>
                                <m:sup>
                                  <m:r>
                                    <a:rPr lang="en-US" sz="1600" b="0" i="1" smtClean="0">
                                      <a:latin typeface="Cambria Math" panose="02040503050406030204" pitchFamily="18" charset="0"/>
                                      <a:ea typeface="Cambria Math" panose="02040503050406030204" pitchFamily="18" charset="0"/>
                                    </a:rPr>
                                    <m:t>𝑢</m:t>
                                  </m:r>
                                </m:sup>
                              </m:sSubSup>
                            </m:e>
                          </m:d>
                        </m:den>
                      </m:f>
                    </m:oMath>
                  </m:oMathPara>
                </a14:m>
                <a:endParaRPr lang="en-US" sz="1600" dirty="0">
                  <a:solidFill>
                    <a:schemeClr val="tx1"/>
                  </a:solidFill>
                </a:endParaRPr>
              </a:p>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𝐴</m:t>
                          </m:r>
                        </m:e>
                        <m:sup>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Δ</m:t>
                              </m:r>
                            </m:e>
                            <m:sub>
                              <m:r>
                                <a:rPr lang="en-US" sz="1600" b="0" i="1" smtClean="0">
                                  <a:latin typeface="Cambria Math" panose="02040503050406030204" pitchFamily="18" charset="0"/>
                                </a:rPr>
                                <m:t>1</m:t>
                              </m:r>
                            </m:sub>
                          </m:sSub>
                          <m:r>
                            <a:rPr lang="en-US" sz="1600" i="1">
                              <a:latin typeface="Cambria Math" panose="02040503050406030204" pitchFamily="18" charset="0"/>
                            </a:rPr>
                            <m:t>)</m:t>
                          </m:r>
                        </m:sup>
                      </m:sSup>
                      <m:r>
                        <a:rPr lang="en-US" sz="1600" i="1">
                          <a:latin typeface="Cambria Math" panose="02040503050406030204" pitchFamily="18" charset="0"/>
                        </a:rPr>
                        <m:t>=</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4</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𝑒</m:t>
                              </m:r>
                            </m:e>
                            <m:sup>
                              <m:r>
                                <a:rPr lang="en-US" sz="1600" i="1">
                                  <a:solidFill>
                                    <a:schemeClr val="tx1"/>
                                  </a:solidFill>
                                  <a:latin typeface="Cambria Math" panose="02040503050406030204" pitchFamily="18" charset="0"/>
                                </a:rPr>
                                <m:t>2</m:t>
                              </m:r>
                            </m:sup>
                          </m:sSup>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1</m:t>
                              </m:r>
                            </m:sub>
                            <m:sup>
                              <m:r>
                                <a:rPr lang="en-US" sz="1600" b="0" i="1" smtClean="0">
                                  <a:latin typeface="Cambria Math" panose="02040503050406030204" pitchFamily="18" charset="0"/>
                                  <a:ea typeface="Cambria Math" panose="02040503050406030204" pitchFamily="18" charset="0"/>
                                </a:rPr>
                                <m:t>𝑢</m:t>
                              </m:r>
                            </m:sup>
                          </m:sSubSup>
                          <m:sSup>
                            <m:sSupPr>
                              <m:ctrlPr>
                                <a:rPr lang="en-US" sz="1600" b="0" i="1" smtClean="0">
                                  <a:latin typeface="Cambria Math" panose="02040503050406030204" pitchFamily="18" charset="0"/>
                                  <a:ea typeface="Cambria Math" panose="02040503050406030204" pitchFamily="18" charset="0"/>
                                </a:rPr>
                              </m:ctrlPr>
                            </m:sSupPr>
                            <m:e>
                              <m:d>
                                <m:dPr>
                                  <m:ctrlPr>
                                    <a:rPr lang="en-US" sz="1600" b="0" i="1" smtClean="0">
                                      <a:latin typeface="Cambria Math" panose="02040503050406030204" pitchFamily="18" charset="0"/>
                                      <a:ea typeface="Cambria Math" panose="02040503050406030204" pitchFamily="18" charset="0"/>
                                    </a:rPr>
                                  </m:ctrlPr>
                                </m:dPr>
                                <m:e>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1</m:t>
                                      </m:r>
                                    </m:sub>
                                  </m:sSub>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Δ</m:t>
                                      </m:r>
                                    </m:e>
                                    <m:sub>
                                      <m:r>
                                        <a:rPr lang="en-US" sz="1600" b="0" i="1" smtClean="0">
                                          <a:latin typeface="Cambria Math" panose="02040503050406030204" pitchFamily="18" charset="0"/>
                                          <a:ea typeface="Cambria Math" panose="02040503050406030204" pitchFamily="18" charset="0"/>
                                        </a:rPr>
                                        <m:t>1</m:t>
                                      </m:r>
                                    </m:sub>
                                  </m:sSub>
                                </m:e>
                              </m:d>
                            </m:e>
                            <m:sup>
                              <m:r>
                                <a:rPr lang="en-US" sz="1600" b="0" i="1" smtClean="0">
                                  <a:latin typeface="Cambria Math" panose="02040503050406030204" pitchFamily="18" charset="0"/>
                                  <a:ea typeface="Cambria Math" panose="02040503050406030204" pitchFamily="18" charset="0"/>
                                </a:rPr>
                                <m:t>𝑢</m:t>
                              </m:r>
                            </m:sup>
                          </m:sSup>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𝑘</m:t>
                              </m:r>
                            </m:e>
                            <m:sub>
                              <m:r>
                                <m:rPr>
                                  <m:sty m:val="p"/>
                                </m:rPr>
                                <a:rPr lang="en-US" sz="1600">
                                  <a:solidFill>
                                    <a:schemeClr val="tx1"/>
                                  </a:solidFill>
                                  <a:latin typeface="Cambria Math" panose="02040503050406030204" pitchFamily="18" charset="0"/>
                                </a:rPr>
                                <m:t>max</m:t>
                              </m:r>
                            </m:sub>
                          </m:sSub>
                        </m:num>
                        <m:den>
                          <m:r>
                            <a:rPr lang="en-US" sz="1600" i="1">
                              <a:solidFill>
                                <a:schemeClr val="tx1"/>
                              </a:solidFill>
                              <a:latin typeface="Cambria Math" panose="02040503050406030204" pitchFamily="18" charset="0"/>
                            </a:rPr>
                            <m:t>3</m:t>
                          </m:r>
                          <m:r>
                            <a:rPr lang="en-US" sz="1600" i="1">
                              <a:solidFill>
                                <a:schemeClr val="tx1"/>
                              </a:solidFill>
                              <a:latin typeface="Cambria Math" panose="02040503050406030204" pitchFamily="18" charset="0"/>
                            </a:rPr>
                            <m:t>𝜋</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𝜀</m:t>
                              </m:r>
                            </m:e>
                            <m:sub>
                              <m:r>
                                <a:rPr lang="en-US" sz="1600" i="1">
                                  <a:solidFill>
                                    <a:schemeClr val="tx1"/>
                                  </a:solidFill>
                                  <a:latin typeface="Cambria Math" panose="02040503050406030204" pitchFamily="18" charset="0"/>
                                </a:rPr>
                                <m:t>0</m:t>
                              </m:r>
                            </m:sub>
                          </m:sSub>
                          <m:d>
                            <m:dPr>
                              <m:begChr m:val="["/>
                              <m:endChr m:val="]"/>
                              <m:ctrlPr>
                                <a:rPr lang="en-US" sz="1600" i="1">
                                  <a:solidFill>
                                    <a:schemeClr val="tx1"/>
                                  </a:solidFill>
                                  <a:latin typeface="Cambria Math" panose="02040503050406030204" pitchFamily="18" charset="0"/>
                                </a:rPr>
                              </m:ctrlPr>
                            </m:dPr>
                            <m:e>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up>
                                  <m:r>
                                    <a:rPr lang="en-US" sz="1600" i="1">
                                      <a:latin typeface="Cambria Math" panose="02040503050406030204" pitchFamily="18" charset="0"/>
                                      <a:ea typeface="Cambria Math" panose="02040503050406030204" pitchFamily="18" charset="0"/>
                                    </a:rPr>
                                    <m:t>𝑢</m:t>
                                  </m:r>
                                </m:sup>
                              </m:sSubSup>
                              <m:sSup>
                                <m:sSupPr>
                                  <m:ctrlPr>
                                    <a:rPr lang="en-US" sz="1600" i="1">
                                      <a:latin typeface="Cambria Math" panose="02040503050406030204" pitchFamily="18" charset="0"/>
                                      <a:ea typeface="Cambria Math" panose="02040503050406030204" pitchFamily="18" charset="0"/>
                                    </a:rPr>
                                  </m:ctrlPr>
                                </m:sSupPr>
                                <m:e>
                                  <m:d>
                                    <m:dPr>
                                      <m:ctrlPr>
                                        <a:rPr lang="en-US" sz="1600" i="1">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Δ</m:t>
                                          </m:r>
                                        </m:e>
                                        <m:sub>
                                          <m:r>
                                            <a:rPr lang="en-US" sz="1600" i="1">
                                              <a:latin typeface="Cambria Math" panose="02040503050406030204" pitchFamily="18" charset="0"/>
                                              <a:ea typeface="Cambria Math" panose="02040503050406030204" pitchFamily="18" charset="0"/>
                                            </a:rPr>
                                            <m:t>1</m:t>
                                          </m:r>
                                        </m:sub>
                                      </m:sSub>
                                    </m:e>
                                  </m:d>
                                </m:e>
                                <m:sup>
                                  <m:r>
                                    <a:rPr lang="en-US" sz="1600" i="1">
                                      <a:latin typeface="Cambria Math" panose="02040503050406030204" pitchFamily="18" charset="0"/>
                                      <a:ea typeface="Cambria Math" panose="02040503050406030204" pitchFamily="18" charset="0"/>
                                    </a:rPr>
                                    <m:t>𝑢</m:t>
                                  </m:r>
                                </m:sup>
                              </m:sSup>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2</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up>
                                  <m:r>
                                    <a:rPr lang="en-US" sz="1600" i="1">
                                      <a:latin typeface="Cambria Math" panose="02040503050406030204" pitchFamily="18" charset="0"/>
                                      <a:ea typeface="Cambria Math" panose="02040503050406030204" pitchFamily="18" charset="0"/>
                                    </a:rPr>
                                    <m:t>𝑢</m:t>
                                  </m:r>
                                </m:sup>
                              </m:sSubSup>
                            </m:e>
                          </m:d>
                        </m:den>
                      </m:f>
                    </m:oMath>
                  </m:oMathPara>
                </a14:m>
                <a:endParaRPr lang="en-US" sz="1600" dirty="0">
                  <a:solidFill>
                    <a:schemeClr val="tx1"/>
                  </a:solidFill>
                </a:endParaRPr>
              </a:p>
              <a:p>
                <a:r>
                  <a:rPr lang="en-US" sz="1600" dirty="0">
                    <a:solidFill>
                      <a:schemeClr val="tx1"/>
                    </a:solidFill>
                  </a:rPr>
                  <a:t>We must use unrenormalized energy</a:t>
                </a:r>
              </a:p>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𝐸</m:t>
                          </m:r>
                        </m:e>
                        <m:sub>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1</m:t>
                              </m:r>
                            </m:sub>
                          </m:sSub>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1</m:t>
                              </m:r>
                            </m:sub>
                          </m:sSub>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Δ</m:t>
                              </m:r>
                            </m:e>
                            <m:sub>
                              <m:r>
                                <a:rPr lang="en-US" sz="1600" b="0" i="1" smtClean="0">
                                  <a:latin typeface="Cambria Math" panose="02040503050406030204" pitchFamily="18" charset="0"/>
                                  <a:ea typeface="Cambria Math" panose="02040503050406030204" pitchFamily="18" charset="0"/>
                                </a:rPr>
                                <m:t>1</m:t>
                              </m:r>
                            </m:sub>
                          </m:sSub>
                        </m:sub>
                        <m:sup>
                          <m:r>
                            <a:rPr lang="en-US" sz="1600" i="1">
                              <a:latin typeface="Cambria Math" panose="02040503050406030204" pitchFamily="18" charset="0"/>
                              <a:ea typeface="Cambria Math" panose="02040503050406030204" pitchFamily="18" charset="0"/>
                            </a:rPr>
                            <m:t>𝑢</m:t>
                          </m:r>
                        </m:sup>
                      </m:sSubSup>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𝑇</m:t>
                          </m:r>
                        </m:e>
                      </m:d>
                      <m:r>
                        <a:rPr lang="en-US" sz="1600" b="0" i="1" smtClean="0">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𝐸</m:t>
                          </m:r>
                        </m:e>
                        <m: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Δ</m:t>
                              </m:r>
                            </m:e>
                            <m:sub>
                              <m:r>
                                <a:rPr lang="en-US" sz="1600" i="1">
                                  <a:latin typeface="Cambria Math" panose="02040503050406030204" pitchFamily="18" charset="0"/>
                                  <a:ea typeface="Cambria Math" panose="02040503050406030204" pitchFamily="18" charset="0"/>
                                </a:rPr>
                                <m:t>1</m:t>
                              </m:r>
                            </m:sub>
                          </m:sSub>
                        </m:sub>
                        <m:sup>
                          <m:r>
                            <m:rPr>
                              <m:sty m:val="p"/>
                            </m:rPr>
                            <a:rPr lang="en-US" sz="1600" b="0" i="0" smtClean="0">
                              <a:latin typeface="Cambria Math" panose="02040503050406030204" pitchFamily="18" charset="0"/>
                              <a:ea typeface="Cambria Math" panose="02040503050406030204" pitchFamily="18" charset="0"/>
                            </a:rPr>
                            <m:t>exp</m:t>
                          </m:r>
                        </m:sup>
                      </m:sSubSup>
                      <m:d>
                        <m:dPr>
                          <m:ctrlPr>
                            <a:rPr lang="en-US" sz="1600" i="1">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0 </m:t>
                          </m:r>
                          <m:r>
                            <m:rPr>
                              <m:sty m:val="p"/>
                            </m:rPr>
                            <a:rPr lang="en-US" sz="1600" b="0" i="0" smtClean="0">
                              <a:latin typeface="Cambria Math" panose="02040503050406030204" pitchFamily="18" charset="0"/>
                              <a:ea typeface="Cambria Math" panose="02040503050406030204" pitchFamily="18" charset="0"/>
                            </a:rPr>
                            <m:t>K</m:t>
                          </m:r>
                        </m:e>
                      </m:d>
                      <m:r>
                        <a:rPr lang="en-US" sz="1600" b="0" i="1" smtClean="0">
                          <a:latin typeface="Cambria Math" panose="02040503050406030204" pitchFamily="18" charset="0"/>
                          <a:ea typeface="Cambria Math" panose="02040503050406030204" pitchFamily="18" charset="0"/>
                        </a:rPr>
                        <m:t>−3</m:t>
                      </m:r>
                      <m:r>
                        <a:rPr lang="en-US" sz="1600" b="0" i="1" smtClean="0">
                          <a:latin typeface="Cambria Math" panose="02040503050406030204" pitchFamily="18" charset="0"/>
                          <a:ea typeface="Cambria Math" panose="02040503050406030204" pitchFamily="18" charset="0"/>
                        </a:rPr>
                        <m:t>𝐵</m:t>
                      </m:r>
                      <m:sSub>
                        <m:sSubPr>
                          <m:ctrlPr>
                            <a:rPr lang="en-US" sz="1600" b="0" i="1" smtClean="0">
                              <a:latin typeface="Cambria Math" panose="02040503050406030204" pitchFamily="18" charset="0"/>
                              <a:ea typeface="Cambria Math" panose="02040503050406030204" pitchFamily="18" charset="0"/>
                            </a:rPr>
                          </m:ctrlPr>
                        </m:sSubPr>
                        <m:e>
                          <m:d>
                            <m:dPr>
                              <m:ctrlPr>
                                <a:rPr lang="en-US" sz="1600" b="0" i="1" smtClean="0">
                                  <a:latin typeface="Cambria Math" panose="02040503050406030204" pitchFamily="18" charset="0"/>
                                  <a:ea typeface="Cambria Math" panose="02040503050406030204" pitchFamily="18" charset="0"/>
                                </a:rPr>
                              </m:ctrlPr>
                            </m:dPr>
                            <m:e>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𝐸</m:t>
                                      </m:r>
                                    </m:e>
                                    <m: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Δ</m:t>
                                          </m:r>
                                        </m:e>
                                        <m:sub>
                                          <m:r>
                                            <a:rPr lang="en-US" sz="1600" i="1">
                                              <a:latin typeface="Cambria Math" panose="02040503050406030204" pitchFamily="18" charset="0"/>
                                              <a:ea typeface="Cambria Math" panose="02040503050406030204" pitchFamily="18" charset="0"/>
                                            </a:rPr>
                                            <m:t>1</m:t>
                                          </m:r>
                                        </m:sub>
                                      </m:sSub>
                                    </m:sub>
                                    <m:sup>
                                      <m:r>
                                        <m:rPr>
                                          <m:sty m:val="p"/>
                                        </m:rPr>
                                        <a:rPr lang="en-US" sz="1600" i="0">
                                          <a:latin typeface="Cambria Math" panose="02040503050406030204" pitchFamily="18" charset="0"/>
                                          <a:ea typeface="Cambria Math" panose="02040503050406030204" pitchFamily="18" charset="0"/>
                                        </a:rPr>
                                        <m:t>exp</m:t>
                                      </m:r>
                                    </m:sup>
                                  </m:sSubSup>
                                </m:num>
                                <m:den>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𝑝</m:t>
                                  </m:r>
                                </m:den>
                              </m:f>
                            </m:e>
                          </m:d>
                        </m:e>
                        <m:sub>
                          <m:r>
                            <a:rPr lang="en-US" sz="1600" b="0" i="1" smtClean="0">
                              <a:latin typeface="Cambria Math" panose="02040503050406030204" pitchFamily="18" charset="0"/>
                              <a:ea typeface="Cambria Math" panose="02040503050406030204" pitchFamily="18" charset="0"/>
                            </a:rPr>
                            <m:t>𝑇</m:t>
                          </m:r>
                        </m:sub>
                      </m:sSub>
                      <m:nary>
                        <m:naryPr>
                          <m:limLoc m:val="undOvr"/>
                          <m:ctrlPr>
                            <a:rPr lang="en-US" sz="1600" b="0" i="1" smtClean="0">
                              <a:latin typeface="Cambria Math" panose="02040503050406030204" pitchFamily="18" charset="0"/>
                              <a:ea typeface="Cambria Math" panose="02040503050406030204" pitchFamily="18" charset="0"/>
                            </a:rPr>
                          </m:ctrlPr>
                        </m:naryPr>
                        <m:sub>
                          <m:r>
                            <m:rPr>
                              <m:brk m:alnAt="24"/>
                            </m:rPr>
                            <a:rPr lang="en-US" sz="1600" b="0" i="1" smtClean="0">
                              <a:latin typeface="Cambria Math" panose="02040503050406030204" pitchFamily="18" charset="0"/>
                              <a:ea typeface="Cambria Math" panose="02040503050406030204" pitchFamily="18" charset="0"/>
                            </a:rPr>
                            <m:t>0</m:t>
                          </m:r>
                        </m:sub>
                        <m:sup>
                          <m:r>
                            <a:rPr lang="en-US" sz="1600" b="0" i="1" smtClean="0">
                              <a:latin typeface="Cambria Math" panose="02040503050406030204" pitchFamily="18" charset="0"/>
                              <a:ea typeface="Cambria Math" panose="02040503050406030204" pitchFamily="18" charset="0"/>
                            </a:rPr>
                            <m:t>𝑇</m:t>
                          </m:r>
                        </m:sup>
                        <m:e>
                          <m:r>
                            <a:rPr lang="en-US" sz="1600" b="0" i="1" smtClean="0">
                              <a:latin typeface="Cambria Math" panose="02040503050406030204" pitchFamily="18" charset="0"/>
                              <a:ea typeface="Cambria Math" panose="02040503050406030204" pitchFamily="18" charset="0"/>
                            </a:rPr>
                            <m:t>𝛼</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𝜃</m:t>
                              </m:r>
                            </m:e>
                          </m:d>
                          <m:r>
                            <m:rPr>
                              <m:sty m:val="p"/>
                            </m:rPr>
                            <a:rPr lang="en-US" sz="1600" b="0" i="0" smtClean="0">
                              <a:latin typeface="Cambria Math" panose="02040503050406030204" pitchFamily="18" charset="0"/>
                              <a:ea typeface="Cambria Math" panose="02040503050406030204" pitchFamily="18" charset="0"/>
                            </a:rPr>
                            <m:t>d</m:t>
                          </m:r>
                          <m:r>
                            <a:rPr lang="en-US" sz="1600" b="0" i="1" smtClean="0">
                              <a:latin typeface="Cambria Math" panose="02040503050406030204" pitchFamily="18" charset="0"/>
                              <a:ea typeface="Cambria Math" panose="02040503050406030204" pitchFamily="18" charset="0"/>
                            </a:rPr>
                            <m:t>𝜃</m:t>
                          </m:r>
                        </m:e>
                      </m:nary>
                    </m:oMath>
                  </m:oMathPara>
                </a14:m>
                <a:endParaRPr lang="en-US" sz="1600" dirty="0">
                  <a:solidFill>
                    <a:schemeClr val="tx1"/>
                  </a:solidFill>
                </a:endParaRPr>
              </a:p>
              <a:p>
                <a:r>
                  <a:rPr lang="en-US" sz="1600" dirty="0">
                    <a:solidFill>
                      <a:schemeClr val="tx1"/>
                    </a:solidFill>
                  </a:rPr>
                  <a:t>Thermal expansion coefficient </a:t>
                </a:r>
                <a14:m>
                  <m:oMath xmlns:m="http://schemas.openxmlformats.org/officeDocument/2006/math">
                    <m:r>
                      <a:rPr lang="en-US" sz="1600" b="0" i="1" smtClean="0">
                        <a:latin typeface="Cambria Math" panose="02040503050406030204" pitchFamily="18" charset="0"/>
                        <a:ea typeface="Cambria Math" panose="02040503050406030204" pitchFamily="18" charset="0"/>
                      </a:rPr>
                      <m:t>𝛼</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𝑇</m:t>
                    </m:r>
                    <m:r>
                      <a:rPr lang="en-US" sz="1600" b="0" i="1" smtClean="0">
                        <a:latin typeface="Cambria Math" panose="02040503050406030204" pitchFamily="18" charset="0"/>
                        <a:ea typeface="Cambria Math" panose="02040503050406030204" pitchFamily="18" charset="0"/>
                      </a:rPr>
                      <m:t>)</m:t>
                    </m:r>
                  </m:oMath>
                </a14:m>
                <a:endParaRPr lang="en-US" sz="16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𝛼</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𝑇</m:t>
                          </m:r>
                        </m:e>
                      </m:d>
                      <m:r>
                        <a:rPr lang="en-US" sz="1600" b="0" i="1" smtClean="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𝑎</m:t>
                              </m:r>
                            </m:e>
                            <m:sub>
                              <m:r>
                                <a:rPr lang="en-US" sz="1600" i="1">
                                  <a:latin typeface="Cambria Math" panose="02040503050406030204" pitchFamily="18" charset="0"/>
                                  <a:ea typeface="Cambria Math" panose="02040503050406030204" pitchFamily="18" charset="0"/>
                                </a:rPr>
                                <m:t>0</m:t>
                              </m:r>
                            </m:sub>
                          </m:sSub>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𝑇</m:t>
                              </m:r>
                            </m:e>
                          </m:d>
                        </m:den>
                      </m:f>
                      <m:f>
                        <m:fPr>
                          <m:ctrlPr>
                            <a:rPr lang="en-US" sz="1600" i="1">
                              <a:latin typeface="Cambria Math" panose="02040503050406030204" pitchFamily="18" charset="0"/>
                              <a:ea typeface="Cambria Math" panose="02040503050406030204" pitchFamily="18" charset="0"/>
                            </a:rPr>
                          </m:ctrlPr>
                        </m:fPr>
                        <m:num>
                          <m:r>
                            <m:rPr>
                              <m:sty m:val="p"/>
                            </m:rPr>
                            <a:rPr lang="en-US" sz="1600" b="0" i="0" smtClean="0">
                              <a:latin typeface="Cambria Math" panose="02040503050406030204" pitchFamily="18" charset="0"/>
                              <a:ea typeface="Cambria Math" panose="02040503050406030204" pitchFamily="18" charset="0"/>
                            </a:rPr>
                            <m:t>d</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𝑎</m:t>
                              </m:r>
                            </m:e>
                            <m:sub>
                              <m:r>
                                <a:rPr lang="en-US" sz="1600" i="1">
                                  <a:latin typeface="Cambria Math" panose="02040503050406030204" pitchFamily="18" charset="0"/>
                                  <a:ea typeface="Cambria Math" panose="02040503050406030204" pitchFamily="18" charset="0"/>
                                </a:rPr>
                                <m:t>0</m:t>
                              </m:r>
                            </m:sub>
                          </m:sSub>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𝑇</m:t>
                              </m:r>
                            </m:e>
                          </m:d>
                        </m:num>
                        <m:den>
                          <m:r>
                            <m:rPr>
                              <m:sty m:val="p"/>
                            </m:rPr>
                            <a:rPr lang="en-US" sz="1600" b="0" i="0" smtClean="0">
                              <a:latin typeface="Cambria Math" panose="02040503050406030204" pitchFamily="18" charset="0"/>
                              <a:ea typeface="Cambria Math" panose="02040503050406030204" pitchFamily="18" charset="0"/>
                            </a:rPr>
                            <m:t>d</m:t>
                          </m:r>
                          <m:r>
                            <a:rPr lang="en-US" sz="1600" b="0" i="1" smtClean="0">
                              <a:latin typeface="Cambria Math" panose="02040503050406030204" pitchFamily="18" charset="0"/>
                              <a:ea typeface="Cambria Math" panose="02040503050406030204" pitchFamily="18" charset="0"/>
                            </a:rPr>
                            <m:t>𝑇</m:t>
                          </m:r>
                        </m:den>
                      </m:f>
                      <m:r>
                        <a:rPr lang="en-US" sz="1600" b="0" i="1" smtClean="0">
                          <a:latin typeface="Cambria Math" panose="02040503050406030204" pitchFamily="18" charset="0"/>
                          <a:ea typeface="Cambria Math" panose="02040503050406030204" pitchFamily="18" charset="0"/>
                        </a:rPr>
                        <m:t>.</m:t>
                      </m:r>
                    </m:oMath>
                  </m:oMathPara>
                </a14:m>
                <a:endParaRPr lang="en-US" sz="1600" dirty="0">
                  <a:solidFill>
                    <a:schemeClr val="tx1"/>
                  </a:solidFill>
                </a:endParaRPr>
              </a:p>
            </p:txBody>
          </p:sp>
        </mc:Choice>
        <mc:Fallback xmlns="">
          <p:sp>
            <p:nvSpPr>
              <p:cNvPr id="2" name="TextBox 1">
                <a:extLst>
                  <a:ext uri="{FF2B5EF4-FFF2-40B4-BE49-F238E27FC236}">
                    <a16:creationId xmlns:a16="http://schemas.microsoft.com/office/drawing/2014/main" id="{87B0F6FA-8CC4-58D1-E8A0-3C6EE02C1CBB}"/>
                  </a:ext>
                </a:extLst>
              </p:cNvPr>
              <p:cNvSpPr txBox="1">
                <a:spLocks noRot="1" noChangeAspect="1" noMove="1" noResize="1" noEditPoints="1" noAdjustHandles="1" noChangeArrowheads="1" noChangeShapeType="1" noTextEdit="1"/>
              </p:cNvSpPr>
              <p:nvPr/>
            </p:nvSpPr>
            <p:spPr>
              <a:xfrm>
                <a:off x="-21700" y="740175"/>
                <a:ext cx="6193899" cy="4889865"/>
              </a:xfrm>
              <a:prstGeom prst="rect">
                <a:avLst/>
              </a:prstGeom>
              <a:blipFill>
                <a:blip r:embed="rId5"/>
                <a:stretch>
                  <a:fillRect l="-492" t="-3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D29219F-744A-61A9-2872-308CAB80E161}"/>
                  </a:ext>
                </a:extLst>
              </p:cNvPr>
              <p:cNvSpPr txBox="1"/>
              <p:nvPr/>
            </p:nvSpPr>
            <p:spPr>
              <a:xfrm>
                <a:off x="7738636" y="4814331"/>
                <a:ext cx="2929020" cy="875817"/>
              </a:xfrm>
              <a:prstGeom prst="rect">
                <a:avLst/>
              </a:prstGeom>
              <a:solidFill>
                <a:srgbClr val="FABCD6"/>
              </a:solidFill>
              <a:ln w="38100">
                <a:solidFill>
                  <a:srgbClr val="EF3784"/>
                </a:solidFill>
              </a:ln>
            </p:spPr>
            <p:txBody>
              <a:bodyPr wrap="square" rtlCol="0">
                <a:spAutoFit/>
              </a:bodyPr>
              <a:lstStyle/>
              <a:p>
                <a:pPr algn="ctr"/>
                <a:r>
                  <a:rPr lang="en-US" sz="1600" dirty="0">
                    <a:solidFill>
                      <a:schemeClr val="tx1"/>
                    </a:solidFill>
                  </a:rPr>
                  <a:t>Binding energy of the exciton:</a:t>
                </a:r>
                <a:endParaRPr lang="en-US" sz="1600" i="1" dirty="0">
                  <a:latin typeface="Cambria Math" panose="02040503050406030204" pitchFamily="18" charset="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𝑅</m:t>
                      </m:r>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4</m:t>
                          </m:r>
                          <m:sSubSup>
                            <m:sSubSupPr>
                              <m:ctrlPr>
                                <a:rPr lang="en-US" sz="1600" b="0" i="1" smtClean="0">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𝜇</m:t>
                              </m:r>
                            </m:e>
                            <m:sub>
                              <m:r>
                                <a:rPr lang="en-US" sz="1600" b="0" i="1" smtClean="0">
                                  <a:latin typeface="Cambria Math" panose="02040503050406030204" pitchFamily="18" charset="0"/>
                                  <a:ea typeface="Cambria Math" panose="02040503050406030204" pitchFamily="18" charset="0"/>
                                </a:rPr>
                                <m:t>⊥</m:t>
                              </m:r>
                            </m:sub>
                            <m:sup>
                              <m:r>
                                <a:rPr lang="en-US" sz="1600" b="0" i="1" smtClean="0">
                                  <a:latin typeface="Cambria Math" panose="02040503050406030204" pitchFamily="18" charset="0"/>
                                  <a:ea typeface="Cambria Math" panose="02040503050406030204" pitchFamily="18" charset="0"/>
                                </a:rPr>
                                <m:t>𝑢</m:t>
                              </m:r>
                            </m:sup>
                          </m:sSubSup>
                        </m:num>
                        <m:den>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𝜀</m:t>
                              </m:r>
                            </m:e>
                            <m:sub>
                              <m:r>
                                <m:rPr>
                                  <m:sty m:val="p"/>
                                </m:rPr>
                                <a:rPr lang="en-US" sz="1600">
                                  <a:latin typeface="Cambria Math" panose="02040503050406030204" pitchFamily="18" charset="0"/>
                                  <a:ea typeface="Cambria Math" panose="02040503050406030204" pitchFamily="18" charset="0"/>
                                </a:rPr>
                                <m:t>st</m:t>
                              </m:r>
                            </m:sub>
                            <m:sup>
                              <m:r>
                                <a:rPr lang="en-US" sz="1600" i="1">
                                  <a:latin typeface="Cambria Math" panose="02040503050406030204" pitchFamily="18" charset="0"/>
                                  <a:ea typeface="Cambria Math" panose="02040503050406030204" pitchFamily="18" charset="0"/>
                                </a:rPr>
                                <m:t>2</m:t>
                              </m:r>
                            </m:sup>
                          </m:sSubSup>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𝑇</m:t>
                          </m:r>
                          <m:r>
                            <a:rPr lang="en-US" sz="1600" b="0" i="1" smtClean="0">
                              <a:latin typeface="Cambria Math" panose="02040503050406030204" pitchFamily="18" charset="0"/>
                              <a:ea typeface="Cambria Math" panose="02040503050406030204" pitchFamily="18" charset="0"/>
                            </a:rPr>
                            <m:t>)</m:t>
                          </m:r>
                        </m:den>
                      </m:f>
                      <m:r>
                        <m:rPr>
                          <m:sty m:val="p"/>
                        </m:rPr>
                        <a:rPr lang="en-US" sz="1600">
                          <a:latin typeface="Cambria Math" panose="02040503050406030204" pitchFamily="18" charset="0"/>
                          <a:ea typeface="Cambria Math" panose="02040503050406030204" pitchFamily="18" charset="0"/>
                        </a:rPr>
                        <m:t>Ry</m:t>
                      </m:r>
                    </m:oMath>
                  </m:oMathPara>
                </a14:m>
                <a:endParaRPr lang="en-US" sz="1600" dirty="0"/>
              </a:p>
            </p:txBody>
          </p:sp>
        </mc:Choice>
        <mc:Fallback xmlns="">
          <p:sp>
            <p:nvSpPr>
              <p:cNvPr id="11" name="TextBox 10">
                <a:extLst>
                  <a:ext uri="{FF2B5EF4-FFF2-40B4-BE49-F238E27FC236}">
                    <a16:creationId xmlns:a16="http://schemas.microsoft.com/office/drawing/2014/main" id="{CD29219F-744A-61A9-2872-308CAB80E161}"/>
                  </a:ext>
                </a:extLst>
              </p:cNvPr>
              <p:cNvSpPr txBox="1">
                <a:spLocks noRot="1" noChangeAspect="1" noMove="1" noResize="1" noEditPoints="1" noAdjustHandles="1" noChangeArrowheads="1" noChangeShapeType="1" noTextEdit="1"/>
              </p:cNvSpPr>
              <p:nvPr/>
            </p:nvSpPr>
            <p:spPr>
              <a:xfrm>
                <a:off x="7738636" y="4814331"/>
                <a:ext cx="2929020" cy="875817"/>
              </a:xfrm>
              <a:prstGeom prst="rect">
                <a:avLst/>
              </a:prstGeom>
              <a:blipFill>
                <a:blip r:embed="rId6"/>
                <a:stretch>
                  <a:fillRect/>
                </a:stretch>
              </a:blipFill>
              <a:ln w="38100">
                <a:solidFill>
                  <a:srgbClr val="EF378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7C75A53-5F10-7F88-62A8-1B89C0951126}"/>
                  </a:ext>
                </a:extLst>
              </p:cNvPr>
              <p:cNvSpPr txBox="1"/>
              <p:nvPr/>
            </p:nvSpPr>
            <p:spPr>
              <a:xfrm>
                <a:off x="7769856" y="347141"/>
                <a:ext cx="2897800" cy="584775"/>
              </a:xfrm>
              <a:prstGeom prst="rect">
                <a:avLst/>
              </a:prstGeom>
              <a:solidFill>
                <a:srgbClr val="FFC000"/>
              </a:solidFill>
            </p:spPr>
            <p:txBody>
              <a:bodyPr wrap="square" rtlCol="0">
                <a:spAutoFit/>
              </a:bodyPr>
              <a:lstStyle/>
              <a:p>
                <a:pPr algn="ctr"/>
                <a:r>
                  <a:rPr lang="en-US" sz="1600" dirty="0"/>
                  <a:t>Reduced masses come from a 6 band </a:t>
                </a:r>
                <a14:m>
                  <m:oMath xmlns:m="http://schemas.openxmlformats.org/officeDocument/2006/math">
                    <m:r>
                      <a:rPr lang="en-US" sz="1600" b="1" i="0" smtClean="0">
                        <a:latin typeface="Cambria Math" panose="02040503050406030204" pitchFamily="18" charset="0"/>
                        <a:ea typeface="Cambria Math" panose="02040503050406030204" pitchFamily="18" charset="0"/>
                      </a:rPr>
                      <m:t>𝐤</m:t>
                    </m:r>
                    <m:r>
                      <a:rPr lang="en-US" sz="1600" b="1" i="0" smtClean="0">
                        <a:latin typeface="Cambria Math" panose="02040503050406030204" pitchFamily="18" charset="0"/>
                        <a:ea typeface="Cambria Math" panose="02040503050406030204" pitchFamily="18" charset="0"/>
                      </a:rPr>
                      <m:t>⋅</m:t>
                    </m:r>
                    <m:r>
                      <a:rPr lang="en-US" sz="1600" b="1" i="0" smtClean="0">
                        <a:latin typeface="Cambria Math" panose="02040503050406030204" pitchFamily="18" charset="0"/>
                        <a:ea typeface="Cambria Math" panose="02040503050406030204" pitchFamily="18" charset="0"/>
                      </a:rPr>
                      <m:t>𝐩</m:t>
                    </m:r>
                  </m:oMath>
                </a14:m>
                <a:r>
                  <a:rPr lang="en-US" sz="1600" dirty="0"/>
                  <a:t>-theory model.</a:t>
                </a:r>
              </a:p>
            </p:txBody>
          </p:sp>
        </mc:Choice>
        <mc:Fallback xmlns="">
          <p:sp>
            <p:nvSpPr>
              <p:cNvPr id="3" name="TextBox 2">
                <a:extLst>
                  <a:ext uri="{FF2B5EF4-FFF2-40B4-BE49-F238E27FC236}">
                    <a16:creationId xmlns:a16="http://schemas.microsoft.com/office/drawing/2014/main" id="{47C75A53-5F10-7F88-62A8-1B89C0951126}"/>
                  </a:ext>
                </a:extLst>
              </p:cNvPr>
              <p:cNvSpPr txBox="1">
                <a:spLocks noRot="1" noChangeAspect="1" noMove="1" noResize="1" noEditPoints="1" noAdjustHandles="1" noChangeArrowheads="1" noChangeShapeType="1" noTextEdit="1"/>
              </p:cNvSpPr>
              <p:nvPr/>
            </p:nvSpPr>
            <p:spPr>
              <a:xfrm>
                <a:off x="7769856" y="347141"/>
                <a:ext cx="2897800" cy="584775"/>
              </a:xfrm>
              <a:prstGeom prst="rect">
                <a:avLst/>
              </a:prstGeom>
              <a:blipFill>
                <a:blip r:embed="rId7"/>
                <a:stretch>
                  <a:fillRect t="-3125" r="-1053" b="-12500"/>
                </a:stretch>
              </a:blipFill>
            </p:spPr>
            <p:txBody>
              <a:bodyPr/>
              <a:lstStyle/>
              <a:p>
                <a:r>
                  <a:rPr lang="en-US">
                    <a:noFill/>
                  </a:rPr>
                  <a:t> </a:t>
                </a:r>
              </a:p>
            </p:txBody>
          </p:sp>
        </mc:Fallback>
      </mc:AlternateContent>
    </p:spTree>
    <p:extLst>
      <p:ext uri="{BB962C8B-B14F-4D97-AF65-F5344CB8AC3E}">
        <p14:creationId xmlns:p14="http://schemas.microsoft.com/office/powerpoint/2010/main" val="129766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1AD47-79B6-EBC7-CCF1-DCA719DCCA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73BB0AD-D95F-EC38-2562-8D67F6A381A3}"/>
              </a:ext>
            </a:extLst>
          </p:cNvPr>
          <p:cNvSpPr>
            <a:spLocks noGrp="1"/>
          </p:cNvSpPr>
          <p:nvPr>
            <p:ph type="ctrTitle"/>
          </p:nvPr>
        </p:nvSpPr>
        <p:spPr>
          <a:xfrm>
            <a:off x="914400" y="806780"/>
            <a:ext cx="10363200" cy="1466291"/>
          </a:xfrm>
        </p:spPr>
        <p:txBody>
          <a:bodyPr>
            <a:normAutofit/>
          </a:bodyPr>
          <a:lstStyle/>
          <a:p>
            <a:r>
              <a:rPr lang="en-US" sz="4000" dirty="0"/>
              <a:t>Experimental data &amp; results</a:t>
            </a:r>
            <a:endParaRPr lang="en-US" sz="1400" dirty="0"/>
          </a:p>
        </p:txBody>
      </p:sp>
    </p:spTree>
    <p:extLst>
      <p:ext uri="{BB962C8B-B14F-4D97-AF65-F5344CB8AC3E}">
        <p14:creationId xmlns:p14="http://schemas.microsoft.com/office/powerpoint/2010/main" val="368823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0C77F-D679-3341-7FB4-1F92F1D1E110}"/>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C5D62E45-911B-FB9B-FEA8-C87A78B912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90349" y="1644055"/>
            <a:ext cx="9935342" cy="4114800"/>
          </a:xfrm>
          <a:prstGeom prst="rect">
            <a:avLst/>
          </a:prstGeom>
        </p:spPr>
      </p:pic>
      <p:pic>
        <p:nvPicPr>
          <p:cNvPr id="2" name="Graphic 1">
            <a:extLst>
              <a:ext uri="{FF2B5EF4-FFF2-40B4-BE49-F238E27FC236}">
                <a16:creationId xmlns:a16="http://schemas.microsoft.com/office/drawing/2014/main" id="{45A987DE-3F88-7937-0972-5CF36D2EB7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4603" y="654983"/>
            <a:ext cx="2803593" cy="2077534"/>
          </a:xfrm>
          <a:prstGeom prst="rect">
            <a:avLst/>
          </a:prstGeom>
        </p:spPr>
      </p:pic>
      <p:sp>
        <p:nvSpPr>
          <p:cNvPr id="7" name="Slide Number Placeholder 6">
            <a:extLst>
              <a:ext uri="{FF2B5EF4-FFF2-40B4-BE49-F238E27FC236}">
                <a16:creationId xmlns:a16="http://schemas.microsoft.com/office/drawing/2014/main" id="{9A5238D5-F4AD-BB37-C745-5623BF135E88}"/>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15</a:t>
            </a:fld>
            <a:endParaRPr lang="en-US" sz="1600" dirty="0"/>
          </a:p>
        </p:txBody>
      </p:sp>
      <p:sp>
        <p:nvSpPr>
          <p:cNvPr id="12" name="Title 1">
            <a:extLst>
              <a:ext uri="{FF2B5EF4-FFF2-40B4-BE49-F238E27FC236}">
                <a16:creationId xmlns:a16="http://schemas.microsoft.com/office/drawing/2014/main" id="{371682A0-FB55-7CFB-3A6E-FECC186A98A1}"/>
              </a:ext>
            </a:extLst>
          </p:cNvPr>
          <p:cNvSpPr>
            <a:spLocks noGrp="1"/>
          </p:cNvSpPr>
          <p:nvPr>
            <p:ph type="title"/>
          </p:nvPr>
        </p:nvSpPr>
        <p:spPr>
          <a:xfrm>
            <a:off x="0" y="1"/>
            <a:ext cx="10515600" cy="915894"/>
          </a:xfrm>
        </p:spPr>
        <p:txBody>
          <a:bodyPr>
            <a:normAutofit/>
          </a:bodyPr>
          <a:lstStyle/>
          <a:p>
            <a:r>
              <a:rPr lang="en-US" sz="3600" b="1" kern="100" dirty="0">
                <a:solidFill>
                  <a:schemeClr val="accent6"/>
                </a:solidFill>
                <a:effectLst/>
                <a:latin typeface="Tahoma" panose="020B0604030504040204" pitchFamily="34" charset="0"/>
                <a:ea typeface="Tahoma" panose="020B0604030504040204" pitchFamily="34" charset="0"/>
                <a:cs typeface="Tahoma" panose="020B0604030504040204" pitchFamily="34" charset="0"/>
              </a:rPr>
              <a:t>Spectroscopic ellipsometry</a:t>
            </a:r>
            <a:endParaRPr lang="en-US" sz="3500" dirty="0"/>
          </a:p>
        </p:txBody>
      </p:sp>
      <p:sp>
        <p:nvSpPr>
          <p:cNvPr id="11" name="Google Shape;99;p16">
            <a:extLst>
              <a:ext uri="{FF2B5EF4-FFF2-40B4-BE49-F238E27FC236}">
                <a16:creationId xmlns:a16="http://schemas.microsoft.com/office/drawing/2014/main" id="{062715E9-32F2-534D-E1F1-3A3863998A90}"/>
              </a:ext>
            </a:extLst>
          </p:cNvPr>
          <p:cNvSpPr txBox="1"/>
          <p:nvPr/>
        </p:nvSpPr>
        <p:spPr>
          <a:xfrm>
            <a:off x="6090270" y="5811598"/>
            <a:ext cx="5777052" cy="830966"/>
          </a:xfrm>
          <a:prstGeom prst="rect">
            <a:avLst/>
          </a:prstGeom>
          <a:noFill/>
          <a:ln>
            <a:noFill/>
          </a:ln>
        </p:spPr>
        <p:txBody>
          <a:bodyPr spcFirstLastPara="1" wrap="square" lIns="91425" tIns="91425" rIns="91425" bIns="91425" anchor="t" anchorCtr="0">
            <a:spAutoFit/>
          </a:bodyPr>
          <a:lstStyle/>
          <a:p>
            <a:r>
              <a:rPr lang="en-US" dirty="0">
                <a:solidFill>
                  <a:schemeClr val="bg1"/>
                </a:solidFill>
                <a:latin typeface="+mj-lt"/>
                <a:ea typeface="Calibri"/>
                <a:cs typeface="Times New Roman"/>
                <a:sym typeface="Times New Roman"/>
              </a:rPr>
              <a:t>H. Fujiwara, </a:t>
            </a:r>
            <a:r>
              <a:rPr lang="en-US" i="1" dirty="0">
                <a:solidFill>
                  <a:schemeClr val="bg1"/>
                </a:solidFill>
                <a:latin typeface="+mj-lt"/>
                <a:ea typeface="Calibri"/>
                <a:cs typeface="Times New Roman"/>
                <a:sym typeface="Times New Roman"/>
              </a:rPr>
              <a:t>Spectroscopic Ellipsometry</a:t>
            </a:r>
            <a:r>
              <a:rPr lang="en-US" dirty="0">
                <a:solidFill>
                  <a:schemeClr val="bg1"/>
                </a:solidFill>
                <a:latin typeface="+mj-lt"/>
                <a:ea typeface="Calibri"/>
                <a:cs typeface="Times New Roman"/>
                <a:sym typeface="Times New Roman"/>
              </a:rPr>
              <a:t> (John Wiley &amp; Sons, 2007).</a:t>
            </a:r>
          </a:p>
          <a:p>
            <a:r>
              <a:rPr lang="en-US" dirty="0">
                <a:solidFill>
                  <a:schemeClr val="bg1"/>
                </a:solidFill>
                <a:latin typeface="+mj-lt"/>
                <a:ea typeface="Calibri"/>
                <a:cs typeface="Times New Roman"/>
                <a:sym typeface="Times New Roman"/>
              </a:rPr>
              <a:t>R. Kleim </a:t>
            </a:r>
            <a:r>
              <a:rPr lang="en-US" i="1" dirty="0">
                <a:solidFill>
                  <a:schemeClr val="bg1"/>
                </a:solidFill>
                <a:latin typeface="+mj-lt"/>
                <a:ea typeface="Calibri"/>
                <a:cs typeface="Times New Roman"/>
                <a:sym typeface="Times New Roman"/>
              </a:rPr>
              <a:t>et al.</a:t>
            </a:r>
            <a:r>
              <a:rPr lang="en-US" dirty="0">
                <a:solidFill>
                  <a:schemeClr val="bg1"/>
                </a:solidFill>
                <a:latin typeface="+mj-lt"/>
                <a:ea typeface="Calibri"/>
                <a:cs typeface="Times New Roman"/>
                <a:sym typeface="Times New Roman"/>
              </a:rPr>
              <a:t>, </a:t>
            </a:r>
            <a:r>
              <a:rPr lang="en-US" dirty="0">
                <a:solidFill>
                  <a:schemeClr val="bg1"/>
                </a:solidFill>
                <a:ea typeface="Calibri"/>
                <a:cs typeface="Times New Roman"/>
                <a:sym typeface="Times New Roman"/>
              </a:rPr>
              <a:t>J. Opt. Soc. Am. A</a:t>
            </a:r>
            <a:r>
              <a:rPr lang="en-US" dirty="0">
                <a:solidFill>
                  <a:schemeClr val="bg1"/>
                </a:solidFill>
                <a:latin typeface="+mj-lt"/>
                <a:ea typeface="Calibri"/>
                <a:cs typeface="Times New Roman"/>
                <a:sym typeface="Times New Roman"/>
              </a:rPr>
              <a:t> </a:t>
            </a:r>
            <a:r>
              <a:rPr lang="en-US" b="1" dirty="0">
                <a:solidFill>
                  <a:schemeClr val="bg1"/>
                </a:solidFill>
                <a:latin typeface="+mj-lt"/>
                <a:ea typeface="Calibri"/>
                <a:cs typeface="Times New Roman"/>
                <a:sym typeface="Times New Roman"/>
              </a:rPr>
              <a:t>11</a:t>
            </a:r>
            <a:r>
              <a:rPr lang="en-US" dirty="0">
                <a:solidFill>
                  <a:schemeClr val="bg1"/>
                </a:solidFill>
                <a:latin typeface="+mj-lt"/>
                <a:ea typeface="Calibri"/>
                <a:cs typeface="Times New Roman"/>
                <a:sym typeface="Times New Roman"/>
              </a:rPr>
              <a:t>, 2550 (1994).</a:t>
            </a:r>
          </a:p>
          <a:p>
            <a:endParaRPr lang="en-US" dirty="0">
              <a:solidFill>
                <a:schemeClr val="bg1"/>
              </a:solidFill>
              <a:latin typeface="+mj-lt"/>
              <a:ea typeface="Calibri"/>
              <a:cs typeface="Times New Roman"/>
              <a:sym typeface="Times New Roman"/>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4AF06A6-47CB-9FB1-40A0-E3CFD96D5139}"/>
                  </a:ext>
                </a:extLst>
              </p:cNvPr>
              <p:cNvSpPr txBox="1"/>
              <p:nvPr/>
            </p:nvSpPr>
            <p:spPr>
              <a:xfrm>
                <a:off x="6409425" y="46768"/>
                <a:ext cx="3039375" cy="1636025"/>
              </a:xfrm>
              <a:prstGeom prst="rect">
                <a:avLst/>
              </a:prstGeom>
              <a:solidFill>
                <a:srgbClr val="D9F2D0"/>
              </a:solidFill>
              <a:ln w="38100">
                <a:solidFill>
                  <a:srgbClr val="47D45A"/>
                </a:solidFill>
              </a:ln>
            </p:spPr>
            <p:txBody>
              <a:bodyPr wrap="square" numCol="2" rtlCol="0">
                <a:spAutoFit/>
              </a:bodyPr>
              <a:lstStyle/>
              <a:p>
                <a:r>
                  <a:rPr lang="en-US" dirty="0"/>
                  <a:t>Fundamental equation of ellipsometry:</a:t>
                </a:r>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𝜌</m:t>
                      </m:r>
                      <m:r>
                        <a:rPr lang="en-US" b="0" i="1" smtClean="0">
                          <a:latin typeface="Cambria Math" panose="02040503050406030204" pitchFamily="18" charset="0"/>
                        </a:rPr>
                        <m:t>=</m:t>
                      </m:r>
                      <m:r>
                        <m:rPr>
                          <m:sty m:val="p"/>
                        </m:rPr>
                        <a:rPr lang="en-US" b="0" i="1" smtClean="0">
                          <a:latin typeface="Cambria Math" panose="02040503050406030204" pitchFamily="18" charset="0"/>
                        </a:rPr>
                        <m:t>tan</m:t>
                      </m:r>
                      <m:r>
                        <m:rPr>
                          <m:sty m:val="p"/>
                        </m:rPr>
                        <a:rPr lang="en-US" b="0" i="0" smtClean="0">
                          <a:latin typeface="Cambria Math" panose="02040503050406030204" pitchFamily="18" charset="0"/>
                        </a:rPr>
                        <m:t>Ψ</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𝑖</m:t>
                          </m:r>
                          <m:r>
                            <m:rPr>
                              <m:sty m:val="p"/>
                            </m:rPr>
                            <a:rPr lang="en-US" b="0" i="0" smtClean="0">
                              <a:latin typeface="Cambria Math" panose="02040503050406030204" pitchFamily="18" charset="0"/>
                            </a:rPr>
                            <m:t>Δ</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m:rPr>
                                  <m:sty m:val="p"/>
                                </m:rPr>
                                <a:rPr lang="en-US" b="0" i="0" smtClean="0">
                                  <a:latin typeface="Cambria Math" panose="02040503050406030204" pitchFamily="18" charset="0"/>
                                </a:rPr>
                                <m:t>p</m:t>
                              </m:r>
                            </m:sub>
                          </m:sSub>
                        </m:num>
                        <m:den>
                          <m:sSub>
                            <m:sSubPr>
                              <m:ctrlPr>
                                <a:rPr lang="en-US" i="1">
                                  <a:latin typeface="Cambria Math" panose="02040503050406030204" pitchFamily="18" charset="0"/>
                                </a:rPr>
                              </m:ctrlPr>
                            </m:sSubPr>
                            <m:e>
                              <m:r>
                                <a:rPr lang="en-US" i="1">
                                  <a:latin typeface="Cambria Math" panose="02040503050406030204" pitchFamily="18" charset="0"/>
                                </a:rPr>
                                <m:t>𝑟</m:t>
                              </m:r>
                            </m:e>
                            <m:sub>
                              <m:r>
                                <m:rPr>
                                  <m:sty m:val="p"/>
                                </m:rPr>
                                <a:rPr lang="en-US" b="0" i="0" smtClean="0">
                                  <a:latin typeface="Cambria Math" panose="02040503050406030204" pitchFamily="18" charset="0"/>
                                </a:rPr>
                                <m:t>s</m:t>
                              </m:r>
                            </m:sub>
                          </m:sSub>
                        </m:den>
                      </m:f>
                    </m:oMath>
                  </m:oMathPara>
                </a14:m>
                <a:endParaRPr lang="en-US" dirty="0"/>
              </a:p>
              <a:p>
                <a:r>
                  <a:rPr lang="en-US" dirty="0"/>
                  <a:t>Complex pseudo-dielectric function:</a:t>
                </a:r>
              </a:p>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𝜀</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r>
                        <a:rPr lang="en-US" b="0" i="1" smtClean="0">
                          <a:latin typeface="Cambria Math" panose="02040503050406030204" pitchFamily="18" charset="0"/>
                        </a:rPr>
                        <m:t>𝜃</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tan</m:t>
                              </m:r>
                            </m:e>
                            <m:sup>
                              <m:r>
                                <a:rPr lang="en-US" b="0" i="1" smtClean="0">
                                  <a:latin typeface="Cambria Math" panose="02040503050406030204" pitchFamily="18" charset="0"/>
                                </a:rPr>
                                <m:t>2</m:t>
                              </m:r>
                            </m:sup>
                          </m:sSup>
                          <m:r>
                            <a:rPr lang="en-US" b="0" i="1" smtClean="0">
                              <a:latin typeface="Cambria Math" panose="02040503050406030204" pitchFamily="18" charset="0"/>
                            </a:rPr>
                            <m:t>𝜃</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r>
                                    <a:rPr lang="en-US" b="0" i="1" smtClean="0">
                                      <a:latin typeface="Cambria Math" panose="02040503050406030204" pitchFamily="18" charset="0"/>
                                    </a:rPr>
                                    <m:t>𝜌</m:t>
                                  </m:r>
                                </m:num>
                                <m:den>
                                  <m:r>
                                    <a:rPr lang="en-US" b="0" i="1" smtClean="0">
                                      <a:latin typeface="Cambria Math" panose="02040503050406030204" pitchFamily="18" charset="0"/>
                                    </a:rPr>
                                    <m:t>1+</m:t>
                                  </m:r>
                                  <m:r>
                                    <a:rPr lang="en-US" b="0" i="1" smtClean="0">
                                      <a:latin typeface="Cambria Math" panose="02040503050406030204" pitchFamily="18" charset="0"/>
                                    </a:rPr>
                                    <m:t>𝜌</m:t>
                                  </m:r>
                                </m:den>
                              </m:f>
                            </m:e>
                          </m:d>
                        </m:e>
                      </m:d>
                    </m:oMath>
                  </m:oMathPara>
                </a14:m>
                <a:endParaRPr lang="en-US" dirty="0"/>
              </a:p>
            </p:txBody>
          </p:sp>
        </mc:Choice>
        <mc:Fallback xmlns="">
          <p:sp>
            <p:nvSpPr>
              <p:cNvPr id="3" name="TextBox 2">
                <a:extLst>
                  <a:ext uri="{FF2B5EF4-FFF2-40B4-BE49-F238E27FC236}">
                    <a16:creationId xmlns:a16="http://schemas.microsoft.com/office/drawing/2014/main" id="{E4AF06A6-47CB-9FB1-40A0-E3CFD96D5139}"/>
                  </a:ext>
                </a:extLst>
              </p:cNvPr>
              <p:cNvSpPr txBox="1">
                <a:spLocks noRot="1" noChangeAspect="1" noMove="1" noResize="1" noEditPoints="1" noAdjustHandles="1" noChangeArrowheads="1" noChangeShapeType="1" noTextEdit="1"/>
              </p:cNvSpPr>
              <p:nvPr/>
            </p:nvSpPr>
            <p:spPr>
              <a:xfrm>
                <a:off x="6409425" y="46768"/>
                <a:ext cx="3039375" cy="1636025"/>
              </a:xfrm>
              <a:prstGeom prst="rect">
                <a:avLst/>
              </a:prstGeom>
              <a:blipFill>
                <a:blip r:embed="rId7"/>
                <a:stretch>
                  <a:fillRect/>
                </a:stretch>
              </a:blipFill>
              <a:ln w="38100">
                <a:solidFill>
                  <a:srgbClr val="47D45A"/>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0A348BA-1E90-3611-057B-7F7A4F35D8C2}"/>
                  </a:ext>
                </a:extLst>
              </p:cNvPr>
              <p:cNvSpPr txBox="1"/>
              <p:nvPr/>
            </p:nvSpPr>
            <p:spPr>
              <a:xfrm>
                <a:off x="0" y="3133421"/>
                <a:ext cx="4611757" cy="2755626"/>
              </a:xfrm>
              <a:prstGeom prst="rect">
                <a:avLst/>
              </a:prstGeom>
              <a:solidFill>
                <a:srgbClr val="FFC000"/>
              </a:solidFill>
            </p:spPr>
            <p:txBody>
              <a:bodyPr wrap="square" rtlCol="0">
                <a:spAutoFit/>
              </a:bodyPr>
              <a:lstStyle/>
              <a:p>
                <a:r>
                  <a:rPr lang="en-US" dirty="0"/>
                  <a:t>RCE in Jones matrix/vector formalism:</a:t>
                </a:r>
                <a:endParaRPr lang="en-US" b="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a:latin typeface="Cambria Math" panose="02040503050406030204" pitchFamily="18" charset="0"/>
                            </a:rPr>
                            <m:t>𝐋</m:t>
                          </m:r>
                        </m:e>
                        <m:sub>
                          <m:r>
                            <m:rPr>
                              <m:sty m:val="p"/>
                            </m:rPr>
                            <a:rPr lang="en-US">
                              <a:latin typeface="Cambria Math" panose="02040503050406030204" pitchFamily="18" charset="0"/>
                            </a:rPr>
                            <m:t>out</m:t>
                          </m:r>
                        </m:sub>
                      </m:sSub>
                      <m:r>
                        <a:rPr lang="en-US" b="1" i="1">
                          <a:latin typeface="Cambria Math" panose="02040503050406030204" pitchFamily="18" charset="0"/>
                        </a:rPr>
                        <m:t>=</m:t>
                      </m:r>
                      <m:r>
                        <a:rPr lang="en-US" b="1">
                          <a:latin typeface="Cambria Math" panose="02040503050406030204" pitchFamily="18" charset="0"/>
                        </a:rPr>
                        <m:t>𝐀𝐑</m:t>
                      </m:r>
                      <m:r>
                        <a:rPr lang="en-US" b="1">
                          <a:latin typeface="Cambria Math" panose="02040503050406030204" pitchFamily="18" charset="0"/>
                        </a:rPr>
                        <m:t>(−</m:t>
                      </m:r>
                      <m:r>
                        <a:rPr lang="en-US" i="1">
                          <a:latin typeface="Cambria Math" panose="02040503050406030204" pitchFamily="18" charset="0"/>
                        </a:rPr>
                        <m:t>𝐴</m:t>
                      </m:r>
                      <m:r>
                        <a:rPr lang="en-US" b="1">
                          <a:latin typeface="Cambria Math" panose="02040503050406030204" pitchFamily="18" charset="0"/>
                        </a:rPr>
                        <m:t>)</m:t>
                      </m:r>
                      <m:r>
                        <a:rPr lang="en-US" b="1">
                          <a:latin typeface="Cambria Math" panose="02040503050406030204" pitchFamily="18" charset="0"/>
                        </a:rPr>
                        <m:t>𝐑</m:t>
                      </m:r>
                      <m:r>
                        <a:rPr lang="en-US" b="1">
                          <a:latin typeface="Cambria Math" panose="02040503050406030204" pitchFamily="18" charset="0"/>
                        </a:rPr>
                        <m:t>(</m:t>
                      </m:r>
                      <m:r>
                        <a:rPr lang="en-US" i="1">
                          <a:latin typeface="Cambria Math" panose="02040503050406030204" pitchFamily="18" charset="0"/>
                        </a:rPr>
                        <m:t>𝐶</m:t>
                      </m:r>
                      <m:r>
                        <a:rPr lang="en-US" b="1">
                          <a:latin typeface="Cambria Math" panose="02040503050406030204" pitchFamily="18" charset="0"/>
                        </a:rPr>
                        <m:t>)</m:t>
                      </m:r>
                      <m:r>
                        <a:rPr lang="en-US" b="1">
                          <a:latin typeface="Cambria Math" panose="02040503050406030204" pitchFamily="18" charset="0"/>
                        </a:rPr>
                        <m:t>𝐂𝐑</m:t>
                      </m:r>
                      <m:r>
                        <a:rPr lang="en-US" b="1">
                          <a:latin typeface="Cambria Math" panose="02040503050406030204" pitchFamily="18" charset="0"/>
                        </a:rPr>
                        <m:t>(−</m:t>
                      </m:r>
                      <m:r>
                        <a:rPr lang="en-US" i="1">
                          <a:latin typeface="Cambria Math" panose="02040503050406030204" pitchFamily="18" charset="0"/>
                        </a:rPr>
                        <m:t>𝐶</m:t>
                      </m:r>
                      <m:r>
                        <a:rPr lang="en-US" b="1">
                          <a:latin typeface="Cambria Math" panose="02040503050406030204" pitchFamily="18" charset="0"/>
                        </a:rPr>
                        <m:t>)</m:t>
                      </m:r>
                      <m:r>
                        <a:rPr lang="en-US" b="1">
                          <a:latin typeface="Cambria Math" panose="02040503050406030204" pitchFamily="18" charset="0"/>
                        </a:rPr>
                        <m:t>𝐒𝐑</m:t>
                      </m:r>
                      <m:r>
                        <a:rPr lang="en-US" b="1">
                          <a:latin typeface="Cambria Math" panose="02040503050406030204" pitchFamily="18" charset="0"/>
                        </a:rPr>
                        <m:t>(−</m:t>
                      </m:r>
                      <m:r>
                        <a:rPr lang="en-US" i="1">
                          <a:latin typeface="Cambria Math" panose="02040503050406030204" pitchFamily="18" charset="0"/>
                        </a:rPr>
                        <m:t>𝑃</m:t>
                      </m:r>
                      <m:r>
                        <a:rPr lang="en-US" b="1">
                          <a:latin typeface="Cambria Math" panose="02040503050406030204" pitchFamily="18" charset="0"/>
                        </a:rPr>
                        <m:t>)</m:t>
                      </m:r>
                      <m:r>
                        <a:rPr lang="en-US" b="1">
                          <a:latin typeface="Cambria Math" panose="02040503050406030204" pitchFamily="18" charset="0"/>
                        </a:rPr>
                        <m:t>𝐏</m:t>
                      </m:r>
                      <m:sSub>
                        <m:sSubPr>
                          <m:ctrlPr>
                            <a:rPr lang="en-US" b="1" i="1">
                              <a:latin typeface="Cambria Math" panose="02040503050406030204" pitchFamily="18" charset="0"/>
                            </a:rPr>
                          </m:ctrlPr>
                        </m:sSubPr>
                        <m:e>
                          <m:r>
                            <a:rPr lang="en-US" b="1">
                              <a:latin typeface="Cambria Math" panose="02040503050406030204" pitchFamily="18" charset="0"/>
                            </a:rPr>
                            <m:t>𝐋</m:t>
                          </m:r>
                        </m:e>
                        <m:sub>
                          <m:r>
                            <m:rPr>
                              <m:sty m:val="p"/>
                            </m:rPr>
                            <a:rPr lang="en-US">
                              <a:latin typeface="Cambria Math" panose="02040503050406030204" pitchFamily="18" charset="0"/>
                            </a:rPr>
                            <m:t>in</m:t>
                          </m:r>
                        </m:sub>
                      </m:sSub>
                    </m:oMath>
                  </m:oMathPara>
                </a14:m>
                <a:endParaRPr lang="en-US" b="1" dirty="0"/>
              </a:p>
              <a:p>
                <a:pPr algn="ctr"/>
                <a:endParaRPr lang="en-US"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𝐼</m:t>
                      </m:r>
                      <m:d>
                        <m:dPr>
                          <m:ctrlPr>
                            <a:rPr lang="en-US" i="1">
                              <a:latin typeface="Cambria Math" panose="02040503050406030204" pitchFamily="18" charset="0"/>
                            </a:rPr>
                          </m:ctrlPr>
                        </m:dPr>
                        <m:e>
                          <m:r>
                            <a:rPr lang="en-US" i="1">
                              <a:latin typeface="Cambria Math" panose="02040503050406030204" pitchFamily="18" charset="0"/>
                            </a:rPr>
                            <m:t>𝐶</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0</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2</m:t>
                              </m:r>
                            </m:sub>
                          </m:sSub>
                          <m:r>
                            <m:rPr>
                              <m:sty m:val="p"/>
                            </m:rPr>
                            <a:rPr lang="en-US" i="1">
                              <a:latin typeface="Cambria Math" panose="02040503050406030204" pitchFamily="18" charset="0"/>
                            </a:rPr>
                            <m:t>cos</m:t>
                          </m:r>
                          <m:r>
                            <a:rPr lang="en-US" i="1">
                              <a:latin typeface="Cambria Math" panose="02040503050406030204" pitchFamily="18" charset="0"/>
                            </a:rPr>
                            <m:t>2</m:t>
                          </m:r>
                          <m:r>
                            <a:rPr lang="en-US" i="1">
                              <a:latin typeface="Cambria Math" panose="02040503050406030204" pitchFamily="18" charset="0"/>
                            </a:rPr>
                            <m:t>𝐶</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2</m:t>
                              </m:r>
                            </m:sub>
                          </m:sSub>
                          <m:r>
                            <m:rPr>
                              <m:sty m:val="p"/>
                            </m:rPr>
                            <a:rPr lang="en-US" i="1">
                              <a:latin typeface="Cambria Math" panose="02040503050406030204" pitchFamily="18" charset="0"/>
                            </a:rPr>
                            <m:t>sin</m:t>
                          </m:r>
                          <m:r>
                            <a:rPr lang="en-US" i="1">
                              <a:latin typeface="Cambria Math" panose="02040503050406030204" pitchFamily="18" charset="0"/>
                            </a:rPr>
                            <m:t>2</m:t>
                          </m:r>
                          <m:r>
                            <a:rPr lang="en-US" i="1">
                              <a:latin typeface="Cambria Math" panose="02040503050406030204" pitchFamily="18" charset="0"/>
                            </a:rPr>
                            <m:t>𝐶</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4</m:t>
                              </m:r>
                            </m:sub>
                          </m:sSub>
                          <m:r>
                            <m:rPr>
                              <m:sty m:val="p"/>
                            </m:rPr>
                            <a:rPr lang="en-US" i="1">
                              <a:latin typeface="Cambria Math" panose="02040503050406030204" pitchFamily="18" charset="0"/>
                            </a:rPr>
                            <m:t>cos</m:t>
                          </m:r>
                          <m:r>
                            <a:rPr lang="en-US" i="1">
                              <a:latin typeface="Cambria Math" panose="02040503050406030204" pitchFamily="18" charset="0"/>
                            </a:rPr>
                            <m:t>4</m:t>
                          </m:r>
                          <m:r>
                            <a:rPr lang="en-US" i="1">
                              <a:latin typeface="Cambria Math" panose="02040503050406030204" pitchFamily="18" charset="0"/>
                            </a:rPr>
                            <m:t>𝐶</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4</m:t>
                              </m:r>
                            </m:sub>
                          </m:sSub>
                          <m:r>
                            <m:rPr>
                              <m:sty m:val="p"/>
                            </m:rPr>
                            <a:rPr lang="en-US" i="1">
                              <a:latin typeface="Cambria Math" panose="02040503050406030204" pitchFamily="18" charset="0"/>
                            </a:rPr>
                            <m:t>sin</m:t>
                          </m:r>
                          <m:r>
                            <a:rPr lang="en-US" i="1">
                              <a:latin typeface="Cambria Math" panose="02040503050406030204" pitchFamily="18" charset="0"/>
                            </a:rPr>
                            <m:t>4</m:t>
                          </m:r>
                          <m:r>
                            <a:rPr lang="en-US" i="1">
                              <a:latin typeface="Cambria Math" panose="02040503050406030204" pitchFamily="18" charset="0"/>
                            </a:rPr>
                            <m:t>𝐶</m:t>
                          </m:r>
                        </m:e>
                      </m:d>
                    </m:oMath>
                  </m:oMathPara>
                </a14:m>
                <a:endParaRPr lang="en-US" b="1" dirty="0"/>
              </a:p>
              <a:p>
                <a:endParaRPr lang="en-US" dirty="0"/>
              </a:p>
              <a:p>
                <a:r>
                  <a:rPr lang="en-US" dirty="0" err="1"/>
                  <a:t>Ellipsometric</a:t>
                </a:r>
                <a:r>
                  <a:rPr lang="en-US" dirty="0"/>
                  <a:t> angles:</a:t>
                </a:r>
                <a:endParaRPr lang="en-US" b="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m:rPr>
                          <m:sty m:val="p"/>
                        </m:rPr>
                        <a:rPr lang="en-US" b="0" i="1" smtClean="0">
                          <a:latin typeface="Cambria Math" panose="02040503050406030204" pitchFamily="18" charset="0"/>
                        </a:rPr>
                        <m:t>tan</m:t>
                      </m:r>
                      <m:r>
                        <a:rPr lang="en-US" b="0" i="1" smtClean="0">
                          <a:latin typeface="Cambria Math" panose="02040503050406030204" pitchFamily="18" charset="0"/>
                        </a:rPr>
                        <m:t>2</m:t>
                      </m:r>
                      <m:r>
                        <m:rPr>
                          <m:sty m:val="p"/>
                        </m:rPr>
                        <a:rPr lang="en-US" b="0" i="0" smtClean="0">
                          <a:latin typeface="Cambria Math" panose="02040503050406030204" pitchFamily="18" charset="0"/>
                        </a:rPr>
                        <m:t>Ψ</m:t>
                      </m:r>
                      <m:r>
                        <a:rPr lang="en-US" b="0" i="1" smtClean="0">
                          <a:latin typeface="Cambria Math" panose="02040503050406030204" pitchFamily="18" charset="0"/>
                        </a:rPr>
                        <m:t>=−</m:t>
                      </m:r>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𝛼</m:t>
                                          </m:r>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b="0" i="1" smtClean="0">
                                              <a:latin typeface="Cambria Math" panose="02040503050406030204" pitchFamily="18" charset="0"/>
                                            </a:rPr>
                                            <m:t>𝛽</m:t>
                                          </m:r>
                                        </m:e>
                                        <m:sub>
                                          <m:r>
                                            <a:rPr lang="en-US" i="1">
                                              <a:latin typeface="Cambria Math" panose="02040503050406030204" pitchFamily="18" charset="0"/>
                                            </a:rPr>
                                            <m:t>2</m:t>
                                          </m:r>
                                        </m:sub>
                                        <m:sup>
                                          <m:r>
                                            <a:rPr lang="en-US" i="1">
                                              <a:latin typeface="Cambria Math" panose="02040503050406030204" pitchFamily="18" charset="0"/>
                                            </a:rPr>
                                            <m:t>2</m:t>
                                          </m:r>
                                        </m:sup>
                                      </m:sSubSup>
                                    </m:e>
                                  </m:d>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r>
                                            <a:rPr lang="en-US" b="0" i="1" smtClean="0">
                                              <a:latin typeface="Cambria Math" panose="02040503050406030204" pitchFamily="18" charset="0"/>
                                            </a:rPr>
                                            <m:t>1−</m:t>
                                          </m:r>
                                          <m:r>
                                            <m:rPr>
                                              <m:sty m:val="p"/>
                                            </m:rPr>
                                            <a:rPr lang="en-US" b="0" i="1" smtClean="0">
                                              <a:latin typeface="Cambria Math" panose="02040503050406030204" pitchFamily="18" charset="0"/>
                                            </a:rPr>
                                            <m:t>cos</m:t>
                                          </m:r>
                                          <m:r>
                                            <a:rPr lang="en-US" b="0" i="1" smtClean="0">
                                              <a:latin typeface="Cambria Math" panose="02040503050406030204" pitchFamily="18" charset="0"/>
                                            </a:rPr>
                                            <m:t>𝛿</m:t>
                                          </m:r>
                                        </m:e>
                                      </m:d>
                                    </m:e>
                                    <m:sup>
                                      <m:r>
                                        <a:rPr lang="en-US" b="0" i="1" smtClean="0">
                                          <a:latin typeface="Cambria Math" panose="02040503050406030204" pitchFamily="18" charset="0"/>
                                        </a:rPr>
                                        <m:t>2</m:t>
                                      </m:r>
                                    </m:sup>
                                  </m:sSup>
                                </m:num>
                                <m:den>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r>
                                    <a:rPr lang="en-US" b="0" i="1" smtClean="0">
                                      <a:latin typeface="Cambria Math" panose="02040503050406030204" pitchFamily="18" charset="0"/>
                                    </a:rPr>
                                    <m:t>𝛿</m:t>
                                  </m:r>
                                </m:den>
                              </m:f>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4</m:t>
                                          </m:r>
                                        </m:sub>
                                      </m:sSub>
                                      <m:r>
                                        <m:rPr>
                                          <m:sty m:val="p"/>
                                        </m:rPr>
                                        <a:rPr lang="en-US" b="0" i="1" smtClean="0">
                                          <a:latin typeface="Cambria Math" panose="02040503050406030204" pitchFamily="18" charset="0"/>
                                        </a:rPr>
                                        <m:t>sin</m:t>
                                      </m:r>
                                      <m:r>
                                        <a:rPr lang="en-US" b="0" i="1" smtClean="0">
                                          <a:latin typeface="Cambria Math" panose="02040503050406030204" pitchFamily="18" charset="0"/>
                                        </a:rPr>
                                        <m:t>2</m:t>
                                      </m:r>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4</m:t>
                                          </m:r>
                                        </m:sub>
                                      </m:sSub>
                                      <m:r>
                                        <m:rPr>
                                          <m:sty m:val="p"/>
                                        </m:rPr>
                                        <a:rPr lang="en-US" b="0" i="1" smtClean="0">
                                          <a:latin typeface="Cambria Math" panose="02040503050406030204" pitchFamily="18" charset="0"/>
                                        </a:rPr>
                                        <m:t>cos</m:t>
                                      </m:r>
                                      <m:r>
                                        <a:rPr lang="en-US" b="0" i="1" smtClean="0">
                                          <a:latin typeface="Cambria Math" panose="02040503050406030204" pitchFamily="18" charset="0"/>
                                        </a:rPr>
                                        <m:t>2</m:t>
                                      </m:r>
                                      <m:r>
                                        <a:rPr lang="en-US" b="0" i="1" smtClean="0">
                                          <a:latin typeface="Cambria Math" panose="02040503050406030204" pitchFamily="18" charset="0"/>
                                        </a:rPr>
                                        <m:t>𝑃</m:t>
                                      </m:r>
                                    </m:e>
                                  </m:d>
                                </m:e>
                                <m:sup>
                                  <m:r>
                                    <a:rPr lang="en-US" b="0" i="1" smtClean="0">
                                      <a:latin typeface="Cambria Math" panose="02040503050406030204" pitchFamily="18" charset="0"/>
                                    </a:rPr>
                                    <m:t>2</m:t>
                                  </m:r>
                                </m:sup>
                              </m:sSup>
                            </m:e>
                          </m:rad>
                        </m:num>
                        <m:den>
                          <m:r>
                            <a:rPr lang="en-US" b="0" i="1" smtClean="0">
                              <a:latin typeface="Cambria Math" panose="02040503050406030204" pitchFamily="18" charset="0"/>
                            </a:rPr>
                            <m:t>2</m:t>
                          </m:r>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4</m:t>
                                  </m:r>
                                </m:sub>
                              </m:sSub>
                              <m:r>
                                <m:rPr>
                                  <m:sty m:val="p"/>
                                </m:rPr>
                                <a:rPr lang="en-US" b="0" i="1" smtClean="0">
                                  <a:latin typeface="Cambria Math" panose="02040503050406030204" pitchFamily="18" charset="0"/>
                                </a:rPr>
                                <m:t>cos</m:t>
                              </m:r>
                              <m:r>
                                <a:rPr lang="en-US" b="0" i="1" smtClean="0">
                                  <a:latin typeface="Cambria Math" panose="02040503050406030204" pitchFamily="18" charset="0"/>
                                </a:rPr>
                                <m:t>2</m:t>
                              </m:r>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4</m:t>
                                  </m:r>
                                </m:sub>
                              </m:sSub>
                              <m:r>
                                <m:rPr>
                                  <m:sty m:val="p"/>
                                </m:rPr>
                                <a:rPr lang="en-US" b="0" i="1" smtClean="0">
                                  <a:latin typeface="Cambria Math" panose="02040503050406030204" pitchFamily="18" charset="0"/>
                                </a:rPr>
                                <m:t>sin</m:t>
                              </m:r>
                              <m:r>
                                <a:rPr lang="en-US" b="0" i="1" smtClean="0">
                                  <a:latin typeface="Cambria Math" panose="02040503050406030204" pitchFamily="18" charset="0"/>
                                </a:rPr>
                                <m:t>2</m:t>
                              </m:r>
                              <m:r>
                                <a:rPr lang="en-US" b="0" i="1" smtClean="0">
                                  <a:latin typeface="Cambria Math" panose="02040503050406030204" pitchFamily="18" charset="0"/>
                                </a:rPr>
                                <m:t>𝑃</m:t>
                              </m:r>
                            </m:e>
                          </m:d>
                        </m:den>
                      </m:f>
                    </m:oMath>
                  </m:oMathPara>
                </a14:m>
                <a:endParaRPr lang="en-US" b="1" dirty="0"/>
              </a:p>
              <a:p>
                <a:pPr algn="ctr"/>
                <a14:m>
                  <m:oMathPara xmlns:m="http://schemas.openxmlformats.org/officeDocument/2006/math">
                    <m:oMathParaPr>
                      <m:jc m:val="centerGroup"/>
                    </m:oMathParaPr>
                    <m:oMath xmlns:m="http://schemas.openxmlformats.org/officeDocument/2006/math">
                      <m:r>
                        <m:rPr>
                          <m:sty m:val="p"/>
                        </m:rPr>
                        <a:rPr lang="en-US" i="1">
                          <a:latin typeface="Cambria Math" panose="02040503050406030204" pitchFamily="18" charset="0"/>
                        </a:rPr>
                        <m:t>tan</m:t>
                      </m:r>
                      <m:r>
                        <a:rPr lang="en-US" i="1">
                          <a:latin typeface="Cambria Math" panose="02040503050406030204" pitchFamily="18" charset="0"/>
                        </a:rPr>
                        <m:t>2</m:t>
                      </m:r>
                      <m:r>
                        <m:rPr>
                          <m:sty m:val="p"/>
                        </m:rPr>
                        <a:rPr lang="en-US" b="0" i="0" smtClean="0">
                          <a:latin typeface="Cambria Math" panose="02040503050406030204" pitchFamily="18" charset="0"/>
                        </a:rPr>
                        <m:t>Δ</m:t>
                      </m:r>
                      <m:r>
                        <a:rPr lang="en-US" i="1">
                          <a:latin typeface="Cambria Math" panose="02040503050406030204" pitchFamily="18" charset="0"/>
                        </a:rPr>
                        <m:t>=</m:t>
                      </m:r>
                      <m:d>
                        <m:dPr>
                          <m:ctrlPr>
                            <a:rPr lang="en-US" i="1">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r>
                                <m:rPr>
                                  <m:sty m:val="p"/>
                                </m:rPr>
                                <a:rPr lang="en-US" b="0" i="1" smtClean="0">
                                  <a:latin typeface="Cambria Math" panose="02040503050406030204" pitchFamily="18" charset="0"/>
                                </a:rPr>
                                <m:t>cos</m:t>
                              </m:r>
                              <m:r>
                                <a:rPr lang="en-US" b="0" i="1" smtClean="0">
                                  <a:latin typeface="Cambria Math" panose="02040503050406030204" pitchFamily="18" charset="0"/>
                                </a:rPr>
                                <m:t>𝛿</m:t>
                              </m:r>
                            </m:num>
                            <m:den>
                              <m:r>
                                <a:rPr lang="en-US" b="0" i="1" smtClean="0">
                                  <a:latin typeface="Cambria Math" panose="02040503050406030204" pitchFamily="18" charset="0"/>
                                </a:rPr>
                                <m:t>2</m:t>
                              </m:r>
                              <m:r>
                                <m:rPr>
                                  <m:sty m:val="p"/>
                                </m:rPr>
                                <a:rPr lang="en-US" b="0" i="1" smtClean="0">
                                  <a:latin typeface="Cambria Math" panose="02040503050406030204" pitchFamily="18" charset="0"/>
                                </a:rPr>
                                <m:t>sin</m:t>
                              </m:r>
                              <m:r>
                                <a:rPr lang="en-US" b="0" i="1" smtClean="0">
                                  <a:latin typeface="Cambria Math" panose="02040503050406030204" pitchFamily="18" charset="0"/>
                                </a:rPr>
                                <m:t>𝛿</m:t>
                              </m:r>
                            </m:den>
                          </m:f>
                        </m:e>
                      </m:d>
                      <m:f>
                        <m:fPr>
                          <m:ctrlPr>
                            <a:rPr lang="en-US" i="1">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2</m:t>
                              </m:r>
                            </m:sub>
                          </m:sSub>
                          <m:r>
                            <m:rPr>
                              <m:sty m:val="p"/>
                            </m:rPr>
                            <a:rPr lang="en-US" b="0" i="1" smtClean="0">
                              <a:latin typeface="Cambria Math" panose="02040503050406030204" pitchFamily="18" charset="0"/>
                            </a:rPr>
                            <m:t>sin</m:t>
                          </m:r>
                          <m:r>
                            <a:rPr lang="en-US" b="0" i="1" smtClean="0">
                              <a:latin typeface="Cambria Math" panose="02040503050406030204" pitchFamily="18" charset="0"/>
                            </a:rPr>
                            <m:t>2</m:t>
                          </m:r>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𝛽</m:t>
                              </m:r>
                            </m:e>
                            <m:sub>
                              <m:r>
                                <a:rPr lang="en-US" i="1">
                                  <a:latin typeface="Cambria Math" panose="02040503050406030204" pitchFamily="18" charset="0"/>
                                </a:rPr>
                                <m:t>2</m:t>
                              </m:r>
                            </m:sub>
                          </m:sSub>
                          <m:r>
                            <m:rPr>
                              <m:sty m:val="p"/>
                            </m:rPr>
                            <a:rPr lang="en-US" b="0" i="1" smtClean="0">
                              <a:latin typeface="Cambria Math" panose="02040503050406030204" pitchFamily="18" charset="0"/>
                            </a:rPr>
                            <m:t>cos</m:t>
                          </m:r>
                          <m:r>
                            <a:rPr lang="en-US" i="1">
                              <a:latin typeface="Cambria Math" panose="02040503050406030204" pitchFamily="18" charset="0"/>
                            </a:rPr>
                            <m:t>2</m:t>
                          </m:r>
                          <m:r>
                            <a:rPr lang="en-US" i="1">
                              <a:latin typeface="Cambria Math" panose="02040503050406030204" pitchFamily="18" charset="0"/>
                            </a:rPr>
                            <m:t>𝑃</m:t>
                          </m:r>
                        </m:num>
                        <m:den>
                          <m:r>
                            <a:rPr lang="en-US" i="1">
                              <a:latin typeface="Cambria Math" panose="02040503050406030204" pitchFamily="18" charset="0"/>
                            </a:rPr>
                            <m:t>2</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4</m:t>
                                  </m:r>
                                </m:sub>
                              </m:sSub>
                              <m:r>
                                <m:rPr>
                                  <m:sty m:val="p"/>
                                </m:rPr>
                                <a:rPr lang="en-US" i="1">
                                  <a:latin typeface="Cambria Math" panose="02040503050406030204" pitchFamily="18" charset="0"/>
                                </a:rPr>
                                <m:t>cos</m:t>
                              </m:r>
                              <m:r>
                                <a:rPr lang="en-US" i="1">
                                  <a:latin typeface="Cambria Math" panose="02040503050406030204" pitchFamily="18" charset="0"/>
                                </a:rPr>
                                <m:t>2</m:t>
                              </m:r>
                              <m:r>
                                <a:rPr lang="en-US" i="1">
                                  <a:latin typeface="Cambria Math" panose="02040503050406030204" pitchFamily="18" charset="0"/>
                                </a:rPr>
                                <m:t>𝑃</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4</m:t>
                                  </m:r>
                                </m:sub>
                              </m:sSub>
                              <m:r>
                                <m:rPr>
                                  <m:sty m:val="p"/>
                                </m:rPr>
                                <a:rPr lang="en-US" i="1">
                                  <a:latin typeface="Cambria Math" panose="02040503050406030204" pitchFamily="18" charset="0"/>
                                </a:rPr>
                                <m:t>sin</m:t>
                              </m:r>
                              <m:r>
                                <a:rPr lang="en-US" i="1">
                                  <a:latin typeface="Cambria Math" panose="02040503050406030204" pitchFamily="18" charset="0"/>
                                </a:rPr>
                                <m:t>2</m:t>
                              </m:r>
                              <m:r>
                                <a:rPr lang="en-US" i="1">
                                  <a:latin typeface="Cambria Math" panose="02040503050406030204" pitchFamily="18" charset="0"/>
                                </a:rPr>
                                <m:t>𝑃</m:t>
                              </m:r>
                            </m:e>
                          </m:d>
                        </m:den>
                      </m:f>
                    </m:oMath>
                  </m:oMathPara>
                </a14:m>
                <a:endParaRPr lang="en-US" b="1" dirty="0"/>
              </a:p>
            </p:txBody>
          </p:sp>
        </mc:Choice>
        <mc:Fallback xmlns="">
          <p:sp>
            <p:nvSpPr>
              <p:cNvPr id="8" name="TextBox 7">
                <a:extLst>
                  <a:ext uri="{FF2B5EF4-FFF2-40B4-BE49-F238E27FC236}">
                    <a16:creationId xmlns:a16="http://schemas.microsoft.com/office/drawing/2014/main" id="{F0A348BA-1E90-3611-057B-7F7A4F35D8C2}"/>
                  </a:ext>
                </a:extLst>
              </p:cNvPr>
              <p:cNvSpPr txBox="1">
                <a:spLocks noRot="1" noChangeAspect="1" noMove="1" noResize="1" noEditPoints="1" noAdjustHandles="1" noChangeArrowheads="1" noChangeShapeType="1" noTextEdit="1"/>
              </p:cNvSpPr>
              <p:nvPr/>
            </p:nvSpPr>
            <p:spPr>
              <a:xfrm>
                <a:off x="0" y="3133421"/>
                <a:ext cx="4611757" cy="2755626"/>
              </a:xfrm>
              <a:prstGeom prst="rect">
                <a:avLst/>
              </a:prstGeom>
              <a:blipFill>
                <a:blip r:embed="rId8"/>
                <a:stretch>
                  <a:fillRect l="-396" t="-4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C14509-BBA2-A2AA-94B1-0A7AF9489C18}"/>
                  </a:ext>
                </a:extLst>
              </p:cNvPr>
              <p:cNvSpPr txBox="1"/>
              <p:nvPr/>
            </p:nvSpPr>
            <p:spPr>
              <a:xfrm>
                <a:off x="9448799" y="47431"/>
                <a:ext cx="2743202" cy="1255985"/>
              </a:xfrm>
              <a:prstGeom prst="rect">
                <a:avLst/>
              </a:prstGeom>
              <a:solidFill>
                <a:srgbClr val="D9F2D0"/>
              </a:solidFill>
              <a:ln w="38100">
                <a:solidFill>
                  <a:srgbClr val="47D45A"/>
                </a:solidFill>
              </a:ln>
            </p:spPr>
            <p:txBody>
              <a:bodyPr wrap="square" numCol="2" rtlCol="0">
                <a:spAutoFit/>
              </a:bodyPr>
              <a:lstStyle/>
              <a:p>
                <a:r>
                  <a:rPr lang="en-US" dirty="0"/>
                  <a:t>Fresnel equations:</a:t>
                </a: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m:rPr>
                              <m:sty m:val="p"/>
                            </m:rPr>
                            <a:rPr lang="en-US" b="0" i="0" smtClean="0">
                              <a:latin typeface="Cambria Math" panose="02040503050406030204" pitchFamily="18" charset="0"/>
                            </a:rPr>
                            <m:t>p</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𝜀</m:t>
                          </m:r>
                          <m:r>
                            <m:rPr>
                              <m:sty m:val="p"/>
                            </m:rPr>
                            <a:rPr lang="en-US" b="0" i="1" smtClean="0">
                              <a:latin typeface="Cambria Math" panose="02040503050406030204" pitchFamily="18" charset="0"/>
                            </a:rPr>
                            <m:t>cos</m:t>
                          </m:r>
                          <m:r>
                            <a:rPr lang="en-US" b="0" i="1" smtClean="0">
                              <a:latin typeface="Cambria Math" panose="02040503050406030204" pitchFamily="18" charset="0"/>
                            </a:rPr>
                            <m:t>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i="1">
                                      <a:latin typeface="Cambria Math" panose="02040503050406030204" pitchFamily="18" charset="0"/>
                                    </a:rPr>
                                    <m:t>𝜀</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r>
                                    <a:rPr lang="en-US" b="0" i="1" smtClean="0">
                                      <a:latin typeface="Cambria Math" panose="02040503050406030204" pitchFamily="18" charset="0"/>
                                    </a:rPr>
                                    <m:t>𝜃</m:t>
                                  </m:r>
                                </m:e>
                              </m:d>
                            </m:e>
                            <m:sup>
                              <m:r>
                                <a:rPr lang="en-US" b="0" i="1" smtClean="0">
                                  <a:latin typeface="Cambria Math" panose="02040503050406030204" pitchFamily="18" charset="0"/>
                                </a:rPr>
                                <m:t>1/2</m:t>
                              </m:r>
                            </m:sup>
                          </m:sSup>
                        </m:num>
                        <m:den>
                          <m:r>
                            <a:rPr lang="en-US" i="1">
                              <a:latin typeface="Cambria Math" panose="02040503050406030204" pitchFamily="18" charset="0"/>
                            </a:rPr>
                            <m:t>𝜀</m:t>
                          </m:r>
                          <m:r>
                            <m:rPr>
                              <m:sty m:val="p"/>
                            </m:rPr>
                            <a:rPr lang="en-US" i="1">
                              <a:latin typeface="Cambria Math" panose="02040503050406030204" pitchFamily="18" charset="0"/>
                            </a:rPr>
                            <m:t>cos</m:t>
                          </m:r>
                          <m:r>
                            <a:rPr lang="en-US" i="1">
                              <a:latin typeface="Cambria Math" panose="02040503050406030204" pitchFamily="18" charset="0"/>
                            </a:rPr>
                            <m:t>𝜃</m:t>
                          </m:r>
                          <m:r>
                            <a:rPr lang="en-US" b="0" i="1" smtClean="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𝜀</m:t>
                                  </m:r>
                                  <m:r>
                                    <a:rPr lang="en-US" i="1">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i="1">
                                          <a:latin typeface="Cambria Math" panose="02040503050406030204" pitchFamily="18" charset="0"/>
                                        </a:rPr>
                                        <m:t>2</m:t>
                                      </m:r>
                                    </m:sup>
                                  </m:sSup>
                                  <m:r>
                                    <a:rPr lang="en-US" i="1">
                                      <a:latin typeface="Cambria Math" panose="02040503050406030204" pitchFamily="18" charset="0"/>
                                    </a:rPr>
                                    <m:t>𝜃</m:t>
                                  </m:r>
                                </m:e>
                              </m:d>
                            </m:e>
                            <m:sup>
                              <m:r>
                                <a:rPr lang="en-US" i="1">
                                  <a:latin typeface="Cambria Math" panose="02040503050406030204" pitchFamily="18" charset="0"/>
                                </a:rPr>
                                <m:t>1/2</m:t>
                              </m:r>
                            </m:sup>
                          </m:sSup>
                        </m:den>
                      </m:f>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m:rPr>
                              <m:sty m:val="p"/>
                            </m:rPr>
                            <a:rPr lang="en-US" b="0" i="0" smtClean="0">
                              <a:latin typeface="Cambria Math" panose="02040503050406030204" pitchFamily="18" charset="0"/>
                            </a:rPr>
                            <m:t>s</m:t>
                          </m:r>
                        </m:sub>
                      </m:sSub>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n-US" i="1">
                              <a:latin typeface="Cambria Math" panose="02040503050406030204" pitchFamily="18" charset="0"/>
                            </a:rPr>
                            <m:t>cos</m:t>
                          </m:r>
                          <m:r>
                            <a:rPr lang="en-US" i="1">
                              <a:latin typeface="Cambria Math" panose="02040503050406030204" pitchFamily="18" charset="0"/>
                            </a:rPr>
                            <m:t>𝜃</m:t>
                          </m:r>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𝜀</m:t>
                                  </m:r>
                                  <m:r>
                                    <a:rPr lang="en-US" i="1">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i="1">
                                          <a:latin typeface="Cambria Math" panose="02040503050406030204" pitchFamily="18" charset="0"/>
                                        </a:rPr>
                                        <m:t>2</m:t>
                                      </m:r>
                                    </m:sup>
                                  </m:sSup>
                                  <m:r>
                                    <a:rPr lang="en-US" i="1">
                                      <a:latin typeface="Cambria Math" panose="02040503050406030204" pitchFamily="18" charset="0"/>
                                    </a:rPr>
                                    <m:t>𝜃</m:t>
                                  </m:r>
                                </m:e>
                              </m:d>
                            </m:e>
                            <m:sup>
                              <m:r>
                                <a:rPr lang="en-US" i="1">
                                  <a:latin typeface="Cambria Math" panose="02040503050406030204" pitchFamily="18" charset="0"/>
                                </a:rPr>
                                <m:t>1/2</m:t>
                              </m:r>
                            </m:sup>
                          </m:sSup>
                        </m:num>
                        <m:den>
                          <m:r>
                            <m:rPr>
                              <m:sty m:val="p"/>
                            </m:rPr>
                            <a:rPr lang="en-US" i="1">
                              <a:latin typeface="Cambria Math" panose="02040503050406030204" pitchFamily="18" charset="0"/>
                            </a:rPr>
                            <m:t>cos</m:t>
                          </m:r>
                          <m:r>
                            <a:rPr lang="en-US" i="1">
                              <a:latin typeface="Cambria Math" panose="02040503050406030204" pitchFamily="18" charset="0"/>
                            </a:rPr>
                            <m:t>𝜃</m:t>
                          </m:r>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𝜀</m:t>
                                  </m:r>
                                  <m:r>
                                    <a:rPr lang="en-US" i="1">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i="1">
                                          <a:latin typeface="Cambria Math" panose="02040503050406030204" pitchFamily="18" charset="0"/>
                                        </a:rPr>
                                        <m:t>2</m:t>
                                      </m:r>
                                    </m:sup>
                                  </m:sSup>
                                  <m:r>
                                    <a:rPr lang="en-US" i="1">
                                      <a:latin typeface="Cambria Math" panose="02040503050406030204" pitchFamily="18" charset="0"/>
                                    </a:rPr>
                                    <m:t>𝜃</m:t>
                                  </m:r>
                                </m:e>
                              </m:d>
                            </m:e>
                            <m:sup>
                              <m:r>
                                <a:rPr lang="en-US" i="1">
                                  <a:latin typeface="Cambria Math" panose="02040503050406030204" pitchFamily="18" charset="0"/>
                                </a:rPr>
                                <m:t>1/2</m:t>
                              </m:r>
                            </m:sup>
                          </m:sSup>
                        </m:den>
                      </m:f>
                    </m:oMath>
                  </m:oMathPara>
                </a14:m>
                <a:endParaRPr lang="en-US" dirty="0"/>
              </a:p>
            </p:txBody>
          </p:sp>
        </mc:Choice>
        <mc:Fallback xmlns="">
          <p:sp>
            <p:nvSpPr>
              <p:cNvPr id="4" name="TextBox 3">
                <a:extLst>
                  <a:ext uri="{FF2B5EF4-FFF2-40B4-BE49-F238E27FC236}">
                    <a16:creationId xmlns:a16="http://schemas.microsoft.com/office/drawing/2014/main" id="{F6C14509-BBA2-A2AA-94B1-0A7AF9489C18}"/>
                  </a:ext>
                </a:extLst>
              </p:cNvPr>
              <p:cNvSpPr txBox="1">
                <a:spLocks noRot="1" noChangeAspect="1" noMove="1" noResize="1" noEditPoints="1" noAdjustHandles="1" noChangeArrowheads="1" noChangeShapeType="1" noTextEdit="1"/>
              </p:cNvSpPr>
              <p:nvPr/>
            </p:nvSpPr>
            <p:spPr>
              <a:xfrm>
                <a:off x="9448799" y="47431"/>
                <a:ext cx="2743202" cy="1255985"/>
              </a:xfrm>
              <a:prstGeom prst="rect">
                <a:avLst/>
              </a:prstGeom>
              <a:blipFill>
                <a:blip r:embed="rId9"/>
                <a:stretch>
                  <a:fillRect/>
                </a:stretch>
              </a:blipFill>
              <a:ln w="38100">
                <a:solidFill>
                  <a:srgbClr val="47D45A"/>
                </a:solidFill>
              </a:ln>
            </p:spPr>
            <p:txBody>
              <a:bodyPr/>
              <a:lstStyle/>
              <a:p>
                <a:r>
                  <a:rPr lang="en-US">
                    <a:noFill/>
                  </a:rPr>
                  <a:t> </a:t>
                </a:r>
              </a:p>
            </p:txBody>
          </p:sp>
        </mc:Fallback>
      </mc:AlternateContent>
    </p:spTree>
    <p:extLst>
      <p:ext uri="{BB962C8B-B14F-4D97-AF65-F5344CB8AC3E}">
        <p14:creationId xmlns:p14="http://schemas.microsoft.com/office/powerpoint/2010/main" val="68515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276BC-8FD3-551E-9FA1-022C79390006}"/>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7BFE340E-B295-F39C-99D7-5333D4C2D1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7000" y="1038109"/>
            <a:ext cx="9525000" cy="4352925"/>
          </a:xfrm>
          <a:prstGeom prst="rect">
            <a:avLst/>
          </a:prstGeom>
        </p:spPr>
      </p:pic>
      <p:pic>
        <p:nvPicPr>
          <p:cNvPr id="19" name="Graphic 18">
            <a:extLst>
              <a:ext uri="{FF2B5EF4-FFF2-40B4-BE49-F238E27FC236}">
                <a16:creationId xmlns:a16="http://schemas.microsoft.com/office/drawing/2014/main" id="{478217DE-D35F-4A7B-5BE1-CF9CB8EF9D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25" y="482775"/>
            <a:ext cx="3333750" cy="5238750"/>
          </a:xfrm>
          <a:prstGeom prst="rect">
            <a:avLst/>
          </a:prstGeom>
        </p:spPr>
      </p:pic>
      <p:sp>
        <p:nvSpPr>
          <p:cNvPr id="7" name="Slide Number Placeholder 6">
            <a:extLst>
              <a:ext uri="{FF2B5EF4-FFF2-40B4-BE49-F238E27FC236}">
                <a16:creationId xmlns:a16="http://schemas.microsoft.com/office/drawing/2014/main" id="{4E68601F-C143-8DED-5FC4-61ABF9114525}"/>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16</a:t>
            </a:fld>
            <a:endParaRPr lang="en-US" sz="1600" dirty="0"/>
          </a:p>
        </p:txBody>
      </p:sp>
      <p:sp>
        <p:nvSpPr>
          <p:cNvPr id="22" name="Google Shape;99;p16">
            <a:extLst>
              <a:ext uri="{FF2B5EF4-FFF2-40B4-BE49-F238E27FC236}">
                <a16:creationId xmlns:a16="http://schemas.microsoft.com/office/drawing/2014/main" id="{931004C7-F50B-B181-A35F-6397B292BDCB}"/>
              </a:ext>
            </a:extLst>
          </p:cNvPr>
          <p:cNvSpPr txBox="1"/>
          <p:nvPr/>
        </p:nvSpPr>
        <p:spPr>
          <a:xfrm>
            <a:off x="6090270" y="5811598"/>
            <a:ext cx="5492130" cy="1046410"/>
          </a:xfrm>
          <a:prstGeom prst="rect">
            <a:avLst/>
          </a:prstGeom>
          <a:noFill/>
          <a:ln>
            <a:noFill/>
          </a:ln>
        </p:spPr>
        <p:txBody>
          <a:bodyPr spcFirstLastPara="1" wrap="square" lIns="91425" tIns="91425" rIns="91425" bIns="91425" anchor="t" anchorCtr="0">
            <a:spAutoFit/>
          </a:bodyPr>
          <a:lstStyle/>
          <a:p>
            <a:r>
              <a:rPr lang="fr-FR" dirty="0">
                <a:solidFill>
                  <a:schemeClr val="bg1"/>
                </a:solidFill>
                <a:latin typeface="+mn-lt"/>
                <a:ea typeface="Calibri"/>
                <a:cs typeface="Times New Roman"/>
                <a:sym typeface="Times New Roman"/>
              </a:rPr>
              <a:t>C</a:t>
            </a:r>
            <a:r>
              <a:rPr lang="fr-FR" dirty="0">
                <a:solidFill>
                  <a:schemeClr val="bg1"/>
                </a:solidFill>
                <a:ea typeface="Calibri"/>
                <a:cs typeface="Times New Roman"/>
                <a:sym typeface="Times New Roman"/>
              </a:rPr>
              <a:t>. </a:t>
            </a:r>
            <a:r>
              <a:rPr lang="fr-FR" dirty="0" err="1">
                <a:solidFill>
                  <a:schemeClr val="bg1"/>
                </a:solidFill>
                <a:ea typeface="Calibri"/>
                <a:cs typeface="Times New Roman"/>
                <a:sym typeface="Times New Roman"/>
              </a:rPr>
              <a:t>Emminger</a:t>
            </a:r>
            <a:r>
              <a:rPr lang="fr-FR" dirty="0">
                <a:solidFill>
                  <a:schemeClr val="bg1"/>
                </a:solidFill>
                <a:ea typeface="Calibri"/>
                <a:cs typeface="Times New Roman"/>
                <a:sym typeface="Times New Roman"/>
              </a:rPr>
              <a:t> </a:t>
            </a:r>
            <a:r>
              <a:rPr lang="en-US" i="1" dirty="0">
                <a:solidFill>
                  <a:schemeClr val="bg1"/>
                </a:solidFill>
                <a:latin typeface="+mj-lt"/>
                <a:ea typeface="Calibri"/>
                <a:cs typeface="Times New Roman"/>
                <a:sym typeface="Times New Roman"/>
              </a:rPr>
              <a:t>et al.</a:t>
            </a:r>
            <a:r>
              <a:rPr lang="fr-FR" dirty="0">
                <a:solidFill>
                  <a:schemeClr val="bg1"/>
                </a:solidFill>
                <a:ea typeface="Calibri"/>
                <a:cs typeface="Times New Roman"/>
                <a:sym typeface="Times New Roman"/>
              </a:rPr>
              <a:t>, J. Vac. </a:t>
            </a:r>
            <a:r>
              <a:rPr lang="fr-FR" dirty="0" err="1">
                <a:solidFill>
                  <a:schemeClr val="bg1"/>
                </a:solidFill>
                <a:ea typeface="Calibri"/>
                <a:cs typeface="Times New Roman"/>
                <a:sym typeface="Times New Roman"/>
              </a:rPr>
              <a:t>Sci</a:t>
            </a:r>
            <a:r>
              <a:rPr lang="fr-FR" dirty="0">
                <a:solidFill>
                  <a:schemeClr val="bg1"/>
                </a:solidFill>
                <a:ea typeface="Calibri"/>
                <a:cs typeface="Times New Roman"/>
                <a:sym typeface="Times New Roman"/>
              </a:rPr>
              <a:t>. </a:t>
            </a:r>
            <a:r>
              <a:rPr lang="fr-FR" dirty="0" err="1">
                <a:solidFill>
                  <a:schemeClr val="bg1"/>
                </a:solidFill>
                <a:ea typeface="Calibri"/>
                <a:cs typeface="Times New Roman"/>
                <a:sym typeface="Times New Roman"/>
              </a:rPr>
              <a:t>Technol</a:t>
            </a:r>
            <a:r>
              <a:rPr lang="fr-FR" dirty="0">
                <a:solidFill>
                  <a:schemeClr val="bg1"/>
                </a:solidFill>
                <a:ea typeface="Calibri"/>
                <a:cs typeface="Times New Roman"/>
                <a:sym typeface="Times New Roman"/>
              </a:rPr>
              <a:t>. B </a:t>
            </a:r>
            <a:r>
              <a:rPr lang="fr-FR" b="1" dirty="0">
                <a:solidFill>
                  <a:schemeClr val="bg1"/>
                </a:solidFill>
                <a:ea typeface="Calibri"/>
                <a:cs typeface="Times New Roman"/>
                <a:sym typeface="Times New Roman"/>
              </a:rPr>
              <a:t>38</a:t>
            </a:r>
            <a:r>
              <a:rPr lang="fr-FR" dirty="0">
                <a:solidFill>
                  <a:schemeClr val="bg1"/>
                </a:solidFill>
                <a:ea typeface="Calibri"/>
                <a:cs typeface="Times New Roman"/>
                <a:sym typeface="Times New Roman"/>
              </a:rPr>
              <a:t>, 012202 (2020).</a:t>
            </a:r>
          </a:p>
          <a:p>
            <a:r>
              <a:rPr lang="fr-FR" dirty="0">
                <a:solidFill>
                  <a:schemeClr val="bg1"/>
                </a:solidFill>
                <a:ea typeface="Calibri"/>
                <a:cs typeface="Times New Roman"/>
                <a:sym typeface="Times New Roman"/>
              </a:rPr>
              <a:t>T. N. </a:t>
            </a:r>
            <a:r>
              <a:rPr lang="fr-FR" dirty="0" err="1">
                <a:solidFill>
                  <a:schemeClr val="bg1"/>
                </a:solidFill>
                <a:ea typeface="Calibri"/>
                <a:cs typeface="Times New Roman"/>
                <a:sym typeface="Times New Roman"/>
              </a:rPr>
              <a:t>Nunley</a:t>
            </a:r>
            <a:r>
              <a:rPr lang="fr-FR" dirty="0">
                <a:solidFill>
                  <a:schemeClr val="bg1"/>
                </a:solidFill>
                <a:ea typeface="Calibri"/>
                <a:cs typeface="Times New Roman"/>
                <a:sym typeface="Times New Roman"/>
              </a:rPr>
              <a:t> </a:t>
            </a:r>
            <a:r>
              <a:rPr lang="en-US" i="1" dirty="0">
                <a:solidFill>
                  <a:schemeClr val="bg1"/>
                </a:solidFill>
                <a:ea typeface="Calibri"/>
                <a:cs typeface="Times New Roman"/>
                <a:sym typeface="Times New Roman"/>
              </a:rPr>
              <a:t>et al.</a:t>
            </a:r>
            <a:r>
              <a:rPr lang="fr-FR" dirty="0">
                <a:solidFill>
                  <a:schemeClr val="bg1"/>
                </a:solidFill>
                <a:ea typeface="Calibri"/>
                <a:cs typeface="Times New Roman"/>
                <a:sym typeface="Times New Roman"/>
              </a:rPr>
              <a:t>, J. Vac. </a:t>
            </a:r>
            <a:r>
              <a:rPr lang="fr-FR" dirty="0" err="1">
                <a:solidFill>
                  <a:schemeClr val="bg1"/>
                </a:solidFill>
                <a:ea typeface="Calibri"/>
                <a:cs typeface="Times New Roman"/>
                <a:sym typeface="Times New Roman"/>
              </a:rPr>
              <a:t>Sci</a:t>
            </a:r>
            <a:r>
              <a:rPr lang="fr-FR" dirty="0">
                <a:solidFill>
                  <a:schemeClr val="bg1"/>
                </a:solidFill>
                <a:ea typeface="Calibri"/>
                <a:cs typeface="Times New Roman"/>
                <a:sym typeface="Times New Roman"/>
              </a:rPr>
              <a:t>. </a:t>
            </a:r>
            <a:r>
              <a:rPr lang="fr-FR" dirty="0" err="1">
                <a:solidFill>
                  <a:schemeClr val="bg1"/>
                </a:solidFill>
                <a:ea typeface="Calibri"/>
                <a:cs typeface="Times New Roman"/>
                <a:sym typeface="Times New Roman"/>
              </a:rPr>
              <a:t>Technol</a:t>
            </a:r>
            <a:r>
              <a:rPr lang="fr-FR" dirty="0">
                <a:solidFill>
                  <a:schemeClr val="bg1"/>
                </a:solidFill>
                <a:ea typeface="Calibri"/>
                <a:cs typeface="Times New Roman"/>
                <a:sym typeface="Times New Roman"/>
              </a:rPr>
              <a:t>. B </a:t>
            </a:r>
            <a:r>
              <a:rPr lang="fr-FR" b="1" dirty="0">
                <a:solidFill>
                  <a:schemeClr val="bg1"/>
                </a:solidFill>
                <a:ea typeface="Calibri"/>
                <a:cs typeface="Times New Roman"/>
                <a:sym typeface="Times New Roman"/>
              </a:rPr>
              <a:t>34</a:t>
            </a:r>
            <a:r>
              <a:rPr lang="fr-FR" dirty="0">
                <a:solidFill>
                  <a:schemeClr val="bg1"/>
                </a:solidFill>
                <a:ea typeface="Calibri"/>
                <a:cs typeface="Times New Roman"/>
                <a:sym typeface="Times New Roman"/>
              </a:rPr>
              <a:t>, 061205 (2016).</a:t>
            </a:r>
          </a:p>
          <a:p>
            <a:r>
              <a:rPr lang="fr-FR" dirty="0">
                <a:solidFill>
                  <a:schemeClr val="bg1"/>
                </a:solidFill>
                <a:latin typeface="+mn-lt"/>
                <a:ea typeface="Calibri"/>
                <a:cs typeface="Times New Roman"/>
                <a:sym typeface="Times New Roman"/>
              </a:rPr>
              <a:t>V. L. Le </a:t>
            </a:r>
            <a:r>
              <a:rPr lang="en-US" i="1" dirty="0">
                <a:solidFill>
                  <a:schemeClr val="bg1"/>
                </a:solidFill>
                <a:latin typeface="+mj-lt"/>
                <a:ea typeface="Calibri"/>
                <a:cs typeface="Times New Roman"/>
                <a:sym typeface="Times New Roman"/>
              </a:rPr>
              <a:t>et al.</a:t>
            </a:r>
            <a:r>
              <a:rPr lang="fr-FR" dirty="0">
                <a:solidFill>
                  <a:schemeClr val="bg1"/>
                </a:solidFill>
                <a:latin typeface="+mn-lt"/>
                <a:ea typeface="Calibri"/>
                <a:cs typeface="Times New Roman"/>
                <a:sym typeface="Times New Roman"/>
              </a:rPr>
              <a:t>, J. Vac. </a:t>
            </a:r>
            <a:r>
              <a:rPr lang="fr-FR" dirty="0" err="1">
                <a:solidFill>
                  <a:schemeClr val="bg1"/>
                </a:solidFill>
                <a:latin typeface="+mn-lt"/>
                <a:ea typeface="Calibri"/>
                <a:cs typeface="Times New Roman"/>
                <a:sym typeface="Times New Roman"/>
              </a:rPr>
              <a:t>Sci</a:t>
            </a:r>
            <a:r>
              <a:rPr lang="fr-FR" dirty="0">
                <a:solidFill>
                  <a:schemeClr val="bg1"/>
                </a:solidFill>
                <a:latin typeface="+mn-lt"/>
                <a:ea typeface="Calibri"/>
                <a:cs typeface="Times New Roman"/>
                <a:sym typeface="Times New Roman"/>
              </a:rPr>
              <a:t>. </a:t>
            </a:r>
            <a:r>
              <a:rPr lang="fr-FR" dirty="0" err="1">
                <a:solidFill>
                  <a:schemeClr val="bg1"/>
                </a:solidFill>
                <a:latin typeface="+mn-lt"/>
                <a:ea typeface="Calibri"/>
                <a:cs typeface="Times New Roman"/>
                <a:sym typeface="Times New Roman"/>
              </a:rPr>
              <a:t>Technol</a:t>
            </a:r>
            <a:r>
              <a:rPr lang="fr-FR" dirty="0">
                <a:solidFill>
                  <a:schemeClr val="bg1"/>
                </a:solidFill>
                <a:latin typeface="+mn-lt"/>
                <a:ea typeface="Calibri"/>
                <a:cs typeface="Times New Roman"/>
                <a:sym typeface="Times New Roman"/>
              </a:rPr>
              <a:t>. B </a:t>
            </a:r>
            <a:r>
              <a:rPr lang="fr-FR" b="1" dirty="0">
                <a:solidFill>
                  <a:schemeClr val="bg1"/>
                </a:solidFill>
                <a:latin typeface="+mn-lt"/>
                <a:ea typeface="Calibri"/>
                <a:cs typeface="Times New Roman"/>
                <a:sym typeface="Times New Roman"/>
              </a:rPr>
              <a:t>37</a:t>
            </a:r>
            <a:r>
              <a:rPr lang="fr-FR" dirty="0">
                <a:solidFill>
                  <a:schemeClr val="bg1"/>
                </a:solidFill>
                <a:latin typeface="+mn-lt"/>
                <a:ea typeface="Calibri"/>
                <a:cs typeface="Times New Roman"/>
                <a:sym typeface="Times New Roman"/>
              </a:rPr>
              <a:t>, 052903 (2019).</a:t>
            </a:r>
          </a:p>
          <a:p>
            <a:r>
              <a:rPr lang="en-US" dirty="0">
                <a:solidFill>
                  <a:schemeClr val="bg1"/>
                </a:solidFill>
                <a:latin typeface="+mn-lt"/>
                <a:ea typeface="Calibri"/>
                <a:cs typeface="Times New Roman"/>
                <a:sym typeface="Times New Roman"/>
              </a:rPr>
              <a:t>A. </a:t>
            </a:r>
            <a:r>
              <a:rPr lang="en-US" dirty="0" err="1">
                <a:solidFill>
                  <a:schemeClr val="bg1"/>
                </a:solidFill>
                <a:latin typeface="+mn-lt"/>
                <a:ea typeface="Calibri"/>
                <a:cs typeface="Times New Roman"/>
                <a:sym typeface="Times New Roman"/>
              </a:rPr>
              <a:t>Savitzky</a:t>
            </a:r>
            <a:r>
              <a:rPr lang="en-US" dirty="0">
                <a:solidFill>
                  <a:schemeClr val="bg1"/>
                </a:solidFill>
                <a:latin typeface="+mn-lt"/>
                <a:ea typeface="Calibri"/>
                <a:cs typeface="Times New Roman"/>
                <a:sym typeface="Times New Roman"/>
              </a:rPr>
              <a:t> and M. J. E. Golay, Anal. Chem. </a:t>
            </a:r>
            <a:r>
              <a:rPr lang="en-US" b="1" dirty="0">
                <a:solidFill>
                  <a:schemeClr val="bg1"/>
                </a:solidFill>
                <a:latin typeface="+mn-lt"/>
                <a:ea typeface="Calibri"/>
                <a:cs typeface="Times New Roman"/>
                <a:sym typeface="Times New Roman"/>
              </a:rPr>
              <a:t>36</a:t>
            </a:r>
            <a:r>
              <a:rPr lang="en-US" dirty="0">
                <a:solidFill>
                  <a:schemeClr val="bg1"/>
                </a:solidFill>
                <a:latin typeface="+mn-lt"/>
                <a:ea typeface="Calibri"/>
                <a:cs typeface="Times New Roman"/>
                <a:sym typeface="Times New Roman"/>
              </a:rPr>
              <a:t>, 1627 (1964).</a:t>
            </a:r>
            <a:endParaRPr lang="fr-FR" dirty="0">
              <a:solidFill>
                <a:schemeClr val="bg1"/>
              </a:solidFill>
              <a:latin typeface="+mn-lt"/>
              <a:ea typeface="Calibri"/>
              <a:cs typeface="Times New Roman"/>
              <a:sym typeface="Times New Roman"/>
            </a:endParaRPr>
          </a:p>
        </p:txBody>
      </p:sp>
      <p:sp>
        <p:nvSpPr>
          <p:cNvPr id="4" name="Title 1">
            <a:extLst>
              <a:ext uri="{FF2B5EF4-FFF2-40B4-BE49-F238E27FC236}">
                <a16:creationId xmlns:a16="http://schemas.microsoft.com/office/drawing/2014/main" id="{5C25042E-A67A-5FB4-F386-73F2D727C7B7}"/>
              </a:ext>
            </a:extLst>
          </p:cNvPr>
          <p:cNvSpPr>
            <a:spLocks noGrp="1"/>
          </p:cNvSpPr>
          <p:nvPr>
            <p:ph type="title"/>
          </p:nvPr>
        </p:nvSpPr>
        <p:spPr>
          <a:xfrm>
            <a:off x="0" y="1"/>
            <a:ext cx="10515600" cy="915894"/>
          </a:xfrm>
        </p:spPr>
        <p:txBody>
          <a:bodyPr>
            <a:normAutofit/>
          </a:bodyPr>
          <a:lstStyle/>
          <a:p>
            <a:r>
              <a:rPr lang="en-US" sz="3600" kern="100" dirty="0">
                <a:solidFill>
                  <a:schemeClr val="accent6"/>
                </a:solidFill>
                <a:latin typeface="Tahoma" panose="020B0604030504040204" pitchFamily="34" charset="0"/>
                <a:ea typeface="Tahoma" panose="020B0604030504040204" pitchFamily="34" charset="0"/>
                <a:cs typeface="Tahoma" panose="020B0604030504040204" pitchFamily="34" charset="0"/>
              </a:rPr>
              <a:t>2</a:t>
            </a:r>
            <a:r>
              <a:rPr lang="en-US" sz="3600" kern="100" baseline="30000" dirty="0">
                <a:solidFill>
                  <a:schemeClr val="accent6"/>
                </a:solidFill>
                <a:latin typeface="Tahoma" panose="020B0604030504040204" pitchFamily="34" charset="0"/>
                <a:ea typeface="Tahoma" panose="020B0604030504040204" pitchFamily="34" charset="0"/>
                <a:cs typeface="Tahoma" panose="020B0604030504040204" pitchFamily="34" charset="0"/>
              </a:rPr>
              <a:t>nd</a:t>
            </a:r>
            <a:r>
              <a:rPr lang="en-US" sz="3600" kern="100" dirty="0">
                <a:solidFill>
                  <a:schemeClr val="accent6"/>
                </a:solidFill>
                <a:latin typeface="Tahoma" panose="020B0604030504040204" pitchFamily="34" charset="0"/>
                <a:ea typeface="Tahoma" panose="020B0604030504040204" pitchFamily="34" charset="0"/>
                <a:cs typeface="Tahoma" panose="020B0604030504040204" pitchFamily="34" charset="0"/>
              </a:rPr>
              <a:t> Derivative fit</a:t>
            </a:r>
            <a:endParaRPr lang="en-US" sz="35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4E2B259-9DB5-2F0C-FCB9-454E9C4029B3}"/>
                  </a:ext>
                </a:extLst>
              </p:cNvPr>
              <p:cNvSpPr txBox="1"/>
              <p:nvPr/>
            </p:nvSpPr>
            <p:spPr>
              <a:xfrm>
                <a:off x="6228274" y="5135375"/>
                <a:ext cx="2402451" cy="621196"/>
              </a:xfrm>
              <a:prstGeom prst="rect">
                <a:avLst/>
              </a:prstGeom>
              <a:solidFill>
                <a:srgbClr val="FF0000"/>
              </a:solidFill>
            </p:spPr>
            <p:txBody>
              <a:bodyPr wrap="square" rtlCol="0">
                <a:spAutoFit/>
              </a:bodyPr>
              <a:lstStyle/>
              <a:p>
                <a:pPr algn="ctr"/>
                <a:r>
                  <a:rPr lang="en-US" sz="1600" dirty="0">
                    <a:solidFill>
                      <a:schemeClr val="bg1"/>
                    </a:solidFill>
                  </a:rPr>
                  <a:t>Fitting parameters:</a:t>
                </a:r>
                <a:endParaRPr lang="en-US" sz="1600" b="0" i="1" dirty="0">
                  <a:solidFill>
                    <a:schemeClr val="bg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d>
                        <m:dPr>
                          <m:begChr m:val="["/>
                          <m:endChr m:val="]"/>
                          <m:ctrlPr>
                            <a:rPr lang="en-US" sz="1600" b="0" i="1" smtClean="0">
                              <a:solidFill>
                                <a:schemeClr val="bg1"/>
                              </a:solidFill>
                              <a:latin typeface="Cambria Math" panose="02040503050406030204" pitchFamily="18" charset="0"/>
                            </a:rPr>
                          </m:ctrlPr>
                        </m:dPr>
                        <m:e>
                          <m:sSub>
                            <m:sSubPr>
                              <m:ctrlPr>
                                <a:rPr lang="en-US"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𝐸</m:t>
                              </m:r>
                            </m:e>
                            <m:sub>
                              <m:r>
                                <a:rPr lang="en-US" sz="1600" i="1">
                                  <a:solidFill>
                                    <a:schemeClr val="bg1"/>
                                  </a:solidFill>
                                  <a:latin typeface="Cambria Math" panose="02040503050406030204" pitchFamily="18" charset="0"/>
                                </a:rPr>
                                <m:t>1</m:t>
                              </m:r>
                            </m:sub>
                          </m:sSub>
                          <m:r>
                            <a:rPr lang="en-US" sz="1600" i="1">
                              <a:solidFill>
                                <a:schemeClr val="bg1"/>
                              </a:solidFill>
                              <a:latin typeface="Cambria Math" panose="02040503050406030204" pitchFamily="18" charset="0"/>
                            </a:rPr>
                            <m:t>,</m:t>
                          </m:r>
                          <m:sSub>
                            <m:sSubPr>
                              <m:ctrlPr>
                                <a:rPr lang="en-US" sz="1600" i="1">
                                  <a:solidFill>
                                    <a:schemeClr val="bg1"/>
                                  </a:solidFill>
                                  <a:latin typeface="Cambria Math" panose="02040503050406030204" pitchFamily="18" charset="0"/>
                                </a:rPr>
                              </m:ctrlPr>
                            </m:sSubPr>
                            <m:e>
                              <m:r>
                                <m:rPr>
                                  <m:sty m:val="p"/>
                                </m:rPr>
                                <a:rPr lang="en-US" sz="1600">
                                  <a:solidFill>
                                    <a:schemeClr val="bg1"/>
                                  </a:solidFill>
                                  <a:latin typeface="Cambria Math" panose="02040503050406030204" pitchFamily="18" charset="0"/>
                                </a:rPr>
                                <m:t>Δ</m:t>
                              </m:r>
                            </m:e>
                            <m:sub>
                              <m:r>
                                <a:rPr lang="en-US" sz="1600" i="1">
                                  <a:solidFill>
                                    <a:schemeClr val="bg1"/>
                                  </a:solidFill>
                                  <a:latin typeface="Cambria Math" panose="02040503050406030204" pitchFamily="18" charset="0"/>
                                </a:rPr>
                                <m:t>1</m:t>
                              </m:r>
                            </m:sub>
                          </m:sSub>
                          <m:r>
                            <a:rPr lang="en-US" sz="1600" i="1">
                              <a:solidFill>
                                <a:schemeClr val="bg1"/>
                              </a:solidFill>
                              <a:latin typeface="Cambria Math" panose="02040503050406030204" pitchFamily="18" charset="0"/>
                            </a:rPr>
                            <m:t>,</m:t>
                          </m:r>
                          <m:sSup>
                            <m:sSupPr>
                              <m:ctrlPr>
                                <a:rPr lang="en-US" sz="1600" i="1">
                                  <a:solidFill>
                                    <a:schemeClr val="bg1"/>
                                  </a:solidFill>
                                  <a:latin typeface="Cambria Math" panose="02040503050406030204" pitchFamily="18" charset="0"/>
                                </a:rPr>
                              </m:ctrlPr>
                            </m:sSupPr>
                            <m:e>
                              <m:r>
                                <m:rPr>
                                  <m:sty m:val="p"/>
                                </m:rPr>
                                <a:rPr lang="en-US" sz="1600">
                                  <a:solidFill>
                                    <a:schemeClr val="bg1"/>
                                  </a:solidFill>
                                  <a:latin typeface="Cambria Math" panose="02040503050406030204" pitchFamily="18" charset="0"/>
                                </a:rPr>
                                <m:t>Γ</m:t>
                              </m:r>
                            </m:e>
                            <m:sup>
                              <m:d>
                                <m:dPr>
                                  <m:ctrlPr>
                                    <a:rPr lang="en-US" sz="1600" i="1">
                                      <a:solidFill>
                                        <a:schemeClr val="bg1"/>
                                      </a:solidFill>
                                      <a:latin typeface="Cambria Math" panose="02040503050406030204" pitchFamily="18" charset="0"/>
                                    </a:rPr>
                                  </m:ctrlPr>
                                </m:dPr>
                                <m:e>
                                  <m:sSub>
                                    <m:sSubPr>
                                      <m:ctrlPr>
                                        <a:rPr lang="en-US"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𝐸</m:t>
                                      </m:r>
                                    </m:e>
                                    <m:sub>
                                      <m:r>
                                        <a:rPr lang="en-US" sz="1600" i="1">
                                          <a:solidFill>
                                            <a:schemeClr val="bg1"/>
                                          </a:solidFill>
                                          <a:latin typeface="Cambria Math" panose="02040503050406030204" pitchFamily="18" charset="0"/>
                                        </a:rPr>
                                        <m:t>1</m:t>
                                      </m:r>
                                    </m:sub>
                                  </m:sSub>
                                </m:e>
                              </m:d>
                            </m:sup>
                          </m:sSup>
                          <m:r>
                            <a:rPr lang="en-US" sz="1600">
                              <a:solidFill>
                                <a:schemeClr val="bg1"/>
                              </a:solidFill>
                              <a:latin typeface="Cambria Math" panose="02040503050406030204" pitchFamily="18" charset="0"/>
                            </a:rPr>
                            <m:t>,</m:t>
                          </m:r>
                          <m:sSup>
                            <m:sSupPr>
                              <m:ctrlPr>
                                <a:rPr lang="en-US" sz="1600" i="1">
                                  <a:solidFill>
                                    <a:schemeClr val="bg1"/>
                                  </a:solidFill>
                                  <a:latin typeface="Cambria Math" panose="02040503050406030204" pitchFamily="18" charset="0"/>
                                </a:rPr>
                              </m:ctrlPr>
                            </m:sSupPr>
                            <m:e>
                              <m:r>
                                <m:rPr>
                                  <m:sty m:val="p"/>
                                </m:rPr>
                                <a:rPr lang="en-US" sz="1600">
                                  <a:solidFill>
                                    <a:schemeClr val="bg1"/>
                                  </a:solidFill>
                                  <a:latin typeface="Cambria Math" panose="02040503050406030204" pitchFamily="18" charset="0"/>
                                </a:rPr>
                                <m:t>Γ</m:t>
                              </m:r>
                            </m:e>
                            <m:sup>
                              <m:d>
                                <m:dPr>
                                  <m:ctrlPr>
                                    <a:rPr lang="en-US" sz="1600" i="1">
                                      <a:solidFill>
                                        <a:schemeClr val="bg1"/>
                                      </a:solidFill>
                                      <a:latin typeface="Cambria Math" panose="02040503050406030204" pitchFamily="18" charset="0"/>
                                    </a:rPr>
                                  </m:ctrlPr>
                                </m:dPr>
                                <m:e>
                                  <m:sSub>
                                    <m:sSubPr>
                                      <m:ctrlPr>
                                        <a:rPr lang="en-US"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𝐸</m:t>
                                      </m:r>
                                    </m:e>
                                    <m:sub>
                                      <m:r>
                                        <a:rPr lang="en-US" sz="1600" i="1">
                                          <a:solidFill>
                                            <a:schemeClr val="bg1"/>
                                          </a:solidFill>
                                          <a:latin typeface="Cambria Math" panose="02040503050406030204" pitchFamily="18" charset="0"/>
                                        </a:rPr>
                                        <m:t>1</m:t>
                                      </m:r>
                                    </m:sub>
                                  </m:sSub>
                                  <m:r>
                                    <a:rPr lang="en-US" sz="1600" i="1">
                                      <a:solidFill>
                                        <a:schemeClr val="bg1"/>
                                      </a:solidFill>
                                      <a:latin typeface="Cambria Math" panose="02040503050406030204" pitchFamily="18" charset="0"/>
                                    </a:rPr>
                                    <m:t>+</m:t>
                                  </m:r>
                                  <m:sSub>
                                    <m:sSubPr>
                                      <m:ctrlPr>
                                        <a:rPr lang="en-US" sz="1600" i="1">
                                          <a:solidFill>
                                            <a:schemeClr val="bg1"/>
                                          </a:solidFill>
                                          <a:latin typeface="Cambria Math" panose="02040503050406030204" pitchFamily="18" charset="0"/>
                                        </a:rPr>
                                      </m:ctrlPr>
                                    </m:sSubPr>
                                    <m:e>
                                      <m:r>
                                        <m:rPr>
                                          <m:sty m:val="p"/>
                                        </m:rPr>
                                        <a:rPr lang="en-US" sz="1600">
                                          <a:solidFill>
                                            <a:schemeClr val="bg1"/>
                                          </a:solidFill>
                                          <a:latin typeface="Cambria Math" panose="02040503050406030204" pitchFamily="18" charset="0"/>
                                        </a:rPr>
                                        <m:t>Δ</m:t>
                                      </m:r>
                                    </m:e>
                                    <m:sub>
                                      <m:r>
                                        <a:rPr lang="en-US" sz="1600" i="1">
                                          <a:solidFill>
                                            <a:schemeClr val="bg1"/>
                                          </a:solidFill>
                                          <a:latin typeface="Cambria Math" panose="02040503050406030204" pitchFamily="18" charset="0"/>
                                        </a:rPr>
                                        <m:t>1</m:t>
                                      </m:r>
                                    </m:sub>
                                  </m:sSub>
                                </m:e>
                              </m:d>
                            </m:sup>
                          </m:sSup>
                          <m:r>
                            <a:rPr lang="en-US" sz="1600" b="0" i="1" smtClean="0">
                              <a:solidFill>
                                <a:schemeClr val="bg1"/>
                              </a:solidFill>
                              <a:latin typeface="Cambria Math" panose="02040503050406030204" pitchFamily="18" charset="0"/>
                            </a:rPr>
                            <m:t>,</m:t>
                          </m:r>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𝜀</m:t>
                              </m:r>
                            </m:e>
                            <m:sub>
                              <m:r>
                                <m:rPr>
                                  <m:sty m:val="p"/>
                                </m:rPr>
                                <a:rPr lang="en-US" sz="1600" b="0" i="0" smtClean="0">
                                  <a:solidFill>
                                    <a:schemeClr val="bg1"/>
                                  </a:solidFill>
                                  <a:latin typeface="Cambria Math" panose="02040503050406030204" pitchFamily="18" charset="0"/>
                                </a:rPr>
                                <m:t>off</m:t>
                              </m:r>
                            </m:sub>
                          </m:sSub>
                        </m:e>
                      </m:d>
                    </m:oMath>
                  </m:oMathPara>
                </a14:m>
                <a:endParaRPr lang="en-US" sz="1600" dirty="0">
                  <a:solidFill>
                    <a:schemeClr val="bg1"/>
                  </a:solidFill>
                </a:endParaRPr>
              </a:p>
            </p:txBody>
          </p:sp>
        </mc:Choice>
        <mc:Fallback xmlns="">
          <p:sp>
            <p:nvSpPr>
              <p:cNvPr id="10" name="TextBox 9">
                <a:extLst>
                  <a:ext uri="{FF2B5EF4-FFF2-40B4-BE49-F238E27FC236}">
                    <a16:creationId xmlns:a16="http://schemas.microsoft.com/office/drawing/2014/main" id="{04E2B259-9DB5-2F0C-FCB9-454E9C4029B3}"/>
                  </a:ext>
                </a:extLst>
              </p:cNvPr>
              <p:cNvSpPr txBox="1">
                <a:spLocks noRot="1" noChangeAspect="1" noMove="1" noResize="1" noEditPoints="1" noAdjustHandles="1" noChangeArrowheads="1" noChangeShapeType="1" noTextEdit="1"/>
              </p:cNvSpPr>
              <p:nvPr/>
            </p:nvSpPr>
            <p:spPr>
              <a:xfrm>
                <a:off x="6228274" y="5135375"/>
                <a:ext cx="2402451" cy="621196"/>
              </a:xfrm>
              <a:prstGeom prst="rect">
                <a:avLst/>
              </a:prstGeom>
              <a:blipFill>
                <a:blip r:embed="rId7"/>
                <a:stretch>
                  <a:fillRect t="-2941"/>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281C6B10-B093-7E26-028E-397C83ABD5CA}"/>
              </a:ext>
            </a:extLst>
          </p:cNvPr>
          <p:cNvSpPr txBox="1"/>
          <p:nvPr/>
        </p:nvSpPr>
        <p:spPr>
          <a:xfrm>
            <a:off x="4086420" y="629469"/>
            <a:ext cx="7374235" cy="584775"/>
          </a:xfrm>
          <a:prstGeom prst="rect">
            <a:avLst/>
          </a:prstGeom>
          <a:noFill/>
        </p:spPr>
        <p:txBody>
          <a:bodyPr wrap="square">
            <a:spAutoFit/>
          </a:bodyPr>
          <a:lstStyle/>
          <a:p>
            <a:r>
              <a:rPr lang="en-US" sz="1600" dirty="0">
                <a:solidFill>
                  <a:schemeClr val="tx1"/>
                </a:solidFill>
              </a:rPr>
              <a:t>To fit energy and broadening, we performed a 2</a:t>
            </a:r>
            <a:r>
              <a:rPr lang="en-US" sz="1600" baseline="30000" dirty="0">
                <a:solidFill>
                  <a:schemeClr val="tx1"/>
                </a:solidFill>
              </a:rPr>
              <a:t>nd</a:t>
            </a:r>
            <a:r>
              <a:rPr lang="en-US" sz="1600" dirty="0">
                <a:solidFill>
                  <a:schemeClr val="tx1"/>
                </a:solidFill>
              </a:rPr>
              <a:t> derivative analysis with a </a:t>
            </a:r>
            <a:r>
              <a:rPr lang="en-US" sz="1600" dirty="0" err="1">
                <a:solidFill>
                  <a:schemeClr val="tx1"/>
                </a:solidFill>
              </a:rPr>
              <a:t>Savitzky</a:t>
            </a:r>
            <a:r>
              <a:rPr lang="en-US" sz="1600" dirty="0">
                <a:solidFill>
                  <a:schemeClr val="tx1"/>
                </a:solidFill>
              </a:rPr>
              <a:t>-Golay and extended Gaussian digital filter.</a:t>
            </a:r>
            <a:endParaRPr lang="en-US" sz="1600" dirty="0"/>
          </a:p>
        </p:txBody>
      </p:sp>
      <p:sp>
        <p:nvSpPr>
          <p:cNvPr id="20" name="TextBox 19">
            <a:extLst>
              <a:ext uri="{FF2B5EF4-FFF2-40B4-BE49-F238E27FC236}">
                <a16:creationId xmlns:a16="http://schemas.microsoft.com/office/drawing/2014/main" id="{953980F0-0802-6137-811C-26B6421AAC47}"/>
              </a:ext>
            </a:extLst>
          </p:cNvPr>
          <p:cNvSpPr txBox="1"/>
          <p:nvPr/>
        </p:nvSpPr>
        <p:spPr>
          <a:xfrm>
            <a:off x="2060063" y="4214281"/>
            <a:ext cx="1604463" cy="830997"/>
          </a:xfrm>
          <a:prstGeom prst="rect">
            <a:avLst/>
          </a:prstGeom>
          <a:solidFill>
            <a:srgbClr val="FFC000"/>
          </a:solidFill>
        </p:spPr>
        <p:txBody>
          <a:bodyPr wrap="square" rtlCol="0">
            <a:spAutoFit/>
          </a:bodyPr>
          <a:lstStyle/>
          <a:p>
            <a:pPr algn="ctr"/>
            <a:r>
              <a:rPr lang="en-US" sz="1600" dirty="0"/>
              <a:t>Temperature series from 4 K to 800 K</a:t>
            </a:r>
          </a:p>
        </p:txBody>
      </p:sp>
      <p:sp>
        <p:nvSpPr>
          <p:cNvPr id="21" name="TextBox 20">
            <a:extLst>
              <a:ext uri="{FF2B5EF4-FFF2-40B4-BE49-F238E27FC236}">
                <a16:creationId xmlns:a16="http://schemas.microsoft.com/office/drawing/2014/main" id="{767D19E1-CF55-79EB-FED4-2C4CD571B9BE}"/>
              </a:ext>
            </a:extLst>
          </p:cNvPr>
          <p:cNvSpPr txBox="1"/>
          <p:nvPr/>
        </p:nvSpPr>
        <p:spPr>
          <a:xfrm>
            <a:off x="2073841" y="983170"/>
            <a:ext cx="1495370" cy="830997"/>
          </a:xfrm>
          <a:prstGeom prst="rect">
            <a:avLst/>
          </a:prstGeom>
          <a:solidFill>
            <a:srgbClr val="FFC000"/>
          </a:solidFill>
        </p:spPr>
        <p:txBody>
          <a:bodyPr wrap="square" rtlCol="0">
            <a:spAutoFit/>
          </a:bodyPr>
          <a:lstStyle/>
          <a:p>
            <a:pPr algn="ctr"/>
            <a:r>
              <a:rPr lang="en-US" sz="1600" dirty="0"/>
              <a:t>Pt-by-pt fit to remove native oxide layer.</a:t>
            </a:r>
          </a:p>
        </p:txBody>
      </p:sp>
    </p:spTree>
    <p:extLst>
      <p:ext uri="{BB962C8B-B14F-4D97-AF65-F5344CB8AC3E}">
        <p14:creationId xmlns:p14="http://schemas.microsoft.com/office/powerpoint/2010/main" val="326927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F8F6B-EC1A-BC64-9D02-AC0CBA1429BD}"/>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9DD086A6-02E0-EB61-EBB0-6B634981E3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4080" y="1114520"/>
            <a:ext cx="9257920" cy="4628960"/>
          </a:xfrm>
          <a:prstGeom prst="rect">
            <a:avLst/>
          </a:prstGeom>
        </p:spPr>
      </p:pic>
      <p:pic>
        <p:nvPicPr>
          <p:cNvPr id="19" name="Graphic 18">
            <a:extLst>
              <a:ext uri="{FF2B5EF4-FFF2-40B4-BE49-F238E27FC236}">
                <a16:creationId xmlns:a16="http://schemas.microsoft.com/office/drawing/2014/main" id="{7555C5A0-E74A-B5EC-601E-CB49D54D32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25" y="482775"/>
            <a:ext cx="3333750" cy="5238750"/>
          </a:xfrm>
          <a:prstGeom prst="rect">
            <a:avLst/>
          </a:prstGeom>
        </p:spPr>
      </p:pic>
      <p:sp>
        <p:nvSpPr>
          <p:cNvPr id="7" name="Slide Number Placeholder 6">
            <a:extLst>
              <a:ext uri="{FF2B5EF4-FFF2-40B4-BE49-F238E27FC236}">
                <a16:creationId xmlns:a16="http://schemas.microsoft.com/office/drawing/2014/main" id="{ABBC5DB1-A9CF-EDA6-F4A1-453BDA2E97E5}"/>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17</a:t>
            </a:fld>
            <a:endParaRPr lang="en-US" sz="1600" dirty="0"/>
          </a:p>
        </p:txBody>
      </p:sp>
      <p:sp>
        <p:nvSpPr>
          <p:cNvPr id="4" name="Title 1">
            <a:extLst>
              <a:ext uri="{FF2B5EF4-FFF2-40B4-BE49-F238E27FC236}">
                <a16:creationId xmlns:a16="http://schemas.microsoft.com/office/drawing/2014/main" id="{2FDC1D34-809D-9F15-C0FF-FF6609373B44}"/>
              </a:ext>
            </a:extLst>
          </p:cNvPr>
          <p:cNvSpPr>
            <a:spLocks noGrp="1"/>
          </p:cNvSpPr>
          <p:nvPr>
            <p:ph type="title"/>
          </p:nvPr>
        </p:nvSpPr>
        <p:spPr>
          <a:xfrm>
            <a:off x="0" y="1"/>
            <a:ext cx="10515600" cy="915894"/>
          </a:xfrm>
        </p:spPr>
        <p:txBody>
          <a:bodyPr>
            <a:normAutofit/>
          </a:bodyPr>
          <a:lstStyle/>
          <a:p>
            <a:r>
              <a:rPr lang="en-US" sz="3600" kern="100" dirty="0">
                <a:solidFill>
                  <a:schemeClr val="accent6"/>
                </a:solidFill>
                <a:latin typeface="Tahoma" panose="020B0604030504040204" pitchFamily="34" charset="0"/>
                <a:ea typeface="Tahoma" panose="020B0604030504040204" pitchFamily="34" charset="0"/>
                <a:cs typeface="Tahoma" panose="020B0604030504040204" pitchFamily="34" charset="0"/>
              </a:rPr>
              <a:t>2</a:t>
            </a:r>
            <a:r>
              <a:rPr lang="en-US" sz="3600" kern="100" baseline="30000" dirty="0">
                <a:solidFill>
                  <a:schemeClr val="accent6"/>
                </a:solidFill>
                <a:latin typeface="Tahoma" panose="020B0604030504040204" pitchFamily="34" charset="0"/>
                <a:ea typeface="Tahoma" panose="020B0604030504040204" pitchFamily="34" charset="0"/>
                <a:cs typeface="Tahoma" panose="020B0604030504040204" pitchFamily="34" charset="0"/>
              </a:rPr>
              <a:t>nd</a:t>
            </a:r>
            <a:r>
              <a:rPr lang="en-US" sz="3600" kern="100" dirty="0">
                <a:solidFill>
                  <a:schemeClr val="accent6"/>
                </a:solidFill>
                <a:latin typeface="Tahoma" panose="020B0604030504040204" pitchFamily="34" charset="0"/>
                <a:ea typeface="Tahoma" panose="020B0604030504040204" pitchFamily="34" charset="0"/>
                <a:cs typeface="Tahoma" panose="020B0604030504040204" pitchFamily="34" charset="0"/>
              </a:rPr>
              <a:t> Derivative fit</a:t>
            </a:r>
            <a:endParaRPr lang="en-US" sz="3500" dirty="0"/>
          </a:p>
        </p:txBody>
      </p:sp>
      <p:sp>
        <p:nvSpPr>
          <p:cNvPr id="16" name="TextBox 15">
            <a:extLst>
              <a:ext uri="{FF2B5EF4-FFF2-40B4-BE49-F238E27FC236}">
                <a16:creationId xmlns:a16="http://schemas.microsoft.com/office/drawing/2014/main" id="{73A43C23-12DB-B75A-DC87-13001B724486}"/>
              </a:ext>
            </a:extLst>
          </p:cNvPr>
          <p:cNvSpPr txBox="1"/>
          <p:nvPr/>
        </p:nvSpPr>
        <p:spPr>
          <a:xfrm>
            <a:off x="4086420" y="629469"/>
            <a:ext cx="7374235" cy="584775"/>
          </a:xfrm>
          <a:prstGeom prst="rect">
            <a:avLst/>
          </a:prstGeom>
          <a:noFill/>
        </p:spPr>
        <p:txBody>
          <a:bodyPr wrap="square">
            <a:spAutoFit/>
          </a:bodyPr>
          <a:lstStyle/>
          <a:p>
            <a:r>
              <a:rPr lang="en-US" sz="1600" dirty="0">
                <a:solidFill>
                  <a:schemeClr val="tx1"/>
                </a:solidFill>
              </a:rPr>
              <a:t>To fit energy and broadening, we performed a 2</a:t>
            </a:r>
            <a:r>
              <a:rPr lang="en-US" sz="1600" baseline="30000" dirty="0">
                <a:solidFill>
                  <a:schemeClr val="tx1"/>
                </a:solidFill>
              </a:rPr>
              <a:t>nd</a:t>
            </a:r>
            <a:r>
              <a:rPr lang="en-US" sz="1600" dirty="0">
                <a:solidFill>
                  <a:schemeClr val="tx1"/>
                </a:solidFill>
              </a:rPr>
              <a:t> derivative analysis with a </a:t>
            </a:r>
            <a:r>
              <a:rPr lang="en-US" sz="1600" dirty="0" err="1">
                <a:solidFill>
                  <a:schemeClr val="tx1"/>
                </a:solidFill>
              </a:rPr>
              <a:t>Savitzky</a:t>
            </a:r>
            <a:r>
              <a:rPr lang="en-US" sz="1600" dirty="0">
                <a:solidFill>
                  <a:schemeClr val="tx1"/>
                </a:solidFill>
              </a:rPr>
              <a:t>-Golay and extended Gaussian digital filter.</a:t>
            </a:r>
            <a:endParaRPr lang="en-US" sz="1600" dirty="0"/>
          </a:p>
        </p:txBody>
      </p:sp>
      <p:sp>
        <p:nvSpPr>
          <p:cNvPr id="21" name="TextBox 20">
            <a:extLst>
              <a:ext uri="{FF2B5EF4-FFF2-40B4-BE49-F238E27FC236}">
                <a16:creationId xmlns:a16="http://schemas.microsoft.com/office/drawing/2014/main" id="{40B057FE-5B40-1506-965F-7F963F4C1417}"/>
              </a:ext>
            </a:extLst>
          </p:cNvPr>
          <p:cNvSpPr txBox="1"/>
          <p:nvPr/>
        </p:nvSpPr>
        <p:spPr>
          <a:xfrm>
            <a:off x="2073841" y="983170"/>
            <a:ext cx="1495370" cy="830997"/>
          </a:xfrm>
          <a:prstGeom prst="rect">
            <a:avLst/>
          </a:prstGeom>
          <a:solidFill>
            <a:srgbClr val="FFC000"/>
          </a:solidFill>
        </p:spPr>
        <p:txBody>
          <a:bodyPr wrap="square" rtlCol="0">
            <a:spAutoFit/>
          </a:bodyPr>
          <a:lstStyle/>
          <a:p>
            <a:pPr algn="ctr"/>
            <a:r>
              <a:rPr lang="en-US" sz="1600" dirty="0"/>
              <a:t>Pt-by-pt fit to remove native oxide layer.</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35528C4-80CE-8009-4675-1DB031A742C9}"/>
                  </a:ext>
                </a:extLst>
              </p:cNvPr>
              <p:cNvSpPr txBox="1"/>
              <p:nvPr/>
            </p:nvSpPr>
            <p:spPr>
              <a:xfrm>
                <a:off x="6228274" y="5135375"/>
                <a:ext cx="2402451" cy="621196"/>
              </a:xfrm>
              <a:prstGeom prst="rect">
                <a:avLst/>
              </a:prstGeom>
              <a:solidFill>
                <a:srgbClr val="FF0000"/>
              </a:solidFill>
            </p:spPr>
            <p:txBody>
              <a:bodyPr wrap="square" rtlCol="0">
                <a:spAutoFit/>
              </a:bodyPr>
              <a:lstStyle/>
              <a:p>
                <a:pPr algn="ctr"/>
                <a:r>
                  <a:rPr lang="en-US" sz="1600" dirty="0">
                    <a:solidFill>
                      <a:schemeClr val="bg1"/>
                    </a:solidFill>
                  </a:rPr>
                  <a:t>Fitting parameters:</a:t>
                </a:r>
                <a:endParaRPr lang="en-US" sz="1600" b="0" i="1" dirty="0">
                  <a:solidFill>
                    <a:schemeClr val="bg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d>
                        <m:dPr>
                          <m:begChr m:val="["/>
                          <m:endChr m:val="]"/>
                          <m:ctrlPr>
                            <a:rPr lang="en-US" sz="1600" b="0" i="1" smtClean="0">
                              <a:solidFill>
                                <a:schemeClr val="bg1"/>
                              </a:solidFill>
                              <a:latin typeface="Cambria Math" panose="02040503050406030204" pitchFamily="18" charset="0"/>
                            </a:rPr>
                          </m:ctrlPr>
                        </m:dPr>
                        <m:e>
                          <m:sSub>
                            <m:sSubPr>
                              <m:ctrlPr>
                                <a:rPr lang="en-US"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𝐸</m:t>
                              </m:r>
                            </m:e>
                            <m:sub>
                              <m:r>
                                <a:rPr lang="en-US" sz="1600" i="1">
                                  <a:solidFill>
                                    <a:schemeClr val="bg1"/>
                                  </a:solidFill>
                                  <a:latin typeface="Cambria Math" panose="02040503050406030204" pitchFamily="18" charset="0"/>
                                </a:rPr>
                                <m:t>1</m:t>
                              </m:r>
                            </m:sub>
                          </m:sSub>
                          <m:r>
                            <a:rPr lang="en-US" sz="1600" i="1">
                              <a:solidFill>
                                <a:schemeClr val="bg1"/>
                              </a:solidFill>
                              <a:latin typeface="Cambria Math" panose="02040503050406030204" pitchFamily="18" charset="0"/>
                            </a:rPr>
                            <m:t>,</m:t>
                          </m:r>
                          <m:sSub>
                            <m:sSubPr>
                              <m:ctrlPr>
                                <a:rPr lang="en-US" sz="1600" i="1">
                                  <a:solidFill>
                                    <a:schemeClr val="bg1"/>
                                  </a:solidFill>
                                  <a:latin typeface="Cambria Math" panose="02040503050406030204" pitchFamily="18" charset="0"/>
                                </a:rPr>
                              </m:ctrlPr>
                            </m:sSubPr>
                            <m:e>
                              <m:r>
                                <m:rPr>
                                  <m:sty m:val="p"/>
                                </m:rPr>
                                <a:rPr lang="en-US" sz="1600">
                                  <a:solidFill>
                                    <a:schemeClr val="bg1"/>
                                  </a:solidFill>
                                  <a:latin typeface="Cambria Math" panose="02040503050406030204" pitchFamily="18" charset="0"/>
                                </a:rPr>
                                <m:t>Δ</m:t>
                              </m:r>
                            </m:e>
                            <m:sub>
                              <m:r>
                                <a:rPr lang="en-US" sz="1600" i="1">
                                  <a:solidFill>
                                    <a:schemeClr val="bg1"/>
                                  </a:solidFill>
                                  <a:latin typeface="Cambria Math" panose="02040503050406030204" pitchFamily="18" charset="0"/>
                                </a:rPr>
                                <m:t>1</m:t>
                              </m:r>
                            </m:sub>
                          </m:sSub>
                          <m:r>
                            <a:rPr lang="en-US" sz="1600" i="1">
                              <a:solidFill>
                                <a:schemeClr val="bg1"/>
                              </a:solidFill>
                              <a:latin typeface="Cambria Math" panose="02040503050406030204" pitchFamily="18" charset="0"/>
                            </a:rPr>
                            <m:t>,</m:t>
                          </m:r>
                          <m:sSup>
                            <m:sSupPr>
                              <m:ctrlPr>
                                <a:rPr lang="en-US" sz="1600" i="1">
                                  <a:solidFill>
                                    <a:schemeClr val="bg1"/>
                                  </a:solidFill>
                                  <a:latin typeface="Cambria Math" panose="02040503050406030204" pitchFamily="18" charset="0"/>
                                </a:rPr>
                              </m:ctrlPr>
                            </m:sSupPr>
                            <m:e>
                              <m:r>
                                <m:rPr>
                                  <m:sty m:val="p"/>
                                </m:rPr>
                                <a:rPr lang="en-US" sz="1600">
                                  <a:solidFill>
                                    <a:schemeClr val="bg1"/>
                                  </a:solidFill>
                                  <a:latin typeface="Cambria Math" panose="02040503050406030204" pitchFamily="18" charset="0"/>
                                </a:rPr>
                                <m:t>Γ</m:t>
                              </m:r>
                            </m:e>
                            <m:sup>
                              <m:d>
                                <m:dPr>
                                  <m:ctrlPr>
                                    <a:rPr lang="en-US" sz="1600" i="1">
                                      <a:solidFill>
                                        <a:schemeClr val="bg1"/>
                                      </a:solidFill>
                                      <a:latin typeface="Cambria Math" panose="02040503050406030204" pitchFamily="18" charset="0"/>
                                    </a:rPr>
                                  </m:ctrlPr>
                                </m:dPr>
                                <m:e>
                                  <m:sSub>
                                    <m:sSubPr>
                                      <m:ctrlPr>
                                        <a:rPr lang="en-US"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𝐸</m:t>
                                      </m:r>
                                    </m:e>
                                    <m:sub>
                                      <m:r>
                                        <a:rPr lang="en-US" sz="1600" i="1">
                                          <a:solidFill>
                                            <a:schemeClr val="bg1"/>
                                          </a:solidFill>
                                          <a:latin typeface="Cambria Math" panose="02040503050406030204" pitchFamily="18" charset="0"/>
                                        </a:rPr>
                                        <m:t>1</m:t>
                                      </m:r>
                                    </m:sub>
                                  </m:sSub>
                                </m:e>
                              </m:d>
                            </m:sup>
                          </m:sSup>
                          <m:r>
                            <a:rPr lang="en-US" sz="1600">
                              <a:solidFill>
                                <a:schemeClr val="bg1"/>
                              </a:solidFill>
                              <a:latin typeface="Cambria Math" panose="02040503050406030204" pitchFamily="18" charset="0"/>
                            </a:rPr>
                            <m:t>,</m:t>
                          </m:r>
                          <m:sSup>
                            <m:sSupPr>
                              <m:ctrlPr>
                                <a:rPr lang="en-US" sz="1600" i="1">
                                  <a:solidFill>
                                    <a:schemeClr val="bg1"/>
                                  </a:solidFill>
                                  <a:latin typeface="Cambria Math" panose="02040503050406030204" pitchFamily="18" charset="0"/>
                                </a:rPr>
                              </m:ctrlPr>
                            </m:sSupPr>
                            <m:e>
                              <m:r>
                                <m:rPr>
                                  <m:sty m:val="p"/>
                                </m:rPr>
                                <a:rPr lang="en-US" sz="1600">
                                  <a:solidFill>
                                    <a:schemeClr val="bg1"/>
                                  </a:solidFill>
                                  <a:latin typeface="Cambria Math" panose="02040503050406030204" pitchFamily="18" charset="0"/>
                                </a:rPr>
                                <m:t>Γ</m:t>
                              </m:r>
                            </m:e>
                            <m:sup>
                              <m:d>
                                <m:dPr>
                                  <m:ctrlPr>
                                    <a:rPr lang="en-US" sz="1600" i="1">
                                      <a:solidFill>
                                        <a:schemeClr val="bg1"/>
                                      </a:solidFill>
                                      <a:latin typeface="Cambria Math" panose="02040503050406030204" pitchFamily="18" charset="0"/>
                                    </a:rPr>
                                  </m:ctrlPr>
                                </m:dPr>
                                <m:e>
                                  <m:sSub>
                                    <m:sSubPr>
                                      <m:ctrlPr>
                                        <a:rPr lang="en-US"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𝐸</m:t>
                                      </m:r>
                                    </m:e>
                                    <m:sub>
                                      <m:r>
                                        <a:rPr lang="en-US" sz="1600" i="1">
                                          <a:solidFill>
                                            <a:schemeClr val="bg1"/>
                                          </a:solidFill>
                                          <a:latin typeface="Cambria Math" panose="02040503050406030204" pitchFamily="18" charset="0"/>
                                        </a:rPr>
                                        <m:t>1</m:t>
                                      </m:r>
                                    </m:sub>
                                  </m:sSub>
                                  <m:r>
                                    <a:rPr lang="en-US" sz="1600" i="1">
                                      <a:solidFill>
                                        <a:schemeClr val="bg1"/>
                                      </a:solidFill>
                                      <a:latin typeface="Cambria Math" panose="02040503050406030204" pitchFamily="18" charset="0"/>
                                    </a:rPr>
                                    <m:t>+</m:t>
                                  </m:r>
                                  <m:sSub>
                                    <m:sSubPr>
                                      <m:ctrlPr>
                                        <a:rPr lang="en-US" sz="1600" i="1">
                                          <a:solidFill>
                                            <a:schemeClr val="bg1"/>
                                          </a:solidFill>
                                          <a:latin typeface="Cambria Math" panose="02040503050406030204" pitchFamily="18" charset="0"/>
                                        </a:rPr>
                                      </m:ctrlPr>
                                    </m:sSubPr>
                                    <m:e>
                                      <m:r>
                                        <m:rPr>
                                          <m:sty m:val="p"/>
                                        </m:rPr>
                                        <a:rPr lang="en-US" sz="1600">
                                          <a:solidFill>
                                            <a:schemeClr val="bg1"/>
                                          </a:solidFill>
                                          <a:latin typeface="Cambria Math" panose="02040503050406030204" pitchFamily="18" charset="0"/>
                                        </a:rPr>
                                        <m:t>Δ</m:t>
                                      </m:r>
                                    </m:e>
                                    <m:sub>
                                      <m:r>
                                        <a:rPr lang="en-US" sz="1600" i="1">
                                          <a:solidFill>
                                            <a:schemeClr val="bg1"/>
                                          </a:solidFill>
                                          <a:latin typeface="Cambria Math" panose="02040503050406030204" pitchFamily="18" charset="0"/>
                                        </a:rPr>
                                        <m:t>1</m:t>
                                      </m:r>
                                    </m:sub>
                                  </m:sSub>
                                </m:e>
                              </m:d>
                            </m:sup>
                          </m:sSup>
                          <m:r>
                            <a:rPr lang="en-US" sz="1600" b="0" i="1" smtClean="0">
                              <a:solidFill>
                                <a:schemeClr val="bg1"/>
                              </a:solidFill>
                              <a:latin typeface="Cambria Math" panose="02040503050406030204" pitchFamily="18" charset="0"/>
                            </a:rPr>
                            <m:t>,</m:t>
                          </m:r>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𝜀</m:t>
                              </m:r>
                            </m:e>
                            <m:sub>
                              <m:r>
                                <m:rPr>
                                  <m:sty m:val="p"/>
                                </m:rPr>
                                <a:rPr lang="en-US" sz="1600" b="0" i="0" smtClean="0">
                                  <a:solidFill>
                                    <a:schemeClr val="bg1"/>
                                  </a:solidFill>
                                  <a:latin typeface="Cambria Math" panose="02040503050406030204" pitchFamily="18" charset="0"/>
                                </a:rPr>
                                <m:t>off</m:t>
                              </m:r>
                            </m:sub>
                          </m:sSub>
                        </m:e>
                      </m:d>
                    </m:oMath>
                  </m:oMathPara>
                </a14:m>
                <a:endParaRPr lang="en-US" sz="1600" dirty="0">
                  <a:solidFill>
                    <a:schemeClr val="bg1"/>
                  </a:solidFill>
                </a:endParaRPr>
              </a:p>
            </p:txBody>
          </p:sp>
        </mc:Choice>
        <mc:Fallback xmlns="">
          <p:sp>
            <p:nvSpPr>
              <p:cNvPr id="2" name="TextBox 1">
                <a:extLst>
                  <a:ext uri="{FF2B5EF4-FFF2-40B4-BE49-F238E27FC236}">
                    <a16:creationId xmlns:a16="http://schemas.microsoft.com/office/drawing/2014/main" id="{635528C4-80CE-8009-4675-1DB031A742C9}"/>
                  </a:ext>
                </a:extLst>
              </p:cNvPr>
              <p:cNvSpPr txBox="1">
                <a:spLocks noRot="1" noChangeAspect="1" noMove="1" noResize="1" noEditPoints="1" noAdjustHandles="1" noChangeArrowheads="1" noChangeShapeType="1" noTextEdit="1"/>
              </p:cNvSpPr>
              <p:nvPr/>
            </p:nvSpPr>
            <p:spPr>
              <a:xfrm>
                <a:off x="6228274" y="5135375"/>
                <a:ext cx="2402451" cy="621196"/>
              </a:xfrm>
              <a:prstGeom prst="rect">
                <a:avLst/>
              </a:prstGeom>
              <a:blipFill>
                <a:blip r:embed="rId7"/>
                <a:stretch>
                  <a:fillRect t="-294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E937E1D3-DCDB-C05A-42A4-C722ADEA43E5}"/>
              </a:ext>
            </a:extLst>
          </p:cNvPr>
          <p:cNvSpPr txBox="1"/>
          <p:nvPr/>
        </p:nvSpPr>
        <p:spPr>
          <a:xfrm>
            <a:off x="2060063" y="4214281"/>
            <a:ext cx="1604463" cy="830997"/>
          </a:xfrm>
          <a:prstGeom prst="rect">
            <a:avLst/>
          </a:prstGeom>
          <a:solidFill>
            <a:srgbClr val="FFC000"/>
          </a:solidFill>
        </p:spPr>
        <p:txBody>
          <a:bodyPr wrap="square" rtlCol="0">
            <a:spAutoFit/>
          </a:bodyPr>
          <a:lstStyle/>
          <a:p>
            <a:pPr algn="ctr"/>
            <a:r>
              <a:rPr lang="en-US" sz="1600" dirty="0"/>
              <a:t>Temperature series from 4 K to 800 K</a:t>
            </a:r>
          </a:p>
        </p:txBody>
      </p:sp>
      <p:sp>
        <p:nvSpPr>
          <p:cNvPr id="6" name="Google Shape;99;p16">
            <a:extLst>
              <a:ext uri="{FF2B5EF4-FFF2-40B4-BE49-F238E27FC236}">
                <a16:creationId xmlns:a16="http://schemas.microsoft.com/office/drawing/2014/main" id="{38745E9E-F2A9-5184-17BE-804C176B3A62}"/>
              </a:ext>
            </a:extLst>
          </p:cNvPr>
          <p:cNvSpPr txBox="1"/>
          <p:nvPr/>
        </p:nvSpPr>
        <p:spPr>
          <a:xfrm>
            <a:off x="6090270" y="5811598"/>
            <a:ext cx="5492130" cy="830966"/>
          </a:xfrm>
          <a:prstGeom prst="rect">
            <a:avLst/>
          </a:prstGeom>
          <a:noFill/>
          <a:ln>
            <a:noFill/>
          </a:ln>
        </p:spPr>
        <p:txBody>
          <a:bodyPr spcFirstLastPara="1" wrap="square" lIns="91425" tIns="91425" rIns="91425" bIns="91425" anchor="t" anchorCtr="0">
            <a:spAutoFit/>
          </a:bodyPr>
          <a:lstStyle/>
          <a:p>
            <a:r>
              <a:rPr lang="fr-FR" dirty="0">
                <a:solidFill>
                  <a:schemeClr val="bg1"/>
                </a:solidFill>
                <a:latin typeface="+mn-lt"/>
                <a:ea typeface="Calibri"/>
                <a:cs typeface="Times New Roman"/>
                <a:sym typeface="Times New Roman"/>
              </a:rPr>
              <a:t>C</a:t>
            </a:r>
            <a:r>
              <a:rPr lang="fr-FR" dirty="0">
                <a:solidFill>
                  <a:schemeClr val="bg1"/>
                </a:solidFill>
                <a:ea typeface="Calibri"/>
                <a:cs typeface="Times New Roman"/>
                <a:sym typeface="Times New Roman"/>
              </a:rPr>
              <a:t>. </a:t>
            </a:r>
            <a:r>
              <a:rPr lang="fr-FR" dirty="0" err="1">
                <a:solidFill>
                  <a:schemeClr val="bg1"/>
                </a:solidFill>
                <a:ea typeface="Calibri"/>
                <a:cs typeface="Times New Roman"/>
                <a:sym typeface="Times New Roman"/>
              </a:rPr>
              <a:t>Emminger</a:t>
            </a:r>
            <a:r>
              <a:rPr lang="fr-FR" dirty="0">
                <a:solidFill>
                  <a:schemeClr val="bg1"/>
                </a:solidFill>
                <a:ea typeface="Calibri"/>
                <a:cs typeface="Times New Roman"/>
                <a:sym typeface="Times New Roman"/>
              </a:rPr>
              <a:t> </a:t>
            </a:r>
            <a:r>
              <a:rPr lang="en-US" i="1" dirty="0">
                <a:solidFill>
                  <a:schemeClr val="bg1"/>
                </a:solidFill>
                <a:latin typeface="+mj-lt"/>
                <a:ea typeface="Calibri"/>
                <a:cs typeface="Times New Roman"/>
                <a:sym typeface="Times New Roman"/>
              </a:rPr>
              <a:t>et al.</a:t>
            </a:r>
            <a:r>
              <a:rPr lang="fr-FR" dirty="0">
                <a:solidFill>
                  <a:schemeClr val="bg1"/>
                </a:solidFill>
                <a:ea typeface="Calibri"/>
                <a:cs typeface="Times New Roman"/>
                <a:sym typeface="Times New Roman"/>
              </a:rPr>
              <a:t>, J. Vac. </a:t>
            </a:r>
            <a:r>
              <a:rPr lang="fr-FR" dirty="0" err="1">
                <a:solidFill>
                  <a:schemeClr val="bg1"/>
                </a:solidFill>
                <a:ea typeface="Calibri"/>
                <a:cs typeface="Times New Roman"/>
                <a:sym typeface="Times New Roman"/>
              </a:rPr>
              <a:t>Sci</a:t>
            </a:r>
            <a:r>
              <a:rPr lang="fr-FR" dirty="0">
                <a:solidFill>
                  <a:schemeClr val="bg1"/>
                </a:solidFill>
                <a:ea typeface="Calibri"/>
                <a:cs typeface="Times New Roman"/>
                <a:sym typeface="Times New Roman"/>
              </a:rPr>
              <a:t>. </a:t>
            </a:r>
            <a:r>
              <a:rPr lang="fr-FR" dirty="0" err="1">
                <a:solidFill>
                  <a:schemeClr val="bg1"/>
                </a:solidFill>
                <a:ea typeface="Calibri"/>
                <a:cs typeface="Times New Roman"/>
                <a:sym typeface="Times New Roman"/>
              </a:rPr>
              <a:t>Technol</a:t>
            </a:r>
            <a:r>
              <a:rPr lang="fr-FR" dirty="0">
                <a:solidFill>
                  <a:schemeClr val="bg1"/>
                </a:solidFill>
                <a:ea typeface="Calibri"/>
                <a:cs typeface="Times New Roman"/>
                <a:sym typeface="Times New Roman"/>
              </a:rPr>
              <a:t>. B </a:t>
            </a:r>
            <a:r>
              <a:rPr lang="fr-FR" b="1" dirty="0">
                <a:solidFill>
                  <a:schemeClr val="bg1"/>
                </a:solidFill>
                <a:ea typeface="Calibri"/>
                <a:cs typeface="Times New Roman"/>
                <a:sym typeface="Times New Roman"/>
              </a:rPr>
              <a:t>38</a:t>
            </a:r>
            <a:r>
              <a:rPr lang="fr-FR" dirty="0">
                <a:solidFill>
                  <a:schemeClr val="bg1"/>
                </a:solidFill>
                <a:ea typeface="Calibri"/>
                <a:cs typeface="Times New Roman"/>
                <a:sym typeface="Times New Roman"/>
              </a:rPr>
              <a:t>, 012202 (2020).</a:t>
            </a:r>
          </a:p>
          <a:p>
            <a:r>
              <a:rPr lang="fr-FR" dirty="0">
                <a:solidFill>
                  <a:schemeClr val="bg1"/>
                </a:solidFill>
                <a:ea typeface="Calibri"/>
                <a:cs typeface="Times New Roman"/>
                <a:sym typeface="Times New Roman"/>
              </a:rPr>
              <a:t>T. N. </a:t>
            </a:r>
            <a:r>
              <a:rPr lang="fr-FR" dirty="0" err="1">
                <a:solidFill>
                  <a:schemeClr val="bg1"/>
                </a:solidFill>
                <a:ea typeface="Calibri"/>
                <a:cs typeface="Times New Roman"/>
                <a:sym typeface="Times New Roman"/>
              </a:rPr>
              <a:t>Nunley</a:t>
            </a:r>
            <a:r>
              <a:rPr lang="fr-FR" dirty="0">
                <a:solidFill>
                  <a:schemeClr val="bg1"/>
                </a:solidFill>
                <a:ea typeface="Calibri"/>
                <a:cs typeface="Times New Roman"/>
                <a:sym typeface="Times New Roman"/>
              </a:rPr>
              <a:t> </a:t>
            </a:r>
            <a:r>
              <a:rPr lang="en-US" i="1" dirty="0">
                <a:solidFill>
                  <a:schemeClr val="bg1"/>
                </a:solidFill>
                <a:ea typeface="Calibri"/>
                <a:cs typeface="Times New Roman"/>
                <a:sym typeface="Times New Roman"/>
              </a:rPr>
              <a:t>et al.</a:t>
            </a:r>
            <a:r>
              <a:rPr lang="fr-FR" dirty="0">
                <a:solidFill>
                  <a:schemeClr val="bg1"/>
                </a:solidFill>
                <a:ea typeface="Calibri"/>
                <a:cs typeface="Times New Roman"/>
                <a:sym typeface="Times New Roman"/>
              </a:rPr>
              <a:t>, J. Vac. </a:t>
            </a:r>
            <a:r>
              <a:rPr lang="fr-FR" dirty="0" err="1">
                <a:solidFill>
                  <a:schemeClr val="bg1"/>
                </a:solidFill>
                <a:ea typeface="Calibri"/>
                <a:cs typeface="Times New Roman"/>
                <a:sym typeface="Times New Roman"/>
              </a:rPr>
              <a:t>Sci</a:t>
            </a:r>
            <a:r>
              <a:rPr lang="fr-FR" dirty="0">
                <a:solidFill>
                  <a:schemeClr val="bg1"/>
                </a:solidFill>
                <a:ea typeface="Calibri"/>
                <a:cs typeface="Times New Roman"/>
                <a:sym typeface="Times New Roman"/>
              </a:rPr>
              <a:t>. </a:t>
            </a:r>
            <a:r>
              <a:rPr lang="fr-FR" dirty="0" err="1">
                <a:solidFill>
                  <a:schemeClr val="bg1"/>
                </a:solidFill>
                <a:ea typeface="Calibri"/>
                <a:cs typeface="Times New Roman"/>
                <a:sym typeface="Times New Roman"/>
              </a:rPr>
              <a:t>Technol</a:t>
            </a:r>
            <a:r>
              <a:rPr lang="fr-FR" dirty="0">
                <a:solidFill>
                  <a:schemeClr val="bg1"/>
                </a:solidFill>
                <a:ea typeface="Calibri"/>
                <a:cs typeface="Times New Roman"/>
                <a:sym typeface="Times New Roman"/>
              </a:rPr>
              <a:t>. B </a:t>
            </a:r>
            <a:r>
              <a:rPr lang="fr-FR" b="1" dirty="0">
                <a:solidFill>
                  <a:schemeClr val="bg1"/>
                </a:solidFill>
                <a:ea typeface="Calibri"/>
                <a:cs typeface="Times New Roman"/>
                <a:sym typeface="Times New Roman"/>
              </a:rPr>
              <a:t>34</a:t>
            </a:r>
            <a:r>
              <a:rPr lang="fr-FR" dirty="0">
                <a:solidFill>
                  <a:schemeClr val="bg1"/>
                </a:solidFill>
                <a:ea typeface="Calibri"/>
                <a:cs typeface="Times New Roman"/>
                <a:sym typeface="Times New Roman"/>
              </a:rPr>
              <a:t>, 061205 (2016).</a:t>
            </a:r>
          </a:p>
          <a:p>
            <a:r>
              <a:rPr lang="fr-FR" dirty="0">
                <a:solidFill>
                  <a:schemeClr val="bg1"/>
                </a:solidFill>
                <a:latin typeface="+mn-lt"/>
                <a:ea typeface="Calibri"/>
                <a:cs typeface="Times New Roman"/>
                <a:sym typeface="Times New Roman"/>
              </a:rPr>
              <a:t>V. L. Le </a:t>
            </a:r>
            <a:r>
              <a:rPr lang="en-US" i="1" dirty="0">
                <a:solidFill>
                  <a:schemeClr val="bg1"/>
                </a:solidFill>
                <a:latin typeface="+mj-lt"/>
                <a:ea typeface="Calibri"/>
                <a:cs typeface="Times New Roman"/>
                <a:sym typeface="Times New Roman"/>
              </a:rPr>
              <a:t>et al.</a:t>
            </a:r>
            <a:r>
              <a:rPr lang="fr-FR" dirty="0">
                <a:solidFill>
                  <a:schemeClr val="bg1"/>
                </a:solidFill>
                <a:latin typeface="+mn-lt"/>
                <a:ea typeface="Calibri"/>
                <a:cs typeface="Times New Roman"/>
                <a:sym typeface="Times New Roman"/>
              </a:rPr>
              <a:t>, J. Vac. </a:t>
            </a:r>
            <a:r>
              <a:rPr lang="fr-FR" dirty="0" err="1">
                <a:solidFill>
                  <a:schemeClr val="bg1"/>
                </a:solidFill>
                <a:latin typeface="+mn-lt"/>
                <a:ea typeface="Calibri"/>
                <a:cs typeface="Times New Roman"/>
                <a:sym typeface="Times New Roman"/>
              </a:rPr>
              <a:t>Sci</a:t>
            </a:r>
            <a:r>
              <a:rPr lang="fr-FR" dirty="0">
                <a:solidFill>
                  <a:schemeClr val="bg1"/>
                </a:solidFill>
                <a:latin typeface="+mn-lt"/>
                <a:ea typeface="Calibri"/>
                <a:cs typeface="Times New Roman"/>
                <a:sym typeface="Times New Roman"/>
              </a:rPr>
              <a:t>. </a:t>
            </a:r>
            <a:r>
              <a:rPr lang="fr-FR" dirty="0" err="1">
                <a:solidFill>
                  <a:schemeClr val="bg1"/>
                </a:solidFill>
                <a:latin typeface="+mn-lt"/>
                <a:ea typeface="Calibri"/>
                <a:cs typeface="Times New Roman"/>
                <a:sym typeface="Times New Roman"/>
              </a:rPr>
              <a:t>Technol</a:t>
            </a:r>
            <a:r>
              <a:rPr lang="fr-FR" dirty="0">
                <a:solidFill>
                  <a:schemeClr val="bg1"/>
                </a:solidFill>
                <a:latin typeface="+mn-lt"/>
                <a:ea typeface="Calibri"/>
                <a:cs typeface="Times New Roman"/>
                <a:sym typeface="Times New Roman"/>
              </a:rPr>
              <a:t>. B </a:t>
            </a:r>
            <a:r>
              <a:rPr lang="fr-FR" b="1" dirty="0">
                <a:solidFill>
                  <a:schemeClr val="bg1"/>
                </a:solidFill>
                <a:latin typeface="+mn-lt"/>
                <a:ea typeface="Calibri"/>
                <a:cs typeface="Times New Roman"/>
                <a:sym typeface="Times New Roman"/>
              </a:rPr>
              <a:t>37</a:t>
            </a:r>
            <a:r>
              <a:rPr lang="fr-FR" dirty="0">
                <a:solidFill>
                  <a:schemeClr val="bg1"/>
                </a:solidFill>
                <a:latin typeface="+mn-lt"/>
                <a:ea typeface="Calibri"/>
                <a:cs typeface="Times New Roman"/>
                <a:sym typeface="Times New Roman"/>
              </a:rPr>
              <a:t>, 052903 (2019).</a:t>
            </a:r>
          </a:p>
        </p:txBody>
      </p:sp>
    </p:spTree>
    <p:extLst>
      <p:ext uri="{BB962C8B-B14F-4D97-AF65-F5344CB8AC3E}">
        <p14:creationId xmlns:p14="http://schemas.microsoft.com/office/powerpoint/2010/main" val="84213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FF29F-6C39-C029-4191-9C8C2EE2D4B5}"/>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269C74B3-D11B-E455-A736-10CDC41314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4855" y="272094"/>
            <a:ext cx="3200400" cy="5486400"/>
          </a:xfrm>
          <a:prstGeom prst="rect">
            <a:avLst/>
          </a:prstGeom>
        </p:spPr>
      </p:pic>
      <p:pic>
        <p:nvPicPr>
          <p:cNvPr id="5" name="Graphic 4">
            <a:extLst>
              <a:ext uri="{FF2B5EF4-FFF2-40B4-BE49-F238E27FC236}">
                <a16:creationId xmlns:a16="http://schemas.microsoft.com/office/drawing/2014/main" id="{D0DD6AD2-8666-F172-B781-F4774A7389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995994"/>
            <a:ext cx="5324475" cy="4762500"/>
          </a:xfrm>
          <a:prstGeom prst="rect">
            <a:avLst/>
          </a:prstGeom>
        </p:spPr>
      </p:pic>
      <p:sp>
        <p:nvSpPr>
          <p:cNvPr id="7" name="Slide Number Placeholder 6">
            <a:extLst>
              <a:ext uri="{FF2B5EF4-FFF2-40B4-BE49-F238E27FC236}">
                <a16:creationId xmlns:a16="http://schemas.microsoft.com/office/drawing/2014/main" id="{81132511-B0EA-C5B7-456C-FF5B2F7553C3}"/>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18</a:t>
            </a:fld>
            <a:endParaRPr lang="en-US" sz="1600" dirty="0"/>
          </a:p>
        </p:txBody>
      </p:sp>
      <p:sp>
        <p:nvSpPr>
          <p:cNvPr id="4" name="Title 1">
            <a:extLst>
              <a:ext uri="{FF2B5EF4-FFF2-40B4-BE49-F238E27FC236}">
                <a16:creationId xmlns:a16="http://schemas.microsoft.com/office/drawing/2014/main" id="{608312E5-D3DD-B760-34B5-0CF5CEC22666}"/>
              </a:ext>
            </a:extLst>
          </p:cNvPr>
          <p:cNvSpPr>
            <a:spLocks noGrp="1"/>
          </p:cNvSpPr>
          <p:nvPr>
            <p:ph type="title"/>
          </p:nvPr>
        </p:nvSpPr>
        <p:spPr>
          <a:xfrm>
            <a:off x="0" y="1"/>
            <a:ext cx="10515600" cy="915894"/>
          </a:xfrm>
        </p:spPr>
        <p:txBody>
          <a:bodyPr>
            <a:normAutofit/>
          </a:bodyPr>
          <a:lstStyle/>
          <a:p>
            <a:r>
              <a:rPr lang="en-US" sz="3600" kern="100" dirty="0">
                <a:solidFill>
                  <a:schemeClr val="accent6"/>
                </a:solidFill>
                <a:latin typeface="Tahoma" panose="020B0604030504040204" pitchFamily="34" charset="0"/>
                <a:ea typeface="Tahoma" panose="020B0604030504040204" pitchFamily="34" charset="0"/>
                <a:cs typeface="Tahoma" panose="020B0604030504040204" pitchFamily="34" charset="0"/>
              </a:rPr>
              <a:t>Dielectric function</a:t>
            </a:r>
            <a:endParaRPr lang="en-US" sz="3500" dirty="0"/>
          </a:p>
        </p:txBody>
      </p:sp>
      <p:cxnSp>
        <p:nvCxnSpPr>
          <p:cNvPr id="9" name="Straight Arrow Connector 8">
            <a:extLst>
              <a:ext uri="{FF2B5EF4-FFF2-40B4-BE49-F238E27FC236}">
                <a16:creationId xmlns:a16="http://schemas.microsoft.com/office/drawing/2014/main" id="{0606FB66-35D4-46EE-8660-3D35D3417875}"/>
              </a:ext>
            </a:extLst>
          </p:cNvPr>
          <p:cNvCxnSpPr>
            <a:cxnSpLocks/>
          </p:cNvCxnSpPr>
          <p:nvPr/>
        </p:nvCxnSpPr>
        <p:spPr>
          <a:xfrm flipH="1">
            <a:off x="2743200" y="1563595"/>
            <a:ext cx="1544128" cy="1981017"/>
          </a:xfrm>
          <a:prstGeom prst="straightConnector1">
            <a:avLst/>
          </a:prstGeom>
          <a:ln w="57150">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56DD0EF-66AF-3F0C-B9A1-D931362B421B}"/>
              </a:ext>
            </a:extLst>
          </p:cNvPr>
          <p:cNvCxnSpPr>
            <a:cxnSpLocks/>
          </p:cNvCxnSpPr>
          <p:nvPr/>
        </p:nvCxnSpPr>
        <p:spPr>
          <a:xfrm flipH="1">
            <a:off x="3433313" y="1630196"/>
            <a:ext cx="854015" cy="1747048"/>
          </a:xfrm>
          <a:prstGeom prst="straightConnector1">
            <a:avLst/>
          </a:prstGeom>
          <a:ln w="57150">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2507FC6-8CC1-5D15-4887-1F8C058E3D91}"/>
              </a:ext>
            </a:extLst>
          </p:cNvPr>
          <p:cNvSpPr txBox="1"/>
          <p:nvPr/>
        </p:nvSpPr>
        <p:spPr>
          <a:xfrm>
            <a:off x="3281512" y="734437"/>
            <a:ext cx="2292650" cy="1077218"/>
          </a:xfrm>
          <a:prstGeom prst="rect">
            <a:avLst/>
          </a:prstGeom>
          <a:solidFill>
            <a:srgbClr val="FFC000"/>
          </a:solidFill>
        </p:spPr>
        <p:txBody>
          <a:bodyPr wrap="square" rtlCol="0">
            <a:spAutoFit/>
          </a:bodyPr>
          <a:lstStyle/>
          <a:p>
            <a:pPr algn="ctr"/>
            <a:r>
              <a:rPr lang="en-US" sz="1600" kern="100" dirty="0">
                <a:effectLst/>
                <a:latin typeface="Aptos" panose="020B0004020202020204" pitchFamily="34" charset="0"/>
                <a:ea typeface="Aptos" panose="020B0004020202020204" pitchFamily="34" charset="0"/>
                <a:cs typeface="Times New Roman" panose="02020603050405020304" pitchFamily="18" charset="0"/>
              </a:rPr>
              <a:t>Amplitude of ε</a:t>
            </a:r>
            <a:r>
              <a:rPr lang="en-US" sz="16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E</a:t>
            </a:r>
            <a:r>
              <a:rPr lang="en-US" sz="1600" kern="1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is underestimated, whereas for E</a:t>
            </a:r>
            <a:r>
              <a:rPr lang="en-US" sz="1600" kern="1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+Δ</a:t>
            </a:r>
            <a:r>
              <a:rPr lang="en-US" sz="1600" kern="1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is overestimated.</a:t>
            </a:r>
          </a:p>
        </p:txBody>
      </p:sp>
      <p:cxnSp>
        <p:nvCxnSpPr>
          <p:cNvPr id="31" name="Straight Arrow Connector 30">
            <a:extLst>
              <a:ext uri="{FF2B5EF4-FFF2-40B4-BE49-F238E27FC236}">
                <a16:creationId xmlns:a16="http://schemas.microsoft.com/office/drawing/2014/main" id="{3E2AD2DA-02DE-C501-9DC8-8B5EFAAEED5F}"/>
              </a:ext>
            </a:extLst>
          </p:cNvPr>
          <p:cNvCxnSpPr>
            <a:cxnSpLocks/>
            <a:stCxn id="32" idx="0"/>
          </p:cNvCxnSpPr>
          <p:nvPr/>
        </p:nvCxnSpPr>
        <p:spPr>
          <a:xfrm flipV="1">
            <a:off x="1028090" y="5141343"/>
            <a:ext cx="162355" cy="311265"/>
          </a:xfrm>
          <a:prstGeom prst="straightConnector1">
            <a:avLst/>
          </a:prstGeom>
          <a:ln w="57150">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9C3238A0-9888-AD69-594E-9AFABB03982D}"/>
              </a:ext>
            </a:extLst>
          </p:cNvPr>
          <p:cNvSpPr txBox="1"/>
          <p:nvPr/>
        </p:nvSpPr>
        <p:spPr>
          <a:xfrm>
            <a:off x="282203" y="5452608"/>
            <a:ext cx="1491774" cy="584775"/>
          </a:xfrm>
          <a:prstGeom prst="rect">
            <a:avLst/>
          </a:prstGeom>
          <a:solidFill>
            <a:srgbClr val="FFC000"/>
          </a:solidFill>
        </p:spPr>
        <p:txBody>
          <a:bodyPr wrap="square" rtlCol="0">
            <a:spAutoFit/>
          </a:bodyPr>
          <a:lstStyle/>
          <a:p>
            <a:pPr algn="ctr"/>
            <a:r>
              <a:rPr lang="en-US" sz="1600" kern="100" dirty="0">
                <a:effectLst/>
                <a:latin typeface="Aptos" panose="020B0004020202020204" pitchFamily="34" charset="0"/>
                <a:ea typeface="Aptos" panose="020B0004020202020204" pitchFamily="34" charset="0"/>
                <a:cs typeface="Times New Roman" panose="02020603050405020304" pitchFamily="18" charset="0"/>
              </a:rPr>
              <a:t>Missing E</a:t>
            </a:r>
            <a:r>
              <a:rPr lang="en-US" sz="1600" kern="100" baseline="-25000" dirty="0">
                <a:effectLst/>
                <a:latin typeface="Aptos" panose="020B0004020202020204" pitchFamily="34" charset="0"/>
                <a:ea typeface="Aptos" panose="020B0004020202020204" pitchFamily="34" charset="0"/>
                <a:cs typeface="Times New Roman" panose="02020603050405020304" pitchFamily="18" charset="0"/>
              </a:rPr>
              <a:t>0</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CP at low energies</a:t>
            </a:r>
          </a:p>
        </p:txBody>
      </p:sp>
      <p:cxnSp>
        <p:nvCxnSpPr>
          <p:cNvPr id="36" name="Straight Arrow Connector 35">
            <a:extLst>
              <a:ext uri="{FF2B5EF4-FFF2-40B4-BE49-F238E27FC236}">
                <a16:creationId xmlns:a16="http://schemas.microsoft.com/office/drawing/2014/main" id="{E08CC25E-67F1-140C-A39E-33380EF32F8E}"/>
              </a:ext>
            </a:extLst>
          </p:cNvPr>
          <p:cNvCxnSpPr>
            <a:cxnSpLocks/>
            <a:stCxn id="37" idx="0"/>
          </p:cNvCxnSpPr>
          <p:nvPr/>
        </p:nvCxnSpPr>
        <p:spPr>
          <a:xfrm flipH="1" flipV="1">
            <a:off x="4691606" y="4071668"/>
            <a:ext cx="96152" cy="1553164"/>
          </a:xfrm>
          <a:prstGeom prst="straightConnector1">
            <a:avLst/>
          </a:prstGeom>
          <a:ln w="57150">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E728896D-06AF-1AAD-1CEB-801BCB261BCD}"/>
              </a:ext>
            </a:extLst>
          </p:cNvPr>
          <p:cNvSpPr txBox="1"/>
          <p:nvPr/>
        </p:nvSpPr>
        <p:spPr>
          <a:xfrm>
            <a:off x="3747227" y="5624832"/>
            <a:ext cx="2081061" cy="584775"/>
          </a:xfrm>
          <a:prstGeom prst="rect">
            <a:avLst/>
          </a:prstGeom>
          <a:solidFill>
            <a:srgbClr val="FFC000"/>
          </a:solidFill>
        </p:spPr>
        <p:txBody>
          <a:bodyPr wrap="square" rtlCol="0">
            <a:spAutoFit/>
          </a:bodyPr>
          <a:lstStyle/>
          <a:p>
            <a:pPr algn="ctr"/>
            <a:r>
              <a:rPr lang="en-US" sz="1600" kern="100" dirty="0">
                <a:effectLst/>
                <a:latin typeface="Aptos" panose="020B0004020202020204" pitchFamily="34" charset="0"/>
                <a:ea typeface="Aptos" panose="020B0004020202020204" pitchFamily="34" charset="0"/>
                <a:cs typeface="Times New Roman" panose="02020603050405020304" pitchFamily="18" charset="0"/>
              </a:rPr>
              <a:t>Missing E</a:t>
            </a:r>
            <a:r>
              <a:rPr lang="en-US" sz="1600" kern="100" baseline="-25000" dirty="0">
                <a:effectLst/>
                <a:latin typeface="Aptos" panose="020B0004020202020204" pitchFamily="34" charset="0"/>
                <a:ea typeface="Aptos" panose="020B0004020202020204" pitchFamily="34" charset="0"/>
                <a:cs typeface="Times New Roman" panose="02020603050405020304" pitchFamily="18" charset="0"/>
              </a:rPr>
              <a:t>0</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and E</a:t>
            </a:r>
            <a:r>
              <a:rPr lang="en-US" sz="16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CPs at high energies</a:t>
            </a:r>
          </a:p>
        </p:txBody>
      </p:sp>
      <p:sp>
        <p:nvSpPr>
          <p:cNvPr id="42" name="TextBox 41">
            <a:extLst>
              <a:ext uri="{FF2B5EF4-FFF2-40B4-BE49-F238E27FC236}">
                <a16:creationId xmlns:a16="http://schemas.microsoft.com/office/drawing/2014/main" id="{D6439F8B-AF3D-7624-37E0-CCA7473838C5}"/>
              </a:ext>
            </a:extLst>
          </p:cNvPr>
          <p:cNvSpPr txBox="1"/>
          <p:nvPr/>
        </p:nvSpPr>
        <p:spPr>
          <a:xfrm>
            <a:off x="121326" y="769701"/>
            <a:ext cx="1955664" cy="830997"/>
          </a:xfrm>
          <a:prstGeom prst="rect">
            <a:avLst/>
          </a:prstGeom>
          <a:solidFill>
            <a:srgbClr val="FFC000"/>
          </a:solidFill>
        </p:spPr>
        <p:txBody>
          <a:bodyPr wrap="square" rtlCol="0">
            <a:spAutoFit/>
          </a:bodyPr>
          <a:lstStyle/>
          <a:p>
            <a:r>
              <a:rPr lang="en-US" sz="1600" kern="100" dirty="0">
                <a:latin typeface="Aptos" panose="020B0004020202020204" pitchFamily="34" charset="0"/>
                <a:ea typeface="Aptos" panose="020B0004020202020204" pitchFamily="34" charset="0"/>
                <a:cs typeface="Times New Roman" panose="02020603050405020304" pitchFamily="18" charset="0"/>
              </a:rPr>
              <a:t>Offset added to the real part to account for additional CPs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AEF15D9-E0D5-E260-31A8-DE9364081CCC}"/>
                  </a:ext>
                </a:extLst>
              </p:cNvPr>
              <p:cNvSpPr txBox="1"/>
              <p:nvPr/>
            </p:nvSpPr>
            <p:spPr>
              <a:xfrm>
                <a:off x="8881574" y="4752845"/>
                <a:ext cx="2981980" cy="841256"/>
              </a:xfrm>
              <a:prstGeom prst="rect">
                <a:avLst/>
              </a:prstGeom>
              <a:solidFill>
                <a:srgbClr val="FF0000"/>
              </a:solidFill>
            </p:spPr>
            <p:txBody>
              <a:bodyPr wrap="square" rtlCol="0">
                <a:spAutoFit/>
              </a:bodyPr>
              <a:lstStyle/>
              <a:p>
                <a:pPr algn="ctr"/>
                <a:r>
                  <a:rPr lang="en-US" sz="1600" dirty="0">
                    <a:solidFill>
                      <a:schemeClr val="bg1"/>
                    </a:solidFill>
                  </a:rPr>
                  <a:t>Mismatch of theory and model could be due to surface effects, </a:t>
                </a:r>
                <a14:m>
                  <m:oMath xmlns:m="http://schemas.openxmlformats.org/officeDocument/2006/math">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𝑘</m:t>
                        </m:r>
                      </m:e>
                      <m:sub>
                        <m:r>
                          <m:rPr>
                            <m:sty m:val="p"/>
                          </m:rPr>
                          <a:rPr lang="en-US" sz="1600" b="0" i="0" smtClean="0">
                            <a:solidFill>
                              <a:schemeClr val="bg1"/>
                            </a:solidFill>
                            <a:latin typeface="Cambria Math" panose="02040503050406030204" pitchFamily="18" charset="0"/>
                          </a:rPr>
                          <m:t>max</m:t>
                        </m:r>
                      </m:sub>
                    </m:sSub>
                  </m:oMath>
                </a14:m>
                <a:r>
                  <a:rPr lang="en-US" sz="1600" dirty="0">
                    <a:solidFill>
                      <a:schemeClr val="bg1"/>
                    </a:solidFill>
                  </a:rPr>
                  <a:t>, or </a:t>
                </a:r>
                <a14:m>
                  <m:oMath xmlns:m="http://schemas.openxmlformats.org/officeDocument/2006/math">
                    <m:sSup>
                      <m:sSupPr>
                        <m:ctrlPr>
                          <a:rPr lang="en-US" sz="1600" b="0" i="1" smtClean="0">
                            <a:solidFill>
                              <a:schemeClr val="bg1"/>
                            </a:solidFill>
                            <a:latin typeface="Cambria Math" panose="02040503050406030204" pitchFamily="18" charset="0"/>
                          </a:rPr>
                        </m:ctrlPr>
                      </m:sSupPr>
                      <m:e>
                        <m:r>
                          <a:rPr lang="en-US" sz="1600" b="0" i="1" smtClean="0">
                            <a:solidFill>
                              <a:schemeClr val="bg1"/>
                            </a:solidFill>
                            <a:latin typeface="Cambria Math" panose="02040503050406030204" pitchFamily="18" charset="0"/>
                          </a:rPr>
                          <m:t>𝜇</m:t>
                        </m:r>
                      </m:e>
                      <m:sup>
                        <m:r>
                          <a:rPr lang="en-US" sz="1600" b="0" i="1" smtClean="0">
                            <a:solidFill>
                              <a:schemeClr val="bg1"/>
                            </a:solidFill>
                            <a:latin typeface="Cambria Math" panose="02040503050406030204" pitchFamily="18" charset="0"/>
                          </a:rPr>
                          <m:t>(</m:t>
                        </m:r>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𝐸</m:t>
                            </m:r>
                          </m:e>
                          <m:sub>
                            <m:r>
                              <a:rPr lang="en-US" sz="1600" b="0" i="1" smtClean="0">
                                <a:solidFill>
                                  <a:schemeClr val="bg1"/>
                                </a:solidFill>
                                <a:latin typeface="Cambria Math" panose="02040503050406030204" pitchFamily="18" charset="0"/>
                              </a:rPr>
                              <m:t>1</m:t>
                            </m:r>
                          </m:sub>
                        </m:sSub>
                        <m:r>
                          <a:rPr lang="en-US" sz="1600" b="0" i="1" smtClean="0">
                            <a:solidFill>
                              <a:schemeClr val="bg1"/>
                            </a:solidFill>
                            <a:latin typeface="Cambria Math" panose="02040503050406030204" pitchFamily="18" charset="0"/>
                          </a:rPr>
                          <m:t>,</m:t>
                        </m:r>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𝐸</m:t>
                            </m:r>
                          </m:e>
                          <m:sub>
                            <m:r>
                              <a:rPr lang="en-US" sz="1600" b="0" i="1" smtClean="0">
                                <a:solidFill>
                                  <a:schemeClr val="bg1"/>
                                </a:solidFill>
                                <a:latin typeface="Cambria Math" panose="02040503050406030204" pitchFamily="18" charset="0"/>
                              </a:rPr>
                              <m:t>1</m:t>
                            </m:r>
                          </m:sub>
                        </m:sSub>
                        <m:r>
                          <a:rPr lang="en-US" sz="1600" b="0" i="1" smtClean="0">
                            <a:solidFill>
                              <a:schemeClr val="bg1"/>
                            </a:solidFill>
                            <a:latin typeface="Cambria Math" panose="02040503050406030204" pitchFamily="18" charset="0"/>
                          </a:rPr>
                          <m:t>+</m:t>
                        </m:r>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Δ</m:t>
                            </m:r>
                          </m:e>
                          <m:sub>
                            <m:r>
                              <a:rPr lang="en-US" sz="1600" b="0" i="1" smtClean="0">
                                <a:solidFill>
                                  <a:schemeClr val="bg1"/>
                                </a:solidFill>
                                <a:latin typeface="Cambria Math" panose="02040503050406030204" pitchFamily="18" charset="0"/>
                              </a:rPr>
                              <m:t>1</m:t>
                            </m:r>
                          </m:sub>
                        </m:sSub>
                        <m:r>
                          <a:rPr lang="en-US" sz="1600" b="0" i="1" smtClean="0">
                            <a:solidFill>
                              <a:schemeClr val="bg1"/>
                            </a:solidFill>
                            <a:latin typeface="Cambria Math" panose="02040503050406030204" pitchFamily="18" charset="0"/>
                          </a:rPr>
                          <m:t>)</m:t>
                        </m:r>
                      </m:sup>
                    </m:sSup>
                  </m:oMath>
                </a14:m>
                <a:r>
                  <a:rPr lang="en-US" sz="1600" dirty="0">
                    <a:solidFill>
                      <a:schemeClr val="bg1"/>
                    </a:solidFill>
                  </a:rPr>
                  <a:t>.</a:t>
                </a:r>
              </a:p>
            </p:txBody>
          </p:sp>
        </mc:Choice>
        <mc:Fallback xmlns="">
          <p:sp>
            <p:nvSpPr>
              <p:cNvPr id="44" name="TextBox 43">
                <a:extLst>
                  <a:ext uri="{FF2B5EF4-FFF2-40B4-BE49-F238E27FC236}">
                    <a16:creationId xmlns:a16="http://schemas.microsoft.com/office/drawing/2014/main" id="{9AEF15D9-E0D5-E260-31A8-DE9364081CCC}"/>
                  </a:ext>
                </a:extLst>
              </p:cNvPr>
              <p:cNvSpPr txBox="1">
                <a:spLocks noRot="1" noChangeAspect="1" noMove="1" noResize="1" noEditPoints="1" noAdjustHandles="1" noChangeArrowheads="1" noChangeShapeType="1" noTextEdit="1"/>
              </p:cNvSpPr>
              <p:nvPr/>
            </p:nvSpPr>
            <p:spPr>
              <a:xfrm>
                <a:off x="8881574" y="4752845"/>
                <a:ext cx="2981980" cy="841256"/>
              </a:xfrm>
              <a:prstGeom prst="rect">
                <a:avLst/>
              </a:prstGeom>
              <a:blipFill>
                <a:blip r:embed="rId8"/>
                <a:stretch>
                  <a:fillRect t="-2174" r="-2045" b="-8696"/>
                </a:stretch>
              </a:blipFill>
            </p:spPr>
            <p:txBody>
              <a:bodyPr/>
              <a:lstStyle/>
              <a:p>
                <a:r>
                  <a:rPr lang="en-US">
                    <a:noFill/>
                  </a:rPr>
                  <a:t> </a:t>
                </a:r>
              </a:p>
            </p:txBody>
          </p:sp>
        </mc:Fallback>
      </mc:AlternateContent>
      <p:sp>
        <p:nvSpPr>
          <p:cNvPr id="2" name="Google Shape;99;p16">
            <a:extLst>
              <a:ext uri="{FF2B5EF4-FFF2-40B4-BE49-F238E27FC236}">
                <a16:creationId xmlns:a16="http://schemas.microsoft.com/office/drawing/2014/main" id="{8E12301E-A11F-49D4-059B-3C69540C903E}"/>
              </a:ext>
            </a:extLst>
          </p:cNvPr>
          <p:cNvSpPr txBox="1"/>
          <p:nvPr/>
        </p:nvSpPr>
        <p:spPr>
          <a:xfrm>
            <a:off x="6090270" y="5811598"/>
            <a:ext cx="5492130" cy="830966"/>
          </a:xfrm>
          <a:prstGeom prst="rect">
            <a:avLst/>
          </a:prstGeom>
          <a:noFill/>
          <a:ln>
            <a:noFill/>
          </a:ln>
        </p:spPr>
        <p:txBody>
          <a:bodyPr spcFirstLastPara="1" wrap="square" lIns="91425" tIns="91425" rIns="91425" bIns="91425" anchor="t" anchorCtr="0">
            <a:spAutoFit/>
          </a:bodyPr>
          <a:lstStyle/>
          <a:p>
            <a:r>
              <a:rPr lang="fr-FR" dirty="0">
                <a:solidFill>
                  <a:schemeClr val="bg1"/>
                </a:solidFill>
                <a:latin typeface="+mn-lt"/>
                <a:ea typeface="Calibri"/>
                <a:cs typeface="Times New Roman"/>
                <a:sym typeface="Times New Roman"/>
              </a:rPr>
              <a:t>C</a:t>
            </a:r>
            <a:r>
              <a:rPr lang="fr-FR" dirty="0">
                <a:solidFill>
                  <a:schemeClr val="bg1"/>
                </a:solidFill>
                <a:ea typeface="Calibri"/>
                <a:cs typeface="Times New Roman"/>
                <a:sym typeface="Times New Roman"/>
              </a:rPr>
              <a:t>. </a:t>
            </a:r>
            <a:r>
              <a:rPr lang="fr-FR" dirty="0" err="1">
                <a:solidFill>
                  <a:schemeClr val="bg1"/>
                </a:solidFill>
                <a:ea typeface="Calibri"/>
                <a:cs typeface="Times New Roman"/>
                <a:sym typeface="Times New Roman"/>
              </a:rPr>
              <a:t>Emminger</a:t>
            </a:r>
            <a:r>
              <a:rPr lang="fr-FR" dirty="0">
                <a:solidFill>
                  <a:schemeClr val="bg1"/>
                </a:solidFill>
                <a:ea typeface="Calibri"/>
                <a:cs typeface="Times New Roman"/>
                <a:sym typeface="Times New Roman"/>
              </a:rPr>
              <a:t> </a:t>
            </a:r>
            <a:r>
              <a:rPr lang="en-US" i="1" dirty="0">
                <a:solidFill>
                  <a:schemeClr val="bg1"/>
                </a:solidFill>
                <a:latin typeface="+mj-lt"/>
                <a:ea typeface="Calibri"/>
                <a:cs typeface="Times New Roman"/>
                <a:sym typeface="Times New Roman"/>
              </a:rPr>
              <a:t>et al.</a:t>
            </a:r>
            <a:r>
              <a:rPr lang="fr-FR" dirty="0">
                <a:solidFill>
                  <a:schemeClr val="bg1"/>
                </a:solidFill>
                <a:ea typeface="Calibri"/>
                <a:cs typeface="Times New Roman"/>
                <a:sym typeface="Times New Roman"/>
              </a:rPr>
              <a:t>, J. Vac. </a:t>
            </a:r>
            <a:r>
              <a:rPr lang="fr-FR" dirty="0" err="1">
                <a:solidFill>
                  <a:schemeClr val="bg1"/>
                </a:solidFill>
                <a:ea typeface="Calibri"/>
                <a:cs typeface="Times New Roman"/>
                <a:sym typeface="Times New Roman"/>
              </a:rPr>
              <a:t>Sci</a:t>
            </a:r>
            <a:r>
              <a:rPr lang="fr-FR" dirty="0">
                <a:solidFill>
                  <a:schemeClr val="bg1"/>
                </a:solidFill>
                <a:ea typeface="Calibri"/>
                <a:cs typeface="Times New Roman"/>
                <a:sym typeface="Times New Roman"/>
              </a:rPr>
              <a:t>. </a:t>
            </a:r>
            <a:r>
              <a:rPr lang="fr-FR" dirty="0" err="1">
                <a:solidFill>
                  <a:schemeClr val="bg1"/>
                </a:solidFill>
                <a:ea typeface="Calibri"/>
                <a:cs typeface="Times New Roman"/>
                <a:sym typeface="Times New Roman"/>
              </a:rPr>
              <a:t>Technol</a:t>
            </a:r>
            <a:r>
              <a:rPr lang="fr-FR" dirty="0">
                <a:solidFill>
                  <a:schemeClr val="bg1"/>
                </a:solidFill>
                <a:ea typeface="Calibri"/>
                <a:cs typeface="Times New Roman"/>
                <a:sym typeface="Times New Roman"/>
              </a:rPr>
              <a:t>. B </a:t>
            </a:r>
            <a:r>
              <a:rPr lang="fr-FR" b="1" dirty="0">
                <a:solidFill>
                  <a:schemeClr val="bg1"/>
                </a:solidFill>
                <a:ea typeface="Calibri"/>
                <a:cs typeface="Times New Roman"/>
                <a:sym typeface="Times New Roman"/>
              </a:rPr>
              <a:t>38</a:t>
            </a:r>
            <a:r>
              <a:rPr lang="fr-FR" dirty="0">
                <a:solidFill>
                  <a:schemeClr val="bg1"/>
                </a:solidFill>
                <a:ea typeface="Calibri"/>
                <a:cs typeface="Times New Roman"/>
                <a:sym typeface="Times New Roman"/>
              </a:rPr>
              <a:t>, 012202 (2020).</a:t>
            </a:r>
          </a:p>
          <a:p>
            <a:r>
              <a:rPr lang="fr-FR" dirty="0">
                <a:solidFill>
                  <a:schemeClr val="bg1"/>
                </a:solidFill>
                <a:latin typeface="+mn-lt"/>
                <a:ea typeface="Calibri"/>
                <a:cs typeface="Times New Roman"/>
                <a:sym typeface="Times New Roman"/>
              </a:rPr>
              <a:t>L. </a:t>
            </a:r>
            <a:r>
              <a:rPr lang="fr-FR" dirty="0" err="1">
                <a:solidFill>
                  <a:schemeClr val="bg1"/>
                </a:solidFill>
                <a:latin typeface="+mn-lt"/>
                <a:ea typeface="Calibri"/>
                <a:cs typeface="Times New Roman"/>
                <a:sym typeface="Times New Roman"/>
              </a:rPr>
              <a:t>Viña</a:t>
            </a:r>
            <a:r>
              <a:rPr lang="fr-FR" dirty="0">
                <a:solidFill>
                  <a:schemeClr val="bg1"/>
                </a:solidFill>
                <a:ea typeface="Calibri"/>
                <a:cs typeface="Times New Roman"/>
                <a:sym typeface="Times New Roman"/>
              </a:rPr>
              <a:t> </a:t>
            </a:r>
            <a:r>
              <a:rPr lang="en-US" i="1" dirty="0">
                <a:solidFill>
                  <a:schemeClr val="bg1"/>
                </a:solidFill>
                <a:latin typeface="+mj-lt"/>
                <a:ea typeface="Calibri"/>
                <a:cs typeface="Times New Roman"/>
                <a:sym typeface="Times New Roman"/>
              </a:rPr>
              <a:t>et al.</a:t>
            </a:r>
            <a:r>
              <a:rPr lang="fr-FR" dirty="0">
                <a:solidFill>
                  <a:schemeClr val="bg1"/>
                </a:solidFill>
                <a:latin typeface="+mn-lt"/>
                <a:ea typeface="Calibri"/>
                <a:cs typeface="Times New Roman"/>
                <a:sym typeface="Times New Roman"/>
              </a:rPr>
              <a:t>, Phys. </a:t>
            </a:r>
            <a:r>
              <a:rPr lang="fr-FR" dirty="0" err="1">
                <a:solidFill>
                  <a:schemeClr val="bg1"/>
                </a:solidFill>
                <a:latin typeface="+mn-lt"/>
                <a:ea typeface="Calibri"/>
                <a:cs typeface="Times New Roman"/>
                <a:sym typeface="Times New Roman"/>
              </a:rPr>
              <a:t>Rev</a:t>
            </a:r>
            <a:r>
              <a:rPr lang="fr-FR" dirty="0">
                <a:solidFill>
                  <a:schemeClr val="bg1"/>
                </a:solidFill>
                <a:latin typeface="+mn-lt"/>
                <a:ea typeface="Calibri"/>
                <a:cs typeface="Times New Roman"/>
                <a:sym typeface="Times New Roman"/>
              </a:rPr>
              <a:t>. B 30, 1979 (1984).</a:t>
            </a:r>
          </a:p>
          <a:p>
            <a:r>
              <a:rPr lang="fr-FR" dirty="0">
                <a:solidFill>
                  <a:schemeClr val="bg1"/>
                </a:solidFill>
                <a:latin typeface="+mn-lt"/>
                <a:ea typeface="Calibri"/>
                <a:cs typeface="Times New Roman"/>
                <a:sym typeface="Times New Roman"/>
              </a:rPr>
              <a:t>N. S. Fernando</a:t>
            </a:r>
            <a:r>
              <a:rPr lang="fr-FR" dirty="0">
                <a:solidFill>
                  <a:schemeClr val="bg1"/>
                </a:solidFill>
                <a:ea typeface="Calibri"/>
                <a:cs typeface="Times New Roman"/>
                <a:sym typeface="Times New Roman"/>
              </a:rPr>
              <a:t> </a:t>
            </a:r>
            <a:r>
              <a:rPr lang="en-US" i="1" dirty="0">
                <a:solidFill>
                  <a:schemeClr val="bg1"/>
                </a:solidFill>
                <a:latin typeface="+mj-lt"/>
                <a:ea typeface="Calibri"/>
                <a:cs typeface="Times New Roman"/>
                <a:sym typeface="Times New Roman"/>
              </a:rPr>
              <a:t>et al.</a:t>
            </a:r>
            <a:r>
              <a:rPr lang="fr-FR" dirty="0">
                <a:solidFill>
                  <a:schemeClr val="bg1"/>
                </a:solidFill>
                <a:latin typeface="+mn-lt"/>
                <a:ea typeface="Calibri"/>
                <a:cs typeface="Times New Roman"/>
                <a:sym typeface="Times New Roman"/>
              </a:rPr>
              <a:t>, </a:t>
            </a:r>
            <a:r>
              <a:rPr lang="fr-FR" dirty="0" err="1">
                <a:solidFill>
                  <a:schemeClr val="bg1"/>
                </a:solidFill>
                <a:latin typeface="+mn-lt"/>
                <a:ea typeface="Calibri"/>
                <a:cs typeface="Times New Roman"/>
                <a:sym typeface="Times New Roman"/>
              </a:rPr>
              <a:t>Appl</a:t>
            </a:r>
            <a:r>
              <a:rPr lang="fr-FR" dirty="0">
                <a:solidFill>
                  <a:schemeClr val="bg1"/>
                </a:solidFill>
                <a:latin typeface="+mn-lt"/>
                <a:ea typeface="Calibri"/>
                <a:cs typeface="Times New Roman"/>
                <a:sym typeface="Times New Roman"/>
              </a:rPr>
              <a:t>. Surf. </a:t>
            </a:r>
            <a:r>
              <a:rPr lang="fr-FR" dirty="0" err="1">
                <a:solidFill>
                  <a:schemeClr val="bg1"/>
                </a:solidFill>
                <a:latin typeface="+mn-lt"/>
                <a:ea typeface="Calibri"/>
                <a:cs typeface="Times New Roman"/>
                <a:sym typeface="Times New Roman"/>
              </a:rPr>
              <a:t>Sci</a:t>
            </a:r>
            <a:r>
              <a:rPr lang="fr-FR" dirty="0">
                <a:solidFill>
                  <a:schemeClr val="bg1"/>
                </a:solidFill>
                <a:latin typeface="+mn-lt"/>
                <a:ea typeface="Calibri"/>
                <a:cs typeface="Times New Roman"/>
                <a:sym typeface="Times New Roman"/>
              </a:rPr>
              <a:t>. </a:t>
            </a:r>
            <a:r>
              <a:rPr lang="fr-FR" b="1" dirty="0">
                <a:solidFill>
                  <a:schemeClr val="bg1"/>
                </a:solidFill>
                <a:latin typeface="+mn-lt"/>
                <a:ea typeface="Calibri"/>
                <a:cs typeface="Times New Roman"/>
                <a:sym typeface="Times New Roman"/>
              </a:rPr>
              <a:t>421</a:t>
            </a:r>
            <a:r>
              <a:rPr lang="fr-FR" dirty="0">
                <a:solidFill>
                  <a:schemeClr val="bg1"/>
                </a:solidFill>
                <a:latin typeface="+mn-lt"/>
                <a:ea typeface="Calibri"/>
                <a:cs typeface="Times New Roman"/>
                <a:sym typeface="Times New Roman"/>
              </a:rPr>
              <a:t>, 905 (2017)</a:t>
            </a:r>
          </a:p>
        </p:txBody>
      </p:sp>
      <p:pic>
        <p:nvPicPr>
          <p:cNvPr id="10" name="Graphic 9">
            <a:extLst>
              <a:ext uri="{FF2B5EF4-FFF2-40B4-BE49-F238E27FC236}">
                <a16:creationId xmlns:a16="http://schemas.microsoft.com/office/drawing/2014/main" id="{AE26D283-D79C-82F4-3662-4EDD914B23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34400" y="0"/>
            <a:ext cx="3657600" cy="4655127"/>
          </a:xfrm>
          <a:prstGeom prst="rect">
            <a:avLst/>
          </a:prstGeom>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BAC78B7C-27A2-111D-23F8-32B6B6B3386E}"/>
                  </a:ext>
                </a:extLst>
              </p:cNvPr>
              <p:cNvSpPr txBox="1"/>
              <p:nvPr/>
            </p:nvSpPr>
            <p:spPr>
              <a:xfrm>
                <a:off x="6617840" y="184926"/>
                <a:ext cx="2075842" cy="584775"/>
              </a:xfrm>
              <a:prstGeom prst="rect">
                <a:avLst/>
              </a:prstGeom>
              <a:solidFill>
                <a:srgbClr val="FFC000"/>
              </a:solidFill>
            </p:spPr>
            <p:txBody>
              <a:bodyPr wrap="square" rtlCol="0">
                <a:spAutoFit/>
              </a:bodyPr>
              <a:lstStyle/>
              <a:p>
                <a:pPr algn="ctr"/>
                <a:r>
                  <a:rPr lang="en-US" sz="1600" kern="100" dirty="0">
                    <a:effectLst/>
                    <a:latin typeface="Aptos" panose="020B0004020202020204" pitchFamily="34" charset="0"/>
                    <a:ea typeface="Aptos" panose="020B0004020202020204" pitchFamily="34" charset="0"/>
                    <a:cs typeface="Times New Roman" panose="02020603050405020304" pitchFamily="18" charset="0"/>
                  </a:rPr>
                  <a:t>Maximum absorption occurs at </a:t>
                </a:r>
                <a14:m>
                  <m:oMath xmlns:m="http://schemas.openxmlformats.org/officeDocument/2006/math">
                    <m:sSub>
                      <m:sSubPr>
                        <m:ctrlPr>
                          <a:rPr lang="en-US" sz="1600" b="0" i="1" kern="100" smtClean="0">
                            <a:effectLst/>
                            <a:latin typeface="Cambria Math" panose="02040503050406030204" pitchFamily="18" charset="0"/>
                            <a:ea typeface="Aptos" panose="020B0004020202020204" pitchFamily="34" charset="0"/>
                            <a:cs typeface="Times New Roman" panose="02020603050405020304" pitchFamily="18" charset="0"/>
                          </a:rPr>
                        </m:ctrlPr>
                      </m:sSubPr>
                      <m:e>
                        <m:r>
                          <a:rPr lang="en-US" sz="1600" b="0" i="1" kern="100" smtClean="0">
                            <a:effectLst/>
                            <a:latin typeface="Cambria Math" panose="02040503050406030204" pitchFamily="18" charset="0"/>
                            <a:ea typeface="Aptos" panose="020B0004020202020204" pitchFamily="34" charset="0"/>
                            <a:cs typeface="Times New Roman" panose="02020603050405020304" pitchFamily="18" charset="0"/>
                          </a:rPr>
                          <m:t>𝐸</m:t>
                        </m:r>
                      </m:e>
                      <m:sub>
                        <m:r>
                          <a:rPr lang="en-US" sz="1600" b="0" i="1" kern="100" smtClean="0">
                            <a:effectLst/>
                            <a:latin typeface="Cambria Math" panose="02040503050406030204" pitchFamily="18" charset="0"/>
                            <a:ea typeface="Aptos" panose="020B0004020202020204" pitchFamily="34" charset="0"/>
                            <a:cs typeface="Times New Roman" panose="02020603050405020304" pitchFamily="18" charset="0"/>
                          </a:rPr>
                          <m:t>1</m:t>
                        </m:r>
                      </m:sub>
                    </m:sSub>
                    <m:r>
                      <a:rPr lang="en-US" sz="1600" b="0" i="1" kern="100" smtClean="0">
                        <a:effectLst/>
                        <a:latin typeface="Cambria Math" panose="02040503050406030204" pitchFamily="18" charset="0"/>
                        <a:ea typeface="Aptos" panose="020B0004020202020204" pitchFamily="34" charset="0"/>
                        <a:cs typeface="Times New Roman" panose="02020603050405020304" pitchFamily="18" charset="0"/>
                      </a:rPr>
                      <m:t>−4</m:t>
                    </m:r>
                    <m:r>
                      <a:rPr lang="en-US" sz="1600" b="0" i="1" kern="100" smtClean="0">
                        <a:effectLst/>
                        <a:latin typeface="Cambria Math" panose="02040503050406030204" pitchFamily="18" charset="0"/>
                        <a:ea typeface="Aptos" panose="020B0004020202020204" pitchFamily="34" charset="0"/>
                        <a:cs typeface="Times New Roman" panose="02020603050405020304" pitchFamily="18" charset="0"/>
                      </a:rPr>
                      <m:t>𝑅</m:t>
                    </m:r>
                  </m:oMath>
                </a14:m>
                <a:r>
                  <a:rPr lang="en-US" sz="1600" kern="100" dirty="0">
                    <a:effectLst/>
                    <a:latin typeface="Aptos" panose="020B0004020202020204" pitchFamily="34" charset="0"/>
                    <a:ea typeface="Aptos" panose="020B0004020202020204" pitchFamily="34" charset="0"/>
                    <a:cs typeface="Times New Roman" panose="02020603050405020304" pitchFamily="18" charset="0"/>
                  </a:rPr>
                  <a:t>.</a:t>
                </a:r>
              </a:p>
            </p:txBody>
          </p:sp>
        </mc:Choice>
        <mc:Fallback xmlns="">
          <p:sp>
            <p:nvSpPr>
              <p:cNvPr id="43" name="TextBox 42">
                <a:extLst>
                  <a:ext uri="{FF2B5EF4-FFF2-40B4-BE49-F238E27FC236}">
                    <a16:creationId xmlns:a16="http://schemas.microsoft.com/office/drawing/2014/main" id="{BAC78B7C-27A2-111D-23F8-32B6B6B3386E}"/>
                  </a:ext>
                </a:extLst>
              </p:cNvPr>
              <p:cNvSpPr txBox="1">
                <a:spLocks noRot="1" noChangeAspect="1" noMove="1" noResize="1" noEditPoints="1" noAdjustHandles="1" noChangeArrowheads="1" noChangeShapeType="1" noTextEdit="1"/>
              </p:cNvSpPr>
              <p:nvPr/>
            </p:nvSpPr>
            <p:spPr>
              <a:xfrm>
                <a:off x="6617840" y="184926"/>
                <a:ext cx="2075842" cy="584775"/>
              </a:xfrm>
              <a:prstGeom prst="rect">
                <a:avLst/>
              </a:prstGeom>
              <a:blipFill>
                <a:blip r:embed="rId11"/>
                <a:stretch>
                  <a:fillRect l="-1176" t="-3125" r="-2941" b="-12500"/>
                </a:stretch>
              </a:blipFill>
            </p:spPr>
            <p:txBody>
              <a:bodyPr/>
              <a:lstStyle/>
              <a:p>
                <a:r>
                  <a:rPr lang="en-US">
                    <a:noFill/>
                  </a:rPr>
                  <a:t> </a:t>
                </a:r>
              </a:p>
            </p:txBody>
          </p:sp>
        </mc:Fallback>
      </mc:AlternateContent>
    </p:spTree>
    <p:extLst>
      <p:ext uri="{BB962C8B-B14F-4D97-AF65-F5344CB8AC3E}">
        <p14:creationId xmlns:p14="http://schemas.microsoft.com/office/powerpoint/2010/main" val="373317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9961A-9A57-2A00-0060-A8E74F07CA54}"/>
            </a:ext>
          </a:extLst>
        </p:cNvPr>
        <p:cNvGrpSpPr/>
        <p:nvPr/>
      </p:nvGrpSpPr>
      <p:grpSpPr>
        <a:xfrm>
          <a:off x="0" y="0"/>
          <a:ext cx="0" cy="0"/>
          <a:chOff x="0" y="0"/>
          <a:chExt cx="0" cy="0"/>
        </a:xfrm>
      </p:grpSpPr>
      <p:pic>
        <p:nvPicPr>
          <p:cNvPr id="17" name="Graphic 16">
            <a:extLst>
              <a:ext uri="{FF2B5EF4-FFF2-40B4-BE49-F238E27FC236}">
                <a16:creationId xmlns:a16="http://schemas.microsoft.com/office/drawing/2014/main" id="{C70BFF1C-AD54-E7C5-DB2D-241220AC43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4400" y="0"/>
            <a:ext cx="3657600" cy="4655128"/>
          </a:xfrm>
          <a:prstGeom prst="rect">
            <a:avLst/>
          </a:prstGeom>
        </p:spPr>
      </p:pic>
      <p:pic>
        <p:nvPicPr>
          <p:cNvPr id="20" name="Graphic 19">
            <a:extLst>
              <a:ext uri="{FF2B5EF4-FFF2-40B4-BE49-F238E27FC236}">
                <a16:creationId xmlns:a16="http://schemas.microsoft.com/office/drawing/2014/main" id="{D69072DD-5796-01E9-D13F-A0C6881345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995591"/>
            <a:ext cx="5324475" cy="4762500"/>
          </a:xfrm>
          <a:prstGeom prst="rect">
            <a:avLst/>
          </a:prstGeom>
        </p:spPr>
      </p:pic>
      <p:sp>
        <p:nvSpPr>
          <p:cNvPr id="7" name="Slide Number Placeholder 6">
            <a:extLst>
              <a:ext uri="{FF2B5EF4-FFF2-40B4-BE49-F238E27FC236}">
                <a16:creationId xmlns:a16="http://schemas.microsoft.com/office/drawing/2014/main" id="{326E84FB-CA5C-1657-9F96-7B4D223BE21E}"/>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19</a:t>
            </a:fld>
            <a:endParaRPr lang="en-US" sz="1600" dirty="0"/>
          </a:p>
        </p:txBody>
      </p:sp>
      <p:sp>
        <p:nvSpPr>
          <p:cNvPr id="4" name="Title 1">
            <a:extLst>
              <a:ext uri="{FF2B5EF4-FFF2-40B4-BE49-F238E27FC236}">
                <a16:creationId xmlns:a16="http://schemas.microsoft.com/office/drawing/2014/main" id="{79EF2557-F375-0E3D-7209-ED7564BE23FE}"/>
              </a:ext>
            </a:extLst>
          </p:cNvPr>
          <p:cNvSpPr>
            <a:spLocks noGrp="1"/>
          </p:cNvSpPr>
          <p:nvPr>
            <p:ph type="title"/>
          </p:nvPr>
        </p:nvSpPr>
        <p:spPr>
          <a:xfrm>
            <a:off x="0" y="1"/>
            <a:ext cx="10515600" cy="915894"/>
          </a:xfrm>
        </p:spPr>
        <p:txBody>
          <a:bodyPr>
            <a:normAutofit/>
          </a:bodyPr>
          <a:lstStyle/>
          <a:p>
            <a:r>
              <a:rPr lang="en-US" sz="3600" kern="100" dirty="0">
                <a:solidFill>
                  <a:schemeClr val="accent6"/>
                </a:solidFill>
                <a:latin typeface="Tahoma" panose="020B0604030504040204" pitchFamily="34" charset="0"/>
                <a:ea typeface="Tahoma" panose="020B0604030504040204" pitchFamily="34" charset="0"/>
                <a:cs typeface="Tahoma" panose="020B0604030504040204" pitchFamily="34" charset="0"/>
              </a:rPr>
              <a:t>Dielectric function (fitted mass)</a:t>
            </a:r>
            <a:endParaRPr lang="en-US" sz="3500" dirty="0"/>
          </a:p>
        </p:txBody>
      </p:sp>
      <p:sp>
        <p:nvSpPr>
          <p:cNvPr id="6" name="Google Shape;99;p16">
            <a:extLst>
              <a:ext uri="{FF2B5EF4-FFF2-40B4-BE49-F238E27FC236}">
                <a16:creationId xmlns:a16="http://schemas.microsoft.com/office/drawing/2014/main" id="{EA6C94CD-A263-5691-14FF-93A9BB93BF0E}"/>
              </a:ext>
            </a:extLst>
          </p:cNvPr>
          <p:cNvSpPr txBox="1"/>
          <p:nvPr/>
        </p:nvSpPr>
        <p:spPr>
          <a:xfrm>
            <a:off x="6090270" y="5811598"/>
            <a:ext cx="5492130" cy="1046410"/>
          </a:xfrm>
          <a:prstGeom prst="rect">
            <a:avLst/>
          </a:prstGeom>
          <a:noFill/>
          <a:ln>
            <a:noFill/>
          </a:ln>
        </p:spPr>
        <p:txBody>
          <a:bodyPr spcFirstLastPara="1" wrap="square" lIns="91425" tIns="91425" rIns="91425" bIns="91425" anchor="t" anchorCtr="0">
            <a:spAutoFit/>
          </a:bodyPr>
          <a:lstStyle/>
          <a:p>
            <a:r>
              <a:rPr lang="fr-FR" dirty="0">
                <a:solidFill>
                  <a:schemeClr val="bg1"/>
                </a:solidFill>
                <a:latin typeface="+mn-lt"/>
                <a:ea typeface="Calibri"/>
                <a:cs typeface="Times New Roman"/>
                <a:sym typeface="Times New Roman"/>
              </a:rPr>
              <a:t>G. </a:t>
            </a:r>
            <a:r>
              <a:rPr lang="fr-FR" dirty="0" err="1">
                <a:solidFill>
                  <a:schemeClr val="bg1"/>
                </a:solidFill>
                <a:latin typeface="+mn-lt"/>
                <a:ea typeface="Calibri"/>
                <a:cs typeface="Times New Roman"/>
                <a:sym typeface="Times New Roman"/>
              </a:rPr>
              <a:t>Dresselhaus</a:t>
            </a:r>
            <a:r>
              <a:rPr lang="fr-FR" dirty="0">
                <a:solidFill>
                  <a:schemeClr val="bg1"/>
                </a:solidFill>
                <a:latin typeface="+mn-lt"/>
                <a:ea typeface="Calibri"/>
                <a:cs typeface="Times New Roman"/>
                <a:sym typeface="Times New Roman"/>
              </a:rPr>
              <a:t> and M. S. </a:t>
            </a:r>
            <a:r>
              <a:rPr lang="fr-FR" dirty="0" err="1">
                <a:solidFill>
                  <a:schemeClr val="bg1"/>
                </a:solidFill>
                <a:latin typeface="+mn-lt"/>
                <a:ea typeface="Calibri"/>
                <a:cs typeface="Times New Roman"/>
                <a:sym typeface="Times New Roman"/>
              </a:rPr>
              <a:t>Dresselhaus</a:t>
            </a:r>
            <a:r>
              <a:rPr lang="fr-FR" dirty="0">
                <a:solidFill>
                  <a:schemeClr val="bg1"/>
                </a:solidFill>
                <a:ea typeface="Calibri"/>
                <a:cs typeface="Times New Roman"/>
                <a:sym typeface="Times New Roman"/>
              </a:rPr>
              <a:t>, Phys. </a:t>
            </a:r>
            <a:r>
              <a:rPr lang="fr-FR" dirty="0" err="1">
                <a:solidFill>
                  <a:schemeClr val="bg1"/>
                </a:solidFill>
                <a:ea typeface="Calibri"/>
                <a:cs typeface="Times New Roman"/>
                <a:sym typeface="Times New Roman"/>
              </a:rPr>
              <a:t>Rev</a:t>
            </a:r>
            <a:r>
              <a:rPr lang="fr-FR" dirty="0">
                <a:solidFill>
                  <a:schemeClr val="bg1"/>
                </a:solidFill>
                <a:ea typeface="Calibri"/>
                <a:cs typeface="Times New Roman"/>
                <a:sym typeface="Times New Roman"/>
              </a:rPr>
              <a:t>. </a:t>
            </a:r>
            <a:r>
              <a:rPr lang="fr-FR" b="1" dirty="0">
                <a:solidFill>
                  <a:schemeClr val="bg1"/>
                </a:solidFill>
                <a:ea typeface="Calibri"/>
                <a:cs typeface="Times New Roman"/>
                <a:sym typeface="Times New Roman"/>
              </a:rPr>
              <a:t>160</a:t>
            </a:r>
            <a:r>
              <a:rPr lang="fr-FR" dirty="0">
                <a:solidFill>
                  <a:schemeClr val="bg1"/>
                </a:solidFill>
                <a:ea typeface="Calibri"/>
                <a:cs typeface="Times New Roman"/>
                <a:sym typeface="Times New Roman"/>
              </a:rPr>
              <a:t>, 649 (1967).</a:t>
            </a:r>
          </a:p>
          <a:p>
            <a:r>
              <a:rPr lang="fr-FR" dirty="0">
                <a:solidFill>
                  <a:schemeClr val="bg1"/>
                </a:solidFill>
                <a:latin typeface="+mn-lt"/>
                <a:ea typeface="Calibri"/>
                <a:cs typeface="Times New Roman"/>
                <a:sym typeface="Times New Roman"/>
              </a:rPr>
              <a:t>J. </a:t>
            </a:r>
            <a:r>
              <a:rPr lang="fr-FR" dirty="0" err="1">
                <a:solidFill>
                  <a:schemeClr val="bg1"/>
                </a:solidFill>
                <a:latin typeface="+mn-lt"/>
                <a:ea typeface="Calibri"/>
                <a:cs typeface="Times New Roman"/>
                <a:sym typeface="Times New Roman"/>
              </a:rPr>
              <a:t>Menéndez</a:t>
            </a:r>
            <a:r>
              <a:rPr lang="fr-FR" dirty="0">
                <a:solidFill>
                  <a:schemeClr val="bg1"/>
                </a:solidFill>
                <a:ea typeface="Calibri"/>
                <a:cs typeface="Times New Roman"/>
                <a:sym typeface="Times New Roman"/>
              </a:rPr>
              <a:t> </a:t>
            </a:r>
            <a:r>
              <a:rPr lang="en-US" i="1" dirty="0">
                <a:solidFill>
                  <a:schemeClr val="bg1"/>
                </a:solidFill>
                <a:latin typeface="+mj-lt"/>
                <a:ea typeface="Calibri"/>
                <a:cs typeface="Times New Roman"/>
                <a:sym typeface="Times New Roman"/>
              </a:rPr>
              <a:t>et al.</a:t>
            </a:r>
            <a:r>
              <a:rPr lang="fr-FR" dirty="0">
                <a:solidFill>
                  <a:schemeClr val="bg1"/>
                </a:solidFill>
                <a:latin typeface="+mn-lt"/>
                <a:ea typeface="Calibri"/>
                <a:cs typeface="Times New Roman"/>
                <a:sym typeface="Times New Roman"/>
              </a:rPr>
              <a:t>, Phys </a:t>
            </a:r>
            <a:r>
              <a:rPr lang="fr-FR" dirty="0" err="1">
                <a:solidFill>
                  <a:schemeClr val="bg1"/>
                </a:solidFill>
                <a:latin typeface="+mn-lt"/>
                <a:ea typeface="Calibri"/>
                <a:cs typeface="Times New Roman"/>
                <a:sym typeface="Times New Roman"/>
              </a:rPr>
              <a:t>Rev</a:t>
            </a:r>
            <a:r>
              <a:rPr lang="fr-FR" dirty="0">
                <a:solidFill>
                  <a:schemeClr val="bg1"/>
                </a:solidFill>
                <a:latin typeface="+mn-lt"/>
                <a:ea typeface="Calibri"/>
                <a:cs typeface="Times New Roman"/>
                <a:sym typeface="Times New Roman"/>
              </a:rPr>
              <a:t>. B </a:t>
            </a:r>
            <a:r>
              <a:rPr lang="fr-FR" b="1" dirty="0">
                <a:solidFill>
                  <a:schemeClr val="bg1"/>
                </a:solidFill>
                <a:latin typeface="+mn-lt"/>
                <a:ea typeface="Calibri"/>
                <a:cs typeface="Times New Roman"/>
                <a:sym typeface="Times New Roman"/>
              </a:rPr>
              <a:t>98</a:t>
            </a:r>
            <a:r>
              <a:rPr lang="fr-FR" dirty="0">
                <a:solidFill>
                  <a:schemeClr val="bg1"/>
                </a:solidFill>
                <a:latin typeface="+mn-lt"/>
                <a:ea typeface="Calibri"/>
                <a:cs typeface="Times New Roman"/>
                <a:sym typeface="Times New Roman"/>
              </a:rPr>
              <a:t>, 165207 (2018).</a:t>
            </a:r>
          </a:p>
          <a:p>
            <a:r>
              <a:rPr lang="fr-FR" dirty="0">
                <a:solidFill>
                  <a:schemeClr val="bg1"/>
                </a:solidFill>
                <a:latin typeface="+mn-lt"/>
                <a:ea typeface="Calibri"/>
                <a:cs typeface="Times New Roman"/>
                <a:sym typeface="Times New Roman"/>
              </a:rPr>
              <a:t>M. Cardona, Phys. </a:t>
            </a:r>
            <a:r>
              <a:rPr lang="fr-FR" dirty="0" err="1">
                <a:solidFill>
                  <a:schemeClr val="bg1"/>
                </a:solidFill>
                <a:latin typeface="+mn-lt"/>
                <a:ea typeface="Calibri"/>
                <a:cs typeface="Times New Roman"/>
                <a:sym typeface="Times New Roman"/>
              </a:rPr>
              <a:t>Rev</a:t>
            </a:r>
            <a:r>
              <a:rPr lang="fr-FR" dirty="0">
                <a:solidFill>
                  <a:schemeClr val="bg1"/>
                </a:solidFill>
                <a:latin typeface="+mn-lt"/>
                <a:ea typeface="Calibri"/>
                <a:cs typeface="Times New Roman"/>
                <a:sym typeface="Times New Roman"/>
              </a:rPr>
              <a:t>. B </a:t>
            </a:r>
            <a:r>
              <a:rPr lang="fr-FR" b="1" dirty="0">
                <a:solidFill>
                  <a:schemeClr val="bg1"/>
                </a:solidFill>
                <a:latin typeface="+mn-lt"/>
                <a:ea typeface="Calibri"/>
                <a:cs typeface="Times New Roman"/>
                <a:sym typeface="Times New Roman"/>
              </a:rPr>
              <a:t>15</a:t>
            </a:r>
            <a:r>
              <a:rPr lang="fr-FR" dirty="0">
                <a:solidFill>
                  <a:schemeClr val="bg1"/>
                </a:solidFill>
                <a:latin typeface="+mn-lt"/>
                <a:ea typeface="Calibri"/>
                <a:cs typeface="Times New Roman"/>
                <a:sym typeface="Times New Roman"/>
              </a:rPr>
              <a:t>,5999 (1977).</a:t>
            </a:r>
          </a:p>
        </p:txBody>
      </p:sp>
      <p:pic>
        <p:nvPicPr>
          <p:cNvPr id="5" name="Graphic 4">
            <a:extLst>
              <a:ext uri="{FF2B5EF4-FFF2-40B4-BE49-F238E27FC236}">
                <a16:creationId xmlns:a16="http://schemas.microsoft.com/office/drawing/2014/main" id="{DA5584E3-591A-940A-FE18-15805176A4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26457" y="682997"/>
            <a:ext cx="3507943" cy="431746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B43DB61-EBD1-303B-CB3A-D765F2E59E89}"/>
                  </a:ext>
                </a:extLst>
              </p:cNvPr>
              <p:cNvSpPr txBox="1"/>
              <p:nvPr/>
            </p:nvSpPr>
            <p:spPr>
              <a:xfrm>
                <a:off x="5287096" y="5000465"/>
                <a:ext cx="3193930" cy="595035"/>
              </a:xfrm>
              <a:prstGeom prst="rect">
                <a:avLst/>
              </a:prstGeom>
              <a:noFill/>
            </p:spPr>
            <p:txBody>
              <a:bodyPr wrap="square">
                <a:spAutoFit/>
              </a:bodyPr>
              <a:lstStyle/>
              <a:p>
                <a:r>
                  <a:rPr lang="en-US" sz="1600" dirty="0">
                    <a:solidFill>
                      <a:schemeClr val="tx1"/>
                    </a:solidFill>
                  </a:rPr>
                  <a:t>Fit can be improved if </a:t>
                </a:r>
                <a14:m>
                  <m:oMath xmlns:m="http://schemas.openxmlformats.org/officeDocument/2006/math">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𝜇</m:t>
                        </m:r>
                      </m:e>
                      <m:sup>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𝐸</m:t>
                            </m:r>
                          </m:e>
                          <m:sub>
                            <m:r>
                              <a:rPr lang="en-US" sz="1600" b="0" i="1" smtClean="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𝐸</m:t>
                            </m:r>
                          </m:e>
                          <m:sub>
                            <m:r>
                              <a:rPr lang="en-US" sz="1600" b="0" i="1" smtClean="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m:rPr>
                                <m:sty m:val="p"/>
                              </m:rPr>
                              <a:rPr lang="en-US" sz="1600" b="0" i="0" smtClean="0">
                                <a:solidFill>
                                  <a:schemeClr val="tx1"/>
                                </a:solidFill>
                                <a:latin typeface="Cambria Math" panose="02040503050406030204" pitchFamily="18" charset="0"/>
                              </a:rPr>
                              <m:t>Δ</m:t>
                            </m:r>
                          </m:e>
                          <m:sub>
                            <m:r>
                              <a:rPr lang="en-US" sz="1600" b="0" i="1" smtClean="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up>
                    </m:sSup>
                  </m:oMath>
                </a14:m>
                <a:r>
                  <a:rPr lang="en-US" sz="1600" dirty="0">
                    <a:solidFill>
                      <a:schemeClr val="tx1"/>
                    </a:solidFill>
                  </a:rPr>
                  <a:t> is set as a fitting parameter.</a:t>
                </a:r>
              </a:p>
            </p:txBody>
          </p:sp>
        </mc:Choice>
        <mc:Fallback xmlns="">
          <p:sp>
            <p:nvSpPr>
              <p:cNvPr id="11" name="TextBox 10">
                <a:extLst>
                  <a:ext uri="{FF2B5EF4-FFF2-40B4-BE49-F238E27FC236}">
                    <a16:creationId xmlns:a16="http://schemas.microsoft.com/office/drawing/2014/main" id="{DB43DB61-EBD1-303B-CB3A-D765F2E59E89}"/>
                  </a:ext>
                </a:extLst>
              </p:cNvPr>
              <p:cNvSpPr txBox="1">
                <a:spLocks noRot="1" noChangeAspect="1" noMove="1" noResize="1" noEditPoints="1" noAdjustHandles="1" noChangeArrowheads="1" noChangeShapeType="1" noTextEdit="1"/>
              </p:cNvSpPr>
              <p:nvPr/>
            </p:nvSpPr>
            <p:spPr>
              <a:xfrm>
                <a:off x="5287096" y="5000465"/>
                <a:ext cx="3193930" cy="595035"/>
              </a:xfrm>
              <a:prstGeom prst="rect">
                <a:avLst/>
              </a:prstGeom>
              <a:blipFill>
                <a:blip r:embed="rId9"/>
                <a:stretch>
                  <a:fillRect l="-954" t="-1020" b="-122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46867BB-5149-50E6-EE4A-C223E1398084}"/>
                  </a:ext>
                </a:extLst>
              </p:cNvPr>
              <p:cNvSpPr txBox="1"/>
              <p:nvPr/>
            </p:nvSpPr>
            <p:spPr>
              <a:xfrm>
                <a:off x="3757988" y="797262"/>
                <a:ext cx="1529108" cy="605294"/>
              </a:xfrm>
              <a:prstGeom prst="rect">
                <a:avLst/>
              </a:prstGeom>
              <a:solidFill>
                <a:srgbClr val="FF0000"/>
              </a:solidFill>
            </p:spPr>
            <p:txBody>
              <a:bodyPr wrap="square" rtlCol="0">
                <a:spAutoFit/>
              </a:bodyPr>
              <a:lstStyle/>
              <a:p>
                <a:pPr algn="ctr"/>
                <a14:m>
                  <m:oMath xmlns:m="http://schemas.openxmlformats.org/officeDocument/2006/math">
                    <m:sSup>
                      <m:sSupPr>
                        <m:ctrlPr>
                          <a:rPr lang="en-US" sz="1600" i="1" smtClean="0">
                            <a:solidFill>
                              <a:schemeClr val="bg1"/>
                            </a:solidFill>
                            <a:latin typeface="Cambria Math" panose="02040503050406030204" pitchFamily="18" charset="0"/>
                          </a:rPr>
                        </m:ctrlPr>
                      </m:sSupPr>
                      <m:e>
                        <m:r>
                          <a:rPr lang="en-US" sz="1600" i="1">
                            <a:solidFill>
                              <a:schemeClr val="bg1"/>
                            </a:solidFill>
                            <a:latin typeface="Cambria Math" panose="02040503050406030204" pitchFamily="18" charset="0"/>
                          </a:rPr>
                          <m:t>𝜇</m:t>
                        </m:r>
                      </m:e>
                      <m:sup>
                        <m:r>
                          <a:rPr lang="en-US" sz="1600" i="1">
                            <a:solidFill>
                              <a:schemeClr val="bg1"/>
                            </a:solidFill>
                            <a:latin typeface="Cambria Math" panose="02040503050406030204" pitchFamily="18" charset="0"/>
                          </a:rPr>
                          <m:t>(</m:t>
                        </m:r>
                        <m:sSub>
                          <m:sSubPr>
                            <m:ctrlPr>
                              <a:rPr lang="en-US"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𝐸</m:t>
                            </m:r>
                          </m:e>
                          <m:sub>
                            <m:r>
                              <a:rPr lang="en-US" sz="1600" i="1">
                                <a:solidFill>
                                  <a:schemeClr val="bg1"/>
                                </a:solidFill>
                                <a:latin typeface="Cambria Math" panose="02040503050406030204" pitchFamily="18" charset="0"/>
                              </a:rPr>
                              <m:t>1</m:t>
                            </m:r>
                          </m:sub>
                        </m:sSub>
                        <m:r>
                          <a:rPr lang="en-US" sz="1600" i="1">
                            <a:solidFill>
                              <a:schemeClr val="bg1"/>
                            </a:solidFill>
                            <a:latin typeface="Cambria Math" panose="02040503050406030204" pitchFamily="18" charset="0"/>
                          </a:rPr>
                          <m:t>)</m:t>
                        </m:r>
                      </m:sup>
                    </m:sSup>
                    <m:r>
                      <a:rPr lang="en-US" sz="1600" i="1">
                        <a:solidFill>
                          <a:schemeClr val="bg1"/>
                        </a:solidFill>
                        <a:latin typeface="Cambria Math" panose="02040503050406030204" pitchFamily="18" charset="0"/>
                      </a:rPr>
                      <m:t> </m:t>
                    </m:r>
                  </m:oMath>
                </a14:m>
                <a:r>
                  <a:rPr lang="en-US" sz="1600" dirty="0">
                    <a:solidFill>
                      <a:schemeClr val="bg1"/>
                    </a:solidFill>
                  </a:rPr>
                  <a:t>is larger than </a:t>
                </a:r>
                <a14:m>
                  <m:oMath xmlns:m="http://schemas.openxmlformats.org/officeDocument/2006/math">
                    <m:sSup>
                      <m:sSupPr>
                        <m:ctrlPr>
                          <a:rPr lang="en-US" sz="1600" b="0" i="1" smtClean="0">
                            <a:solidFill>
                              <a:schemeClr val="bg1"/>
                            </a:solidFill>
                            <a:latin typeface="Cambria Math" panose="02040503050406030204" pitchFamily="18" charset="0"/>
                          </a:rPr>
                        </m:ctrlPr>
                      </m:sSupPr>
                      <m:e>
                        <m:r>
                          <a:rPr lang="en-US" sz="1600" b="0" i="1" smtClean="0">
                            <a:solidFill>
                              <a:schemeClr val="bg1"/>
                            </a:solidFill>
                            <a:latin typeface="Cambria Math" panose="02040503050406030204" pitchFamily="18" charset="0"/>
                          </a:rPr>
                          <m:t>𝜇</m:t>
                        </m:r>
                      </m:e>
                      <m:sup>
                        <m:r>
                          <a:rPr lang="en-US" sz="1600" b="0" i="1" smtClean="0">
                            <a:solidFill>
                              <a:schemeClr val="bg1"/>
                            </a:solidFill>
                            <a:latin typeface="Cambria Math" panose="02040503050406030204" pitchFamily="18" charset="0"/>
                          </a:rPr>
                          <m:t>(</m:t>
                        </m:r>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𝐸</m:t>
                            </m:r>
                          </m:e>
                          <m:sub>
                            <m:r>
                              <a:rPr lang="en-US" sz="1600" b="0" i="1" smtClean="0">
                                <a:solidFill>
                                  <a:schemeClr val="bg1"/>
                                </a:solidFill>
                                <a:latin typeface="Cambria Math" panose="02040503050406030204" pitchFamily="18" charset="0"/>
                              </a:rPr>
                              <m:t>1</m:t>
                            </m:r>
                          </m:sub>
                        </m:sSub>
                        <m:r>
                          <a:rPr lang="en-US" sz="1600" b="0" i="1" smtClean="0">
                            <a:solidFill>
                              <a:schemeClr val="bg1"/>
                            </a:solidFill>
                            <a:latin typeface="Cambria Math" panose="02040503050406030204" pitchFamily="18" charset="0"/>
                          </a:rPr>
                          <m:t>+</m:t>
                        </m:r>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Δ</m:t>
                            </m:r>
                          </m:e>
                          <m:sub>
                            <m:r>
                              <a:rPr lang="en-US" sz="1600" b="0" i="1" smtClean="0">
                                <a:solidFill>
                                  <a:schemeClr val="bg1"/>
                                </a:solidFill>
                                <a:latin typeface="Cambria Math" panose="02040503050406030204" pitchFamily="18" charset="0"/>
                              </a:rPr>
                              <m:t>1</m:t>
                            </m:r>
                          </m:sub>
                        </m:sSub>
                        <m:r>
                          <a:rPr lang="en-US" sz="1600" b="0" i="1" smtClean="0">
                            <a:solidFill>
                              <a:schemeClr val="bg1"/>
                            </a:solidFill>
                            <a:latin typeface="Cambria Math" panose="02040503050406030204" pitchFamily="18" charset="0"/>
                          </a:rPr>
                          <m:t>)</m:t>
                        </m:r>
                      </m:sup>
                    </m:sSup>
                  </m:oMath>
                </a14:m>
                <a:r>
                  <a:rPr lang="en-US" sz="1600" dirty="0">
                    <a:solidFill>
                      <a:schemeClr val="bg1"/>
                    </a:solidFill>
                  </a:rPr>
                  <a:t>!</a:t>
                </a:r>
              </a:p>
            </p:txBody>
          </p:sp>
        </mc:Choice>
        <mc:Fallback xmlns="">
          <p:sp>
            <p:nvSpPr>
              <p:cNvPr id="14" name="TextBox 13">
                <a:extLst>
                  <a:ext uri="{FF2B5EF4-FFF2-40B4-BE49-F238E27FC236}">
                    <a16:creationId xmlns:a16="http://schemas.microsoft.com/office/drawing/2014/main" id="{946867BB-5149-50E6-EE4A-C223E1398084}"/>
                  </a:ext>
                </a:extLst>
              </p:cNvPr>
              <p:cNvSpPr txBox="1">
                <a:spLocks noRot="1" noChangeAspect="1" noMove="1" noResize="1" noEditPoints="1" noAdjustHandles="1" noChangeArrowheads="1" noChangeShapeType="1" noTextEdit="1"/>
              </p:cNvSpPr>
              <p:nvPr/>
            </p:nvSpPr>
            <p:spPr>
              <a:xfrm>
                <a:off x="3757988" y="797262"/>
                <a:ext cx="1529108" cy="605294"/>
              </a:xfrm>
              <a:prstGeom prst="rect">
                <a:avLst/>
              </a:prstGeom>
              <a:blipFill>
                <a:blip r:embed="rId10"/>
                <a:stretch>
                  <a:fillRect t="-1010" r="-1992" b="-13131"/>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25152150-C26E-90FB-F176-2ABF43281AE6}"/>
              </a:ext>
            </a:extLst>
          </p:cNvPr>
          <p:cNvCxnSpPr>
            <a:cxnSpLocks/>
          </p:cNvCxnSpPr>
          <p:nvPr/>
        </p:nvCxnSpPr>
        <p:spPr>
          <a:xfrm>
            <a:off x="5720052" y="1402556"/>
            <a:ext cx="0" cy="122132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1555C06-882F-3DD4-97CB-9F5944F14C58}"/>
              </a:ext>
            </a:extLst>
          </p:cNvPr>
          <p:cNvGrpSpPr/>
          <p:nvPr/>
        </p:nvGrpSpPr>
        <p:grpSpPr>
          <a:xfrm>
            <a:off x="8741664" y="3085625"/>
            <a:ext cx="3544894" cy="2607038"/>
            <a:chOff x="8589264" y="2872871"/>
            <a:chExt cx="3544894" cy="2607038"/>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029D05C-21DF-130B-A867-2C86F3169FD0}"/>
                    </a:ext>
                  </a:extLst>
                </p:cNvPr>
                <p:cNvSpPr txBox="1"/>
                <p:nvPr/>
              </p:nvSpPr>
              <p:spPr>
                <a:xfrm>
                  <a:off x="8589264" y="4628394"/>
                  <a:ext cx="3447357" cy="851515"/>
                </a:xfrm>
                <a:prstGeom prst="rect">
                  <a:avLst/>
                </a:prstGeom>
                <a:solidFill>
                  <a:srgbClr val="FFC000"/>
                </a:solidFill>
              </p:spPr>
              <p:txBody>
                <a:bodyPr wrap="square" rtlCol="0">
                  <a:spAutoFit/>
                </a:bodyPr>
                <a:lstStyle/>
                <a:p>
                  <a:pPr algn="ctr"/>
                  <a:r>
                    <a:rPr lang="en-US" sz="1600" kern="100" dirty="0">
                      <a:effectLst/>
                      <a:latin typeface="Aptos" panose="020B0004020202020204" pitchFamily="34" charset="0"/>
                      <a:ea typeface="Aptos" panose="020B0004020202020204" pitchFamily="34" charset="0"/>
                      <a:cs typeface="Times New Roman" panose="02020603050405020304" pitchFamily="18" charset="0"/>
                    </a:rPr>
                    <a:t>Linear</a:t>
                  </a:r>
                  <a:r>
                    <a:rPr lang="en-US" sz="1600" dirty="0">
                      <a:solidFill>
                        <a:schemeClr val="tx1"/>
                      </a:solidFill>
                    </a:rPr>
                    <a:t> </a:t>
                  </a:r>
                  <a14:m>
                    <m:oMath xmlns:m="http://schemas.openxmlformats.org/officeDocument/2006/math">
                      <m:r>
                        <a:rPr lang="en-US" sz="1600" i="1">
                          <a:solidFill>
                            <a:schemeClr val="tx1"/>
                          </a:solidFill>
                          <a:latin typeface="Cambria Math" panose="02040503050406030204" pitchFamily="18" charset="0"/>
                        </a:rPr>
                        <m:t>𝑘</m:t>
                      </m:r>
                    </m:oMath>
                  </a14:m>
                  <a:r>
                    <a:rPr lang="en-US" sz="1600" kern="100" dirty="0">
                      <a:effectLst/>
                      <a:latin typeface="Aptos" panose="020B0004020202020204" pitchFamily="34" charset="0"/>
                      <a:ea typeface="Aptos" panose="020B0004020202020204" pitchFamily="34" charset="0"/>
                      <a:cs typeface="Times New Roman" panose="02020603050405020304" pitchFamily="18" charset="0"/>
                    </a:rPr>
                    <a:t> terms in the bands in the </a:t>
                  </a:r>
                  <a14:m>
                    <m:oMath xmlns:m="http://schemas.openxmlformats.org/officeDocument/2006/math">
                      <m:r>
                        <m:rPr>
                          <m:sty m:val="p"/>
                        </m:rPr>
                        <a:rPr lang="en-US" sz="1600" b="0" i="0" smtClean="0">
                          <a:solidFill>
                            <a:schemeClr val="tx1"/>
                          </a:solidFill>
                          <a:latin typeface="Cambria Math" panose="02040503050406030204" pitchFamily="18" charset="0"/>
                        </a:rPr>
                        <m:t>Λ</m:t>
                      </m:r>
                    </m:oMath>
                  </a14:m>
                  <a:r>
                    <a:rPr lang="en-US" sz="1600" kern="100" dirty="0">
                      <a:effectLst/>
                      <a:latin typeface="Aptos" panose="020B0004020202020204" pitchFamily="34" charset="0"/>
                      <a:ea typeface="Aptos" panose="020B0004020202020204" pitchFamily="34" charset="0"/>
                      <a:cs typeface="Times New Roman" panose="02020603050405020304" pitchFamily="18" charset="0"/>
                    </a:rPr>
                    <a:t>-direction increase </a:t>
                  </a:r>
                  <a14:m>
                    <m:oMath xmlns:m="http://schemas.openxmlformats.org/officeDocument/2006/math">
                      <m:sSup>
                        <m:sSupPr>
                          <m:ctrlPr>
                            <a:rPr lang="en-US" sz="1600" i="1" smtClean="0">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𝜇</m:t>
                          </m:r>
                        </m:e>
                        <m:sup>
                          <m:r>
                            <a:rPr lang="en-US" sz="1600" i="1">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𝐸</m:t>
                              </m:r>
                            </m:e>
                            <m:sub>
                              <m:r>
                                <a:rPr lang="en-US" sz="1600" i="1">
                                  <a:solidFill>
                                    <a:schemeClr val="tx1"/>
                                  </a:solidFill>
                                  <a:latin typeface="Cambria Math" panose="02040503050406030204" pitchFamily="18" charset="0"/>
                                </a:rPr>
                                <m:t>1</m:t>
                              </m:r>
                            </m:sub>
                          </m:sSub>
                          <m:r>
                            <a:rPr lang="en-US" sz="1600" i="1">
                              <a:solidFill>
                                <a:schemeClr val="tx1"/>
                              </a:solidFill>
                              <a:latin typeface="Cambria Math" panose="02040503050406030204" pitchFamily="18" charset="0"/>
                            </a:rPr>
                            <m:t>)</m:t>
                          </m:r>
                        </m:sup>
                      </m:sSup>
                    </m:oMath>
                  </a14:m>
                  <a:r>
                    <a:rPr lang="en-US" sz="1600" kern="100" dirty="0">
                      <a:effectLst/>
                      <a:latin typeface="Aptos" panose="020B0004020202020204" pitchFamily="34" charset="0"/>
                      <a:ea typeface="Aptos" panose="020B0004020202020204" pitchFamily="34" charset="0"/>
                      <a:cs typeface="Times New Roman" panose="02020603050405020304" pitchFamily="18" charset="0"/>
                    </a:rPr>
                    <a:t> and decrease </a:t>
                  </a:r>
                  <a14:m>
                    <m:oMath xmlns:m="http://schemas.openxmlformats.org/officeDocument/2006/math">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𝜇</m:t>
                          </m:r>
                        </m:e>
                        <m:sup>
                          <m:r>
                            <a:rPr lang="en-US" sz="1600" i="1">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𝐸</m:t>
                              </m:r>
                            </m:e>
                            <m:sub>
                              <m:r>
                                <a:rPr lang="en-US" sz="1600" i="1">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m:rPr>
                                  <m:sty m:val="p"/>
                                </m:rPr>
                                <a:rPr lang="en-US" sz="1600" b="0" i="0" smtClean="0">
                                  <a:solidFill>
                                    <a:schemeClr val="tx1"/>
                                  </a:solidFill>
                                  <a:latin typeface="Cambria Math" panose="02040503050406030204" pitchFamily="18" charset="0"/>
                                </a:rPr>
                                <m:t>Δ</m:t>
                              </m:r>
                            </m:e>
                            <m:sub>
                              <m:r>
                                <a:rPr lang="en-US" sz="1600" b="0" i="1" smtClean="0">
                                  <a:solidFill>
                                    <a:schemeClr val="tx1"/>
                                  </a:solidFill>
                                  <a:latin typeface="Cambria Math" panose="02040503050406030204" pitchFamily="18" charset="0"/>
                                </a:rPr>
                                <m:t>1</m:t>
                              </m:r>
                            </m:sub>
                          </m:sSub>
                          <m:r>
                            <a:rPr lang="en-US" sz="1600" i="1">
                              <a:solidFill>
                                <a:schemeClr val="tx1"/>
                              </a:solidFill>
                              <a:latin typeface="Cambria Math" panose="02040503050406030204" pitchFamily="18" charset="0"/>
                            </a:rPr>
                            <m:t>)</m:t>
                          </m:r>
                        </m:sup>
                      </m:sSup>
                    </m:oMath>
                  </a14:m>
                  <a:r>
                    <a:rPr lang="en-US" sz="1600" kern="100" dirty="0">
                      <a:effectLst/>
                      <a:latin typeface="Aptos" panose="020B0004020202020204" pitchFamily="34" charset="0"/>
                      <a:ea typeface="Aptos" panose="020B0004020202020204" pitchFamily="34" charset="0"/>
                      <a:cs typeface="Times New Roman" panose="02020603050405020304" pitchFamily="18" charset="0"/>
                    </a:rPr>
                    <a:t>.</a:t>
                  </a:r>
                </a:p>
              </p:txBody>
            </p:sp>
          </mc:Choice>
          <mc:Fallback xmlns="">
            <p:sp>
              <p:nvSpPr>
                <p:cNvPr id="16" name="TextBox 15">
                  <a:extLst>
                    <a:ext uri="{FF2B5EF4-FFF2-40B4-BE49-F238E27FC236}">
                      <a16:creationId xmlns:a16="http://schemas.microsoft.com/office/drawing/2014/main" id="{1029D05C-21DF-130B-A867-2C86F3169FD0}"/>
                    </a:ext>
                  </a:extLst>
                </p:cNvPr>
                <p:cNvSpPr txBox="1">
                  <a:spLocks noRot="1" noChangeAspect="1" noMove="1" noResize="1" noEditPoints="1" noAdjustHandles="1" noChangeArrowheads="1" noChangeShapeType="1" noTextEdit="1"/>
                </p:cNvSpPr>
                <p:nvPr/>
              </p:nvSpPr>
              <p:spPr>
                <a:xfrm>
                  <a:off x="8589264" y="4628394"/>
                  <a:ext cx="3447357" cy="851515"/>
                </a:xfrm>
                <a:prstGeom prst="rect">
                  <a:avLst/>
                </a:prstGeom>
                <a:blipFill>
                  <a:blip r:embed="rId11"/>
                  <a:stretch>
                    <a:fillRect t="-2143" b="-7857"/>
                  </a:stretch>
                </a:blipFill>
              </p:spPr>
              <p:txBody>
                <a:bodyPr/>
                <a:lstStyle/>
                <a:p>
                  <a:r>
                    <a:rPr lang="en-US">
                      <a:noFill/>
                    </a:rPr>
                    <a:t> </a:t>
                  </a:r>
                </a:p>
              </p:txBody>
            </p:sp>
          </mc:Fallback>
        </mc:AlternateContent>
        <p:pic>
          <p:nvPicPr>
            <p:cNvPr id="2" name="Graphic 1">
              <a:extLst>
                <a:ext uri="{FF2B5EF4-FFF2-40B4-BE49-F238E27FC236}">
                  <a16:creationId xmlns:a16="http://schemas.microsoft.com/office/drawing/2014/main" id="{E7EF1C15-7060-30E0-5158-4658A6A8A2E4}"/>
                </a:ext>
              </a:extLst>
            </p:cNvPr>
            <p:cNvPicPr>
              <a:picLocks noChangeAspect="1"/>
            </p:cNvPicPr>
            <p:nvPr/>
          </p:nvPicPr>
          <p:blipFill>
            <a:blip r:embed="rId12">
              <a:extLst>
                <a:ext uri="{96DAC541-7B7A-43D3-8B79-37D633B846F1}">
                  <asvg:svgBlip xmlns:asvg="http://schemas.microsoft.com/office/drawing/2016/SVG/main" r:embed="rId13"/>
                </a:ext>
              </a:extLst>
            </a:blip>
            <a:srcRect l="4800" r="-4800"/>
            <a:stretch/>
          </p:blipFill>
          <p:spPr>
            <a:xfrm>
              <a:off x="8592242" y="2872871"/>
              <a:ext cx="3541916" cy="1732059"/>
            </a:xfrm>
            <a:prstGeom prst="rect">
              <a:avLst/>
            </a:prstGeom>
          </p:spPr>
        </p:pic>
        <p:sp>
          <p:nvSpPr>
            <p:cNvPr id="3" name="Rectangle 2">
              <a:extLst>
                <a:ext uri="{FF2B5EF4-FFF2-40B4-BE49-F238E27FC236}">
                  <a16:creationId xmlns:a16="http://schemas.microsoft.com/office/drawing/2014/main" id="{502615D8-D803-D964-84C7-75F71ACDB865}"/>
                </a:ext>
              </a:extLst>
            </p:cNvPr>
            <p:cNvSpPr/>
            <p:nvPr/>
          </p:nvSpPr>
          <p:spPr>
            <a:xfrm>
              <a:off x="8592242" y="2880822"/>
              <a:ext cx="3447358" cy="1732059"/>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348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0060A-D5B8-1C27-06F4-CB348A05BB45}"/>
            </a:ext>
          </a:extLst>
        </p:cNvPr>
        <p:cNvGrpSpPr/>
        <p:nvPr/>
      </p:nvGrpSpPr>
      <p:grpSpPr>
        <a:xfrm>
          <a:off x="0" y="0"/>
          <a:ext cx="0" cy="0"/>
          <a:chOff x="0" y="0"/>
          <a:chExt cx="0" cy="0"/>
        </a:xfrm>
      </p:grpSpPr>
      <p:sp>
        <p:nvSpPr>
          <p:cNvPr id="68" name="Text Placeholder 67">
            <a:extLst>
              <a:ext uri="{FF2B5EF4-FFF2-40B4-BE49-F238E27FC236}">
                <a16:creationId xmlns:a16="http://schemas.microsoft.com/office/drawing/2014/main" id="{42C06CBC-2F77-4EF4-C775-D8F3A26F4D9B}"/>
              </a:ext>
            </a:extLst>
          </p:cNvPr>
          <p:cNvSpPr>
            <a:spLocks noGrp="1"/>
          </p:cNvSpPr>
          <p:nvPr>
            <p:ph type="body" idx="2"/>
          </p:nvPr>
        </p:nvSpPr>
        <p:spPr>
          <a:xfrm>
            <a:off x="1117651" y="1009926"/>
            <a:ext cx="5013727" cy="4541521"/>
          </a:xfrm>
        </p:spPr>
        <p:txBody>
          <a:bodyPr>
            <a:normAutofit fontScale="85000" lnSpcReduction="20000"/>
          </a:bodyPr>
          <a:lstStyle/>
          <a:p>
            <a:r>
              <a:rPr lang="en-US" sz="2000" b="1" dirty="0"/>
              <a:t>Thesis advisor:</a:t>
            </a:r>
          </a:p>
          <a:p>
            <a:pPr marL="571500" lvl="1" indent="0">
              <a:buNone/>
            </a:pPr>
            <a:r>
              <a:rPr lang="en-US" sz="2000" dirty="0"/>
              <a:t>Dr. Stefan Zollner</a:t>
            </a:r>
          </a:p>
          <a:p>
            <a:r>
              <a:rPr lang="en-US" sz="2000" b="1" dirty="0"/>
              <a:t>Thesis committee</a:t>
            </a:r>
          </a:p>
          <a:p>
            <a:pPr marL="571500" lvl="1" indent="0">
              <a:buNone/>
            </a:pPr>
            <a:r>
              <a:rPr lang="en-US" sz="2000" dirty="0"/>
              <a:t>Dr. Igor Vasiliev</a:t>
            </a:r>
          </a:p>
          <a:p>
            <a:pPr marL="571500" lvl="1" indent="0">
              <a:buNone/>
            </a:pPr>
            <a:r>
              <a:rPr lang="en-US" sz="2000" dirty="0"/>
              <a:t>Dr. Michael Engelhardt</a:t>
            </a:r>
          </a:p>
          <a:p>
            <a:pPr marL="571500" lvl="1" indent="0">
              <a:buNone/>
            </a:pPr>
            <a:r>
              <a:rPr lang="en-US" sz="2000" dirty="0"/>
              <a:t>Dr. R. T. James McAteer</a:t>
            </a:r>
          </a:p>
          <a:p>
            <a:r>
              <a:rPr lang="en-US" sz="2000" b="1" dirty="0"/>
              <a:t>Research group (current)</a:t>
            </a:r>
          </a:p>
          <a:p>
            <a:pPr marL="571500" lvl="1" indent="0">
              <a:buNone/>
            </a:pPr>
            <a:r>
              <a:rPr lang="en-US" sz="2000" dirty="0"/>
              <a:t>Jaden R. Love</a:t>
            </a:r>
          </a:p>
          <a:p>
            <a:pPr marL="571500" lvl="1" indent="0">
              <a:buNone/>
            </a:pPr>
            <a:r>
              <a:rPr lang="en-US" sz="2000" dirty="0"/>
              <a:t>Haley Woolf</a:t>
            </a:r>
          </a:p>
          <a:p>
            <a:pPr marL="571500" lvl="1" indent="0">
              <a:buNone/>
            </a:pPr>
            <a:r>
              <a:rPr lang="en-US" sz="2000" dirty="0"/>
              <a:t>Sonam Yadav</a:t>
            </a:r>
          </a:p>
          <a:p>
            <a:pPr marL="571500" lvl="1" indent="0">
              <a:buNone/>
            </a:pPr>
            <a:r>
              <a:rPr lang="en-US" sz="2000" dirty="0"/>
              <a:t>Yoshitha Hettige</a:t>
            </a:r>
          </a:p>
          <a:p>
            <a:pPr marL="571500" lvl="1" indent="0">
              <a:buNone/>
            </a:pPr>
            <a:r>
              <a:rPr lang="en-US" sz="2000" dirty="0"/>
              <a:t>Aaron López</a:t>
            </a:r>
          </a:p>
          <a:p>
            <a:pPr marL="571500" lvl="1" indent="0">
              <a:buNone/>
            </a:pPr>
            <a:r>
              <a:rPr lang="en-US" sz="2000" dirty="0"/>
              <a:t>Gabriel Ruiz</a:t>
            </a:r>
          </a:p>
          <a:p>
            <a:r>
              <a:rPr lang="en-US" sz="2000" b="1" dirty="0"/>
              <a:t>Research group (former)</a:t>
            </a:r>
          </a:p>
          <a:p>
            <a:pPr marL="571500" lvl="1" indent="0">
              <a:buNone/>
            </a:pPr>
            <a:r>
              <a:rPr lang="en-US" sz="2000" dirty="0"/>
              <a:t>Carola Emminger</a:t>
            </a:r>
          </a:p>
          <a:p>
            <a:pPr marL="571500" lvl="1" indent="0">
              <a:buNone/>
            </a:pPr>
            <a:r>
              <a:rPr lang="en-US" sz="2000" dirty="0" err="1"/>
              <a:t>Nuwanjula</a:t>
            </a:r>
            <a:r>
              <a:rPr lang="en-US" sz="2000" dirty="0"/>
              <a:t> Samarasingha</a:t>
            </a:r>
          </a:p>
        </p:txBody>
      </p:sp>
      <p:sp>
        <p:nvSpPr>
          <p:cNvPr id="73" name="Title 1">
            <a:extLst>
              <a:ext uri="{FF2B5EF4-FFF2-40B4-BE49-F238E27FC236}">
                <a16:creationId xmlns:a16="http://schemas.microsoft.com/office/drawing/2014/main" id="{F1814666-9775-951F-C009-F57AF7AFA192}"/>
              </a:ext>
            </a:extLst>
          </p:cNvPr>
          <p:cNvSpPr>
            <a:spLocks noGrp="1"/>
          </p:cNvSpPr>
          <p:nvPr>
            <p:ph type="title"/>
          </p:nvPr>
        </p:nvSpPr>
        <p:spPr>
          <a:xfrm>
            <a:off x="838200" y="0"/>
            <a:ext cx="10515600" cy="1325563"/>
          </a:xfrm>
        </p:spPr>
        <p:txBody>
          <a:bodyPr>
            <a:normAutofit/>
          </a:bodyPr>
          <a:lstStyle/>
          <a:p>
            <a:r>
              <a:rPr lang="en-US" sz="3500" dirty="0"/>
              <a:t>Acknowledgments</a:t>
            </a:r>
          </a:p>
        </p:txBody>
      </p:sp>
      <p:sp>
        <p:nvSpPr>
          <p:cNvPr id="2" name="Slide Number Placeholder 6">
            <a:extLst>
              <a:ext uri="{FF2B5EF4-FFF2-40B4-BE49-F238E27FC236}">
                <a16:creationId xmlns:a16="http://schemas.microsoft.com/office/drawing/2014/main" id="{5F1B933F-462A-5761-5D5E-ACD7445E2821}"/>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2</a:t>
            </a:fld>
            <a:endParaRPr lang="en-US" sz="1600" dirty="0"/>
          </a:p>
        </p:txBody>
      </p:sp>
      <p:sp>
        <p:nvSpPr>
          <p:cNvPr id="6" name="Text Placeholder 67">
            <a:extLst>
              <a:ext uri="{FF2B5EF4-FFF2-40B4-BE49-F238E27FC236}">
                <a16:creationId xmlns:a16="http://schemas.microsoft.com/office/drawing/2014/main" id="{7B2554BA-1BB7-8AE4-3157-5B827A0C0A7A}"/>
              </a:ext>
            </a:extLst>
          </p:cNvPr>
          <p:cNvSpPr txBox="1">
            <a:spLocks/>
          </p:cNvSpPr>
          <p:nvPr/>
        </p:nvSpPr>
        <p:spPr>
          <a:xfrm>
            <a:off x="4632386" y="1009926"/>
            <a:ext cx="5762444" cy="4541521"/>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sz="1700" b="1" dirty="0"/>
              <a:t>ELI Eric group</a:t>
            </a:r>
          </a:p>
          <a:p>
            <a:pPr marL="571500" lvl="1" indent="0">
              <a:buNone/>
            </a:pPr>
            <a:r>
              <a:rPr lang="en-US" sz="1700" dirty="0"/>
              <a:t>Dr. Shirly Espinoza</a:t>
            </a:r>
          </a:p>
          <a:p>
            <a:pPr marL="571500" lvl="1" indent="0">
              <a:buNone/>
            </a:pPr>
            <a:r>
              <a:rPr lang="en-US" sz="1700" dirty="0"/>
              <a:t>Dr. Martín Zahradník</a:t>
            </a:r>
          </a:p>
          <a:p>
            <a:pPr marL="571500" lvl="1" indent="0">
              <a:buNone/>
            </a:pPr>
            <a:r>
              <a:rPr lang="en-US" sz="1700" dirty="0"/>
              <a:t>Dr. Mateusz Rebarz</a:t>
            </a:r>
          </a:p>
          <a:p>
            <a:pPr marL="571500" lvl="1" indent="0">
              <a:buNone/>
            </a:pPr>
            <a:r>
              <a:rPr lang="en-US" sz="1700" dirty="0"/>
              <a:t>Dr. Saul Vázquez-Miranda</a:t>
            </a:r>
          </a:p>
          <a:p>
            <a:pPr marL="571500" lvl="1" indent="0">
              <a:buNone/>
            </a:pPr>
            <a:r>
              <a:rPr lang="en-US" sz="1700" dirty="0"/>
              <a:t>Dr. Jakob Andreasson</a:t>
            </a:r>
          </a:p>
          <a:p>
            <a:r>
              <a:rPr lang="en-US" sz="1700" b="1" dirty="0"/>
              <a:t>Arizona State University</a:t>
            </a:r>
          </a:p>
          <a:p>
            <a:pPr marL="571500" lvl="1" indent="0">
              <a:buNone/>
            </a:pPr>
            <a:r>
              <a:rPr lang="en-US" sz="1700" dirty="0"/>
              <a:t>Dr. José Menéndez</a:t>
            </a:r>
          </a:p>
          <a:p>
            <a:r>
              <a:rPr lang="en-US" sz="1700" b="1" dirty="0"/>
              <a:t>Funding agencies</a:t>
            </a:r>
          </a:p>
          <a:p>
            <a:pPr marL="571500" lvl="1" indent="0">
              <a:buNone/>
            </a:pPr>
            <a:r>
              <a:rPr lang="en-US" sz="1700" dirty="0"/>
              <a:t>Air Force Office of Scientific Research under award number FA9550-20-1-0135 and FA9453-23-2-0001. </a:t>
            </a:r>
          </a:p>
          <a:p>
            <a:pPr marL="571500" lvl="1" indent="0" algn="just">
              <a:buNone/>
            </a:pPr>
            <a:r>
              <a:rPr lang="en-US" sz="1700" dirty="0"/>
              <a:t>Department of Energy, National Nuclear Security Administration under award number DE-NA0004103.</a:t>
            </a:r>
          </a:p>
          <a:p>
            <a:pPr marL="571500" lvl="1" indent="0">
              <a:buNone/>
            </a:pPr>
            <a:r>
              <a:rPr lang="en-US" sz="1700" dirty="0"/>
              <a:t>National Science Foundation under award number DMR-2423992. </a:t>
            </a:r>
          </a:p>
          <a:p>
            <a:pPr marL="571500" lvl="1" indent="0">
              <a:buNone/>
            </a:pPr>
            <a:r>
              <a:rPr lang="en-US" sz="1700" dirty="0"/>
              <a:t>J. A. </a:t>
            </a:r>
            <a:r>
              <a:rPr lang="en-US" sz="1700" dirty="0" err="1"/>
              <a:t>Woollam</a:t>
            </a:r>
            <a:r>
              <a:rPr lang="en-US" sz="1700" dirty="0"/>
              <a:t> foundation.</a:t>
            </a:r>
            <a:endParaRPr lang="en-US" sz="1700" b="1" dirty="0"/>
          </a:p>
          <a:p>
            <a:pPr marL="114300" indent="0">
              <a:buNone/>
            </a:pPr>
            <a:endParaRPr lang="en-US" sz="2000" b="1" dirty="0"/>
          </a:p>
        </p:txBody>
      </p:sp>
      <p:pic>
        <p:nvPicPr>
          <p:cNvPr id="7" name="Picture 6">
            <a:extLst>
              <a:ext uri="{FF2B5EF4-FFF2-40B4-BE49-F238E27FC236}">
                <a16:creationId xmlns:a16="http://schemas.microsoft.com/office/drawing/2014/main" id="{59BCF0CF-4FCD-64C7-0FBB-3092B70A97BC}"/>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565651" y="259683"/>
            <a:ext cx="808782" cy="806195"/>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a:extLst>
              <a:ext uri="{FF2B5EF4-FFF2-40B4-BE49-F238E27FC236}">
                <a16:creationId xmlns:a16="http://schemas.microsoft.com/office/drawing/2014/main" id="{2C299749-334D-2F35-88C9-6B0F78DB1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8142" y="144662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3CE5BDA4-BC64-5ED0-8609-73A9ABDF35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9167" y="1110477"/>
            <a:ext cx="189515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defined">
            <a:extLst>
              <a:ext uri="{FF2B5EF4-FFF2-40B4-BE49-F238E27FC236}">
                <a16:creationId xmlns:a16="http://schemas.microsoft.com/office/drawing/2014/main" id="{106D2E60-F882-E2A4-FA26-54876CCF2F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1927" y="381028"/>
            <a:ext cx="1944161" cy="5635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close-up of a logo&#10;&#10;Description automatically generated">
            <a:extLst>
              <a:ext uri="{FF2B5EF4-FFF2-40B4-BE49-F238E27FC236}">
                <a16:creationId xmlns:a16="http://schemas.microsoft.com/office/drawing/2014/main" id="{B0569F4C-CB10-4FEC-0DFE-B82E6A18C5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0832" y="434179"/>
            <a:ext cx="964730" cy="457200"/>
          </a:xfrm>
          <a:prstGeom prst="rect">
            <a:avLst/>
          </a:prstGeom>
        </p:spPr>
      </p:pic>
    </p:spTree>
    <p:extLst>
      <p:ext uri="{BB962C8B-B14F-4D97-AF65-F5344CB8AC3E}">
        <p14:creationId xmlns:p14="http://schemas.microsoft.com/office/powerpoint/2010/main" val="296922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7FECD-76F3-1BE0-59FD-B3588603610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D781895C-F813-AA5F-BA2C-7908D66D1E1B}"/>
              </a:ext>
            </a:extLst>
          </p:cNvPr>
          <p:cNvSpPr>
            <a:spLocks noGrp="1"/>
          </p:cNvSpPr>
          <p:nvPr>
            <p:ph type="ctrTitle"/>
          </p:nvPr>
        </p:nvSpPr>
        <p:spPr>
          <a:xfrm>
            <a:off x="914400" y="806780"/>
            <a:ext cx="10363200" cy="1466291"/>
          </a:xfrm>
        </p:spPr>
        <p:txBody>
          <a:bodyPr>
            <a:normAutofit/>
          </a:bodyPr>
          <a:lstStyle/>
          <a:p>
            <a:r>
              <a:rPr lang="en-US" sz="4000" dirty="0"/>
              <a:t>Ultrafast measurements</a:t>
            </a:r>
            <a:endParaRPr lang="en-US" sz="1400" dirty="0"/>
          </a:p>
        </p:txBody>
      </p:sp>
    </p:spTree>
    <p:extLst>
      <p:ext uri="{BB962C8B-B14F-4D97-AF65-F5344CB8AC3E}">
        <p14:creationId xmlns:p14="http://schemas.microsoft.com/office/powerpoint/2010/main" val="387649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5AC8F-089D-3DED-5302-233E932143A7}"/>
            </a:ext>
          </a:extLst>
        </p:cNvPr>
        <p:cNvGrpSpPr/>
        <p:nvPr/>
      </p:nvGrpSpPr>
      <p:grpSpPr>
        <a:xfrm>
          <a:off x="0" y="0"/>
          <a:ext cx="0" cy="0"/>
          <a:chOff x="0" y="0"/>
          <a:chExt cx="0" cy="0"/>
        </a:xfrm>
      </p:grpSpPr>
      <p:sp>
        <p:nvSpPr>
          <p:cNvPr id="6" name="Google Shape;99;p16">
            <a:extLst>
              <a:ext uri="{FF2B5EF4-FFF2-40B4-BE49-F238E27FC236}">
                <a16:creationId xmlns:a16="http://schemas.microsoft.com/office/drawing/2014/main" id="{E924496C-A67B-3508-3ACD-893443531710}"/>
              </a:ext>
            </a:extLst>
          </p:cNvPr>
          <p:cNvSpPr txBox="1"/>
          <p:nvPr/>
        </p:nvSpPr>
        <p:spPr>
          <a:xfrm>
            <a:off x="6083343" y="5811598"/>
            <a:ext cx="6108657" cy="615523"/>
          </a:xfrm>
          <a:prstGeom prst="rect">
            <a:avLst/>
          </a:prstGeom>
          <a:noFill/>
          <a:ln>
            <a:noFill/>
          </a:ln>
        </p:spPr>
        <p:txBody>
          <a:bodyPr spcFirstLastPara="1" wrap="square" lIns="91425" tIns="91425" rIns="91425" bIns="91425" anchor="t" anchorCtr="0">
            <a:spAutoFit/>
          </a:bodyPr>
          <a:lstStyle/>
          <a:p>
            <a:r>
              <a:rPr lang="en-US" dirty="0">
                <a:solidFill>
                  <a:schemeClr val="bg1"/>
                </a:solidFill>
                <a:latin typeface="+mn-lt"/>
                <a:ea typeface="Calibri"/>
                <a:cs typeface="Times New Roman"/>
                <a:sym typeface="Times New Roman"/>
              </a:rPr>
              <a:t>S. Richter </a:t>
            </a:r>
            <a:r>
              <a:rPr lang="en-US" i="1" dirty="0">
                <a:solidFill>
                  <a:schemeClr val="bg1"/>
                </a:solidFill>
                <a:latin typeface="+mn-lt"/>
                <a:ea typeface="Calibri"/>
                <a:cs typeface="Times New Roman"/>
                <a:sym typeface="Times New Roman"/>
              </a:rPr>
              <a:t>et al.</a:t>
            </a:r>
            <a:r>
              <a:rPr lang="en-US" dirty="0">
                <a:solidFill>
                  <a:schemeClr val="bg1"/>
                </a:solidFill>
                <a:latin typeface="+mn-lt"/>
                <a:ea typeface="Calibri"/>
                <a:cs typeface="Times New Roman"/>
                <a:sym typeface="Times New Roman"/>
              </a:rPr>
              <a:t>, Rev. Sci. </a:t>
            </a:r>
            <a:r>
              <a:rPr lang="en-US" dirty="0" err="1">
                <a:solidFill>
                  <a:schemeClr val="bg1"/>
                </a:solidFill>
                <a:latin typeface="+mn-lt"/>
                <a:ea typeface="Calibri"/>
                <a:cs typeface="Times New Roman"/>
                <a:sym typeface="Times New Roman"/>
              </a:rPr>
              <a:t>Instrum</a:t>
            </a:r>
            <a:r>
              <a:rPr lang="en-US" dirty="0">
                <a:solidFill>
                  <a:schemeClr val="bg1"/>
                </a:solidFill>
                <a:latin typeface="+mn-lt"/>
                <a:ea typeface="Calibri"/>
                <a:cs typeface="Times New Roman"/>
                <a:sym typeface="Times New Roman"/>
              </a:rPr>
              <a:t>. </a:t>
            </a:r>
            <a:r>
              <a:rPr lang="en-US" b="1" dirty="0">
                <a:solidFill>
                  <a:schemeClr val="bg1"/>
                </a:solidFill>
                <a:latin typeface="+mn-lt"/>
                <a:ea typeface="Calibri"/>
                <a:cs typeface="Times New Roman"/>
                <a:sym typeface="Times New Roman"/>
              </a:rPr>
              <a:t>92</a:t>
            </a:r>
            <a:r>
              <a:rPr lang="en-US" dirty="0">
                <a:solidFill>
                  <a:schemeClr val="bg1"/>
                </a:solidFill>
                <a:latin typeface="+mn-lt"/>
                <a:ea typeface="Calibri"/>
                <a:cs typeface="Times New Roman"/>
                <a:sym typeface="Times New Roman"/>
              </a:rPr>
              <a:t>, 033104 (2021).</a:t>
            </a:r>
            <a:endParaRPr lang="it-IT" dirty="0">
              <a:solidFill>
                <a:schemeClr val="bg1"/>
              </a:solidFill>
              <a:latin typeface="+mn-lt"/>
              <a:ea typeface="Calibri"/>
              <a:cs typeface="Times New Roman"/>
              <a:sym typeface="Times New Roman"/>
            </a:endParaRPr>
          </a:p>
          <a:p>
            <a:r>
              <a:rPr lang="it-IT" dirty="0">
                <a:solidFill>
                  <a:schemeClr val="bg1"/>
                </a:solidFill>
                <a:latin typeface="+mn-lt"/>
                <a:ea typeface="Calibri"/>
                <a:cs typeface="Times New Roman"/>
                <a:sym typeface="Times New Roman"/>
              </a:rPr>
              <a:t>S. Espinoza </a:t>
            </a:r>
            <a:r>
              <a:rPr lang="en-US" i="1" dirty="0">
                <a:solidFill>
                  <a:schemeClr val="bg1"/>
                </a:solidFill>
                <a:ea typeface="Calibri"/>
                <a:cs typeface="Times New Roman"/>
                <a:sym typeface="Times New Roman"/>
              </a:rPr>
              <a:t>et al.</a:t>
            </a:r>
            <a:r>
              <a:rPr lang="it-IT" dirty="0">
                <a:solidFill>
                  <a:schemeClr val="bg1"/>
                </a:solidFill>
                <a:latin typeface="+mn-lt"/>
                <a:ea typeface="Calibri"/>
                <a:cs typeface="Times New Roman"/>
                <a:sym typeface="Times New Roman"/>
              </a:rPr>
              <a:t>, Appl. Phys. Lett. </a:t>
            </a:r>
            <a:r>
              <a:rPr lang="it-IT" b="1" dirty="0">
                <a:solidFill>
                  <a:schemeClr val="bg1"/>
                </a:solidFill>
                <a:latin typeface="+mn-lt"/>
                <a:ea typeface="Calibri"/>
                <a:cs typeface="Times New Roman"/>
                <a:sym typeface="Times New Roman"/>
              </a:rPr>
              <a:t>115</a:t>
            </a:r>
            <a:r>
              <a:rPr lang="it-IT" dirty="0">
                <a:solidFill>
                  <a:schemeClr val="bg1"/>
                </a:solidFill>
                <a:latin typeface="+mn-lt"/>
                <a:ea typeface="Calibri"/>
                <a:cs typeface="Times New Roman"/>
                <a:sym typeface="Times New Roman"/>
              </a:rPr>
              <a:t>, 052105 (2019).</a:t>
            </a:r>
            <a:endParaRPr lang="en-US" dirty="0">
              <a:solidFill>
                <a:schemeClr val="bg1"/>
              </a:solidFill>
              <a:latin typeface="+mn-lt"/>
              <a:ea typeface="Calibri"/>
              <a:cs typeface="Times New Roman"/>
              <a:sym typeface="Times New Roman"/>
            </a:endParaRPr>
          </a:p>
        </p:txBody>
      </p:sp>
      <p:sp>
        <p:nvSpPr>
          <p:cNvPr id="73" name="Title 1">
            <a:extLst>
              <a:ext uri="{FF2B5EF4-FFF2-40B4-BE49-F238E27FC236}">
                <a16:creationId xmlns:a16="http://schemas.microsoft.com/office/drawing/2014/main" id="{8E78B297-4187-3309-C72E-E96B6B71D78B}"/>
              </a:ext>
            </a:extLst>
          </p:cNvPr>
          <p:cNvSpPr>
            <a:spLocks noGrp="1"/>
          </p:cNvSpPr>
          <p:nvPr>
            <p:ph type="title"/>
          </p:nvPr>
        </p:nvSpPr>
        <p:spPr>
          <a:xfrm>
            <a:off x="838200" y="0"/>
            <a:ext cx="10515600" cy="1325563"/>
          </a:xfrm>
        </p:spPr>
        <p:txBody>
          <a:bodyPr>
            <a:normAutofit/>
          </a:bodyPr>
          <a:lstStyle/>
          <a:p>
            <a:r>
              <a:rPr lang="en-US" sz="3500" dirty="0"/>
              <a:t>Experimental set-up</a:t>
            </a:r>
          </a:p>
        </p:txBody>
      </p:sp>
      <p:sp>
        <p:nvSpPr>
          <p:cNvPr id="5" name="Content Placeholder 3">
            <a:extLst>
              <a:ext uri="{FF2B5EF4-FFF2-40B4-BE49-F238E27FC236}">
                <a16:creationId xmlns:a16="http://schemas.microsoft.com/office/drawing/2014/main" id="{6D447AF8-8704-6C8F-572F-0B7403FCF273}"/>
              </a:ext>
            </a:extLst>
          </p:cNvPr>
          <p:cNvSpPr txBox="1">
            <a:spLocks/>
          </p:cNvSpPr>
          <p:nvPr/>
        </p:nvSpPr>
        <p:spPr>
          <a:xfrm>
            <a:off x="7369347" y="1241734"/>
            <a:ext cx="4499318" cy="3692859"/>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Ch: Chopper (500 Hz, 250 Hz)</a:t>
            </a:r>
          </a:p>
          <a:p>
            <a:r>
              <a:rPr lang="en-US" sz="2000" dirty="0"/>
              <a:t>A: Analyzer</a:t>
            </a:r>
          </a:p>
          <a:p>
            <a:r>
              <a:rPr lang="en-US" sz="2000" dirty="0"/>
              <a:t>P: Polarizer</a:t>
            </a:r>
          </a:p>
          <a:p>
            <a:r>
              <a:rPr lang="en-US" sz="2000" dirty="0">
                <a:effectLst/>
                <a:latin typeface="Calibri (Body)"/>
                <a:ea typeface="Times New Roman" panose="02020603050405020304" pitchFamily="18" charset="0"/>
                <a:cs typeface="Times New Roman" panose="02020603050405020304" pitchFamily="18" charset="0"/>
              </a:rPr>
              <a:t>C</a:t>
            </a:r>
            <a:r>
              <a:rPr lang="en-US" sz="2000" baseline="-25000" dirty="0">
                <a:effectLst/>
                <a:latin typeface="Calibri (Body)"/>
                <a:ea typeface="Times New Roman" panose="02020603050405020304" pitchFamily="18" charset="0"/>
                <a:cs typeface="Times New Roman" panose="02020603050405020304" pitchFamily="18" charset="0"/>
              </a:rPr>
              <a:t>R</a:t>
            </a:r>
            <a:r>
              <a:rPr lang="en-US" sz="2000" dirty="0"/>
              <a:t>: Rotating compensator</a:t>
            </a:r>
          </a:p>
          <a:p>
            <a:r>
              <a:rPr lang="en-US" sz="2000" dirty="0"/>
              <a:t>L: Lens</a:t>
            </a:r>
          </a:p>
          <a:p>
            <a:r>
              <a:rPr lang="en-US" sz="2000" dirty="0"/>
              <a:t>S: Sample</a:t>
            </a:r>
          </a:p>
          <a:p>
            <a:r>
              <a:rPr lang="en-US" sz="2000" dirty="0"/>
              <a:t>DL: Delay line (~6.67 ns pump-probe delay and 3 fs resolution)</a:t>
            </a:r>
          </a:p>
          <a:p>
            <a:r>
              <a:rPr lang="en-US" sz="2000" dirty="0"/>
              <a:t>BS: Beam splitter</a:t>
            </a:r>
          </a:p>
          <a:p>
            <a:r>
              <a:rPr lang="en-US" sz="2000" dirty="0"/>
              <a:t>SCG: Super-continuum generation</a:t>
            </a:r>
          </a:p>
          <a:p>
            <a:r>
              <a:rPr lang="en-US" sz="2000" dirty="0"/>
              <a:t>CCD: Charge-coupled device detector</a:t>
            </a:r>
          </a:p>
        </p:txBody>
      </p:sp>
      <p:pic>
        <p:nvPicPr>
          <p:cNvPr id="8" name="Picture 7">
            <a:extLst>
              <a:ext uri="{FF2B5EF4-FFF2-40B4-BE49-F238E27FC236}">
                <a16:creationId xmlns:a16="http://schemas.microsoft.com/office/drawing/2014/main" id="{38FFCFDC-5307-7870-F31C-52815CC09112}"/>
              </a:ext>
            </a:extLst>
          </p:cNvPr>
          <p:cNvPicPr>
            <a:picLocks noChangeAspect="1"/>
          </p:cNvPicPr>
          <p:nvPr/>
        </p:nvPicPr>
        <p:blipFill>
          <a:blip r:embed="rId3"/>
          <a:stretch>
            <a:fillRect/>
          </a:stretch>
        </p:blipFill>
        <p:spPr>
          <a:xfrm>
            <a:off x="0" y="1181816"/>
            <a:ext cx="7431025" cy="4572000"/>
          </a:xfrm>
          <a:prstGeom prst="rect">
            <a:avLst/>
          </a:prstGeom>
        </p:spPr>
      </p:pic>
      <p:sp>
        <p:nvSpPr>
          <p:cNvPr id="9" name="TextBox 8">
            <a:extLst>
              <a:ext uri="{FF2B5EF4-FFF2-40B4-BE49-F238E27FC236}">
                <a16:creationId xmlns:a16="http://schemas.microsoft.com/office/drawing/2014/main" id="{4EEAF371-E514-C536-5DE5-495DC54B7932}"/>
              </a:ext>
            </a:extLst>
          </p:cNvPr>
          <p:cNvSpPr txBox="1"/>
          <p:nvPr/>
        </p:nvSpPr>
        <p:spPr>
          <a:xfrm>
            <a:off x="5643832" y="2002130"/>
            <a:ext cx="670704" cy="369332"/>
          </a:xfrm>
          <a:prstGeom prst="rect">
            <a:avLst/>
          </a:prstGeom>
          <a:noFill/>
        </p:spPr>
        <p:txBody>
          <a:bodyPr wrap="square">
            <a:spAutoFit/>
          </a:bodyPr>
          <a:lstStyle/>
          <a:p>
            <a:r>
              <a:rPr lang="en-US" b="1" dirty="0"/>
              <a:t>35 fs</a:t>
            </a:r>
          </a:p>
        </p:txBody>
      </p:sp>
      <p:pic>
        <p:nvPicPr>
          <p:cNvPr id="10" name="Picture 9">
            <a:extLst>
              <a:ext uri="{FF2B5EF4-FFF2-40B4-BE49-F238E27FC236}">
                <a16:creationId xmlns:a16="http://schemas.microsoft.com/office/drawing/2014/main" id="{EFC7E217-7A9F-3B9E-2B5A-2027EC23DB4B}"/>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0" y="1181816"/>
            <a:ext cx="7431025" cy="4572000"/>
          </a:xfrm>
          <a:prstGeom prst="rect">
            <a:avLst/>
          </a:prstGeom>
        </p:spPr>
      </p:pic>
      <p:pic>
        <p:nvPicPr>
          <p:cNvPr id="11" name="Picture 10">
            <a:extLst>
              <a:ext uri="{FF2B5EF4-FFF2-40B4-BE49-F238E27FC236}">
                <a16:creationId xmlns:a16="http://schemas.microsoft.com/office/drawing/2014/main" id="{62398A51-FDA7-E5B5-3DD4-00C5C8DBA9B3}"/>
              </a:ext>
            </a:extLst>
          </p:cNvPr>
          <p:cNvPicPr>
            <a:picLocks noChangeAspect="1"/>
          </p:cNvPicPr>
          <p:nvPr/>
        </p:nvPicPr>
        <p:blipFill>
          <a:blip r:embed="rId3"/>
          <a:srcRect l="9982" t="8548" r="45672" b="69340"/>
          <a:stretch/>
        </p:blipFill>
        <p:spPr>
          <a:xfrm>
            <a:off x="741871" y="1568392"/>
            <a:ext cx="3295291" cy="1010908"/>
          </a:xfrm>
          <a:prstGeom prst="rect">
            <a:avLst/>
          </a:prstGeom>
          <a:ln w="38100">
            <a:solidFill>
              <a:schemeClr val="accent6">
                <a:lumMod val="60000"/>
                <a:lumOff val="40000"/>
              </a:schemeClr>
            </a:solidFill>
          </a:ln>
        </p:spPr>
      </p:pic>
      <p:pic>
        <p:nvPicPr>
          <p:cNvPr id="12" name="Picture 11">
            <a:extLst>
              <a:ext uri="{FF2B5EF4-FFF2-40B4-BE49-F238E27FC236}">
                <a16:creationId xmlns:a16="http://schemas.microsoft.com/office/drawing/2014/main" id="{1A0F2BD4-D306-0ADB-4911-67C3B857CC45}"/>
              </a:ext>
            </a:extLst>
          </p:cNvPr>
          <p:cNvPicPr>
            <a:picLocks noChangeAspect="1"/>
          </p:cNvPicPr>
          <p:nvPr/>
        </p:nvPicPr>
        <p:blipFill>
          <a:blip r:embed="rId3"/>
          <a:srcRect l="75921" t="71007" r="17114" b="16099"/>
          <a:stretch/>
        </p:blipFill>
        <p:spPr>
          <a:xfrm>
            <a:off x="5641675" y="4425041"/>
            <a:ext cx="517585" cy="589531"/>
          </a:xfrm>
          <a:prstGeom prst="rect">
            <a:avLst/>
          </a:prstGeom>
          <a:ln w="38100">
            <a:solidFill>
              <a:schemeClr val="accent6">
                <a:lumMod val="60000"/>
                <a:lumOff val="40000"/>
              </a:schemeClr>
            </a:solidFill>
          </a:ln>
        </p:spPr>
      </p:pic>
      <p:grpSp>
        <p:nvGrpSpPr>
          <p:cNvPr id="13" name="Group 12">
            <a:extLst>
              <a:ext uri="{FF2B5EF4-FFF2-40B4-BE49-F238E27FC236}">
                <a16:creationId xmlns:a16="http://schemas.microsoft.com/office/drawing/2014/main" id="{3272EFAD-FDD4-EAE1-AB53-6D3E2D4D674F}"/>
              </a:ext>
            </a:extLst>
          </p:cNvPr>
          <p:cNvGrpSpPr/>
          <p:nvPr/>
        </p:nvGrpSpPr>
        <p:grpSpPr>
          <a:xfrm>
            <a:off x="66178" y="2894568"/>
            <a:ext cx="5247889" cy="2812923"/>
            <a:chOff x="510332" y="1453861"/>
            <a:chExt cx="6560574" cy="3557302"/>
          </a:xfrm>
        </p:grpSpPr>
        <p:pic>
          <p:nvPicPr>
            <p:cNvPr id="14" name="Content Placeholder 4" descr="A picture containing miller&#10;&#10;Description automatically generated">
              <a:extLst>
                <a:ext uri="{FF2B5EF4-FFF2-40B4-BE49-F238E27FC236}">
                  <a16:creationId xmlns:a16="http://schemas.microsoft.com/office/drawing/2014/main" id="{EA83C64A-3628-E2E8-2B1E-03978317C0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1494850"/>
              <a:ext cx="6232706" cy="3516313"/>
            </a:xfrm>
            <a:prstGeom prst="rect">
              <a:avLst/>
            </a:prstGeom>
            <a:ln w="38100">
              <a:solidFill>
                <a:schemeClr val="accent6">
                  <a:lumMod val="60000"/>
                  <a:lumOff val="40000"/>
                </a:schemeClr>
              </a:solidFill>
            </a:ln>
          </p:spPr>
        </p:pic>
        <p:cxnSp>
          <p:nvCxnSpPr>
            <p:cNvPr id="15" name="Straight Arrow Connector 14">
              <a:extLst>
                <a:ext uri="{FF2B5EF4-FFF2-40B4-BE49-F238E27FC236}">
                  <a16:creationId xmlns:a16="http://schemas.microsoft.com/office/drawing/2014/main" id="{D2A5B36A-E913-0BBF-E149-66F68EBE388B}"/>
                </a:ext>
              </a:extLst>
            </p:cNvPr>
            <p:cNvCxnSpPr>
              <a:cxnSpLocks/>
            </p:cNvCxnSpPr>
            <p:nvPr/>
          </p:nvCxnSpPr>
          <p:spPr>
            <a:xfrm flipH="1" flipV="1">
              <a:off x="4524375" y="3650675"/>
              <a:ext cx="847725" cy="55245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3C38830-D1D3-CE96-F170-0EB4D4C032E1}"/>
                </a:ext>
              </a:extLst>
            </p:cNvPr>
            <p:cNvSpPr txBox="1"/>
            <p:nvPr/>
          </p:nvSpPr>
          <p:spPr>
            <a:xfrm>
              <a:off x="5068979" y="4089971"/>
              <a:ext cx="983317" cy="583835"/>
            </a:xfrm>
            <a:prstGeom prst="rect">
              <a:avLst/>
            </a:prstGeom>
            <a:solidFill>
              <a:srgbClr val="FFC000"/>
            </a:solidFill>
            <a:ln>
              <a:solidFill>
                <a:srgbClr val="FFC000"/>
              </a:solidFill>
            </a:ln>
          </p:spPr>
          <p:txBody>
            <a:bodyPr wrap="square" rtlCol="0">
              <a:spAutoFit/>
            </a:bodyPr>
            <a:lstStyle/>
            <a:p>
              <a:pPr algn="ctr"/>
              <a:r>
                <a:rPr lang="en-US" sz="1200" dirty="0">
                  <a:solidFill>
                    <a:sysClr val="windowText" lastClr="000000"/>
                  </a:solidFill>
                </a:rPr>
                <a:t>Sample stage</a:t>
              </a:r>
            </a:p>
          </p:txBody>
        </p:sp>
        <p:cxnSp>
          <p:nvCxnSpPr>
            <p:cNvPr id="17" name="Straight Arrow Connector 16">
              <a:extLst>
                <a:ext uri="{FF2B5EF4-FFF2-40B4-BE49-F238E27FC236}">
                  <a16:creationId xmlns:a16="http://schemas.microsoft.com/office/drawing/2014/main" id="{96121ECA-62CE-25C8-7C45-AC62576684BC}"/>
                </a:ext>
              </a:extLst>
            </p:cNvPr>
            <p:cNvCxnSpPr>
              <a:cxnSpLocks/>
            </p:cNvCxnSpPr>
            <p:nvPr/>
          </p:nvCxnSpPr>
          <p:spPr>
            <a:xfrm flipH="1" flipV="1">
              <a:off x="5068979" y="2928599"/>
              <a:ext cx="397952" cy="32440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C4457D6-D3F0-CE9F-ACF5-86CE46AEB70B}"/>
                </a:ext>
              </a:extLst>
            </p:cNvPr>
            <p:cNvSpPr txBox="1"/>
            <p:nvPr/>
          </p:nvSpPr>
          <p:spPr>
            <a:xfrm>
              <a:off x="5390030" y="3214495"/>
              <a:ext cx="1433406" cy="350301"/>
            </a:xfrm>
            <a:prstGeom prst="rect">
              <a:avLst/>
            </a:prstGeom>
            <a:solidFill>
              <a:srgbClr val="FFC000"/>
            </a:solidFill>
            <a:ln>
              <a:solidFill>
                <a:srgbClr val="FFC000"/>
              </a:solidFill>
            </a:ln>
          </p:spPr>
          <p:txBody>
            <a:bodyPr wrap="square" rtlCol="0">
              <a:spAutoFit/>
            </a:bodyPr>
            <a:lstStyle/>
            <a:p>
              <a:pPr algn="ctr"/>
              <a:r>
                <a:rPr lang="en-US" sz="1200" dirty="0">
                  <a:solidFill>
                    <a:sysClr val="windowText" lastClr="000000"/>
                  </a:solidFill>
                </a:rPr>
                <a:t>Compensator</a:t>
              </a:r>
            </a:p>
          </p:txBody>
        </p:sp>
        <p:cxnSp>
          <p:nvCxnSpPr>
            <p:cNvPr id="19" name="Straight Arrow Connector 18">
              <a:extLst>
                <a:ext uri="{FF2B5EF4-FFF2-40B4-BE49-F238E27FC236}">
                  <a16:creationId xmlns:a16="http://schemas.microsoft.com/office/drawing/2014/main" id="{9B72A08B-394C-7C72-ED35-B8C97847BBC9}"/>
                </a:ext>
              </a:extLst>
            </p:cNvPr>
            <p:cNvCxnSpPr>
              <a:cxnSpLocks/>
            </p:cNvCxnSpPr>
            <p:nvPr/>
          </p:nvCxnSpPr>
          <p:spPr>
            <a:xfrm flipH="1" flipV="1">
              <a:off x="5335679" y="2442824"/>
              <a:ext cx="484096" cy="22753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87D46C9-4843-4CE9-F1E4-56C9E6980DBC}"/>
                </a:ext>
              </a:extLst>
            </p:cNvPr>
            <p:cNvSpPr txBox="1"/>
            <p:nvPr/>
          </p:nvSpPr>
          <p:spPr>
            <a:xfrm>
              <a:off x="5762625" y="2625811"/>
              <a:ext cx="983800" cy="350301"/>
            </a:xfrm>
            <a:prstGeom prst="rect">
              <a:avLst/>
            </a:prstGeom>
            <a:solidFill>
              <a:srgbClr val="FFC000"/>
            </a:solidFill>
            <a:ln>
              <a:solidFill>
                <a:srgbClr val="FFC000"/>
              </a:solidFill>
            </a:ln>
          </p:spPr>
          <p:txBody>
            <a:bodyPr wrap="square" rtlCol="0">
              <a:spAutoFit/>
            </a:bodyPr>
            <a:lstStyle/>
            <a:p>
              <a:pPr algn="ctr"/>
              <a:r>
                <a:rPr lang="en-US" sz="1200" dirty="0">
                  <a:solidFill>
                    <a:sysClr val="windowText" lastClr="000000"/>
                  </a:solidFill>
                </a:rPr>
                <a:t>Analyzer</a:t>
              </a:r>
            </a:p>
          </p:txBody>
        </p:sp>
        <p:cxnSp>
          <p:nvCxnSpPr>
            <p:cNvPr id="21" name="Straight Arrow Connector 20">
              <a:extLst>
                <a:ext uri="{FF2B5EF4-FFF2-40B4-BE49-F238E27FC236}">
                  <a16:creationId xmlns:a16="http://schemas.microsoft.com/office/drawing/2014/main" id="{5E7D1951-F627-7859-311C-1E5DBB3C4C3E}"/>
                </a:ext>
              </a:extLst>
            </p:cNvPr>
            <p:cNvCxnSpPr>
              <a:cxnSpLocks/>
            </p:cNvCxnSpPr>
            <p:nvPr/>
          </p:nvCxnSpPr>
          <p:spPr>
            <a:xfrm flipV="1">
              <a:off x="3106829" y="3651429"/>
              <a:ext cx="0" cy="420613"/>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6988B67-F7D7-79F4-3712-3D35D63CFB8D}"/>
                </a:ext>
              </a:extLst>
            </p:cNvPr>
            <p:cNvSpPr txBox="1"/>
            <p:nvPr/>
          </p:nvSpPr>
          <p:spPr>
            <a:xfrm>
              <a:off x="2576459" y="4072042"/>
              <a:ext cx="1012946" cy="350301"/>
            </a:xfrm>
            <a:prstGeom prst="rect">
              <a:avLst/>
            </a:prstGeom>
            <a:solidFill>
              <a:srgbClr val="FFC000"/>
            </a:solidFill>
            <a:ln>
              <a:solidFill>
                <a:srgbClr val="FFC000"/>
              </a:solidFill>
            </a:ln>
          </p:spPr>
          <p:txBody>
            <a:bodyPr wrap="square" rtlCol="0">
              <a:spAutoFit/>
            </a:bodyPr>
            <a:lstStyle/>
            <a:p>
              <a:pPr algn="ctr"/>
              <a:r>
                <a:rPr lang="en-US" sz="1200" dirty="0">
                  <a:solidFill>
                    <a:sysClr val="windowText" lastClr="000000"/>
                  </a:solidFill>
                </a:rPr>
                <a:t>Polarizer</a:t>
              </a:r>
            </a:p>
          </p:txBody>
        </p:sp>
        <p:cxnSp>
          <p:nvCxnSpPr>
            <p:cNvPr id="23" name="Straight Arrow Connector 22">
              <a:extLst>
                <a:ext uri="{FF2B5EF4-FFF2-40B4-BE49-F238E27FC236}">
                  <a16:creationId xmlns:a16="http://schemas.microsoft.com/office/drawing/2014/main" id="{76F3E28B-3A98-2F87-2C3B-CD0D0AB41031}"/>
                </a:ext>
              </a:extLst>
            </p:cNvPr>
            <p:cNvCxnSpPr>
              <a:cxnSpLocks/>
            </p:cNvCxnSpPr>
            <p:nvPr/>
          </p:nvCxnSpPr>
          <p:spPr>
            <a:xfrm>
              <a:off x="2979292" y="2336225"/>
              <a:ext cx="776218" cy="232313"/>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7042B3-A5E5-9B9B-4B80-E331D09ACB40}"/>
                </a:ext>
              </a:extLst>
            </p:cNvPr>
            <p:cNvCxnSpPr>
              <a:cxnSpLocks/>
            </p:cNvCxnSpPr>
            <p:nvPr/>
          </p:nvCxnSpPr>
          <p:spPr>
            <a:xfrm flipH="1">
              <a:off x="3390900" y="1640900"/>
              <a:ext cx="1600200" cy="15735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F9F3A81-50EE-333C-DBA6-7AE67922549C}"/>
                </a:ext>
              </a:extLst>
            </p:cNvPr>
            <p:cNvCxnSpPr>
              <a:cxnSpLocks/>
            </p:cNvCxnSpPr>
            <p:nvPr/>
          </p:nvCxnSpPr>
          <p:spPr>
            <a:xfrm flipH="1">
              <a:off x="2657475" y="3295657"/>
              <a:ext cx="129707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FF12090-8395-82DE-2FD7-96C5DBE872E1}"/>
                </a:ext>
              </a:extLst>
            </p:cNvPr>
            <p:cNvCxnSpPr>
              <a:cxnSpLocks/>
            </p:cNvCxnSpPr>
            <p:nvPr/>
          </p:nvCxnSpPr>
          <p:spPr>
            <a:xfrm flipH="1">
              <a:off x="4414769" y="1719481"/>
              <a:ext cx="1117223" cy="149501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E12F4CA-BF42-EAC2-D5DF-C3B932EC06BB}"/>
                </a:ext>
              </a:extLst>
            </p:cNvPr>
            <p:cNvCxnSpPr>
              <a:cxnSpLocks/>
            </p:cNvCxnSpPr>
            <p:nvPr/>
          </p:nvCxnSpPr>
          <p:spPr>
            <a:xfrm>
              <a:off x="5531992" y="1717302"/>
              <a:ext cx="1538914" cy="81894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7FABCAC-D9F1-E2FF-78E1-F65A9390F3A2}"/>
                </a:ext>
              </a:extLst>
            </p:cNvPr>
            <p:cNvCxnSpPr>
              <a:cxnSpLocks/>
            </p:cNvCxnSpPr>
            <p:nvPr/>
          </p:nvCxnSpPr>
          <p:spPr>
            <a:xfrm flipH="1">
              <a:off x="838200" y="1640900"/>
              <a:ext cx="41351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B5A1585-00F4-CDDC-5DE8-EDE4EE1A5212}"/>
                </a:ext>
              </a:extLst>
            </p:cNvPr>
            <p:cNvCxnSpPr>
              <a:cxnSpLocks/>
            </p:cNvCxnSpPr>
            <p:nvPr/>
          </p:nvCxnSpPr>
          <p:spPr>
            <a:xfrm flipH="1">
              <a:off x="2657475" y="2014498"/>
              <a:ext cx="303183" cy="128115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9C5B8FF-6D7B-CB02-1B95-FCBB703CECBA}"/>
                </a:ext>
              </a:extLst>
            </p:cNvPr>
            <p:cNvCxnSpPr>
              <a:cxnSpLocks/>
            </p:cNvCxnSpPr>
            <p:nvPr/>
          </p:nvCxnSpPr>
          <p:spPr>
            <a:xfrm flipH="1" flipV="1">
              <a:off x="3390900" y="3214496"/>
              <a:ext cx="556545" cy="50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2698832-84C7-65FD-DB68-9F9C548AF240}"/>
                </a:ext>
              </a:extLst>
            </p:cNvPr>
            <p:cNvCxnSpPr>
              <a:cxnSpLocks/>
            </p:cNvCxnSpPr>
            <p:nvPr/>
          </p:nvCxnSpPr>
          <p:spPr>
            <a:xfrm flipH="1">
              <a:off x="4126986" y="1640899"/>
              <a:ext cx="846394" cy="8467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8DECD73B-7545-AF59-BDEC-80B6A70352E7}"/>
                </a:ext>
              </a:extLst>
            </p:cNvPr>
            <p:cNvCxnSpPr>
              <a:cxnSpLocks/>
            </p:cNvCxnSpPr>
            <p:nvPr/>
          </p:nvCxnSpPr>
          <p:spPr>
            <a:xfrm>
              <a:off x="3425743" y="3216675"/>
              <a:ext cx="267170" cy="221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5930576C-E4CE-0CAE-D676-BF3F5FE3AA99}"/>
                </a:ext>
              </a:extLst>
            </p:cNvPr>
            <p:cNvCxnSpPr>
              <a:cxnSpLocks/>
            </p:cNvCxnSpPr>
            <p:nvPr/>
          </p:nvCxnSpPr>
          <p:spPr>
            <a:xfrm>
              <a:off x="1610286" y="1640899"/>
              <a:ext cx="73608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A84A50A-A652-E590-DF86-66238220D9D6}"/>
                </a:ext>
              </a:extLst>
            </p:cNvPr>
            <p:cNvCxnSpPr>
              <a:cxnSpLocks/>
            </p:cNvCxnSpPr>
            <p:nvPr/>
          </p:nvCxnSpPr>
          <p:spPr>
            <a:xfrm flipH="1">
              <a:off x="2729233" y="2207548"/>
              <a:ext cx="176557" cy="78759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A073434-8F1F-B5BE-6CE4-72D797D8F8C6}"/>
                </a:ext>
              </a:extLst>
            </p:cNvPr>
            <p:cNvCxnSpPr>
              <a:cxnSpLocks/>
            </p:cNvCxnSpPr>
            <p:nvPr/>
          </p:nvCxnSpPr>
          <p:spPr>
            <a:xfrm>
              <a:off x="2715342" y="3292471"/>
              <a:ext cx="566367" cy="159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8E0A13B7-44BC-20BD-1205-BB733D5A7F11}"/>
                </a:ext>
              </a:extLst>
            </p:cNvPr>
            <p:cNvCxnSpPr>
              <a:cxnSpLocks/>
            </p:cNvCxnSpPr>
            <p:nvPr/>
          </p:nvCxnSpPr>
          <p:spPr>
            <a:xfrm flipV="1">
              <a:off x="4414769" y="2336225"/>
              <a:ext cx="654210" cy="87747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5F58EBE0-5471-2CC5-E93E-5D3F4D9EA6AE}"/>
                </a:ext>
              </a:extLst>
            </p:cNvPr>
            <p:cNvCxnSpPr>
              <a:cxnSpLocks/>
            </p:cNvCxnSpPr>
            <p:nvPr/>
          </p:nvCxnSpPr>
          <p:spPr>
            <a:xfrm>
              <a:off x="5531992" y="1717302"/>
              <a:ext cx="828675" cy="44321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691BCF38-C7EC-D51B-B1A7-54268515AD27}"/>
                </a:ext>
              </a:extLst>
            </p:cNvPr>
            <p:cNvCxnSpPr>
              <a:cxnSpLocks/>
            </p:cNvCxnSpPr>
            <p:nvPr/>
          </p:nvCxnSpPr>
          <p:spPr>
            <a:xfrm flipV="1">
              <a:off x="838200" y="2300862"/>
              <a:ext cx="926674" cy="1678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0A0CA91-F458-C547-653A-9CBC44B5BF74}"/>
                </a:ext>
              </a:extLst>
            </p:cNvPr>
            <p:cNvCxnSpPr>
              <a:cxnSpLocks/>
            </p:cNvCxnSpPr>
            <p:nvPr/>
          </p:nvCxnSpPr>
          <p:spPr>
            <a:xfrm flipH="1">
              <a:off x="838200" y="2284075"/>
              <a:ext cx="2077563" cy="3357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3F17785C-2F35-F2E2-4F7C-1718B29A44CB}"/>
                </a:ext>
              </a:extLst>
            </p:cNvPr>
            <p:cNvSpPr txBox="1"/>
            <p:nvPr/>
          </p:nvSpPr>
          <p:spPr>
            <a:xfrm>
              <a:off x="1954794" y="2014499"/>
              <a:ext cx="1024499" cy="583835"/>
            </a:xfrm>
            <a:prstGeom prst="rect">
              <a:avLst/>
            </a:prstGeom>
            <a:solidFill>
              <a:srgbClr val="FFC000"/>
            </a:solidFill>
            <a:ln>
              <a:solidFill>
                <a:srgbClr val="FFC000"/>
              </a:solidFill>
            </a:ln>
          </p:spPr>
          <p:txBody>
            <a:bodyPr wrap="square" rtlCol="0">
              <a:spAutoFit/>
            </a:bodyPr>
            <a:lstStyle/>
            <a:p>
              <a:pPr algn="ctr"/>
              <a:r>
                <a:rPr lang="en-US" sz="1200" dirty="0">
                  <a:solidFill>
                    <a:sysClr val="windowText" lastClr="000000"/>
                  </a:solidFill>
                </a:rPr>
                <a:t>Focusing lens</a:t>
              </a:r>
            </a:p>
          </p:txBody>
        </p:sp>
        <p:sp>
          <p:nvSpPr>
            <p:cNvPr id="79" name="TextBox 78">
              <a:extLst>
                <a:ext uri="{FF2B5EF4-FFF2-40B4-BE49-F238E27FC236}">
                  <a16:creationId xmlns:a16="http://schemas.microsoft.com/office/drawing/2014/main" id="{382634CA-79A3-BEA9-B20B-205FA4450C0A}"/>
                </a:ext>
              </a:extLst>
            </p:cNvPr>
            <p:cNvSpPr txBox="1"/>
            <p:nvPr/>
          </p:nvSpPr>
          <p:spPr>
            <a:xfrm>
              <a:off x="510332" y="2130791"/>
              <a:ext cx="785202" cy="350301"/>
            </a:xfrm>
            <a:prstGeom prst="rect">
              <a:avLst/>
            </a:prstGeom>
            <a:solidFill>
              <a:srgbClr val="00B050"/>
            </a:solidFill>
            <a:ln>
              <a:noFill/>
            </a:ln>
          </p:spPr>
          <p:txBody>
            <a:bodyPr wrap="square" rtlCol="0">
              <a:spAutoFit/>
            </a:bodyPr>
            <a:lstStyle/>
            <a:p>
              <a:pPr algn="ctr"/>
              <a:r>
                <a:rPr lang="en-US" sz="1200" b="1" dirty="0">
                  <a:solidFill>
                    <a:schemeClr val="bg1"/>
                  </a:solidFill>
                </a:rPr>
                <a:t>Probe</a:t>
              </a:r>
            </a:p>
          </p:txBody>
        </p:sp>
        <p:sp>
          <p:nvSpPr>
            <p:cNvPr id="80" name="TextBox 79">
              <a:extLst>
                <a:ext uri="{FF2B5EF4-FFF2-40B4-BE49-F238E27FC236}">
                  <a16:creationId xmlns:a16="http://schemas.microsoft.com/office/drawing/2014/main" id="{967E30ED-544F-8BDD-2ADD-14388A26FD57}"/>
                </a:ext>
              </a:extLst>
            </p:cNvPr>
            <p:cNvSpPr txBox="1"/>
            <p:nvPr/>
          </p:nvSpPr>
          <p:spPr>
            <a:xfrm>
              <a:off x="521583" y="1453861"/>
              <a:ext cx="785202" cy="350301"/>
            </a:xfrm>
            <a:prstGeom prst="rect">
              <a:avLst/>
            </a:prstGeom>
            <a:solidFill>
              <a:srgbClr val="FF0000"/>
            </a:solidFill>
            <a:ln>
              <a:noFill/>
            </a:ln>
          </p:spPr>
          <p:txBody>
            <a:bodyPr wrap="square" rtlCol="0">
              <a:spAutoFit/>
            </a:bodyPr>
            <a:lstStyle/>
            <a:p>
              <a:pPr algn="ctr"/>
              <a:r>
                <a:rPr lang="en-US" sz="1200" b="1" dirty="0">
                  <a:solidFill>
                    <a:schemeClr val="bg1"/>
                  </a:solidFill>
                </a:rPr>
                <a:t>Pump</a:t>
              </a:r>
            </a:p>
          </p:txBody>
        </p:sp>
      </p:grpSp>
      <p:grpSp>
        <p:nvGrpSpPr>
          <p:cNvPr id="81" name="Group 80">
            <a:extLst>
              <a:ext uri="{FF2B5EF4-FFF2-40B4-BE49-F238E27FC236}">
                <a16:creationId xmlns:a16="http://schemas.microsoft.com/office/drawing/2014/main" id="{C948BE5E-3B9C-1A9D-1D4F-C7CB7D0A48F5}"/>
              </a:ext>
            </a:extLst>
          </p:cNvPr>
          <p:cNvGrpSpPr/>
          <p:nvPr/>
        </p:nvGrpSpPr>
        <p:grpSpPr>
          <a:xfrm>
            <a:off x="5626575" y="360946"/>
            <a:ext cx="1645920" cy="3657600"/>
            <a:chOff x="10333446" y="269300"/>
            <a:chExt cx="1645920" cy="3657600"/>
          </a:xfrm>
        </p:grpSpPr>
        <p:pic>
          <p:nvPicPr>
            <p:cNvPr id="82" name="Picture 81" descr="A close-up of a machine&#10;&#10;Description automatically generated">
              <a:extLst>
                <a:ext uri="{FF2B5EF4-FFF2-40B4-BE49-F238E27FC236}">
                  <a16:creationId xmlns:a16="http://schemas.microsoft.com/office/drawing/2014/main" id="{50D1CA63-D806-7E55-6385-19D2F13B34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446" y="269300"/>
              <a:ext cx="1645920" cy="3657600"/>
            </a:xfrm>
            <a:prstGeom prst="rect">
              <a:avLst/>
            </a:prstGeom>
            <a:ln w="38100">
              <a:solidFill>
                <a:schemeClr val="accent6">
                  <a:lumMod val="60000"/>
                  <a:lumOff val="40000"/>
                </a:schemeClr>
              </a:solidFill>
            </a:ln>
          </p:spPr>
        </p:pic>
        <p:cxnSp>
          <p:nvCxnSpPr>
            <p:cNvPr id="83" name="Straight Connector 82">
              <a:extLst>
                <a:ext uri="{FF2B5EF4-FFF2-40B4-BE49-F238E27FC236}">
                  <a16:creationId xmlns:a16="http://schemas.microsoft.com/office/drawing/2014/main" id="{35E4ECA4-8AD2-FFB6-6019-C4068FBA7A12}"/>
                </a:ext>
              </a:extLst>
            </p:cNvPr>
            <p:cNvCxnSpPr>
              <a:cxnSpLocks/>
            </p:cNvCxnSpPr>
            <p:nvPr/>
          </p:nvCxnSpPr>
          <p:spPr>
            <a:xfrm flipH="1">
              <a:off x="11066943" y="2654122"/>
              <a:ext cx="9124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F4B8803A-DE73-6194-A4AA-3F9B3F66197B}"/>
                </a:ext>
              </a:extLst>
            </p:cNvPr>
            <p:cNvSpPr txBox="1"/>
            <p:nvPr/>
          </p:nvSpPr>
          <p:spPr>
            <a:xfrm>
              <a:off x="10779853" y="3434761"/>
              <a:ext cx="902364" cy="276999"/>
            </a:xfrm>
            <a:prstGeom prst="rect">
              <a:avLst/>
            </a:prstGeom>
            <a:solidFill>
              <a:srgbClr val="FFC000"/>
            </a:solidFill>
            <a:ln w="38100">
              <a:noFill/>
            </a:ln>
          </p:spPr>
          <p:txBody>
            <a:bodyPr wrap="square" rtlCol="0">
              <a:spAutoFit/>
            </a:bodyPr>
            <a:lstStyle/>
            <a:p>
              <a:pPr algn="ctr"/>
              <a:r>
                <a:rPr lang="en-US" sz="1200" dirty="0">
                  <a:solidFill>
                    <a:sysClr val="windowText" lastClr="000000"/>
                  </a:solidFill>
                </a:rPr>
                <a:t>Delay line</a:t>
              </a:r>
            </a:p>
          </p:txBody>
        </p:sp>
        <p:cxnSp>
          <p:nvCxnSpPr>
            <p:cNvPr id="85" name="Straight Arrow Connector 84">
              <a:extLst>
                <a:ext uri="{FF2B5EF4-FFF2-40B4-BE49-F238E27FC236}">
                  <a16:creationId xmlns:a16="http://schemas.microsoft.com/office/drawing/2014/main" id="{A2958EF6-592A-6189-9E94-DF1DA2FCC436}"/>
                </a:ext>
              </a:extLst>
            </p:cNvPr>
            <p:cNvCxnSpPr>
              <a:cxnSpLocks/>
            </p:cNvCxnSpPr>
            <p:nvPr/>
          </p:nvCxnSpPr>
          <p:spPr>
            <a:xfrm flipH="1">
              <a:off x="11502216" y="2654122"/>
              <a:ext cx="42308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FC4741D-87DD-80EC-5F93-9A9207312EAE}"/>
                </a:ext>
              </a:extLst>
            </p:cNvPr>
            <p:cNvCxnSpPr>
              <a:cxnSpLocks/>
            </p:cNvCxnSpPr>
            <p:nvPr/>
          </p:nvCxnSpPr>
          <p:spPr>
            <a:xfrm>
              <a:off x="10882408" y="1302210"/>
              <a:ext cx="206636" cy="1368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91A8807-CA30-C5AE-2925-68302568DD88}"/>
                </a:ext>
              </a:extLst>
            </p:cNvPr>
            <p:cNvCxnSpPr>
              <a:cxnSpLocks/>
            </p:cNvCxnSpPr>
            <p:nvPr/>
          </p:nvCxnSpPr>
          <p:spPr>
            <a:xfrm flipH="1">
              <a:off x="10805656" y="1321022"/>
              <a:ext cx="89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35B14AB-893C-1ECF-2829-33078728259C}"/>
                </a:ext>
              </a:extLst>
            </p:cNvPr>
            <p:cNvCxnSpPr>
              <a:cxnSpLocks/>
            </p:cNvCxnSpPr>
            <p:nvPr/>
          </p:nvCxnSpPr>
          <p:spPr>
            <a:xfrm flipH="1" flipV="1">
              <a:off x="10825039" y="1307593"/>
              <a:ext cx="57369" cy="19201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E5777F3-6B83-DF7D-CF65-F416020B7EBB}"/>
                </a:ext>
              </a:extLst>
            </p:cNvPr>
            <p:cNvCxnSpPr>
              <a:cxnSpLocks/>
            </p:cNvCxnSpPr>
            <p:nvPr/>
          </p:nvCxnSpPr>
          <p:spPr>
            <a:xfrm flipH="1">
              <a:off x="10878322" y="3202494"/>
              <a:ext cx="1101044" cy="48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42D8A468-8198-7D93-33F3-A988B3764102}"/>
                </a:ext>
              </a:extLst>
            </p:cNvPr>
            <p:cNvCxnSpPr>
              <a:cxnSpLocks/>
            </p:cNvCxnSpPr>
            <p:nvPr/>
          </p:nvCxnSpPr>
          <p:spPr>
            <a:xfrm>
              <a:off x="10825039" y="1340644"/>
              <a:ext cx="16070" cy="7747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54BFB415-3082-65D0-88E1-F9269E3F0F8C}"/>
                </a:ext>
              </a:extLst>
            </p:cNvPr>
            <p:cNvCxnSpPr>
              <a:cxnSpLocks/>
            </p:cNvCxnSpPr>
            <p:nvPr/>
          </p:nvCxnSpPr>
          <p:spPr>
            <a:xfrm flipH="1" flipV="1">
              <a:off x="10978403" y="1954642"/>
              <a:ext cx="53928" cy="3294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626B29B9-A260-B6B2-93A6-9B00C80E3D6E}"/>
                </a:ext>
              </a:extLst>
            </p:cNvPr>
            <p:cNvCxnSpPr>
              <a:cxnSpLocks/>
            </p:cNvCxnSpPr>
            <p:nvPr/>
          </p:nvCxnSpPr>
          <p:spPr>
            <a:xfrm>
              <a:off x="10878322" y="3202494"/>
              <a:ext cx="74283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720F40D9-B12F-5C72-F01D-018F38D89B8C}"/>
                </a:ext>
              </a:extLst>
            </p:cNvPr>
            <p:cNvCxnSpPr>
              <a:cxnSpLocks/>
            </p:cNvCxnSpPr>
            <p:nvPr/>
          </p:nvCxnSpPr>
          <p:spPr>
            <a:xfrm flipH="1" flipV="1">
              <a:off x="10978403" y="2487354"/>
              <a:ext cx="261547" cy="95557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D0631CE4-3365-9390-A525-698D34F9AAE2}"/>
              </a:ext>
            </a:extLst>
          </p:cNvPr>
          <p:cNvGrpSpPr/>
          <p:nvPr/>
        </p:nvGrpSpPr>
        <p:grpSpPr>
          <a:xfrm>
            <a:off x="6813269" y="4286154"/>
            <a:ext cx="2854190" cy="2286037"/>
            <a:chOff x="7387892" y="328740"/>
            <a:chExt cx="2854190" cy="2286037"/>
          </a:xfrm>
        </p:grpSpPr>
        <p:pic>
          <p:nvPicPr>
            <p:cNvPr id="95" name="Picture 94" descr="A machine with many parts&#10;&#10;Description automatically generated with medium confidence">
              <a:extLst>
                <a:ext uri="{FF2B5EF4-FFF2-40B4-BE49-F238E27FC236}">
                  <a16:creationId xmlns:a16="http://schemas.microsoft.com/office/drawing/2014/main" id="{A914F2B9-63C0-4BC3-DA1B-90CC1C6969A5}"/>
                </a:ext>
              </a:extLst>
            </p:cNvPr>
            <p:cNvPicPr>
              <a:picLocks noChangeAspect="1"/>
            </p:cNvPicPr>
            <p:nvPr/>
          </p:nvPicPr>
          <p:blipFill>
            <a:blip r:embed="rId8">
              <a:extLst>
                <a:ext uri="{28A0092B-C50C-407E-A947-70E740481C1C}">
                  <a14:useLocalDpi xmlns:a14="http://schemas.microsoft.com/office/drawing/2010/main" val="0"/>
                </a:ext>
              </a:extLst>
            </a:blip>
            <a:srcRect l="22271" r="21635"/>
            <a:stretch/>
          </p:blipFill>
          <p:spPr>
            <a:xfrm>
              <a:off x="7387892" y="328777"/>
              <a:ext cx="2849559" cy="2286000"/>
            </a:xfrm>
            <a:prstGeom prst="rect">
              <a:avLst/>
            </a:prstGeom>
            <a:ln w="38100">
              <a:solidFill>
                <a:schemeClr val="accent6">
                  <a:lumMod val="60000"/>
                  <a:lumOff val="40000"/>
                </a:schemeClr>
              </a:solidFill>
            </a:ln>
          </p:spPr>
        </p:pic>
        <p:cxnSp>
          <p:nvCxnSpPr>
            <p:cNvPr id="96" name="Straight Arrow Connector 95">
              <a:extLst>
                <a:ext uri="{FF2B5EF4-FFF2-40B4-BE49-F238E27FC236}">
                  <a16:creationId xmlns:a16="http://schemas.microsoft.com/office/drawing/2014/main" id="{E890FE76-883B-3585-007B-9902B547635C}"/>
                </a:ext>
              </a:extLst>
            </p:cNvPr>
            <p:cNvCxnSpPr>
              <a:cxnSpLocks/>
            </p:cNvCxnSpPr>
            <p:nvPr/>
          </p:nvCxnSpPr>
          <p:spPr>
            <a:xfrm>
              <a:off x="8026172" y="853852"/>
              <a:ext cx="503294" cy="80048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3A8AF59F-EA10-1006-A6E8-C9EE7E88E9CD}"/>
                </a:ext>
              </a:extLst>
            </p:cNvPr>
            <p:cNvSpPr txBox="1"/>
            <p:nvPr/>
          </p:nvSpPr>
          <p:spPr>
            <a:xfrm>
              <a:off x="7536357" y="450630"/>
              <a:ext cx="557860" cy="461665"/>
            </a:xfrm>
            <a:prstGeom prst="rect">
              <a:avLst/>
            </a:prstGeom>
            <a:solidFill>
              <a:srgbClr val="FFC000"/>
            </a:solidFill>
            <a:ln w="38100">
              <a:noFill/>
            </a:ln>
          </p:spPr>
          <p:txBody>
            <a:bodyPr wrap="square" rtlCol="0">
              <a:spAutoFit/>
            </a:bodyPr>
            <a:lstStyle/>
            <a:p>
              <a:pPr algn="ctr"/>
              <a:r>
                <a:rPr lang="en-US" sz="1200" dirty="0">
                  <a:effectLst/>
                  <a:latin typeface="Aptos" panose="020B0004020202020204" pitchFamily="34" charset="0"/>
                  <a:ea typeface="Aptos" panose="020B0004020202020204" pitchFamily="34" charset="0"/>
                  <a:cs typeface="Times New Roman" panose="02020603050405020304" pitchFamily="18" charset="0"/>
                </a:rPr>
                <a:t>CaF</a:t>
              </a:r>
              <a:r>
                <a:rPr lang="en-US" sz="1200" baseline="-25000" dirty="0">
                  <a:effectLst/>
                  <a:latin typeface="Aptos" panose="020B0004020202020204" pitchFamily="34" charset="0"/>
                  <a:ea typeface="Aptos" panose="020B0004020202020204" pitchFamily="34" charset="0"/>
                  <a:cs typeface="Times New Roman" panose="02020603050405020304" pitchFamily="18" charset="0"/>
                </a:rPr>
                <a:t>2 </a:t>
              </a:r>
              <a:r>
                <a:rPr lang="en-US" sz="1200" dirty="0">
                  <a:effectLst/>
                  <a:latin typeface="Aptos" panose="020B0004020202020204" pitchFamily="34" charset="0"/>
                  <a:ea typeface="Aptos" panose="020B0004020202020204" pitchFamily="34" charset="0"/>
                  <a:cs typeface="Times New Roman" panose="02020603050405020304" pitchFamily="18" charset="0"/>
                </a:rPr>
                <a:t>plate</a:t>
              </a:r>
              <a:endParaRPr lang="en-US" sz="1200" dirty="0">
                <a:solidFill>
                  <a:sysClr val="windowText" lastClr="000000"/>
                </a:solidFill>
              </a:endParaRPr>
            </a:p>
          </p:txBody>
        </p:sp>
        <p:cxnSp>
          <p:nvCxnSpPr>
            <p:cNvPr id="98" name="Straight Connector 97">
              <a:extLst>
                <a:ext uri="{FF2B5EF4-FFF2-40B4-BE49-F238E27FC236}">
                  <a16:creationId xmlns:a16="http://schemas.microsoft.com/office/drawing/2014/main" id="{0976F56C-4D8E-AC32-8BDC-31A29AAA15AB}"/>
                </a:ext>
              </a:extLst>
            </p:cNvPr>
            <p:cNvCxnSpPr>
              <a:cxnSpLocks/>
            </p:cNvCxnSpPr>
            <p:nvPr/>
          </p:nvCxnSpPr>
          <p:spPr>
            <a:xfrm flipH="1">
              <a:off x="7387895" y="1976071"/>
              <a:ext cx="1072689" cy="23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8B920FDB-C02A-44C4-ED81-7C6E42E67725}"/>
                </a:ext>
              </a:extLst>
            </p:cNvPr>
            <p:cNvCxnSpPr>
              <a:cxnSpLocks/>
            </p:cNvCxnSpPr>
            <p:nvPr/>
          </p:nvCxnSpPr>
          <p:spPr>
            <a:xfrm>
              <a:off x="7605713" y="1978088"/>
              <a:ext cx="42310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7EC4F78-2CF4-30F1-BEB7-E3791A763C13}"/>
                </a:ext>
              </a:extLst>
            </p:cNvPr>
            <p:cNvCxnSpPr>
              <a:cxnSpLocks/>
            </p:cNvCxnSpPr>
            <p:nvPr/>
          </p:nvCxnSpPr>
          <p:spPr>
            <a:xfrm flipH="1">
              <a:off x="8812671" y="1972804"/>
              <a:ext cx="449426" cy="429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11BAFF5C-00C4-DD1D-2BE5-88352F13B215}"/>
                </a:ext>
              </a:extLst>
            </p:cNvPr>
            <p:cNvCxnSpPr>
              <a:cxnSpLocks/>
            </p:cNvCxnSpPr>
            <p:nvPr/>
          </p:nvCxnSpPr>
          <p:spPr>
            <a:xfrm>
              <a:off x="8892320" y="1973673"/>
              <a:ext cx="165955" cy="301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3B899E3-D6A0-5FAD-2D86-E23F5D7D2B00}"/>
                </a:ext>
              </a:extLst>
            </p:cNvPr>
            <p:cNvCxnSpPr>
              <a:cxnSpLocks/>
            </p:cNvCxnSpPr>
            <p:nvPr/>
          </p:nvCxnSpPr>
          <p:spPr>
            <a:xfrm>
              <a:off x="9127260" y="328740"/>
              <a:ext cx="115416" cy="165754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37BDA2BA-E526-332A-542B-B97FE99B8327}"/>
                </a:ext>
              </a:extLst>
            </p:cNvPr>
            <p:cNvCxnSpPr>
              <a:cxnSpLocks/>
            </p:cNvCxnSpPr>
            <p:nvPr/>
          </p:nvCxnSpPr>
          <p:spPr>
            <a:xfrm flipH="1" flipV="1">
              <a:off x="9167571" y="912019"/>
              <a:ext cx="34140" cy="48134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7DF6F5E4-EFDF-75DF-D5F6-682982854374}"/>
                </a:ext>
              </a:extLst>
            </p:cNvPr>
            <p:cNvCxnSpPr>
              <a:cxnSpLocks/>
            </p:cNvCxnSpPr>
            <p:nvPr/>
          </p:nvCxnSpPr>
          <p:spPr>
            <a:xfrm flipH="1" flipV="1">
              <a:off x="9614184" y="1099608"/>
              <a:ext cx="235370" cy="62605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E8FE1671-16ED-63C8-0A21-90176A607983}"/>
                </a:ext>
              </a:extLst>
            </p:cNvPr>
            <p:cNvSpPr txBox="1"/>
            <p:nvPr/>
          </p:nvSpPr>
          <p:spPr>
            <a:xfrm>
              <a:off x="9457026" y="1693170"/>
              <a:ext cx="785056" cy="276999"/>
            </a:xfrm>
            <a:prstGeom prst="rect">
              <a:avLst/>
            </a:prstGeom>
            <a:solidFill>
              <a:srgbClr val="FFC000"/>
            </a:solidFill>
            <a:ln w="38100">
              <a:noFill/>
            </a:ln>
          </p:spPr>
          <p:txBody>
            <a:bodyPr wrap="square" rtlCol="0">
              <a:spAutoFit/>
            </a:bodyPr>
            <a:lstStyle/>
            <a:p>
              <a:pPr algn="ctr"/>
              <a:r>
                <a:rPr lang="en-US" sz="1200" dirty="0">
                  <a:effectLst/>
                  <a:latin typeface="Aptos" panose="020B0004020202020204" pitchFamily="34" charset="0"/>
                  <a:ea typeface="Aptos" panose="020B0004020202020204" pitchFamily="34" charset="0"/>
                  <a:cs typeface="Times New Roman" panose="02020603050405020304" pitchFamily="18" charset="0"/>
                </a:rPr>
                <a:t>Chopper</a:t>
              </a:r>
              <a:endParaRPr lang="en-US" sz="1200" dirty="0">
                <a:solidFill>
                  <a:sysClr val="windowText" lastClr="000000"/>
                </a:solidFill>
              </a:endParaRPr>
            </a:p>
          </p:txBody>
        </p:sp>
      </p:grpSp>
      <p:cxnSp>
        <p:nvCxnSpPr>
          <p:cNvPr id="106" name="Straight Arrow Connector 105">
            <a:extLst>
              <a:ext uri="{FF2B5EF4-FFF2-40B4-BE49-F238E27FC236}">
                <a16:creationId xmlns:a16="http://schemas.microsoft.com/office/drawing/2014/main" id="{F0F093FD-2233-474D-4FDD-1AEB07CA90A8}"/>
              </a:ext>
            </a:extLst>
          </p:cNvPr>
          <p:cNvCxnSpPr>
            <a:cxnSpLocks/>
            <a:stCxn id="11" idx="3"/>
          </p:cNvCxnSpPr>
          <p:nvPr/>
        </p:nvCxnSpPr>
        <p:spPr>
          <a:xfrm>
            <a:off x="4037162" y="2073846"/>
            <a:ext cx="1589413"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AC18FF8F-5788-48CD-A06B-246DADB675D9}"/>
              </a:ext>
            </a:extLst>
          </p:cNvPr>
          <p:cNvCxnSpPr>
            <a:cxnSpLocks/>
          </p:cNvCxnSpPr>
          <p:nvPr/>
        </p:nvCxnSpPr>
        <p:spPr>
          <a:xfrm>
            <a:off x="6159260" y="4749560"/>
            <a:ext cx="654009"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6">
            <a:extLst>
              <a:ext uri="{FF2B5EF4-FFF2-40B4-BE49-F238E27FC236}">
                <a16:creationId xmlns:a16="http://schemas.microsoft.com/office/drawing/2014/main" id="{AFA42AA7-37F5-9CA8-FE59-9BD34B820F4D}"/>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21</a:t>
            </a:fld>
            <a:endParaRPr lang="en-US" sz="1600" dirty="0"/>
          </a:p>
        </p:txBody>
      </p:sp>
    </p:spTree>
    <p:extLst>
      <p:ext uri="{BB962C8B-B14F-4D97-AF65-F5344CB8AC3E}">
        <p14:creationId xmlns:p14="http://schemas.microsoft.com/office/powerpoint/2010/main" val="185140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fade">
                                      <p:cBhvr>
                                        <p:cTn id="13" dur="500"/>
                                        <p:tgtEl>
                                          <p:spTgt spid="106"/>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par>
                                <p:cTn id="26" presetID="10" presetClass="entr" presetSubtype="0" fill="hold" nodeType="with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fade">
                                      <p:cBhvr>
                                        <p:cTn id="28"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56240-4E64-75BD-7ED7-034BA285026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4E1E8379-6B6E-BA58-DD85-514FA1557C91}"/>
              </a:ext>
            </a:extLst>
          </p:cNvPr>
          <p:cNvPicPr>
            <a:picLocks noChangeAspect="1"/>
          </p:cNvPicPr>
          <p:nvPr/>
        </p:nvPicPr>
        <p:blipFill>
          <a:blip r:embed="rId3"/>
          <a:stretch>
            <a:fillRect/>
          </a:stretch>
        </p:blipFill>
        <p:spPr>
          <a:xfrm>
            <a:off x="7097486" y="16420"/>
            <a:ext cx="4087384" cy="2368556"/>
          </a:xfrm>
          <a:prstGeom prst="rect">
            <a:avLst/>
          </a:prstGeom>
        </p:spPr>
      </p:pic>
      <p:sp>
        <p:nvSpPr>
          <p:cNvPr id="6" name="Google Shape;99;p16">
            <a:extLst>
              <a:ext uri="{FF2B5EF4-FFF2-40B4-BE49-F238E27FC236}">
                <a16:creationId xmlns:a16="http://schemas.microsoft.com/office/drawing/2014/main" id="{C4DB0FB0-A5C2-0F39-E461-C872FDA012CD}"/>
              </a:ext>
            </a:extLst>
          </p:cNvPr>
          <p:cNvSpPr txBox="1"/>
          <p:nvPr/>
        </p:nvSpPr>
        <p:spPr>
          <a:xfrm>
            <a:off x="6083343" y="5811598"/>
            <a:ext cx="6108657" cy="615523"/>
          </a:xfrm>
          <a:prstGeom prst="rect">
            <a:avLst/>
          </a:prstGeom>
          <a:noFill/>
          <a:ln>
            <a:noFill/>
          </a:ln>
        </p:spPr>
        <p:txBody>
          <a:bodyPr spcFirstLastPara="1" wrap="square" lIns="91425" tIns="91425" rIns="91425" bIns="91425" anchor="t" anchorCtr="0">
            <a:spAutoFit/>
          </a:bodyPr>
          <a:lstStyle/>
          <a:p>
            <a:r>
              <a:rPr lang="en-US" dirty="0">
                <a:solidFill>
                  <a:schemeClr val="bg1"/>
                </a:solidFill>
                <a:latin typeface="+mn-lt"/>
                <a:ea typeface="Calibri"/>
                <a:cs typeface="Times New Roman"/>
                <a:sym typeface="Times New Roman"/>
              </a:rPr>
              <a:t>S. Richter </a:t>
            </a:r>
            <a:r>
              <a:rPr lang="en-US" i="1" dirty="0">
                <a:solidFill>
                  <a:schemeClr val="bg1"/>
                </a:solidFill>
                <a:latin typeface="+mn-lt"/>
                <a:ea typeface="Calibri"/>
                <a:cs typeface="Times New Roman"/>
                <a:sym typeface="Times New Roman"/>
              </a:rPr>
              <a:t>et al.</a:t>
            </a:r>
            <a:r>
              <a:rPr lang="en-US" dirty="0">
                <a:solidFill>
                  <a:schemeClr val="bg1"/>
                </a:solidFill>
                <a:latin typeface="+mn-lt"/>
                <a:ea typeface="Calibri"/>
                <a:cs typeface="Times New Roman"/>
                <a:sym typeface="Times New Roman"/>
              </a:rPr>
              <a:t>, Rev. Sci. </a:t>
            </a:r>
            <a:r>
              <a:rPr lang="en-US" dirty="0" err="1">
                <a:solidFill>
                  <a:schemeClr val="bg1"/>
                </a:solidFill>
                <a:latin typeface="+mn-lt"/>
                <a:ea typeface="Calibri"/>
                <a:cs typeface="Times New Roman"/>
                <a:sym typeface="Times New Roman"/>
              </a:rPr>
              <a:t>Instrum</a:t>
            </a:r>
            <a:r>
              <a:rPr lang="en-US" dirty="0">
                <a:solidFill>
                  <a:schemeClr val="bg1"/>
                </a:solidFill>
                <a:latin typeface="+mn-lt"/>
                <a:ea typeface="Calibri"/>
                <a:cs typeface="Times New Roman"/>
                <a:sym typeface="Times New Roman"/>
              </a:rPr>
              <a:t>. </a:t>
            </a:r>
            <a:r>
              <a:rPr lang="en-US" b="1" dirty="0">
                <a:solidFill>
                  <a:schemeClr val="bg1"/>
                </a:solidFill>
                <a:latin typeface="+mn-lt"/>
                <a:ea typeface="Calibri"/>
                <a:cs typeface="Times New Roman"/>
                <a:sym typeface="Times New Roman"/>
              </a:rPr>
              <a:t>92</a:t>
            </a:r>
            <a:r>
              <a:rPr lang="en-US" dirty="0">
                <a:solidFill>
                  <a:schemeClr val="bg1"/>
                </a:solidFill>
                <a:latin typeface="+mn-lt"/>
                <a:ea typeface="Calibri"/>
                <a:cs typeface="Times New Roman"/>
                <a:sym typeface="Times New Roman"/>
              </a:rPr>
              <a:t>, 033104 (2021).</a:t>
            </a:r>
            <a:endParaRPr lang="it-IT" dirty="0">
              <a:solidFill>
                <a:schemeClr val="bg1"/>
              </a:solidFill>
              <a:latin typeface="+mn-lt"/>
              <a:ea typeface="Calibri"/>
              <a:cs typeface="Times New Roman"/>
              <a:sym typeface="Times New Roman"/>
            </a:endParaRPr>
          </a:p>
          <a:p>
            <a:r>
              <a:rPr lang="it-IT" dirty="0">
                <a:solidFill>
                  <a:schemeClr val="bg1"/>
                </a:solidFill>
                <a:latin typeface="+mn-lt"/>
                <a:ea typeface="Calibri"/>
                <a:cs typeface="Times New Roman"/>
                <a:sym typeface="Times New Roman"/>
              </a:rPr>
              <a:t>S. Espinoza </a:t>
            </a:r>
            <a:r>
              <a:rPr lang="en-US" i="1" dirty="0">
                <a:solidFill>
                  <a:schemeClr val="bg1"/>
                </a:solidFill>
                <a:ea typeface="Calibri"/>
                <a:cs typeface="Times New Roman"/>
                <a:sym typeface="Times New Roman"/>
              </a:rPr>
              <a:t>et al.</a:t>
            </a:r>
            <a:r>
              <a:rPr lang="it-IT" dirty="0">
                <a:solidFill>
                  <a:schemeClr val="bg1"/>
                </a:solidFill>
                <a:latin typeface="+mn-lt"/>
                <a:ea typeface="Calibri"/>
                <a:cs typeface="Times New Roman"/>
                <a:sym typeface="Times New Roman"/>
              </a:rPr>
              <a:t>, Appl. Phys. Lett. </a:t>
            </a:r>
            <a:r>
              <a:rPr lang="it-IT" b="1" dirty="0">
                <a:solidFill>
                  <a:schemeClr val="bg1"/>
                </a:solidFill>
                <a:latin typeface="+mn-lt"/>
                <a:ea typeface="Calibri"/>
                <a:cs typeface="Times New Roman"/>
                <a:sym typeface="Times New Roman"/>
              </a:rPr>
              <a:t>115</a:t>
            </a:r>
            <a:r>
              <a:rPr lang="it-IT" dirty="0">
                <a:solidFill>
                  <a:schemeClr val="bg1"/>
                </a:solidFill>
                <a:latin typeface="+mn-lt"/>
                <a:ea typeface="Calibri"/>
                <a:cs typeface="Times New Roman"/>
                <a:sym typeface="Times New Roman"/>
              </a:rPr>
              <a:t>, 052105 (2019).</a:t>
            </a:r>
            <a:endParaRPr lang="en-US" dirty="0">
              <a:solidFill>
                <a:schemeClr val="bg1"/>
              </a:solidFill>
              <a:latin typeface="+mn-lt"/>
              <a:ea typeface="Calibri"/>
              <a:cs typeface="Times New Roman"/>
              <a:sym typeface="Times New Roman"/>
            </a:endParaRPr>
          </a:p>
        </p:txBody>
      </p:sp>
      <p:sp>
        <p:nvSpPr>
          <p:cNvPr id="73" name="Title 1">
            <a:extLst>
              <a:ext uri="{FF2B5EF4-FFF2-40B4-BE49-F238E27FC236}">
                <a16:creationId xmlns:a16="http://schemas.microsoft.com/office/drawing/2014/main" id="{78B281A3-6485-3619-E08C-06A8E1DDFB3D}"/>
              </a:ext>
            </a:extLst>
          </p:cNvPr>
          <p:cNvSpPr>
            <a:spLocks noGrp="1"/>
          </p:cNvSpPr>
          <p:nvPr>
            <p:ph type="title"/>
          </p:nvPr>
        </p:nvSpPr>
        <p:spPr>
          <a:xfrm>
            <a:off x="838200" y="0"/>
            <a:ext cx="10515600" cy="1325563"/>
          </a:xfrm>
        </p:spPr>
        <p:txBody>
          <a:bodyPr>
            <a:normAutofit/>
          </a:bodyPr>
          <a:lstStyle/>
          <a:p>
            <a:r>
              <a:rPr lang="en-US" sz="3500" dirty="0"/>
              <a:t>Data reduction</a:t>
            </a:r>
          </a:p>
        </p:txBody>
      </p:sp>
      <p:sp>
        <p:nvSpPr>
          <p:cNvPr id="3" name="Slide Number Placeholder 6">
            <a:extLst>
              <a:ext uri="{FF2B5EF4-FFF2-40B4-BE49-F238E27FC236}">
                <a16:creationId xmlns:a16="http://schemas.microsoft.com/office/drawing/2014/main" id="{5032FB22-4C24-83BB-AEC2-13DD2C9BBE38}"/>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22</a:t>
            </a:fld>
            <a:endParaRPr lang="en-US" sz="1600" dirty="0"/>
          </a:p>
        </p:txBody>
      </p:sp>
      <p:grpSp>
        <p:nvGrpSpPr>
          <p:cNvPr id="8" name="Group 7">
            <a:extLst>
              <a:ext uri="{FF2B5EF4-FFF2-40B4-BE49-F238E27FC236}">
                <a16:creationId xmlns:a16="http://schemas.microsoft.com/office/drawing/2014/main" id="{FB58CAE9-72AE-08CE-2B3D-6B987BDFB11F}"/>
              </a:ext>
            </a:extLst>
          </p:cNvPr>
          <p:cNvGrpSpPr/>
          <p:nvPr/>
        </p:nvGrpSpPr>
        <p:grpSpPr>
          <a:xfrm>
            <a:off x="584859" y="1095643"/>
            <a:ext cx="5498484" cy="4144843"/>
            <a:chOff x="584859" y="1095643"/>
            <a:chExt cx="5498484" cy="4144843"/>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51FEA39-50E8-45C9-0FE5-69FBEA78D99D}"/>
                    </a:ext>
                  </a:extLst>
                </p:cNvPr>
                <p:cNvSpPr txBox="1"/>
                <p:nvPr/>
              </p:nvSpPr>
              <p:spPr>
                <a:xfrm>
                  <a:off x="584859" y="4630383"/>
                  <a:ext cx="5498484" cy="610103"/>
                </a:xfrm>
                <a:prstGeom prst="rect">
                  <a:avLst/>
                </a:prstGeom>
                <a:solidFill>
                  <a:srgbClr val="FFC0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𝑅</m:t>
                                </m:r>
                              </m:e>
                              <m:sup>
                                <m:r>
                                  <m:rPr>
                                    <m:sty m:val="p"/>
                                  </m:rPr>
                                  <a:rPr lang="en-US" sz="1600">
                                    <a:latin typeface="Cambria Math" panose="02040503050406030204" pitchFamily="18" charset="0"/>
                                  </a:rPr>
                                  <m:t>p</m:t>
                                </m:r>
                              </m:sup>
                            </m:sSup>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𝑡</m:t>
                            </m:r>
                            <m:r>
                              <a:rPr lang="en-US" sz="1600" i="1">
                                <a:latin typeface="Cambria Math" panose="02040503050406030204" pitchFamily="18" charset="0"/>
                              </a:rPr>
                              <m:t>)</m:t>
                            </m:r>
                          </m:num>
                          <m:den>
                            <m:sSup>
                              <m:sSupPr>
                                <m:ctrlPr>
                                  <a:rPr lang="en-US" sz="1600" i="1">
                                    <a:latin typeface="Cambria Math" panose="02040503050406030204" pitchFamily="18" charset="0"/>
                                  </a:rPr>
                                </m:ctrlPr>
                              </m:sSupPr>
                              <m:e>
                                <m:r>
                                  <a:rPr lang="en-US" sz="1600" i="1">
                                    <a:latin typeface="Cambria Math" panose="02040503050406030204" pitchFamily="18" charset="0"/>
                                  </a:rPr>
                                  <m:t>𝑅</m:t>
                                </m:r>
                              </m:e>
                              <m:sup>
                                <m:r>
                                  <a:rPr lang="en-US" sz="1600" i="1">
                                    <a:latin typeface="Cambria Math" panose="02040503050406030204" pitchFamily="18" charset="0"/>
                                  </a:rPr>
                                  <m:t>0</m:t>
                                </m:r>
                              </m:sup>
                            </m:sSup>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den>
                        </m:f>
                        <m:r>
                          <a:rPr lang="en-US" sz="1600" i="0">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𝐼</m:t>
                                </m:r>
                              </m:e>
                              <m:sub>
                                <m:r>
                                  <m:rPr>
                                    <m:sty m:val="p"/>
                                  </m:rPr>
                                  <a:rPr lang="en-US" sz="1600">
                                    <a:latin typeface="Cambria Math" panose="02040503050406030204" pitchFamily="18" charset="0"/>
                                  </a:rPr>
                                  <m:t>P</m:t>
                                </m:r>
                                <m:r>
                                  <a:rPr lang="en-US" sz="1600">
                                    <a:latin typeface="Cambria Math" panose="02040503050406030204" pitchFamily="18" charset="0"/>
                                  </a:rPr>
                                  <m:t>1</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𝐼</m:t>
                                </m:r>
                              </m:e>
                              <m:sub>
                                <m:r>
                                  <m:rPr>
                                    <m:sty m:val="p"/>
                                  </m:rPr>
                                  <a:rPr lang="en-US" sz="1600">
                                    <a:latin typeface="Cambria Math" panose="02040503050406030204" pitchFamily="18" charset="0"/>
                                  </a:rPr>
                                  <m:t>P</m:t>
                                </m:r>
                                <m:r>
                                  <a:rPr lang="en-US" sz="1600">
                                    <a:latin typeface="Cambria Math" panose="02040503050406030204" pitchFamily="18" charset="0"/>
                                  </a:rPr>
                                  <m:t>2</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𝐼</m:t>
                                </m:r>
                              </m:e>
                              <m:sub>
                                <m:r>
                                  <m:rPr>
                                    <m:sty m:val="p"/>
                                  </m:rPr>
                                  <a:rPr lang="en-US" sz="1600">
                                    <a:latin typeface="Cambria Math" panose="02040503050406030204" pitchFamily="18" charset="0"/>
                                  </a:rPr>
                                  <m:t>P</m:t>
                                </m:r>
                                <m:r>
                                  <a:rPr lang="en-US" sz="1600">
                                    <a:latin typeface="Cambria Math" panose="02040503050406030204" pitchFamily="18" charset="0"/>
                                  </a:rPr>
                                  <m:t>3</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𝐼</m:t>
                                </m:r>
                              </m:e>
                              <m:sub>
                                <m:r>
                                  <m:rPr>
                                    <m:sty m:val="p"/>
                                  </m:rPr>
                                  <a:rPr lang="en-US" sz="1600">
                                    <a:latin typeface="Cambria Math" panose="02040503050406030204" pitchFamily="18" charset="0"/>
                                  </a:rPr>
                                  <m:t>P</m:t>
                                </m:r>
                                <m:r>
                                  <a:rPr lang="en-US" sz="1600">
                                    <a:latin typeface="Cambria Math" panose="02040503050406030204" pitchFamily="18" charset="0"/>
                                  </a:rPr>
                                  <m:t>4</m:t>
                                </m:r>
                              </m:sub>
                            </m:sSub>
                          </m:den>
                        </m:f>
                        <m:r>
                          <a:rPr lang="en-US" sz="1600" i="1">
                            <a:latin typeface="Cambria Math" panose="02040503050406030204" pitchFamily="18" charset="0"/>
                          </a:rPr>
                          <m:t>−1</m:t>
                        </m:r>
                      </m:oMath>
                    </m:oMathPara>
                  </a14:m>
                  <a:endParaRPr lang="en-US" sz="1600" dirty="0"/>
                </a:p>
              </p:txBody>
            </p:sp>
          </mc:Choice>
          <mc:Fallback xmlns="">
            <p:sp>
              <p:nvSpPr>
                <p:cNvPr id="4" name="TextBox 3">
                  <a:extLst>
                    <a:ext uri="{FF2B5EF4-FFF2-40B4-BE49-F238E27FC236}">
                      <a16:creationId xmlns:a16="http://schemas.microsoft.com/office/drawing/2014/main" id="{351FEA39-50E8-45C9-0FE5-69FBEA78D99D}"/>
                    </a:ext>
                  </a:extLst>
                </p:cNvPr>
                <p:cNvSpPr txBox="1">
                  <a:spLocks noRot="1" noChangeAspect="1" noMove="1" noResize="1" noEditPoints="1" noAdjustHandles="1" noChangeArrowheads="1" noChangeShapeType="1" noTextEdit="1"/>
                </p:cNvSpPr>
                <p:nvPr/>
              </p:nvSpPr>
              <p:spPr>
                <a:xfrm>
                  <a:off x="584859" y="4630383"/>
                  <a:ext cx="5498484" cy="610103"/>
                </a:xfrm>
                <a:prstGeom prst="rect">
                  <a:avLst/>
                </a:prstGeom>
                <a:blipFill>
                  <a:blip r:embed="rId4"/>
                  <a:stretch>
                    <a:fillRect/>
                  </a:stretch>
                </a:blipFill>
              </p:spPr>
              <p:txBody>
                <a:bodyPr/>
                <a:lstStyle/>
                <a:p>
                  <a:r>
                    <a:rPr lang="en-US">
                      <a:noFill/>
                    </a:rPr>
                    <a:t> </a:t>
                  </a:r>
                </a:p>
              </p:txBody>
            </p:sp>
          </mc:Fallback>
        </mc:AlternateContent>
        <p:pic>
          <p:nvPicPr>
            <p:cNvPr id="26" name="Graphic 25">
              <a:extLst>
                <a:ext uri="{FF2B5EF4-FFF2-40B4-BE49-F238E27FC236}">
                  <a16:creationId xmlns:a16="http://schemas.microsoft.com/office/drawing/2014/main" id="{02C43078-C279-4D12-5972-AC44D091C3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4859" y="1095643"/>
              <a:ext cx="5498484" cy="3534740"/>
            </a:xfrm>
            <a:prstGeom prst="rect">
              <a:avLst/>
            </a:prstGeom>
          </p:spPr>
        </p:pic>
        <p:sp>
          <p:nvSpPr>
            <p:cNvPr id="2" name="Rectangle 1">
              <a:extLst>
                <a:ext uri="{FF2B5EF4-FFF2-40B4-BE49-F238E27FC236}">
                  <a16:creationId xmlns:a16="http://schemas.microsoft.com/office/drawing/2014/main" id="{5F4A4D95-3700-0D39-660B-DE46FF3C3572}"/>
                </a:ext>
              </a:extLst>
            </p:cNvPr>
            <p:cNvSpPr/>
            <p:nvPr/>
          </p:nvSpPr>
          <p:spPr>
            <a:xfrm>
              <a:off x="584859" y="1095644"/>
              <a:ext cx="5498484" cy="353474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7" name="Content Placeholder 3">
                <a:extLst>
                  <a:ext uri="{FF2B5EF4-FFF2-40B4-BE49-F238E27FC236}">
                    <a16:creationId xmlns:a16="http://schemas.microsoft.com/office/drawing/2014/main" id="{36D00D09-A622-56BD-0743-F60535EF17FA}"/>
                  </a:ext>
                </a:extLst>
              </p:cNvPr>
              <p:cNvSpPr txBox="1">
                <a:spLocks/>
              </p:cNvSpPr>
              <p:nvPr/>
            </p:nvSpPr>
            <p:spPr>
              <a:xfrm>
                <a:off x="6520070" y="2329543"/>
                <a:ext cx="5671930" cy="3457505"/>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t>Intensity using reference measurement:</a:t>
                </a:r>
                <a:endParaRPr lang="en-US" sz="20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𝐼</m:t>
                      </m:r>
                      <m:d>
                        <m:dPr>
                          <m:ctrlPr>
                            <a:rPr lang="en-US" sz="2000" i="1">
                              <a:latin typeface="Cambria Math" panose="02040503050406030204" pitchFamily="18" charset="0"/>
                            </a:rPr>
                          </m:ctrlPr>
                        </m:dPr>
                        <m:e>
                          <m:r>
                            <a:rPr lang="en-US" sz="2000" i="1">
                              <a:latin typeface="Cambria Math" panose="02040503050406030204" pitchFamily="18" charset="0"/>
                            </a:rPr>
                            <m:t>𝐸</m:t>
                          </m:r>
                          <m:r>
                            <a:rPr lang="en-US" sz="2000" i="1">
                              <a:latin typeface="Cambria Math" panose="02040503050406030204" pitchFamily="18" charset="0"/>
                            </a:rPr>
                            <m:t>,∆</m:t>
                          </m:r>
                          <m:r>
                            <a:rPr lang="en-US" sz="2000" i="1">
                              <a:latin typeface="Cambria Math" panose="02040503050406030204" pitchFamily="18" charset="0"/>
                            </a:rPr>
                            <m:t>𝑡</m:t>
                          </m:r>
                        </m:e>
                      </m:d>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𝐼</m:t>
                          </m:r>
                        </m:e>
                        <m:sup>
                          <m:r>
                            <a:rPr lang="en-US" sz="2000" b="0" i="1" smtClean="0">
                              <a:latin typeface="Cambria Math" panose="02040503050406030204" pitchFamily="18" charset="0"/>
                            </a:rPr>
                            <m:t>0</m:t>
                          </m:r>
                        </m:sup>
                      </m:sSup>
                      <m:r>
                        <a:rPr lang="en-US" sz="2000" b="0" i="1" smtClean="0">
                          <a:latin typeface="Cambria Math" panose="02040503050406030204" pitchFamily="18" charset="0"/>
                        </a:rPr>
                        <m:t>(</m:t>
                      </m:r>
                      <m:r>
                        <a:rPr lang="en-US" sz="2000" b="0" i="1" smtClean="0">
                          <a:latin typeface="Cambria Math" panose="02040503050406030204" pitchFamily="18" charset="0"/>
                        </a:rPr>
                        <m:t>𝐸</m:t>
                      </m:r>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1+</m:t>
                          </m:r>
                          <m:f>
                            <m:fPr>
                              <m:ctrlPr>
                                <a:rPr lang="en-US" sz="2000" i="1">
                                  <a:latin typeface="Cambria Math" panose="02040503050406030204" pitchFamily="18" charset="0"/>
                                </a:rPr>
                              </m:ctrlPr>
                            </m:fPr>
                            <m:num>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𝑅</m:t>
                                  </m:r>
                                </m:e>
                                <m:sup>
                                  <m:r>
                                    <m:rPr>
                                      <m:sty m:val="p"/>
                                    </m:rPr>
                                    <a:rPr lang="en-US" sz="2000">
                                      <a:latin typeface="Cambria Math" panose="02040503050406030204" pitchFamily="18" charset="0"/>
                                    </a:rPr>
                                    <m:t>p</m:t>
                                  </m:r>
                                </m:sup>
                              </m:sSup>
                              <m:r>
                                <a:rPr lang="en-US" sz="2000" i="1">
                                  <a:latin typeface="Cambria Math" panose="02040503050406030204" pitchFamily="18" charset="0"/>
                                </a:rPr>
                                <m:t>(</m:t>
                              </m:r>
                              <m:r>
                                <a:rPr lang="en-US" sz="2000" i="1">
                                  <a:latin typeface="Cambria Math" panose="02040503050406030204" pitchFamily="18" charset="0"/>
                                </a:rPr>
                                <m:t>𝐸</m:t>
                              </m:r>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num>
                            <m:den>
                              <m:sSup>
                                <m:sSupPr>
                                  <m:ctrlPr>
                                    <a:rPr lang="en-US" sz="2000" i="1">
                                      <a:latin typeface="Cambria Math" panose="02040503050406030204" pitchFamily="18" charset="0"/>
                                    </a:rPr>
                                  </m:ctrlPr>
                                </m:sSupPr>
                                <m:e>
                                  <m:r>
                                    <a:rPr lang="en-US" sz="2000" i="1">
                                      <a:latin typeface="Cambria Math" panose="02040503050406030204" pitchFamily="18" charset="0"/>
                                    </a:rPr>
                                    <m:t>𝑅</m:t>
                                  </m:r>
                                </m:e>
                                <m:sup>
                                  <m:r>
                                    <a:rPr lang="en-US" sz="2000" i="1">
                                      <a:latin typeface="Cambria Math" panose="02040503050406030204" pitchFamily="18" charset="0"/>
                                    </a:rPr>
                                    <m:t>0</m:t>
                                  </m:r>
                                </m:sup>
                              </m:sSup>
                              <m:r>
                                <a:rPr lang="en-US" sz="2000" i="1">
                                  <a:latin typeface="Cambria Math" panose="02040503050406030204" pitchFamily="18" charset="0"/>
                                </a:rPr>
                                <m:t>(</m:t>
                              </m:r>
                              <m:r>
                                <a:rPr lang="en-US" sz="2000" i="1">
                                  <a:latin typeface="Cambria Math" panose="02040503050406030204" pitchFamily="18" charset="0"/>
                                </a:rPr>
                                <m:t>𝐸</m:t>
                              </m:r>
                              <m:r>
                                <a:rPr lang="en-US" sz="2000" i="1">
                                  <a:latin typeface="Cambria Math" panose="02040503050406030204" pitchFamily="18" charset="0"/>
                                </a:rPr>
                                <m:t>)</m:t>
                              </m:r>
                            </m:den>
                          </m:f>
                        </m:e>
                      </m:d>
                    </m:oMath>
                  </m:oMathPara>
                </a14:m>
                <a:endParaRPr lang="en-US" sz="2000" dirty="0"/>
              </a:p>
              <a:p>
                <a:pPr marL="0" indent="0">
                  <a:buNone/>
                </a:pPr>
                <a:r>
                  <a:rPr lang="en-US" sz="2000" dirty="0"/>
                  <a:t>Moore-Penrose pseudo-inversion</a:t>
                </a:r>
              </a:p>
              <a:p>
                <a:pPr marL="0"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𝑀</m:t>
                          </m:r>
                        </m:e>
                        <m:sub>
                          <m:r>
                            <a:rPr lang="en-US" sz="2000" b="0" i="1" smtClean="0">
                              <a:latin typeface="Cambria Math" panose="02040503050406030204" pitchFamily="18" charset="0"/>
                            </a:rPr>
                            <m:t>𝑆</m:t>
                          </m:r>
                        </m:sub>
                      </m:sSub>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m>
                            <m:mPr>
                              <m:mcs>
                                <m:mc>
                                  <m:mcPr>
                                    <m:count m:val="2"/>
                                    <m:mcJc m:val="center"/>
                                  </m:mcPr>
                                </m:mc>
                              </m:mcs>
                              <m:ctrlPr>
                                <a:rPr lang="en-US" sz="2000" b="0" i="1" smtClean="0">
                                  <a:latin typeface="Cambria Math" panose="02040503050406030204" pitchFamily="18" charset="0"/>
                                </a:rPr>
                              </m:ctrlPr>
                            </m:mPr>
                            <m:mr>
                              <m:e>
                                <m:m>
                                  <m:mPr>
                                    <m:mcs>
                                      <m:mc>
                                        <m:mcPr>
                                          <m:count m:val="2"/>
                                          <m:mcJc m:val="center"/>
                                        </m:mcPr>
                                      </m:mc>
                                    </m:mcs>
                                    <m:ctrlPr>
                                      <a:rPr lang="en-US" sz="2000" b="0" i="1" smtClean="0">
                                        <a:latin typeface="Cambria Math" panose="02040503050406030204" pitchFamily="18" charset="0"/>
                                      </a:rPr>
                                    </m:ctrlPr>
                                  </m:mPr>
                                  <m:mr>
                                    <m:e>
                                      <m:r>
                                        <m:rPr>
                                          <m:brk m:alnAt="7"/>
                                        </m:rPr>
                                        <a:rPr lang="en-US" sz="2000" b="0" i="1" smtClean="0">
                                          <a:latin typeface="Cambria Math" panose="02040503050406030204" pitchFamily="18" charset="0"/>
                                        </a:rPr>
                                        <m:t>1</m:t>
                                      </m:r>
                                    </m:e>
                                    <m:e>
                                      <m:r>
                                        <a:rPr lang="en-US" sz="2000" b="0" i="1" smtClean="0">
                                          <a:latin typeface="Cambria Math" panose="02040503050406030204" pitchFamily="18" charset="0"/>
                                        </a:rPr>
                                        <m:t>−</m:t>
                                      </m:r>
                                      <m:r>
                                        <a:rPr lang="en-US" sz="2000" b="0" i="1" smtClean="0">
                                          <a:latin typeface="Cambria Math" panose="02040503050406030204" pitchFamily="18" charset="0"/>
                                        </a:rPr>
                                        <m:t>𝑁</m:t>
                                      </m:r>
                                    </m:e>
                                  </m:mr>
                                  <m:mr>
                                    <m:e>
                                      <m:r>
                                        <a:rPr lang="en-US" sz="2000" b="0" i="1" smtClean="0">
                                          <a:latin typeface="Cambria Math" panose="02040503050406030204" pitchFamily="18" charset="0"/>
                                        </a:rPr>
                                        <m:t>−</m:t>
                                      </m:r>
                                      <m:r>
                                        <a:rPr lang="en-US" sz="2000" b="0" i="1" smtClean="0">
                                          <a:latin typeface="Cambria Math" panose="02040503050406030204" pitchFamily="18" charset="0"/>
                                        </a:rPr>
                                        <m:t>𝑁</m:t>
                                      </m:r>
                                    </m:e>
                                    <m:e>
                                      <m:r>
                                        <a:rPr lang="en-US" sz="2000" b="0" i="1" smtClean="0">
                                          <a:solidFill>
                                            <a:schemeClr val="bg1"/>
                                          </a:solidFill>
                                          <a:latin typeface="Cambria Math" panose="02040503050406030204" pitchFamily="18" charset="0"/>
                                        </a:rPr>
                                        <m:t>−</m:t>
                                      </m:r>
                                      <m:r>
                                        <a:rPr lang="en-US" sz="2000" b="0" i="1" smtClean="0">
                                          <a:latin typeface="Cambria Math" panose="02040503050406030204" pitchFamily="18" charset="0"/>
                                        </a:rPr>
                                        <m:t>1</m:t>
                                      </m:r>
                                    </m:e>
                                  </m:mr>
                                </m:m>
                              </m:e>
                              <m:e>
                                <m:m>
                                  <m:mPr>
                                    <m:mcs>
                                      <m:mc>
                                        <m:mcPr>
                                          <m:count m:val="2"/>
                                          <m:mcJc m:val="center"/>
                                        </m:mcPr>
                                      </m:mc>
                                    </m:mcs>
                                    <m:ctrlPr>
                                      <a:rPr lang="en-US" sz="2000" i="1">
                                        <a:latin typeface="Cambria Math" panose="02040503050406030204" pitchFamily="18" charset="0"/>
                                      </a:rPr>
                                    </m:ctrlPr>
                                  </m:mPr>
                                  <m:mr>
                                    <m:e>
                                      <m:r>
                                        <m:rPr>
                                          <m:brk m:alnAt="7"/>
                                        </m:rPr>
                                        <a:rPr lang="en-US" sz="2000" b="0" i="1" smtClean="0">
                                          <a:solidFill>
                                            <a:schemeClr val="bg1"/>
                                          </a:solidFill>
                                          <a:latin typeface="Cambria Math" panose="02040503050406030204" pitchFamily="18" charset="0"/>
                                        </a:rPr>
                                        <m:t>−</m:t>
                                      </m:r>
                                      <m:r>
                                        <a:rPr lang="en-US" sz="2000" b="0" i="1" smtClean="0">
                                          <a:latin typeface="Cambria Math" panose="02040503050406030204" pitchFamily="18" charset="0"/>
                                        </a:rPr>
                                        <m:t>0</m:t>
                                      </m:r>
                                    </m:e>
                                    <m:e>
                                      <m:r>
                                        <a:rPr lang="en-US" sz="2000" b="0" i="1" smtClean="0">
                                          <a:latin typeface="Cambria Math" panose="02040503050406030204" pitchFamily="18" charset="0"/>
                                        </a:rPr>
                                        <m:t>0</m:t>
                                      </m:r>
                                    </m:e>
                                  </m:mr>
                                  <m:mr>
                                    <m:e>
                                      <m:r>
                                        <a:rPr lang="en-US" sz="2000" b="0" i="1" smtClean="0">
                                          <a:solidFill>
                                            <a:schemeClr val="bg1"/>
                                          </a:solidFill>
                                          <a:latin typeface="Cambria Math" panose="02040503050406030204" pitchFamily="18" charset="0"/>
                                        </a:rPr>
                                        <m:t>−</m:t>
                                      </m:r>
                                      <m:r>
                                        <a:rPr lang="en-US" sz="2000" b="0" i="1" smtClean="0">
                                          <a:latin typeface="Cambria Math" panose="02040503050406030204" pitchFamily="18" charset="0"/>
                                        </a:rPr>
                                        <m:t>0</m:t>
                                      </m:r>
                                    </m:e>
                                    <m:e>
                                      <m:r>
                                        <a:rPr lang="en-US" sz="2000" b="0" i="1" smtClean="0">
                                          <a:latin typeface="Cambria Math" panose="02040503050406030204" pitchFamily="18" charset="0"/>
                                        </a:rPr>
                                        <m:t>0</m:t>
                                      </m:r>
                                    </m:e>
                                  </m:mr>
                                </m:m>
                              </m:e>
                            </m:mr>
                            <m:mr>
                              <m:e>
                                <m:m>
                                  <m:mPr>
                                    <m:mcs>
                                      <m:mc>
                                        <m:mcPr>
                                          <m:count m:val="2"/>
                                          <m:mcJc m:val="center"/>
                                        </m:mcPr>
                                      </m:mc>
                                    </m:mcs>
                                    <m:ctrlPr>
                                      <a:rPr lang="en-US" sz="2000" i="1">
                                        <a:latin typeface="Cambria Math" panose="02040503050406030204" pitchFamily="18" charset="0"/>
                                      </a:rPr>
                                    </m:ctrlPr>
                                  </m:mPr>
                                  <m:mr>
                                    <m:e>
                                      <m:r>
                                        <m:rPr>
                                          <m:brk m:alnAt="7"/>
                                        </m:rPr>
                                        <a:rPr lang="en-US" sz="2000" b="0" i="1" smtClean="0">
                                          <a:solidFill>
                                            <a:schemeClr val="bg1"/>
                                          </a:solidFill>
                                          <a:latin typeface="Cambria Math" panose="02040503050406030204" pitchFamily="18" charset="0"/>
                                        </a:rPr>
                                        <m:t>−</m:t>
                                      </m:r>
                                      <m:r>
                                        <a:rPr lang="en-US" sz="2000" b="0" i="1" smtClean="0">
                                          <a:latin typeface="Cambria Math" panose="02040503050406030204" pitchFamily="18" charset="0"/>
                                        </a:rPr>
                                        <m:t>0</m:t>
                                      </m:r>
                                    </m:e>
                                    <m:e>
                                      <m:r>
                                        <a:rPr lang="en-US" sz="2000" b="0" i="1" smtClean="0">
                                          <a:solidFill>
                                            <a:schemeClr val="bg1"/>
                                          </a:solidFill>
                                          <a:latin typeface="Cambria Math" panose="02040503050406030204" pitchFamily="18" charset="0"/>
                                        </a:rPr>
                                        <m:t>−</m:t>
                                      </m:r>
                                      <m:r>
                                        <a:rPr lang="en-US" sz="2000" b="0" i="1" smtClean="0">
                                          <a:latin typeface="Cambria Math" panose="02040503050406030204" pitchFamily="18" charset="0"/>
                                        </a:rPr>
                                        <m:t>0</m:t>
                                      </m:r>
                                    </m:e>
                                  </m:mr>
                                  <m:mr>
                                    <m:e>
                                      <m:r>
                                        <a:rPr lang="en-US" sz="2000" b="0" i="1" smtClean="0">
                                          <a:solidFill>
                                            <a:schemeClr val="bg1"/>
                                          </a:solidFill>
                                          <a:latin typeface="Cambria Math" panose="02040503050406030204" pitchFamily="18" charset="0"/>
                                        </a:rPr>
                                        <m:t>−</m:t>
                                      </m:r>
                                      <m:r>
                                        <a:rPr lang="en-US" sz="2000" b="0" i="1" smtClean="0">
                                          <a:latin typeface="Cambria Math" panose="02040503050406030204" pitchFamily="18" charset="0"/>
                                        </a:rPr>
                                        <m:t>0</m:t>
                                      </m:r>
                                    </m:e>
                                    <m:e>
                                      <m:r>
                                        <a:rPr lang="en-US" sz="2000" b="0" i="1" smtClean="0">
                                          <a:solidFill>
                                            <a:schemeClr val="bg1"/>
                                          </a:solidFill>
                                          <a:latin typeface="Cambria Math" panose="02040503050406030204" pitchFamily="18" charset="0"/>
                                        </a:rPr>
                                        <m:t>−</m:t>
                                      </m:r>
                                      <m:r>
                                        <a:rPr lang="en-US" sz="2000" b="0" i="1" smtClean="0">
                                          <a:latin typeface="Cambria Math" panose="02040503050406030204" pitchFamily="18" charset="0"/>
                                        </a:rPr>
                                        <m:t>0</m:t>
                                      </m:r>
                                    </m:e>
                                  </m:mr>
                                </m:m>
                              </m:e>
                              <m:e>
                                <m:m>
                                  <m:mPr>
                                    <m:mcs>
                                      <m:mc>
                                        <m:mcPr>
                                          <m:count m:val="2"/>
                                          <m:mcJc m:val="center"/>
                                        </m:mcPr>
                                      </m:mc>
                                    </m:mcs>
                                    <m:ctrlPr>
                                      <a:rPr lang="en-US" sz="2000" i="1">
                                        <a:latin typeface="Cambria Math" panose="02040503050406030204" pitchFamily="18" charset="0"/>
                                      </a:rPr>
                                    </m:ctrlPr>
                                  </m:mPr>
                                  <m:mr>
                                    <m:e>
                                      <m:r>
                                        <m:rPr>
                                          <m:brk m:alnAt="7"/>
                                        </m:rPr>
                                        <a:rPr lang="en-US" sz="2000" b="0" i="1" smtClean="0">
                                          <a:solidFill>
                                            <a:schemeClr val="bg1"/>
                                          </a:solidFill>
                                          <a:latin typeface="Cambria Math" panose="02040503050406030204" pitchFamily="18" charset="0"/>
                                        </a:rPr>
                                        <m:t>−</m:t>
                                      </m:r>
                                      <m:r>
                                        <a:rPr lang="en-US" sz="2000" b="0" i="1" smtClean="0">
                                          <a:latin typeface="Cambria Math" panose="02040503050406030204" pitchFamily="18" charset="0"/>
                                        </a:rPr>
                                        <m:t>𝐶</m:t>
                                      </m:r>
                                    </m:e>
                                    <m:e>
                                      <m:r>
                                        <a:rPr lang="en-US" sz="2000" b="0" i="1" smtClean="0">
                                          <a:latin typeface="Cambria Math" panose="02040503050406030204" pitchFamily="18" charset="0"/>
                                        </a:rPr>
                                        <m:t>𝑆</m:t>
                                      </m:r>
                                    </m:e>
                                  </m:mr>
                                  <m:mr>
                                    <m:e>
                                      <m:r>
                                        <a:rPr lang="en-US" sz="2000" b="0" i="1" smtClean="0">
                                          <a:latin typeface="Cambria Math" panose="02040503050406030204" pitchFamily="18" charset="0"/>
                                        </a:rPr>
                                        <m:t>−</m:t>
                                      </m:r>
                                      <m:r>
                                        <a:rPr lang="en-US" sz="2000" b="0" i="1" smtClean="0">
                                          <a:latin typeface="Cambria Math" panose="02040503050406030204" pitchFamily="18" charset="0"/>
                                        </a:rPr>
                                        <m:t>𝑆</m:t>
                                      </m:r>
                                    </m:e>
                                    <m:e>
                                      <m:r>
                                        <a:rPr lang="en-US" sz="2000" b="0" i="1" smtClean="0">
                                          <a:latin typeface="Cambria Math" panose="02040503050406030204" pitchFamily="18" charset="0"/>
                                        </a:rPr>
                                        <m:t>𝐶</m:t>
                                      </m:r>
                                    </m:e>
                                  </m:mr>
                                </m:m>
                              </m:e>
                            </m:mr>
                          </m:m>
                        </m:e>
                      </m:d>
                    </m:oMath>
                  </m:oMathPara>
                </a14:m>
                <a:endParaRPr lang="en-US" sz="2000" dirty="0"/>
              </a:p>
              <a:p>
                <a:pPr marL="0" indent="0">
                  <a:buNone/>
                </a:pPr>
                <a:r>
                  <a:rPr lang="en-US" sz="2000" dirty="0" err="1"/>
                  <a:t>Ellpsometric</a:t>
                </a:r>
                <a:r>
                  <a:rPr lang="en-US" sz="2000" dirty="0"/>
                  <a:t> angles</a:t>
                </a:r>
                <a:endParaRPr lang="en-US" sz="2000"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tan</m:t>
                      </m:r>
                      <m:r>
                        <a:rPr lang="en-US" sz="2000" b="0" i="0" smtClean="0">
                          <a:latin typeface="Cambria Math" panose="02040503050406030204" pitchFamily="18" charset="0"/>
                        </a:rPr>
                        <m:t>2</m:t>
                      </m:r>
                      <m:r>
                        <m:rPr>
                          <m:sty m:val="p"/>
                        </m:rPr>
                        <a:rPr lang="en-US" sz="2000" b="0" i="0" smtClean="0">
                          <a:latin typeface="Cambria Math" panose="02040503050406030204" pitchFamily="18" charset="0"/>
                        </a:rPr>
                        <m:t>Ψ</m:t>
                      </m:r>
                      <m:r>
                        <a:rPr lang="en-US" sz="2000" b="0" i="0" smtClean="0">
                          <a:latin typeface="Cambria Math" panose="02040503050406030204" pitchFamily="18" charset="0"/>
                        </a:rPr>
                        <m:t>=</m:t>
                      </m:r>
                      <m:f>
                        <m:fPr>
                          <m:ctrlPr>
                            <a:rPr lang="en-US" sz="2000" b="0" i="1" smtClean="0">
                              <a:latin typeface="Cambria Math" panose="02040503050406030204" pitchFamily="18" charset="0"/>
                            </a:rPr>
                          </m:ctrlPr>
                        </m:fPr>
                        <m:num>
                          <m:rad>
                            <m:radPr>
                              <m:degHide m:val="on"/>
                              <m:ctrlPr>
                                <a:rPr lang="en-US" sz="2000" b="0" i="1" smtClean="0">
                                  <a:latin typeface="Cambria Math" panose="02040503050406030204" pitchFamily="18" charset="0"/>
                                </a:rPr>
                              </m:ctrlPr>
                            </m:radPr>
                            <m:deg/>
                            <m:e>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𝐶</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𝑆</m:t>
                                  </m:r>
                                </m:e>
                                <m:sup>
                                  <m:r>
                                    <a:rPr lang="en-US" sz="2000" b="0" i="1" smtClean="0">
                                      <a:latin typeface="Cambria Math" panose="02040503050406030204" pitchFamily="18" charset="0"/>
                                    </a:rPr>
                                    <m:t>2</m:t>
                                  </m:r>
                                </m:sup>
                              </m:sSup>
                            </m:e>
                          </m:rad>
                        </m:num>
                        <m:den>
                          <m:r>
                            <a:rPr lang="en-US" sz="2000" b="0" i="1" smtClean="0">
                              <a:latin typeface="Cambria Math" panose="02040503050406030204" pitchFamily="18" charset="0"/>
                            </a:rPr>
                            <m:t>𝑁</m:t>
                          </m:r>
                        </m:den>
                      </m:f>
                      <m:r>
                        <a:rPr lang="en-US" sz="2000" b="0" i="0" smtClean="0">
                          <a:latin typeface="Cambria Math" panose="02040503050406030204" pitchFamily="18" charset="0"/>
                        </a:rPr>
                        <m:t>            </m:t>
                      </m:r>
                      <m:r>
                        <m:rPr>
                          <m:sty m:val="p"/>
                        </m:rPr>
                        <a:rPr lang="en-US" sz="2000">
                          <a:latin typeface="Cambria Math" panose="02040503050406030204" pitchFamily="18" charset="0"/>
                        </a:rPr>
                        <m:t>tan</m:t>
                      </m:r>
                      <m:r>
                        <a:rPr lang="en-US" sz="2000">
                          <a:latin typeface="Cambria Math" panose="02040503050406030204" pitchFamily="18" charset="0"/>
                        </a:rPr>
                        <m:t>2</m:t>
                      </m:r>
                      <m:r>
                        <m:rPr>
                          <m:sty m:val="p"/>
                        </m:rPr>
                        <a:rPr lang="en-US" sz="2000" b="0" i="0" smtClean="0">
                          <a:latin typeface="Cambria Math" panose="02040503050406030204" pitchFamily="18" charset="0"/>
                        </a:rPr>
                        <m:t>Δ</m:t>
                      </m:r>
                      <m:r>
                        <a:rPr lang="en-US" sz="2000">
                          <a:latin typeface="Cambria Math" panose="02040503050406030204" pitchFamily="18" charset="0"/>
                        </a:rPr>
                        <m:t>=</m:t>
                      </m:r>
                      <m:f>
                        <m:fPr>
                          <m:ctrlPr>
                            <a:rPr lang="en-US" sz="2000" i="1">
                              <a:latin typeface="Cambria Math" panose="02040503050406030204" pitchFamily="18" charset="0"/>
                            </a:rPr>
                          </m:ctrlPr>
                        </m:fPr>
                        <m:num>
                          <m:r>
                            <a:rPr lang="en-US" sz="2000" b="0" i="1" smtClean="0">
                              <a:latin typeface="Cambria Math" panose="02040503050406030204" pitchFamily="18" charset="0"/>
                            </a:rPr>
                            <m:t>𝑆</m:t>
                          </m:r>
                        </m:num>
                        <m:den>
                          <m:r>
                            <a:rPr lang="en-US" sz="2000" b="0" i="1" smtClean="0">
                              <a:latin typeface="Cambria Math" panose="02040503050406030204" pitchFamily="18" charset="0"/>
                            </a:rPr>
                            <m:t>𝐶</m:t>
                          </m:r>
                        </m:den>
                      </m:f>
                    </m:oMath>
                  </m:oMathPara>
                </a14:m>
                <a:endParaRPr lang="en-US" sz="2000" dirty="0"/>
              </a:p>
            </p:txBody>
          </p:sp>
        </mc:Choice>
        <mc:Fallback xmlns="">
          <p:sp>
            <p:nvSpPr>
              <p:cNvPr id="7" name="Content Placeholder 3">
                <a:extLst>
                  <a:ext uri="{FF2B5EF4-FFF2-40B4-BE49-F238E27FC236}">
                    <a16:creationId xmlns:a16="http://schemas.microsoft.com/office/drawing/2014/main" id="{36D00D09-A622-56BD-0743-F60535EF17FA}"/>
                  </a:ext>
                </a:extLst>
              </p:cNvPr>
              <p:cNvSpPr txBox="1">
                <a:spLocks noRot="1" noChangeAspect="1" noMove="1" noResize="1" noEditPoints="1" noAdjustHandles="1" noChangeArrowheads="1" noChangeShapeType="1" noTextEdit="1"/>
              </p:cNvSpPr>
              <p:nvPr/>
            </p:nvSpPr>
            <p:spPr>
              <a:xfrm>
                <a:off x="6520070" y="2329543"/>
                <a:ext cx="5671930" cy="3457505"/>
              </a:xfrm>
              <a:prstGeom prst="rect">
                <a:avLst/>
              </a:prstGeom>
              <a:blipFill>
                <a:blip r:embed="rId7"/>
                <a:stretch>
                  <a:fillRect l="-1183" t="-1587"/>
                </a:stretch>
              </a:blipFill>
            </p:spPr>
            <p:txBody>
              <a:bodyPr/>
              <a:lstStyle/>
              <a:p>
                <a:r>
                  <a:rPr lang="en-US">
                    <a:noFill/>
                  </a:rPr>
                  <a:t> </a:t>
                </a:r>
              </a:p>
            </p:txBody>
          </p:sp>
        </mc:Fallback>
      </mc:AlternateContent>
    </p:spTree>
    <p:extLst>
      <p:ext uri="{BB962C8B-B14F-4D97-AF65-F5344CB8AC3E}">
        <p14:creationId xmlns:p14="http://schemas.microsoft.com/office/powerpoint/2010/main" val="236077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9F0EA-3EC9-6935-FD70-ED6631437497}"/>
            </a:ext>
          </a:extLst>
        </p:cNvPr>
        <p:cNvGrpSpPr/>
        <p:nvPr/>
      </p:nvGrpSpPr>
      <p:grpSpPr>
        <a:xfrm>
          <a:off x="0" y="0"/>
          <a:ext cx="0" cy="0"/>
          <a:chOff x="0" y="0"/>
          <a:chExt cx="0" cy="0"/>
        </a:xfrm>
      </p:grpSpPr>
      <p:sp>
        <p:nvSpPr>
          <p:cNvPr id="73" name="Title 1">
            <a:extLst>
              <a:ext uri="{FF2B5EF4-FFF2-40B4-BE49-F238E27FC236}">
                <a16:creationId xmlns:a16="http://schemas.microsoft.com/office/drawing/2014/main" id="{A0641F52-A56B-8860-468F-494F66729525}"/>
              </a:ext>
            </a:extLst>
          </p:cNvPr>
          <p:cNvSpPr>
            <a:spLocks noGrp="1"/>
          </p:cNvSpPr>
          <p:nvPr>
            <p:ph type="title"/>
          </p:nvPr>
        </p:nvSpPr>
        <p:spPr>
          <a:xfrm>
            <a:off x="838200" y="1"/>
            <a:ext cx="10515600" cy="771460"/>
          </a:xfrm>
        </p:spPr>
        <p:txBody>
          <a:bodyPr>
            <a:normAutofit/>
          </a:bodyPr>
          <a:lstStyle/>
          <a:p>
            <a:pPr algn="ctr"/>
            <a:r>
              <a:rPr lang="en-US" sz="3500" dirty="0"/>
              <a:t>Dielectric constant as a function of delay time</a:t>
            </a:r>
          </a:p>
        </p:txBody>
      </p:sp>
      <p:pic>
        <p:nvPicPr>
          <p:cNvPr id="3" name="Picture 2" descr="A graph showing a curve&#10;&#10;Description automatically generated with medium confidence">
            <a:extLst>
              <a:ext uri="{FF2B5EF4-FFF2-40B4-BE49-F238E27FC236}">
                <a16:creationId xmlns:a16="http://schemas.microsoft.com/office/drawing/2014/main" id="{397CA0DD-F6A7-BA7C-A119-5F64635B0549}"/>
              </a:ext>
            </a:extLst>
          </p:cNvPr>
          <p:cNvPicPr>
            <a:picLocks noChangeAspect="1"/>
          </p:cNvPicPr>
          <p:nvPr/>
        </p:nvPicPr>
        <p:blipFill>
          <a:blip r:embed="rId3">
            <a:extLst>
              <a:ext uri="{28A0092B-C50C-407E-A947-70E740481C1C}">
                <a14:useLocalDpi xmlns:a14="http://schemas.microsoft.com/office/drawing/2010/main" val="0"/>
              </a:ext>
            </a:extLst>
          </a:blip>
          <a:srcRect l="3603" r="7914"/>
          <a:stretch/>
        </p:blipFill>
        <p:spPr>
          <a:xfrm>
            <a:off x="1" y="1005578"/>
            <a:ext cx="5900468" cy="4760582"/>
          </a:xfrm>
          <a:prstGeom prst="rect">
            <a:avLst/>
          </a:prstGeom>
        </p:spPr>
      </p:pic>
      <p:pic>
        <p:nvPicPr>
          <p:cNvPr id="4" name="Picture 3" descr="A graph showing an electrical energy&#10;&#10;Description automatically generated with medium confidence">
            <a:extLst>
              <a:ext uri="{FF2B5EF4-FFF2-40B4-BE49-F238E27FC236}">
                <a16:creationId xmlns:a16="http://schemas.microsoft.com/office/drawing/2014/main" id="{4220004D-C223-9FB0-6E38-6C9BD9F1EF2D}"/>
              </a:ext>
            </a:extLst>
          </p:cNvPr>
          <p:cNvPicPr>
            <a:picLocks noChangeAspect="1"/>
          </p:cNvPicPr>
          <p:nvPr/>
        </p:nvPicPr>
        <p:blipFill>
          <a:blip r:embed="rId4">
            <a:extLst>
              <a:ext uri="{28A0092B-C50C-407E-A947-70E740481C1C}">
                <a14:useLocalDpi xmlns:a14="http://schemas.microsoft.com/office/drawing/2010/main" val="0"/>
              </a:ext>
            </a:extLst>
          </a:blip>
          <a:srcRect l="6140" r="5378"/>
          <a:stretch/>
        </p:blipFill>
        <p:spPr>
          <a:xfrm>
            <a:off x="6213897" y="1000308"/>
            <a:ext cx="5900468" cy="4760582"/>
          </a:xfrm>
          <a:prstGeom prst="rect">
            <a:avLst/>
          </a:prstGeom>
        </p:spPr>
      </p:pic>
      <p:sp>
        <p:nvSpPr>
          <p:cNvPr id="7" name="TextBox 6">
            <a:extLst>
              <a:ext uri="{FF2B5EF4-FFF2-40B4-BE49-F238E27FC236}">
                <a16:creationId xmlns:a16="http://schemas.microsoft.com/office/drawing/2014/main" id="{18758684-5933-9AED-E802-A4F2955DEF01}"/>
              </a:ext>
            </a:extLst>
          </p:cNvPr>
          <p:cNvSpPr txBox="1"/>
          <p:nvPr/>
        </p:nvSpPr>
        <p:spPr>
          <a:xfrm>
            <a:off x="5146795" y="909483"/>
            <a:ext cx="1898410" cy="707886"/>
          </a:xfrm>
          <a:prstGeom prst="rect">
            <a:avLst/>
          </a:prstGeom>
          <a:solidFill>
            <a:srgbClr val="FFC000"/>
          </a:solidFill>
        </p:spPr>
        <p:txBody>
          <a:bodyPr wrap="square" rtlCol="0">
            <a:spAutoFit/>
          </a:bodyPr>
          <a:lstStyle/>
          <a:p>
            <a:pPr algn="ctr"/>
            <a:r>
              <a:rPr lang="en-US" sz="2000" dirty="0"/>
              <a:t>After removing oxide layer.</a:t>
            </a:r>
          </a:p>
        </p:txBody>
      </p:sp>
      <p:sp>
        <p:nvSpPr>
          <p:cNvPr id="5" name="Slide Number Placeholder 6">
            <a:extLst>
              <a:ext uri="{FF2B5EF4-FFF2-40B4-BE49-F238E27FC236}">
                <a16:creationId xmlns:a16="http://schemas.microsoft.com/office/drawing/2014/main" id="{F50016A2-25D6-9455-EEA6-1CC346687813}"/>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23</a:t>
            </a:fld>
            <a:endParaRPr lang="en-US" sz="1600" dirty="0"/>
          </a:p>
        </p:txBody>
      </p:sp>
    </p:spTree>
    <p:extLst>
      <p:ext uri="{BB962C8B-B14F-4D97-AF65-F5344CB8AC3E}">
        <p14:creationId xmlns:p14="http://schemas.microsoft.com/office/powerpoint/2010/main" val="259427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65630-58CA-F6EC-DE97-B6B4C7AB3A05}"/>
            </a:ext>
          </a:extLst>
        </p:cNvPr>
        <p:cNvGrpSpPr/>
        <p:nvPr/>
      </p:nvGrpSpPr>
      <p:grpSpPr>
        <a:xfrm>
          <a:off x="0" y="0"/>
          <a:ext cx="0" cy="0"/>
          <a:chOff x="0" y="0"/>
          <a:chExt cx="0" cy="0"/>
        </a:xfrm>
      </p:grpSpPr>
      <p:sp>
        <p:nvSpPr>
          <p:cNvPr id="73" name="Title 1">
            <a:extLst>
              <a:ext uri="{FF2B5EF4-FFF2-40B4-BE49-F238E27FC236}">
                <a16:creationId xmlns:a16="http://schemas.microsoft.com/office/drawing/2014/main" id="{87AC40C2-F886-78EE-2D60-1ECD41B1E649}"/>
              </a:ext>
            </a:extLst>
          </p:cNvPr>
          <p:cNvSpPr>
            <a:spLocks noGrp="1"/>
          </p:cNvSpPr>
          <p:nvPr>
            <p:ph type="title"/>
          </p:nvPr>
        </p:nvSpPr>
        <p:spPr>
          <a:xfrm>
            <a:off x="838200" y="1"/>
            <a:ext cx="10515600" cy="771460"/>
          </a:xfrm>
        </p:spPr>
        <p:txBody>
          <a:bodyPr>
            <a:normAutofit/>
          </a:bodyPr>
          <a:lstStyle/>
          <a:p>
            <a:pPr algn="ctr"/>
            <a:r>
              <a:rPr lang="en-US" sz="3500" dirty="0"/>
              <a:t>Dielectric constant as a function of delay time</a:t>
            </a:r>
          </a:p>
        </p:txBody>
      </p:sp>
      <p:pic>
        <p:nvPicPr>
          <p:cNvPr id="5" name="Picture 4" descr="A graph of energy and energy&#10;&#10;Description automatically generated">
            <a:extLst>
              <a:ext uri="{FF2B5EF4-FFF2-40B4-BE49-F238E27FC236}">
                <a16:creationId xmlns:a16="http://schemas.microsoft.com/office/drawing/2014/main" id="{D5A746DB-CA4F-7C49-391F-CD95D02E51FF}"/>
              </a:ext>
            </a:extLst>
          </p:cNvPr>
          <p:cNvPicPr>
            <a:picLocks noChangeAspect="1"/>
          </p:cNvPicPr>
          <p:nvPr/>
        </p:nvPicPr>
        <p:blipFill>
          <a:blip r:embed="rId3">
            <a:extLst>
              <a:ext uri="{28A0092B-C50C-407E-A947-70E740481C1C}">
                <a14:useLocalDpi xmlns:a14="http://schemas.microsoft.com/office/drawing/2010/main" val="0"/>
              </a:ext>
            </a:extLst>
          </a:blip>
          <a:srcRect l="10247" r="8069"/>
          <a:stretch/>
        </p:blipFill>
        <p:spPr>
          <a:xfrm>
            <a:off x="1" y="1286143"/>
            <a:ext cx="6096000" cy="4285714"/>
          </a:xfrm>
          <a:prstGeom prst="rect">
            <a:avLst/>
          </a:prstGeom>
        </p:spPr>
      </p:pic>
      <p:pic>
        <p:nvPicPr>
          <p:cNvPr id="6" name="Picture 5" descr="A graph of energy and energy&#10;&#10;Description automatically generated">
            <a:extLst>
              <a:ext uri="{FF2B5EF4-FFF2-40B4-BE49-F238E27FC236}">
                <a16:creationId xmlns:a16="http://schemas.microsoft.com/office/drawing/2014/main" id="{019036EA-60D1-3433-8CDB-B3B9A6EEB8C4}"/>
              </a:ext>
            </a:extLst>
          </p:cNvPr>
          <p:cNvPicPr>
            <a:picLocks noChangeAspect="1"/>
          </p:cNvPicPr>
          <p:nvPr/>
        </p:nvPicPr>
        <p:blipFill>
          <a:blip r:embed="rId4">
            <a:extLst>
              <a:ext uri="{28A0092B-C50C-407E-A947-70E740481C1C}">
                <a14:useLocalDpi xmlns:a14="http://schemas.microsoft.com/office/drawing/2010/main" val="0"/>
              </a:ext>
            </a:extLst>
          </a:blip>
          <a:srcRect l="9958" r="8636"/>
          <a:stretch/>
        </p:blipFill>
        <p:spPr>
          <a:xfrm>
            <a:off x="6095998" y="1286143"/>
            <a:ext cx="6096001" cy="428571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000B737-D999-E076-2A14-39ED9E4C7E65}"/>
                  </a:ext>
                </a:extLst>
              </p:cNvPr>
              <p:cNvSpPr txBox="1"/>
              <p:nvPr/>
            </p:nvSpPr>
            <p:spPr>
              <a:xfrm>
                <a:off x="2070340" y="867133"/>
                <a:ext cx="1763293" cy="1015663"/>
              </a:xfrm>
              <a:prstGeom prst="rect">
                <a:avLst/>
              </a:prstGeom>
              <a:solidFill>
                <a:srgbClr val="FFC000"/>
              </a:solidFill>
            </p:spPr>
            <p:txBody>
              <a:bodyPr wrap="square" rtlCol="0">
                <a:spAutoFit/>
              </a:bodyPr>
              <a:lstStyle/>
              <a:p>
                <a:pPr algn="ctr"/>
                <a14:m>
                  <m:oMath xmlns:m="http://schemas.openxmlformats.org/officeDocument/2006/math">
                    <m:r>
                      <a:rPr lang="en-US" sz="2000" b="0" i="1" smtClean="0">
                        <a:latin typeface="Cambria Math" panose="02040503050406030204" pitchFamily="18" charset="0"/>
                      </a:rPr>
                      <m:t>𝜀</m:t>
                    </m:r>
                  </m:oMath>
                </a14:m>
                <a:r>
                  <a:rPr lang="en-US" sz="2000" dirty="0"/>
                  <a:t> almost fully recovers after 100 ps.</a:t>
                </a:r>
              </a:p>
            </p:txBody>
          </p:sp>
        </mc:Choice>
        <mc:Fallback xmlns="">
          <p:sp>
            <p:nvSpPr>
              <p:cNvPr id="8" name="TextBox 7">
                <a:extLst>
                  <a:ext uri="{FF2B5EF4-FFF2-40B4-BE49-F238E27FC236}">
                    <a16:creationId xmlns:a16="http://schemas.microsoft.com/office/drawing/2014/main" id="{9000B737-D999-E076-2A14-39ED9E4C7E65}"/>
                  </a:ext>
                </a:extLst>
              </p:cNvPr>
              <p:cNvSpPr txBox="1">
                <a:spLocks noRot="1" noChangeAspect="1" noMove="1" noResize="1" noEditPoints="1" noAdjustHandles="1" noChangeArrowheads="1" noChangeShapeType="1" noTextEdit="1"/>
              </p:cNvSpPr>
              <p:nvPr/>
            </p:nvSpPr>
            <p:spPr>
              <a:xfrm>
                <a:off x="2070340" y="867133"/>
                <a:ext cx="1763293" cy="1015663"/>
              </a:xfrm>
              <a:prstGeom prst="rect">
                <a:avLst/>
              </a:prstGeom>
              <a:blipFill>
                <a:blip r:embed="rId5"/>
                <a:stretch>
                  <a:fillRect l="-3460" t="-2395" r="-6228" b="-101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886E9D0-C755-4096-B07B-501E50161A0A}"/>
                  </a:ext>
                </a:extLst>
              </p:cNvPr>
              <p:cNvSpPr txBox="1"/>
              <p:nvPr/>
            </p:nvSpPr>
            <p:spPr>
              <a:xfrm>
                <a:off x="7996683" y="5343415"/>
                <a:ext cx="2406770" cy="1015663"/>
              </a:xfrm>
              <a:prstGeom prst="rect">
                <a:avLst/>
              </a:prstGeom>
              <a:solidFill>
                <a:srgbClr val="FFC000"/>
              </a:solidFill>
            </p:spPr>
            <p:txBody>
              <a:bodyPr wrap="square" rtlCol="0">
                <a:spAutoFit/>
              </a:bodyPr>
              <a:lstStyle/>
              <a:p>
                <a:pPr algn="ct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𝜀</m:t>
                        </m:r>
                      </m:e>
                      <m:sub>
                        <m:r>
                          <a:rPr lang="en-US" sz="2000" b="0" i="0" smtClean="0">
                            <a:latin typeface="Cambria Math" panose="02040503050406030204" pitchFamily="18" charset="0"/>
                          </a:rPr>
                          <m:t>2</m:t>
                        </m:r>
                      </m:sub>
                    </m:sSub>
                  </m:oMath>
                </a14:m>
                <a:r>
                  <a:rPr lang="en-US" sz="2000" dirty="0"/>
                  <a:t> decreases within </a:t>
                </a:r>
              </a:p>
              <a:p>
                <a:pPr algn="ctr"/>
                <a:r>
                  <a:rPr lang="en-US" sz="2000" dirty="0"/>
                  <a:t>the first </a:t>
                </a:r>
                <a:r>
                  <a:rPr lang="en-US" sz="2000" dirty="0" err="1"/>
                  <a:t>ps</a:t>
                </a:r>
                <a:r>
                  <a:rPr lang="en-US" sz="2000" dirty="0"/>
                  <a:t> and recover afterwards.</a:t>
                </a:r>
              </a:p>
            </p:txBody>
          </p:sp>
        </mc:Choice>
        <mc:Fallback xmlns="">
          <p:sp>
            <p:nvSpPr>
              <p:cNvPr id="9" name="TextBox 8">
                <a:extLst>
                  <a:ext uri="{FF2B5EF4-FFF2-40B4-BE49-F238E27FC236}">
                    <a16:creationId xmlns:a16="http://schemas.microsoft.com/office/drawing/2014/main" id="{A886E9D0-C755-4096-B07B-501E50161A0A}"/>
                  </a:ext>
                </a:extLst>
              </p:cNvPr>
              <p:cNvSpPr txBox="1">
                <a:spLocks noRot="1" noChangeAspect="1" noMove="1" noResize="1" noEditPoints="1" noAdjustHandles="1" noChangeArrowheads="1" noChangeShapeType="1" noTextEdit="1"/>
              </p:cNvSpPr>
              <p:nvPr/>
            </p:nvSpPr>
            <p:spPr>
              <a:xfrm>
                <a:off x="7996683" y="5343415"/>
                <a:ext cx="2406770" cy="1015663"/>
              </a:xfrm>
              <a:prstGeom prst="rect">
                <a:avLst/>
              </a:prstGeom>
              <a:blipFill>
                <a:blip r:embed="rId6"/>
                <a:stretch>
                  <a:fillRect l="-1772" t="-3012" r="-4557" b="-10843"/>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21D7301B-5D39-8CFB-9555-8A6A06240FA8}"/>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24</a:t>
            </a:fld>
            <a:endParaRPr lang="en-US" sz="1600" dirty="0"/>
          </a:p>
        </p:txBody>
      </p:sp>
    </p:spTree>
    <p:extLst>
      <p:ext uri="{BB962C8B-B14F-4D97-AF65-F5344CB8AC3E}">
        <p14:creationId xmlns:p14="http://schemas.microsoft.com/office/powerpoint/2010/main" val="6717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F67B5-109E-0836-C52C-72FF84B8DF6D}"/>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DF7B94AC-C049-A8B6-18B3-893AE90D3726}"/>
              </a:ext>
            </a:extLst>
          </p:cNvPr>
          <p:cNvSpPr>
            <a:spLocks noGrp="1"/>
          </p:cNvSpPr>
          <p:nvPr>
            <p:ph type="ctrTitle"/>
          </p:nvPr>
        </p:nvSpPr>
        <p:spPr>
          <a:xfrm>
            <a:off x="914400" y="806780"/>
            <a:ext cx="10363200" cy="1466291"/>
          </a:xfrm>
        </p:spPr>
        <p:txBody>
          <a:bodyPr>
            <a:normAutofit/>
          </a:bodyPr>
          <a:lstStyle/>
          <a:p>
            <a:r>
              <a:rPr lang="en-US" sz="4000" dirty="0"/>
              <a:t>Carrier statistics</a:t>
            </a:r>
            <a:endParaRPr lang="en-US" sz="1400" dirty="0"/>
          </a:p>
        </p:txBody>
      </p:sp>
    </p:spTree>
    <p:extLst>
      <p:ext uri="{BB962C8B-B14F-4D97-AF65-F5344CB8AC3E}">
        <p14:creationId xmlns:p14="http://schemas.microsoft.com/office/powerpoint/2010/main" val="225431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32ABF-F3D6-1530-2DBA-52D749EDA24D}"/>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4AC50D08-3425-D7BD-04F5-AF0454ED8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4000" y="269575"/>
            <a:ext cx="9144000" cy="5486400"/>
          </a:xfrm>
          <a:prstGeom prst="rect">
            <a:avLst/>
          </a:prstGeom>
        </p:spPr>
      </p:pic>
      <p:sp>
        <p:nvSpPr>
          <p:cNvPr id="73" name="Title 1">
            <a:extLst>
              <a:ext uri="{FF2B5EF4-FFF2-40B4-BE49-F238E27FC236}">
                <a16:creationId xmlns:a16="http://schemas.microsoft.com/office/drawing/2014/main" id="{60145F96-3A25-832B-2FE6-27C4D86E27D7}"/>
              </a:ext>
            </a:extLst>
          </p:cNvPr>
          <p:cNvSpPr>
            <a:spLocks noGrp="1"/>
          </p:cNvSpPr>
          <p:nvPr>
            <p:ph type="title"/>
          </p:nvPr>
        </p:nvSpPr>
        <p:spPr>
          <a:xfrm>
            <a:off x="838200" y="1"/>
            <a:ext cx="10515600" cy="771460"/>
          </a:xfrm>
        </p:spPr>
        <p:txBody>
          <a:bodyPr>
            <a:normAutofit/>
          </a:bodyPr>
          <a:lstStyle/>
          <a:p>
            <a:pPr algn="ctr"/>
            <a:r>
              <a:rPr lang="en-US" sz="3500" dirty="0"/>
              <a:t>First 100s of femtoseconds</a:t>
            </a:r>
          </a:p>
        </p:txBody>
      </p:sp>
      <p:sp>
        <p:nvSpPr>
          <p:cNvPr id="7" name="Google Shape;99;p16">
            <a:extLst>
              <a:ext uri="{FF2B5EF4-FFF2-40B4-BE49-F238E27FC236}">
                <a16:creationId xmlns:a16="http://schemas.microsoft.com/office/drawing/2014/main" id="{7FBD6BB1-449B-1E77-F18D-8752B657AD15}"/>
              </a:ext>
            </a:extLst>
          </p:cNvPr>
          <p:cNvSpPr txBox="1"/>
          <p:nvPr/>
        </p:nvSpPr>
        <p:spPr>
          <a:xfrm>
            <a:off x="6090270" y="5811598"/>
            <a:ext cx="5443247" cy="830966"/>
          </a:xfrm>
          <a:prstGeom prst="rect">
            <a:avLst/>
          </a:prstGeom>
          <a:noFill/>
          <a:ln>
            <a:noFill/>
          </a:ln>
        </p:spPr>
        <p:txBody>
          <a:bodyPr spcFirstLastPara="1" wrap="square" lIns="91425" tIns="91425" rIns="91425" bIns="91425" anchor="t" anchorCtr="0">
            <a:spAutoFit/>
          </a:bodyPr>
          <a:lstStyle/>
          <a:p>
            <a:r>
              <a:rPr lang="en-US" dirty="0">
                <a:solidFill>
                  <a:schemeClr val="bg1"/>
                </a:solidFill>
                <a:ea typeface="Calibri"/>
                <a:cs typeface="Times New Roman"/>
                <a:sym typeface="Times New Roman"/>
              </a:rPr>
              <a:t>H. Kalt, C. F. Klingshirn, </a:t>
            </a:r>
            <a:r>
              <a:rPr lang="en-US" i="1" dirty="0">
                <a:solidFill>
                  <a:schemeClr val="bg1"/>
                </a:solidFill>
                <a:ea typeface="Calibri"/>
                <a:cs typeface="Times New Roman"/>
                <a:sym typeface="Times New Roman"/>
              </a:rPr>
              <a:t>Semiconductor Optics 2</a:t>
            </a:r>
            <a:r>
              <a:rPr lang="en-US" dirty="0">
                <a:solidFill>
                  <a:schemeClr val="bg1"/>
                </a:solidFill>
                <a:ea typeface="Calibri"/>
                <a:cs typeface="Times New Roman"/>
                <a:sym typeface="Times New Roman"/>
              </a:rPr>
              <a:t> (Springer, 2024). </a:t>
            </a:r>
            <a:r>
              <a:rPr lang="en-US" dirty="0">
                <a:solidFill>
                  <a:schemeClr val="bg1"/>
                </a:solidFill>
                <a:latin typeface="+mj-lt"/>
                <a:ea typeface="Calibri"/>
                <a:cs typeface="Times New Roman"/>
                <a:sym typeface="Times New Roman"/>
              </a:rPr>
              <a:t>R. R. Alfano, </a:t>
            </a:r>
            <a:r>
              <a:rPr lang="en-US" b="0" i="1" dirty="0">
                <a:solidFill>
                  <a:srgbClr val="FFFFFF"/>
                </a:solidFill>
                <a:effectLst/>
                <a:latin typeface="+mj-lt"/>
              </a:rPr>
              <a:t>Semiconductors Probed by Ultrafast Laser Spectroscopy I</a:t>
            </a:r>
            <a:r>
              <a:rPr lang="en-US" b="0" i="0" dirty="0">
                <a:solidFill>
                  <a:srgbClr val="FFFFFF"/>
                </a:solidFill>
                <a:effectLst/>
                <a:latin typeface="+mj-lt"/>
              </a:rPr>
              <a:t> </a:t>
            </a:r>
            <a:r>
              <a:rPr lang="fr-FR" dirty="0">
                <a:solidFill>
                  <a:schemeClr val="bg1"/>
                </a:solidFill>
                <a:latin typeface="+mj-lt"/>
                <a:ea typeface="Calibri"/>
                <a:cs typeface="Times New Roman"/>
                <a:sym typeface="Times New Roman"/>
              </a:rPr>
              <a:t>(Academic </a:t>
            </a:r>
            <a:r>
              <a:rPr lang="fr-FR" dirty="0" err="1">
                <a:solidFill>
                  <a:schemeClr val="bg1"/>
                </a:solidFill>
                <a:latin typeface="+mj-lt"/>
                <a:ea typeface="Calibri"/>
                <a:cs typeface="Times New Roman"/>
                <a:sym typeface="Times New Roman"/>
              </a:rPr>
              <a:t>Press</a:t>
            </a:r>
            <a:r>
              <a:rPr lang="fr-FR" dirty="0">
                <a:solidFill>
                  <a:schemeClr val="bg1"/>
                </a:solidFill>
                <a:latin typeface="+mj-lt"/>
                <a:ea typeface="Calibri"/>
                <a:cs typeface="Times New Roman"/>
                <a:sym typeface="Times New Roman"/>
              </a:rPr>
              <a:t>, 1984)</a:t>
            </a:r>
            <a:r>
              <a:rPr lang="en-US" dirty="0">
                <a:solidFill>
                  <a:schemeClr val="bg1"/>
                </a:solidFill>
                <a:latin typeface="+mj-lt"/>
                <a:ea typeface="Calibri"/>
                <a:cs typeface="Times New Roman"/>
                <a:sym typeface="Times New Roman"/>
              </a:rPr>
              <a:t>.</a:t>
            </a:r>
          </a:p>
        </p:txBody>
      </p:sp>
      <p:sp>
        <p:nvSpPr>
          <p:cNvPr id="11" name="TextBox 10">
            <a:extLst>
              <a:ext uri="{FF2B5EF4-FFF2-40B4-BE49-F238E27FC236}">
                <a16:creationId xmlns:a16="http://schemas.microsoft.com/office/drawing/2014/main" id="{10BB2CA1-E5D6-3C8A-578D-E8876F6CEF25}"/>
              </a:ext>
            </a:extLst>
          </p:cNvPr>
          <p:cNvSpPr txBox="1"/>
          <p:nvPr/>
        </p:nvSpPr>
        <p:spPr>
          <a:xfrm>
            <a:off x="8056649" y="3868308"/>
            <a:ext cx="2611351" cy="1015663"/>
          </a:xfrm>
          <a:prstGeom prst="rect">
            <a:avLst/>
          </a:prstGeom>
          <a:solidFill>
            <a:srgbClr val="FFC000"/>
          </a:solidFill>
        </p:spPr>
        <p:txBody>
          <a:bodyPr wrap="square" rtlCol="0">
            <a:spAutoFit/>
          </a:bodyPr>
          <a:lstStyle/>
          <a:p>
            <a:pPr algn="ctr"/>
            <a:r>
              <a:rPr lang="en-US" sz="2000" dirty="0"/>
              <a:t>Intervalley scattering is more efficient than intravalley scattering.</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1E8741D-BF12-B646-2EAD-E41181A6CE7F}"/>
                  </a:ext>
                </a:extLst>
              </p:cNvPr>
              <p:cNvSpPr txBox="1"/>
              <p:nvPr/>
            </p:nvSpPr>
            <p:spPr>
              <a:xfrm>
                <a:off x="2768426" y="2836373"/>
                <a:ext cx="2306504" cy="740203"/>
              </a:xfrm>
              <a:prstGeom prst="rect">
                <a:avLst/>
              </a:prstGeom>
              <a:solidFill>
                <a:schemeClr val="accent6">
                  <a:lumMod val="20000"/>
                  <a:lumOff val="80000"/>
                </a:schemeClr>
              </a:solidFill>
              <a:ln w="38100">
                <a:solidFill>
                  <a:schemeClr val="accent6">
                    <a:lumMod val="60000"/>
                    <a:lumOff val="40000"/>
                  </a:schemeClr>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𝐸</m:t>
                          </m:r>
                        </m:e>
                        <m:sub>
                          <m:r>
                            <a:rPr lang="en-US" sz="2000" b="0" i="1" smtClean="0">
                              <a:latin typeface="Cambria Math" panose="02040503050406030204" pitchFamily="18" charset="0"/>
                              <a:ea typeface="Cambria Math" panose="02040503050406030204" pitchFamily="18" charset="0"/>
                            </a:rPr>
                            <m:t>𝑒</m:t>
                          </m:r>
                        </m:sub>
                      </m:sSub>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rPr>
                          </m:ctrlPr>
                        </m:fPr>
                        <m:num>
                          <m:r>
                            <a:rPr lang="en-US" sz="2000" b="0" i="1" smtClean="0">
                              <a:latin typeface="Cambria Math" panose="02040503050406030204" pitchFamily="18" charset="0"/>
                            </a:rPr>
                            <m:t>ℏ</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𝜔</m:t>
                              </m:r>
                            </m:e>
                            <m:sub>
                              <m:r>
                                <m:rPr>
                                  <m:sty m:val="p"/>
                                </m:rPr>
                                <a:rPr lang="en-US" sz="2000" b="0" i="0" smtClean="0">
                                  <a:latin typeface="Cambria Math" panose="02040503050406030204" pitchFamily="18" charset="0"/>
                                </a:rPr>
                                <m:t>pump</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0</m:t>
                              </m:r>
                            </m:sub>
                          </m:sSub>
                        </m:num>
                        <m:den>
                          <m:r>
                            <a:rPr lang="en-US" sz="2000" b="0" i="1" smtClean="0">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𝑚</m:t>
                              </m:r>
                            </m:e>
                            <m:sub>
                              <m:r>
                                <a:rPr lang="en-US" sz="2000" b="0" i="1" smtClean="0">
                                  <a:latin typeface="Cambria Math" panose="02040503050406030204" pitchFamily="18" charset="0"/>
                                  <a:ea typeface="Cambria Math" panose="02040503050406030204" pitchFamily="18" charset="0"/>
                                </a:rPr>
                                <m:t>𝑒</m:t>
                              </m:r>
                            </m:sub>
                          </m:sSub>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𝑚</m:t>
                              </m:r>
                            </m:e>
                            <m:sub>
                              <m:r>
                                <a:rPr lang="en-US" sz="2000" b="0" i="1" smtClean="0">
                                  <a:latin typeface="Cambria Math" panose="02040503050406030204" pitchFamily="18" charset="0"/>
                                  <a:ea typeface="Cambria Math" panose="02040503050406030204" pitchFamily="18" charset="0"/>
                                </a:rPr>
                                <m:t>h</m:t>
                              </m:r>
                            </m:sub>
                          </m:sSub>
                        </m:den>
                      </m:f>
                    </m:oMath>
                  </m:oMathPara>
                </a14:m>
                <a:endParaRPr lang="en-US" sz="2000" dirty="0"/>
              </a:p>
            </p:txBody>
          </p:sp>
        </mc:Choice>
        <mc:Fallback xmlns="">
          <p:sp>
            <p:nvSpPr>
              <p:cNvPr id="12" name="TextBox 11">
                <a:extLst>
                  <a:ext uri="{FF2B5EF4-FFF2-40B4-BE49-F238E27FC236}">
                    <a16:creationId xmlns:a16="http://schemas.microsoft.com/office/drawing/2014/main" id="{11E8741D-BF12-B646-2EAD-E41181A6CE7F}"/>
                  </a:ext>
                </a:extLst>
              </p:cNvPr>
              <p:cNvSpPr txBox="1">
                <a:spLocks noRot="1" noChangeAspect="1" noMove="1" noResize="1" noEditPoints="1" noAdjustHandles="1" noChangeArrowheads="1" noChangeShapeType="1" noTextEdit="1"/>
              </p:cNvSpPr>
              <p:nvPr/>
            </p:nvSpPr>
            <p:spPr>
              <a:xfrm>
                <a:off x="2768426" y="2836373"/>
                <a:ext cx="2306504" cy="740203"/>
              </a:xfrm>
              <a:prstGeom prst="rect">
                <a:avLst/>
              </a:prstGeom>
              <a:blipFill>
                <a:blip r:embed="rId5"/>
                <a:stretch>
                  <a:fillRect/>
                </a:stretch>
              </a:blipFill>
              <a:ln w="38100">
                <a:solidFill>
                  <a:schemeClr val="accent6">
                    <a:lumMod val="60000"/>
                    <a:lumOff val="40000"/>
                  </a:schemeClr>
                </a:solidFill>
              </a:ln>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EB896864-E264-7051-5A74-E9E71CA48421}"/>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26</a:t>
            </a:fld>
            <a:endParaRPr lang="en-US" sz="1600" dirty="0"/>
          </a:p>
        </p:txBody>
      </p:sp>
    </p:spTree>
    <p:extLst>
      <p:ext uri="{BB962C8B-B14F-4D97-AF65-F5344CB8AC3E}">
        <p14:creationId xmlns:p14="http://schemas.microsoft.com/office/powerpoint/2010/main" val="49086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3F95C-5C5E-D30F-876E-1EE683AE2D55}"/>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5536C1C1-84FE-7953-271E-22120CC614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4000" y="269122"/>
            <a:ext cx="9144000" cy="5486400"/>
          </a:xfrm>
          <a:prstGeom prst="rect">
            <a:avLst/>
          </a:prstGeom>
        </p:spPr>
      </p:pic>
      <p:sp>
        <p:nvSpPr>
          <p:cNvPr id="73" name="Title 1">
            <a:extLst>
              <a:ext uri="{FF2B5EF4-FFF2-40B4-BE49-F238E27FC236}">
                <a16:creationId xmlns:a16="http://schemas.microsoft.com/office/drawing/2014/main" id="{5234B094-15C7-8989-E7DE-674821438C04}"/>
              </a:ext>
            </a:extLst>
          </p:cNvPr>
          <p:cNvSpPr>
            <a:spLocks noGrp="1"/>
          </p:cNvSpPr>
          <p:nvPr>
            <p:ph type="title"/>
          </p:nvPr>
        </p:nvSpPr>
        <p:spPr>
          <a:xfrm>
            <a:off x="838200" y="1"/>
            <a:ext cx="10515600" cy="771460"/>
          </a:xfrm>
        </p:spPr>
        <p:txBody>
          <a:bodyPr>
            <a:normAutofit/>
          </a:bodyPr>
          <a:lstStyle/>
          <a:p>
            <a:pPr algn="ctr"/>
            <a:r>
              <a:rPr lang="en-US" sz="3500" dirty="0"/>
              <a:t>First picoseconds</a:t>
            </a:r>
          </a:p>
        </p:txBody>
      </p:sp>
      <p:sp>
        <p:nvSpPr>
          <p:cNvPr id="7" name="Google Shape;99;p16">
            <a:extLst>
              <a:ext uri="{FF2B5EF4-FFF2-40B4-BE49-F238E27FC236}">
                <a16:creationId xmlns:a16="http://schemas.microsoft.com/office/drawing/2014/main" id="{BD7D11C9-EE03-5AAE-27FE-F68268342115}"/>
              </a:ext>
            </a:extLst>
          </p:cNvPr>
          <p:cNvSpPr txBox="1"/>
          <p:nvPr/>
        </p:nvSpPr>
        <p:spPr>
          <a:xfrm>
            <a:off x="6090270" y="5811598"/>
            <a:ext cx="5443247" cy="615523"/>
          </a:xfrm>
          <a:prstGeom prst="rect">
            <a:avLst/>
          </a:prstGeom>
          <a:noFill/>
          <a:ln>
            <a:noFill/>
          </a:ln>
        </p:spPr>
        <p:txBody>
          <a:bodyPr spcFirstLastPara="1" wrap="square" lIns="91425" tIns="91425" rIns="91425" bIns="91425" anchor="t" anchorCtr="0">
            <a:spAutoFit/>
          </a:bodyPr>
          <a:lstStyle/>
          <a:p>
            <a:r>
              <a:rPr lang="en-US" dirty="0">
                <a:solidFill>
                  <a:schemeClr val="bg1"/>
                </a:solidFill>
                <a:ea typeface="Calibri"/>
                <a:cs typeface="Times New Roman"/>
                <a:sym typeface="Times New Roman"/>
              </a:rPr>
              <a:t>H. Kalt, C. F. Klingshirn, </a:t>
            </a:r>
            <a:r>
              <a:rPr lang="en-US" i="1" dirty="0">
                <a:solidFill>
                  <a:schemeClr val="bg1"/>
                </a:solidFill>
                <a:ea typeface="Calibri"/>
                <a:cs typeface="Times New Roman"/>
                <a:sym typeface="Times New Roman"/>
              </a:rPr>
              <a:t>Semiconductor Optics 2</a:t>
            </a:r>
            <a:r>
              <a:rPr lang="en-US" dirty="0">
                <a:solidFill>
                  <a:schemeClr val="bg1"/>
                </a:solidFill>
                <a:ea typeface="Calibri"/>
                <a:cs typeface="Times New Roman"/>
                <a:sym typeface="Times New Roman"/>
              </a:rPr>
              <a:t> (Springer, 2024). P</a:t>
            </a:r>
            <a:r>
              <a:rPr lang="en-US" dirty="0">
                <a:solidFill>
                  <a:schemeClr val="bg1"/>
                </a:solidFill>
                <a:latin typeface="+mn-lt"/>
                <a:ea typeface="Calibri"/>
                <a:cs typeface="Times New Roman"/>
                <a:sym typeface="Times New Roman"/>
              </a:rPr>
              <a:t>. </a:t>
            </a:r>
            <a:r>
              <a:rPr lang="en-US" dirty="0" err="1">
                <a:solidFill>
                  <a:schemeClr val="bg1"/>
                </a:solidFill>
                <a:latin typeface="+mn-lt"/>
                <a:ea typeface="Calibri"/>
                <a:cs typeface="Times New Roman"/>
                <a:sym typeface="Times New Roman"/>
              </a:rPr>
              <a:t>Vashishta</a:t>
            </a:r>
            <a:r>
              <a:rPr lang="en-US" dirty="0">
                <a:solidFill>
                  <a:schemeClr val="bg1"/>
                </a:solidFill>
                <a:latin typeface="+mn-lt"/>
                <a:ea typeface="Calibri"/>
                <a:cs typeface="Times New Roman"/>
                <a:sym typeface="Times New Roman"/>
              </a:rPr>
              <a:t>, </a:t>
            </a:r>
            <a:r>
              <a:rPr lang="fr-FR" dirty="0" err="1">
                <a:solidFill>
                  <a:schemeClr val="bg1"/>
                </a:solidFill>
                <a:latin typeface="+mn-lt"/>
                <a:ea typeface="Calibri"/>
                <a:cs typeface="Times New Roman"/>
                <a:sym typeface="Times New Roman"/>
              </a:rPr>
              <a:t>Appl</a:t>
            </a:r>
            <a:r>
              <a:rPr lang="fr-FR" dirty="0">
                <a:solidFill>
                  <a:schemeClr val="bg1"/>
                </a:solidFill>
                <a:latin typeface="+mn-lt"/>
                <a:ea typeface="Calibri"/>
                <a:cs typeface="Times New Roman"/>
                <a:sym typeface="Times New Roman"/>
              </a:rPr>
              <a:t>. Phys. </a:t>
            </a:r>
            <a:r>
              <a:rPr lang="fr-FR" dirty="0" err="1">
                <a:solidFill>
                  <a:schemeClr val="bg1"/>
                </a:solidFill>
                <a:latin typeface="+mn-lt"/>
                <a:ea typeface="Calibri"/>
                <a:cs typeface="Times New Roman"/>
                <a:sym typeface="Times New Roman"/>
              </a:rPr>
              <a:t>Rev</a:t>
            </a:r>
            <a:r>
              <a:rPr lang="fr-FR" dirty="0">
                <a:solidFill>
                  <a:schemeClr val="bg1"/>
                </a:solidFill>
                <a:latin typeface="+mn-lt"/>
                <a:ea typeface="Calibri"/>
                <a:cs typeface="Times New Roman"/>
                <a:sym typeface="Times New Roman"/>
              </a:rPr>
              <a:t>. B. </a:t>
            </a:r>
            <a:r>
              <a:rPr lang="fr-FR" b="1" dirty="0">
                <a:solidFill>
                  <a:schemeClr val="bg1"/>
                </a:solidFill>
                <a:latin typeface="+mn-lt"/>
                <a:ea typeface="Calibri"/>
                <a:cs typeface="Times New Roman"/>
                <a:sym typeface="Times New Roman"/>
              </a:rPr>
              <a:t>25</a:t>
            </a:r>
            <a:r>
              <a:rPr lang="fr-FR" dirty="0">
                <a:solidFill>
                  <a:schemeClr val="bg1"/>
                </a:solidFill>
                <a:latin typeface="+mn-lt"/>
                <a:ea typeface="Calibri"/>
                <a:cs typeface="Times New Roman"/>
                <a:sym typeface="Times New Roman"/>
              </a:rPr>
              <a:t>, 6492 (1982)</a:t>
            </a:r>
            <a:r>
              <a:rPr lang="en-US" dirty="0">
                <a:solidFill>
                  <a:schemeClr val="bg1"/>
                </a:solidFill>
                <a:latin typeface="+mn-lt"/>
                <a:ea typeface="Calibri"/>
                <a:cs typeface="Times New Roman"/>
                <a:sym typeface="Times New Roman"/>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81DF4C9-42B6-BD3E-CCAC-43F90E9E115E}"/>
                  </a:ext>
                </a:extLst>
              </p:cNvPr>
              <p:cNvSpPr txBox="1"/>
              <p:nvPr/>
            </p:nvSpPr>
            <p:spPr>
              <a:xfrm>
                <a:off x="8574281" y="1980495"/>
                <a:ext cx="2574907" cy="477118"/>
              </a:xfrm>
              <a:prstGeom prst="rect">
                <a:avLst/>
              </a:prstGeom>
              <a:solidFill>
                <a:srgbClr val="FFC000"/>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𝐸</m:t>
                          </m:r>
                        </m:e>
                        <m:sub>
                          <m:r>
                            <a:rPr lang="en-US" sz="2000" b="0" i="1" smtClean="0">
                              <a:latin typeface="Cambria Math" panose="02040503050406030204" pitchFamily="18" charset="0"/>
                              <a:ea typeface="Cambria Math" panose="02040503050406030204" pitchFamily="18" charset="0"/>
                            </a:rPr>
                            <m:t>𝐹</m:t>
                          </m:r>
                        </m:sub>
                        <m:sup>
                          <m:r>
                            <m:rPr>
                              <m:sty m:val="p"/>
                            </m:rPr>
                            <a:rPr lang="en-US" sz="2000" b="0" i="0" smtClean="0">
                              <a:latin typeface="Cambria Math" panose="02040503050406030204" pitchFamily="18" charset="0"/>
                              <a:ea typeface="Cambria Math" panose="02040503050406030204" pitchFamily="18" charset="0"/>
                            </a:rPr>
                            <m:t>C</m:t>
                          </m:r>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Γ</m:t>
                          </m:r>
                          <m:r>
                            <a:rPr lang="en-US" sz="2000" b="0" i="0" smtClean="0">
                              <a:latin typeface="Cambria Math" panose="02040503050406030204" pitchFamily="18" charset="0"/>
                              <a:ea typeface="Cambria Math" panose="02040503050406030204" pitchFamily="18" charset="0"/>
                            </a:rPr>
                            <m:t>)</m:t>
                          </m:r>
                        </m:sup>
                      </m:sSubSup>
                      <m:r>
                        <a:rPr lang="en-US" sz="2000" b="0" i="1" smtClean="0">
                          <a:latin typeface="Cambria Math" panose="02040503050406030204" pitchFamily="18" charset="0"/>
                          <a:ea typeface="Cambria Math" panose="02040503050406030204" pitchFamily="18" charset="0"/>
                        </a:rPr>
                        <m:t>=</m:t>
                      </m:r>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𝐹</m:t>
                          </m:r>
                        </m:sub>
                        <m:sup>
                          <m:r>
                            <m:rPr>
                              <m:sty m:val="p"/>
                            </m:rPr>
                            <a:rPr lang="en-US" sz="2000">
                              <a:latin typeface="Cambria Math" panose="02040503050406030204" pitchFamily="18" charset="0"/>
                              <a:ea typeface="Cambria Math" panose="02040503050406030204" pitchFamily="18" charset="0"/>
                            </a:rPr>
                            <m:t>C</m:t>
                          </m:r>
                          <m:r>
                            <a:rPr lang="en-US" sz="200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L</m:t>
                          </m:r>
                          <m:r>
                            <a:rPr lang="en-US" sz="2000">
                              <a:latin typeface="Cambria Math" panose="02040503050406030204" pitchFamily="18" charset="0"/>
                              <a:ea typeface="Cambria Math" panose="02040503050406030204" pitchFamily="18" charset="0"/>
                            </a:rPr>
                            <m:t>)</m:t>
                          </m:r>
                        </m:sup>
                      </m:sSubSup>
                      <m:r>
                        <a:rPr lang="en-US" sz="2000" b="0" i="1" smtClean="0">
                          <a:latin typeface="Cambria Math" panose="02040503050406030204" pitchFamily="18" charset="0"/>
                          <a:ea typeface="Cambria Math" panose="02040503050406030204" pitchFamily="18" charset="0"/>
                        </a:rPr>
                        <m:t>=</m:t>
                      </m:r>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𝐹</m:t>
                          </m:r>
                        </m:sub>
                        <m:sup>
                          <m:r>
                            <m:rPr>
                              <m:sty m:val="p"/>
                            </m:rPr>
                            <a:rPr lang="en-US" sz="2000">
                              <a:latin typeface="Cambria Math" panose="02040503050406030204" pitchFamily="18" charset="0"/>
                              <a:ea typeface="Cambria Math" panose="02040503050406030204" pitchFamily="18" charset="0"/>
                            </a:rPr>
                            <m:t>C</m:t>
                          </m:r>
                          <m:r>
                            <a:rPr lang="en-US" sz="200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X</m:t>
                          </m:r>
                          <m:r>
                            <a:rPr lang="en-US" sz="2000">
                              <a:latin typeface="Cambria Math" panose="02040503050406030204" pitchFamily="18" charset="0"/>
                              <a:ea typeface="Cambria Math" panose="02040503050406030204" pitchFamily="18" charset="0"/>
                            </a:rPr>
                            <m:t>)</m:t>
                          </m:r>
                        </m:sup>
                      </m:sSubSup>
                    </m:oMath>
                  </m:oMathPara>
                </a14:m>
                <a:endParaRPr lang="en-US" sz="2000" dirty="0"/>
              </a:p>
            </p:txBody>
          </p:sp>
        </mc:Choice>
        <mc:Fallback xmlns="">
          <p:sp>
            <p:nvSpPr>
              <p:cNvPr id="4" name="TextBox 3">
                <a:extLst>
                  <a:ext uri="{FF2B5EF4-FFF2-40B4-BE49-F238E27FC236}">
                    <a16:creationId xmlns:a16="http://schemas.microsoft.com/office/drawing/2014/main" id="{281DF4C9-42B6-BD3E-CCAC-43F90E9E115E}"/>
                  </a:ext>
                </a:extLst>
              </p:cNvPr>
              <p:cNvSpPr txBox="1">
                <a:spLocks noRot="1" noChangeAspect="1" noMove="1" noResize="1" noEditPoints="1" noAdjustHandles="1" noChangeArrowheads="1" noChangeShapeType="1" noTextEdit="1"/>
              </p:cNvSpPr>
              <p:nvPr/>
            </p:nvSpPr>
            <p:spPr>
              <a:xfrm>
                <a:off x="8574281" y="1980495"/>
                <a:ext cx="2574907" cy="477118"/>
              </a:xfrm>
              <a:prstGeom prst="rect">
                <a:avLst/>
              </a:prstGeom>
              <a:blipFill>
                <a:blip r:embed="rId5"/>
                <a:stretch>
                  <a:fillRect l="-711"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6DA5261-BDE3-3401-BD53-8393418DDC5F}"/>
                  </a:ext>
                </a:extLst>
              </p:cNvPr>
              <p:cNvSpPr txBox="1"/>
              <p:nvPr/>
            </p:nvSpPr>
            <p:spPr>
              <a:xfrm>
                <a:off x="9092053" y="5164626"/>
                <a:ext cx="1539362" cy="448649"/>
              </a:xfrm>
              <a:prstGeom prst="rect">
                <a:avLst/>
              </a:prstGeom>
              <a:solidFill>
                <a:schemeClr val="accent6">
                  <a:lumMod val="20000"/>
                  <a:lumOff val="80000"/>
                </a:schemeClr>
              </a:solidFill>
              <a:ln w="38100">
                <a:solidFill>
                  <a:schemeClr val="accent6">
                    <a:lumMod val="60000"/>
                    <a:lumOff val="40000"/>
                  </a:schemeClr>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𝜇</m:t>
                      </m:r>
                      <m:r>
                        <a:rPr lang="en-US" sz="2000" i="1" smtClean="0">
                          <a:latin typeface="Cambria Math" panose="02040503050406030204" pitchFamily="18" charset="0"/>
                          <a:ea typeface="Cambria Math" panose="02040503050406030204" pitchFamily="18" charset="0"/>
                        </a:rPr>
                        <m:t>=</m:t>
                      </m:r>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𝐸</m:t>
                          </m:r>
                        </m:e>
                        <m:sub>
                          <m:r>
                            <m:rPr>
                              <m:sty m:val="p"/>
                            </m:rPr>
                            <a:rPr lang="en-US" sz="2000">
                              <a:latin typeface="Cambria Math" panose="02040503050406030204" pitchFamily="18" charset="0"/>
                              <a:ea typeface="Cambria Math" panose="02040503050406030204" pitchFamily="18" charset="0"/>
                            </a:rPr>
                            <m:t>F</m:t>
                          </m:r>
                        </m:sub>
                        <m:sup>
                          <m:r>
                            <m:rPr>
                              <m:sty m:val="p"/>
                            </m:rPr>
                            <a:rPr lang="en-US" sz="2000" b="0" i="0" smtClean="0">
                              <a:latin typeface="Cambria Math" panose="02040503050406030204" pitchFamily="18" charset="0"/>
                              <a:ea typeface="Cambria Math" panose="02040503050406030204" pitchFamily="18" charset="0"/>
                            </a:rPr>
                            <m:t>C</m:t>
                          </m:r>
                        </m:sup>
                      </m:sSubSup>
                      <m:r>
                        <a:rPr lang="en-US" sz="2000" i="1">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𝐸</m:t>
                          </m:r>
                        </m:e>
                        <m:sub>
                          <m:r>
                            <a:rPr lang="en-US" sz="2000" b="0" i="1" smtClean="0">
                              <a:latin typeface="Cambria Math" panose="02040503050406030204" pitchFamily="18" charset="0"/>
                              <a:ea typeface="Cambria Math" panose="02040503050406030204" pitchFamily="18" charset="0"/>
                            </a:rPr>
                            <m:t>𝑔</m:t>
                          </m:r>
                        </m:sub>
                      </m:sSub>
                    </m:oMath>
                  </m:oMathPara>
                </a14:m>
                <a:endParaRPr lang="en-US" sz="2000" b="0" dirty="0">
                  <a:ea typeface="Cambria Math" panose="02040503050406030204" pitchFamily="18" charset="0"/>
                </a:endParaRPr>
              </a:p>
            </p:txBody>
          </p:sp>
        </mc:Choice>
        <mc:Fallback xmlns="">
          <p:sp>
            <p:nvSpPr>
              <p:cNvPr id="5" name="TextBox 4">
                <a:extLst>
                  <a:ext uri="{FF2B5EF4-FFF2-40B4-BE49-F238E27FC236}">
                    <a16:creationId xmlns:a16="http://schemas.microsoft.com/office/drawing/2014/main" id="{A6DA5261-BDE3-3401-BD53-8393418DDC5F}"/>
                  </a:ext>
                </a:extLst>
              </p:cNvPr>
              <p:cNvSpPr txBox="1">
                <a:spLocks noRot="1" noChangeAspect="1" noMove="1" noResize="1" noEditPoints="1" noAdjustHandles="1" noChangeArrowheads="1" noChangeShapeType="1" noTextEdit="1"/>
              </p:cNvSpPr>
              <p:nvPr/>
            </p:nvSpPr>
            <p:spPr>
              <a:xfrm>
                <a:off x="9092053" y="5164626"/>
                <a:ext cx="1539362" cy="448649"/>
              </a:xfrm>
              <a:prstGeom prst="rect">
                <a:avLst/>
              </a:prstGeom>
              <a:blipFill>
                <a:blip r:embed="rId6"/>
                <a:stretch>
                  <a:fillRect l="-386"/>
                </a:stretch>
              </a:blipFill>
              <a:ln w="38100">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5C68EE7-7165-BB88-2BAD-7975BF6DB09B}"/>
                  </a:ext>
                </a:extLst>
              </p:cNvPr>
              <p:cNvSpPr txBox="1"/>
              <p:nvPr/>
            </p:nvSpPr>
            <p:spPr>
              <a:xfrm>
                <a:off x="8309472" y="4634568"/>
                <a:ext cx="3372927" cy="400110"/>
              </a:xfrm>
              <a:prstGeom prst="rect">
                <a:avLst/>
              </a:prstGeom>
              <a:solidFill>
                <a:schemeClr val="accent6">
                  <a:lumMod val="20000"/>
                  <a:lumOff val="80000"/>
                </a:schemeClr>
              </a:solidFill>
              <a:ln w="38100">
                <a:solidFill>
                  <a:schemeClr val="accent6">
                    <a:lumMod val="60000"/>
                    <a:lumOff val="40000"/>
                  </a:schemeClr>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𝐸</m:t>
                      </m:r>
                      <m:r>
                        <a:rPr lang="en-US" sz="200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m:rPr>
                              <m:sty m:val="p"/>
                            </m:rPr>
                            <a:rPr lang="en-US" sz="2000">
                              <a:latin typeface="Cambria Math" panose="02040503050406030204" pitchFamily="18" charset="0"/>
                              <a:ea typeface="Cambria Math" panose="02040503050406030204" pitchFamily="18" charset="0"/>
                            </a:rPr>
                            <m:t>str</m:t>
                          </m:r>
                        </m:sub>
                      </m:sSub>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m:rPr>
                              <m:sty m:val="p"/>
                            </m:rPr>
                            <a:rPr lang="en-US" sz="2000">
                              <a:latin typeface="Cambria Math" panose="02040503050406030204" pitchFamily="18" charset="0"/>
                              <a:ea typeface="Cambria Math" panose="02040503050406030204" pitchFamily="18" charset="0"/>
                            </a:rPr>
                            <m:t>BGR</m:t>
                          </m:r>
                        </m:sub>
                      </m:sSub>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m:rPr>
                              <m:sty m:val="p"/>
                            </m:rPr>
                            <a:rPr lang="en-US" sz="2000">
                              <a:latin typeface="Cambria Math" panose="02040503050406030204" pitchFamily="18" charset="0"/>
                              <a:ea typeface="Cambria Math" panose="02040503050406030204" pitchFamily="18" charset="0"/>
                            </a:rPr>
                            <m:t>BM</m:t>
                          </m:r>
                        </m:sub>
                      </m:sSub>
                    </m:oMath>
                  </m:oMathPara>
                </a14:m>
                <a:endParaRPr lang="en-US" sz="2000" dirty="0"/>
              </a:p>
            </p:txBody>
          </p:sp>
        </mc:Choice>
        <mc:Fallback xmlns="">
          <p:sp>
            <p:nvSpPr>
              <p:cNvPr id="6" name="TextBox 5">
                <a:extLst>
                  <a:ext uri="{FF2B5EF4-FFF2-40B4-BE49-F238E27FC236}">
                    <a16:creationId xmlns:a16="http://schemas.microsoft.com/office/drawing/2014/main" id="{C5C68EE7-7165-BB88-2BAD-7975BF6DB09B}"/>
                  </a:ext>
                </a:extLst>
              </p:cNvPr>
              <p:cNvSpPr txBox="1">
                <a:spLocks noRot="1" noChangeAspect="1" noMove="1" noResize="1" noEditPoints="1" noAdjustHandles="1" noChangeArrowheads="1" noChangeShapeType="1" noTextEdit="1"/>
              </p:cNvSpPr>
              <p:nvPr/>
            </p:nvSpPr>
            <p:spPr>
              <a:xfrm>
                <a:off x="8309472" y="4634568"/>
                <a:ext cx="3372927" cy="400110"/>
              </a:xfrm>
              <a:prstGeom prst="rect">
                <a:avLst/>
              </a:prstGeom>
              <a:blipFill>
                <a:blip r:embed="rId7"/>
                <a:stretch>
                  <a:fillRect/>
                </a:stretch>
              </a:blipFill>
              <a:ln w="38100">
                <a:solidFill>
                  <a:schemeClr val="accent6">
                    <a:lumMod val="60000"/>
                    <a:lumOff val="40000"/>
                  </a:schemeClr>
                </a:solidFill>
              </a:ln>
            </p:spPr>
            <p:txBody>
              <a:bodyPr/>
              <a:lstStyle/>
              <a:p>
                <a:r>
                  <a:rPr lang="en-US">
                    <a:noFill/>
                  </a:rPr>
                  <a:t> </a:t>
                </a:r>
              </a:p>
            </p:txBody>
          </p:sp>
        </mc:Fallback>
      </mc:AlternateContent>
      <p:sp>
        <p:nvSpPr>
          <p:cNvPr id="8" name="Slide Number Placeholder 6">
            <a:extLst>
              <a:ext uri="{FF2B5EF4-FFF2-40B4-BE49-F238E27FC236}">
                <a16:creationId xmlns:a16="http://schemas.microsoft.com/office/drawing/2014/main" id="{39195312-AFC5-367B-9948-F21877A44272}"/>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27</a:t>
            </a:fld>
            <a:endParaRPr lang="en-US" sz="1600" dirty="0"/>
          </a:p>
        </p:txBody>
      </p:sp>
    </p:spTree>
    <p:extLst>
      <p:ext uri="{BB962C8B-B14F-4D97-AF65-F5344CB8AC3E}">
        <p14:creationId xmlns:p14="http://schemas.microsoft.com/office/powerpoint/2010/main" val="150416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C1CC1-D239-1AEB-03EE-C82D8F354B03}"/>
            </a:ext>
          </a:extLst>
        </p:cNvPr>
        <p:cNvGrpSpPr/>
        <p:nvPr/>
      </p:nvGrpSpPr>
      <p:grpSpPr>
        <a:xfrm>
          <a:off x="0" y="0"/>
          <a:ext cx="0" cy="0"/>
          <a:chOff x="0" y="0"/>
          <a:chExt cx="0" cy="0"/>
        </a:xfrm>
      </p:grpSpPr>
      <p:sp>
        <p:nvSpPr>
          <p:cNvPr id="6" name="Google Shape;99;p16">
            <a:extLst>
              <a:ext uri="{FF2B5EF4-FFF2-40B4-BE49-F238E27FC236}">
                <a16:creationId xmlns:a16="http://schemas.microsoft.com/office/drawing/2014/main" id="{4C8972D2-1BBD-BC02-A229-79A644F6F6E4}"/>
              </a:ext>
            </a:extLst>
          </p:cNvPr>
          <p:cNvSpPr txBox="1"/>
          <p:nvPr/>
        </p:nvSpPr>
        <p:spPr>
          <a:xfrm>
            <a:off x="6090270" y="5811598"/>
            <a:ext cx="6108657"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bg1"/>
                </a:solidFill>
                <a:ea typeface="Calibri"/>
                <a:cs typeface="Times New Roman"/>
                <a:sym typeface="Times New Roman"/>
              </a:rPr>
              <a:t>A. L. Smirl, in </a:t>
            </a:r>
            <a:r>
              <a:rPr lang="en-US" i="1" dirty="0">
                <a:solidFill>
                  <a:schemeClr val="bg1"/>
                </a:solidFill>
                <a:latin typeface="+mn-lt"/>
                <a:ea typeface="Calibri"/>
                <a:cs typeface="Times New Roman"/>
                <a:sym typeface="Times New Roman"/>
              </a:rPr>
              <a:t>Physics of Nonlinear Transport in Semiconductors</a:t>
            </a:r>
            <a:r>
              <a:rPr lang="en-US" dirty="0">
                <a:solidFill>
                  <a:schemeClr val="bg1"/>
                </a:solidFill>
                <a:latin typeface="+mn-lt"/>
                <a:ea typeface="Calibri"/>
                <a:cs typeface="Times New Roman"/>
                <a:sym typeface="Times New Roman"/>
              </a:rPr>
              <a:t>, edited by </a:t>
            </a:r>
            <a:r>
              <a:rPr lang="fr-FR" dirty="0">
                <a:solidFill>
                  <a:schemeClr val="bg1"/>
                </a:solidFill>
                <a:latin typeface="+mn-lt"/>
                <a:ea typeface="Calibri"/>
                <a:cs typeface="Times New Roman"/>
                <a:sym typeface="Times New Roman"/>
              </a:rPr>
              <a:t>Kerry, Barker, and </a:t>
            </a:r>
            <a:r>
              <a:rPr lang="fr-FR" dirty="0" err="1">
                <a:solidFill>
                  <a:schemeClr val="bg1"/>
                </a:solidFill>
                <a:latin typeface="+mn-lt"/>
                <a:ea typeface="Calibri"/>
                <a:cs typeface="Times New Roman"/>
                <a:sym typeface="Times New Roman"/>
              </a:rPr>
              <a:t>Jacoboni</a:t>
            </a:r>
            <a:r>
              <a:rPr lang="fr-FR" dirty="0">
                <a:solidFill>
                  <a:schemeClr val="bg1"/>
                </a:solidFill>
                <a:latin typeface="+mn-lt"/>
                <a:ea typeface="Calibri"/>
                <a:cs typeface="Times New Roman"/>
                <a:sym typeface="Times New Roman"/>
              </a:rPr>
              <a:t> (Plenum </a:t>
            </a:r>
            <a:r>
              <a:rPr lang="fr-FR" dirty="0" err="1">
                <a:solidFill>
                  <a:schemeClr val="bg1"/>
                </a:solidFill>
                <a:latin typeface="+mn-lt"/>
                <a:ea typeface="Calibri"/>
                <a:cs typeface="Times New Roman"/>
                <a:sym typeface="Times New Roman"/>
              </a:rPr>
              <a:t>Press</a:t>
            </a:r>
            <a:r>
              <a:rPr lang="fr-FR" dirty="0">
                <a:solidFill>
                  <a:schemeClr val="bg1"/>
                </a:solidFill>
                <a:latin typeface="+mn-lt"/>
                <a:ea typeface="Calibri"/>
                <a:cs typeface="Times New Roman"/>
                <a:sym typeface="Times New Roman"/>
              </a:rPr>
              <a:t>, 1980).</a:t>
            </a:r>
          </a:p>
          <a:p>
            <a:pPr marL="0" lvl="0" indent="0" algn="l" rtl="0">
              <a:spcBef>
                <a:spcPts val="0"/>
              </a:spcBef>
              <a:spcAft>
                <a:spcPts val="0"/>
              </a:spcAft>
              <a:buNone/>
            </a:pPr>
            <a:r>
              <a:rPr lang="fr-FR" dirty="0">
                <a:solidFill>
                  <a:schemeClr val="bg1"/>
                </a:solidFill>
                <a:latin typeface="+mn-lt"/>
                <a:ea typeface="Calibri"/>
                <a:cs typeface="Times New Roman"/>
                <a:sym typeface="Times New Roman"/>
              </a:rPr>
              <a:t>J. </a:t>
            </a:r>
            <a:r>
              <a:rPr lang="fr-FR" dirty="0" err="1">
                <a:solidFill>
                  <a:schemeClr val="bg1"/>
                </a:solidFill>
                <a:latin typeface="+mn-lt"/>
                <a:ea typeface="Calibri"/>
                <a:cs typeface="Times New Roman"/>
                <a:sym typeface="Times New Roman"/>
              </a:rPr>
              <a:t>Menéndez</a:t>
            </a:r>
            <a:r>
              <a:rPr lang="fr-FR" dirty="0">
                <a:solidFill>
                  <a:schemeClr val="bg1"/>
                </a:solidFill>
                <a:latin typeface="+mn-lt"/>
                <a:ea typeface="Calibri"/>
                <a:cs typeface="Times New Roman"/>
                <a:sym typeface="Times New Roman"/>
              </a:rPr>
              <a:t> </a:t>
            </a:r>
            <a:r>
              <a:rPr lang="fr-FR" i="1" dirty="0">
                <a:solidFill>
                  <a:schemeClr val="bg1"/>
                </a:solidFill>
                <a:latin typeface="+mn-lt"/>
                <a:ea typeface="Calibri"/>
                <a:cs typeface="Times New Roman"/>
                <a:sym typeface="Times New Roman"/>
              </a:rPr>
              <a:t>et al.</a:t>
            </a:r>
            <a:r>
              <a:rPr lang="fr-FR" dirty="0">
                <a:solidFill>
                  <a:schemeClr val="bg1"/>
                </a:solidFill>
                <a:latin typeface="+mn-lt"/>
                <a:ea typeface="Calibri"/>
                <a:cs typeface="Times New Roman"/>
                <a:sym typeface="Times New Roman"/>
              </a:rPr>
              <a:t>, Phys. </a:t>
            </a:r>
            <a:r>
              <a:rPr lang="fr-FR" dirty="0" err="1">
                <a:solidFill>
                  <a:schemeClr val="bg1"/>
                </a:solidFill>
                <a:latin typeface="+mn-lt"/>
                <a:ea typeface="Calibri"/>
                <a:cs typeface="Times New Roman"/>
                <a:sym typeface="Times New Roman"/>
              </a:rPr>
              <a:t>Rev</a:t>
            </a:r>
            <a:r>
              <a:rPr lang="fr-FR" dirty="0">
                <a:solidFill>
                  <a:schemeClr val="bg1"/>
                </a:solidFill>
                <a:latin typeface="+mn-lt"/>
                <a:ea typeface="Calibri"/>
                <a:cs typeface="Times New Roman"/>
                <a:sym typeface="Times New Roman"/>
              </a:rPr>
              <a:t>. B. </a:t>
            </a:r>
            <a:r>
              <a:rPr lang="fr-FR" b="1" dirty="0">
                <a:solidFill>
                  <a:schemeClr val="bg1"/>
                </a:solidFill>
                <a:latin typeface="+mn-lt"/>
                <a:ea typeface="Calibri"/>
                <a:cs typeface="Times New Roman"/>
                <a:sym typeface="Times New Roman"/>
              </a:rPr>
              <a:t>101</a:t>
            </a:r>
            <a:r>
              <a:rPr lang="fr-FR" dirty="0">
                <a:solidFill>
                  <a:schemeClr val="bg1"/>
                </a:solidFill>
                <a:latin typeface="+mn-lt"/>
                <a:ea typeface="Calibri"/>
                <a:cs typeface="Times New Roman"/>
                <a:sym typeface="Times New Roman"/>
              </a:rPr>
              <a:t>, 195204 (2020)</a:t>
            </a:r>
            <a:r>
              <a:rPr lang="en-US" dirty="0">
                <a:solidFill>
                  <a:schemeClr val="bg1"/>
                </a:solidFill>
                <a:latin typeface="+mn-lt"/>
                <a:ea typeface="Calibri"/>
                <a:cs typeface="Times New Roman"/>
                <a:sym typeface="Times New Roman"/>
              </a:rPr>
              <a:t>.</a:t>
            </a:r>
            <a:endParaRPr lang="fr-FR" dirty="0">
              <a:solidFill>
                <a:schemeClr val="bg1"/>
              </a:solidFill>
              <a:latin typeface="+mn-lt"/>
              <a:ea typeface="Calibri"/>
              <a:cs typeface="Times New Roman"/>
              <a:sym typeface="Times New Roman"/>
            </a:endParaRPr>
          </a:p>
        </p:txBody>
      </p:sp>
      <p:pic>
        <p:nvPicPr>
          <p:cNvPr id="2" name="Graphic 1">
            <a:extLst>
              <a:ext uri="{FF2B5EF4-FFF2-40B4-BE49-F238E27FC236}">
                <a16:creationId xmlns:a16="http://schemas.microsoft.com/office/drawing/2014/main" id="{3306191E-D99F-E8BC-AB16-22D7D7F1D8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857" y="1164231"/>
            <a:ext cx="4923692" cy="4572000"/>
          </a:xfrm>
          <a:prstGeom prst="rect">
            <a:avLst/>
          </a:prstGeom>
        </p:spPr>
      </p:pic>
      <p:sp>
        <p:nvSpPr>
          <p:cNvPr id="73" name="Title 1">
            <a:extLst>
              <a:ext uri="{FF2B5EF4-FFF2-40B4-BE49-F238E27FC236}">
                <a16:creationId xmlns:a16="http://schemas.microsoft.com/office/drawing/2014/main" id="{4E459797-C012-522D-00A0-7E71F6308ABE}"/>
              </a:ext>
            </a:extLst>
          </p:cNvPr>
          <p:cNvSpPr>
            <a:spLocks noGrp="1"/>
          </p:cNvSpPr>
          <p:nvPr>
            <p:ph type="title"/>
          </p:nvPr>
        </p:nvSpPr>
        <p:spPr>
          <a:xfrm>
            <a:off x="838200" y="0"/>
            <a:ext cx="10515600" cy="1325563"/>
          </a:xfrm>
        </p:spPr>
        <p:txBody>
          <a:bodyPr>
            <a:normAutofit/>
          </a:bodyPr>
          <a:lstStyle/>
          <a:p>
            <a:r>
              <a:rPr lang="en-US" sz="3500" dirty="0"/>
              <a:t>Charge carrier concentration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5D5E471-4EE0-B23C-9BFB-C448C1F35C5A}"/>
                  </a:ext>
                </a:extLst>
              </p:cNvPr>
              <p:cNvSpPr txBox="1"/>
              <p:nvPr/>
            </p:nvSpPr>
            <p:spPr>
              <a:xfrm>
                <a:off x="3036499" y="1008743"/>
                <a:ext cx="1668170" cy="1334404"/>
              </a:xfrm>
              <a:prstGeom prst="rect">
                <a:avLst/>
              </a:prstGeom>
              <a:solidFill>
                <a:srgbClr val="FFC000"/>
              </a:solidFill>
            </p:spPr>
            <p:txBody>
              <a:bodyPr wrap="square" rtlCol="0">
                <a:spAutoFit/>
              </a:bodyPr>
              <a:lstStyle/>
              <a:p>
                <a:pPr algn="ctr"/>
                <a:r>
                  <a:rPr lang="en-US" sz="2000" dirty="0"/>
                  <a:t>Plasma temperature:</a:t>
                </a:r>
              </a:p>
              <a:p>
                <a:pPr algn="ct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𝑇</m:t>
                          </m:r>
                        </m:e>
                        <m:sub>
                          <m:r>
                            <m:rPr>
                              <m:sty m:val="p"/>
                            </m:rPr>
                            <a:rPr lang="en-US" sz="2000" b="0" i="0" smtClean="0">
                              <a:latin typeface="Cambria Math" panose="02040503050406030204" pitchFamily="18" charset="0"/>
                              <a:cs typeface="Times New Roman" panose="02020603050405020304" pitchFamily="18" charset="0"/>
                            </a:rPr>
                            <m:t>c</m:t>
                          </m:r>
                        </m:sub>
                      </m:sSub>
                      <m:r>
                        <a:rPr lang="en-US" sz="2000" b="0" i="1" smtClean="0">
                          <a:latin typeface="Cambria Math" panose="02040503050406030204" pitchFamily="18" charset="0"/>
                          <a:cs typeface="Times New Roman" panose="02020603050405020304" pitchFamily="18" charset="0"/>
                        </a:rPr>
                        <m:t>≈</m:t>
                      </m:r>
                      <m:f>
                        <m:fPr>
                          <m:ctrlPr>
                            <a:rPr lang="en-US" sz="2000" b="0" i="1" smtClean="0">
                              <a:latin typeface="Cambria Math" panose="02040503050406030204" pitchFamily="18" charset="0"/>
                              <a:cs typeface="Times New Roman" panose="020206030504050203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𝑒</m:t>
                              </m:r>
                            </m:sub>
                          </m:sSub>
                        </m:num>
                        <m:den>
                          <m:r>
                            <a:rPr lang="en-US" sz="2000" b="0" i="1" smtClean="0">
                              <a:latin typeface="Cambria Math" panose="02040503050406030204" pitchFamily="18" charset="0"/>
                              <a:cs typeface="Times New Roman" panose="02020603050405020304" pitchFamily="18" charset="0"/>
                            </a:rPr>
                            <m:t>3</m:t>
                          </m:r>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𝑘</m:t>
                              </m:r>
                            </m:e>
                            <m:sub>
                              <m:r>
                                <m:rPr>
                                  <m:sty m:val="p"/>
                                </m:rPr>
                                <a:rPr lang="en-US" sz="2000" b="0" i="0" smtClean="0">
                                  <a:latin typeface="Cambria Math" panose="02040503050406030204" pitchFamily="18" charset="0"/>
                                  <a:cs typeface="Times New Roman" panose="02020603050405020304" pitchFamily="18" charset="0"/>
                                </a:rPr>
                                <m:t>B</m:t>
                              </m:r>
                            </m:sub>
                          </m:sSub>
                        </m:den>
                      </m:f>
                    </m:oMath>
                  </m:oMathPara>
                </a14:m>
                <a:endParaRPr lang="en-US" sz="2000" dirty="0"/>
              </a:p>
            </p:txBody>
          </p:sp>
        </mc:Choice>
        <mc:Fallback xmlns="">
          <p:sp>
            <p:nvSpPr>
              <p:cNvPr id="3" name="TextBox 2">
                <a:extLst>
                  <a:ext uri="{FF2B5EF4-FFF2-40B4-BE49-F238E27FC236}">
                    <a16:creationId xmlns:a16="http://schemas.microsoft.com/office/drawing/2014/main" id="{A5D5E471-4EE0-B23C-9BFB-C448C1F35C5A}"/>
                  </a:ext>
                </a:extLst>
              </p:cNvPr>
              <p:cNvSpPr txBox="1">
                <a:spLocks noRot="1" noChangeAspect="1" noMove="1" noResize="1" noEditPoints="1" noAdjustHandles="1" noChangeArrowheads="1" noChangeShapeType="1" noTextEdit="1"/>
              </p:cNvSpPr>
              <p:nvPr/>
            </p:nvSpPr>
            <p:spPr>
              <a:xfrm>
                <a:off x="3036499" y="1008743"/>
                <a:ext cx="1668170" cy="1334404"/>
              </a:xfrm>
              <a:prstGeom prst="rect">
                <a:avLst/>
              </a:prstGeom>
              <a:blipFill>
                <a:blip r:embed="rId5"/>
                <a:stretch>
                  <a:fillRect l="-2920" t="-1826" r="-255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5C9D44B-22DC-8D7D-255E-4BF84794671F}"/>
              </a:ext>
            </a:extLst>
          </p:cNvPr>
          <p:cNvPicPr>
            <a:picLocks noChangeAspect="1"/>
          </p:cNvPicPr>
          <p:nvPr/>
        </p:nvPicPr>
        <p:blipFill>
          <a:blip r:embed="rId6"/>
          <a:stretch>
            <a:fillRect/>
          </a:stretch>
        </p:blipFill>
        <p:spPr>
          <a:xfrm>
            <a:off x="7948583" y="0"/>
            <a:ext cx="4243417" cy="1828800"/>
          </a:xfrm>
          <a:prstGeom prst="rect">
            <a:avLst/>
          </a:prstGeom>
        </p:spPr>
      </p:pic>
      <p:sp>
        <p:nvSpPr>
          <p:cNvPr id="5" name="TextBox 4">
            <a:extLst>
              <a:ext uri="{FF2B5EF4-FFF2-40B4-BE49-F238E27FC236}">
                <a16:creationId xmlns:a16="http://schemas.microsoft.com/office/drawing/2014/main" id="{9E7D6D76-CDE3-35DF-70E9-A1735847ADF3}"/>
              </a:ext>
            </a:extLst>
          </p:cNvPr>
          <p:cNvSpPr txBox="1"/>
          <p:nvPr/>
        </p:nvSpPr>
        <p:spPr>
          <a:xfrm>
            <a:off x="6243567" y="971620"/>
            <a:ext cx="2517017" cy="707886"/>
          </a:xfrm>
          <a:prstGeom prst="rect">
            <a:avLst/>
          </a:prstGeom>
          <a:solidFill>
            <a:srgbClr val="FF0000"/>
          </a:solidFill>
        </p:spPr>
        <p:txBody>
          <a:bodyPr wrap="square" rtlCol="0">
            <a:spAutoFit/>
          </a:bodyPr>
          <a:lstStyle/>
          <a:p>
            <a:pPr algn="ctr"/>
            <a:r>
              <a:rPr lang="en-US" sz="2000" dirty="0">
                <a:solidFill>
                  <a:schemeClr val="bg1"/>
                </a:solidFill>
              </a:rPr>
              <a:t>Using pump power overestimates density.</a:t>
            </a:r>
          </a:p>
        </p:txBody>
      </p:sp>
      <p:sp>
        <p:nvSpPr>
          <p:cNvPr id="7" name="Slide Number Placeholder 6">
            <a:extLst>
              <a:ext uri="{FF2B5EF4-FFF2-40B4-BE49-F238E27FC236}">
                <a16:creationId xmlns:a16="http://schemas.microsoft.com/office/drawing/2014/main" id="{AAA704B0-411B-C0D8-B224-7911997F7D48}"/>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28</a:t>
            </a:fld>
            <a:endParaRPr lang="en-US" sz="1600" dirty="0"/>
          </a:p>
        </p:txBody>
      </p:sp>
      <mc:AlternateContent xmlns:mc="http://schemas.openxmlformats.org/markup-compatibility/2006" xmlns:a14="http://schemas.microsoft.com/office/drawing/2010/main">
        <mc:Choice Requires="a14">
          <p:sp>
            <p:nvSpPr>
              <p:cNvPr id="10" name="Text Placeholder 67">
                <a:extLst>
                  <a:ext uri="{FF2B5EF4-FFF2-40B4-BE49-F238E27FC236}">
                    <a16:creationId xmlns:a16="http://schemas.microsoft.com/office/drawing/2014/main" id="{4E954B63-B7B4-8785-80C2-32E72C7069C0}"/>
                  </a:ext>
                </a:extLst>
              </p:cNvPr>
              <p:cNvSpPr txBox="1">
                <a:spLocks/>
              </p:cNvSpPr>
              <p:nvPr/>
            </p:nvSpPr>
            <p:spPr>
              <a:xfrm>
                <a:off x="5607170" y="1883940"/>
                <a:ext cx="6301037" cy="34244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buFont typeface="Arial"/>
                  <a:buNone/>
                </a:pPr>
                <a:r>
                  <a:rPr lang="en-US" sz="2200" dirty="0"/>
                  <a:t>Pump energy imposing the limit to the Fermi energy :</a:t>
                </a:r>
              </a:p>
              <a:p>
                <a:pPr marL="0" indent="0" algn="just">
                  <a:buFont typeface="Arial"/>
                  <a:buNone/>
                </a:pPr>
                <a:endParaRPr lang="en-US" sz="2200" i="1" dirty="0">
                  <a:latin typeface="Cambria Math" panose="02040503050406030204" pitchFamily="18" charset="0"/>
                  <a:ea typeface="Times New Roman" panose="02020603050405020304" pitchFamily="18" charset="0"/>
                  <a:cs typeface="Times New Roman" panose="02020603050405020304" pitchFamily="18" charset="0"/>
                </a:endParaRPr>
              </a:p>
              <a:p>
                <a:pPr marL="0" indent="0" algn="just">
                  <a:buFont typeface="Arial"/>
                  <a:buNone/>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smtClean="0">
                              <a:latin typeface="Cambria Math" panose="02040503050406030204" pitchFamily="18" charset="0"/>
                              <a:ea typeface="Times New Roman" panose="02020603050405020304" pitchFamily="18" charset="0"/>
                              <a:cs typeface="Times New Roman" panose="02020603050405020304" pitchFamily="18" charset="0"/>
                            </a:rPr>
                            <m:t>𝑛</m:t>
                          </m:r>
                        </m:e>
                        <m:sub>
                          <m:r>
                            <m:rPr>
                              <m:sty m:val="p"/>
                            </m:rPr>
                            <a:rPr lang="en-US" sz="2200" smtClean="0">
                              <a:latin typeface="Cambria Math" panose="02040503050406030204" pitchFamily="18" charset="0"/>
                              <a:ea typeface="Times New Roman" panose="02020603050405020304" pitchFamily="18" charset="0"/>
                              <a:cs typeface="Times New Roman" panose="02020603050405020304" pitchFamily="18" charset="0"/>
                            </a:rPr>
                            <m:t>Γ</m:t>
                          </m:r>
                        </m:sub>
                      </m:sSub>
                      <m:d>
                        <m:dPr>
                          <m:ctrlPr>
                            <a:rPr lang="en-US" sz="2200" i="1">
                              <a:latin typeface="Cambria Math" panose="02040503050406030204" pitchFamily="18" charset="0"/>
                              <a:ea typeface="Times New Roman" panose="02020603050405020304" pitchFamily="18" charset="0"/>
                            </a:rPr>
                          </m:ctrlPr>
                        </m:dPr>
                        <m:e>
                          <m:r>
                            <a:rPr lang="en-US" sz="2200" i="1">
                              <a:latin typeface="Cambria Math" panose="02040503050406030204" pitchFamily="18" charset="0"/>
                              <a:ea typeface="Times New Roman" panose="02020603050405020304" pitchFamily="18" charset="0"/>
                              <a:cs typeface="Times New Roman" panose="02020603050405020304" pitchFamily="18" charset="0"/>
                            </a:rPr>
                            <m:t>𝑇</m:t>
                          </m:r>
                        </m:e>
                      </m:d>
                      <m:r>
                        <a:rPr lang="en-US"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smtClean="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smtClean="0">
                              <a:latin typeface="Cambria Math" panose="02040503050406030204" pitchFamily="18" charset="0"/>
                              <a:ea typeface="Times New Roman" panose="02020603050405020304" pitchFamily="18" charset="0"/>
                              <a:cs typeface="Times New Roman" panose="02020603050405020304" pitchFamily="18" charset="0"/>
                            </a:rPr>
                            <m:t>4</m:t>
                          </m:r>
                        </m:den>
                      </m:f>
                      <m:sSup>
                        <m:sSupPr>
                          <m:ctrlPr>
                            <a:rPr lang="en-US" sz="2200" i="1" smtClean="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200" i="1">
                                  <a:latin typeface="Cambria Math" panose="02040503050406030204" pitchFamily="18" charset="0"/>
                                  <a:ea typeface="Times New Roman" panose="02020603050405020304" pitchFamily="18" charset="0"/>
                                </a:rPr>
                              </m:ctrlPr>
                            </m:dPr>
                            <m:e>
                              <m:f>
                                <m:fPr>
                                  <m:ctrlPr>
                                    <a:rPr lang="en-US" sz="2200" i="1"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smtClean="0">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2200"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smtClean="0">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200" i="1" smtClean="0">
                                          <a:latin typeface="Cambria Math" panose="02040503050406030204" pitchFamily="18" charset="0"/>
                                          <a:ea typeface="Times New Roman" panose="02020603050405020304" pitchFamily="18" charset="0"/>
                                          <a:cs typeface="Times New Roman" panose="02020603050405020304" pitchFamily="18" charset="0"/>
                                        </a:rPr>
                                        <m:t>𝑒</m:t>
                                      </m:r>
                                      <m:r>
                                        <a:rPr lang="en-US" sz="2200" i="1" smtClean="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200" smtClean="0">
                                          <a:latin typeface="Cambria Math" panose="02040503050406030204" pitchFamily="18" charset="0"/>
                                          <a:ea typeface="Times New Roman" panose="02020603050405020304" pitchFamily="18" charset="0"/>
                                          <a:cs typeface="Times New Roman" panose="02020603050405020304" pitchFamily="18" charset="0"/>
                                        </a:rPr>
                                        <m:t>Γ</m:t>
                                      </m:r>
                                    </m:sub>
                                  </m:sSub>
                                  <m:sSub>
                                    <m:sSubPr>
                                      <m:ctrlPr>
                                        <a:rPr lang="en-US" sz="2200"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smtClean="0">
                                          <a:latin typeface="Cambria Math" panose="02040503050406030204" pitchFamily="18" charset="0"/>
                                          <a:ea typeface="Times New Roman" panose="02020603050405020304" pitchFamily="18" charset="0"/>
                                          <a:cs typeface="Times New Roman" panose="02020603050405020304" pitchFamily="18" charset="0"/>
                                        </a:rPr>
                                        <m:t>𝑘</m:t>
                                      </m:r>
                                    </m:e>
                                    <m:sub>
                                      <m:r>
                                        <m:rPr>
                                          <m:sty m:val="p"/>
                                        </m:rPr>
                                        <a:rPr lang="en-US" sz="2200" smtClean="0">
                                          <a:latin typeface="Cambria Math" panose="02040503050406030204" pitchFamily="18" charset="0"/>
                                          <a:ea typeface="Times New Roman" panose="02020603050405020304" pitchFamily="18" charset="0"/>
                                          <a:cs typeface="Times New Roman" panose="02020603050405020304" pitchFamily="18" charset="0"/>
                                        </a:rPr>
                                        <m:t>B</m:t>
                                      </m:r>
                                    </m:sub>
                                  </m:sSub>
                                  <m:r>
                                    <a:rPr lang="en-US" sz="2200" i="1" smtClean="0">
                                      <a:latin typeface="Cambria Math" panose="02040503050406030204" pitchFamily="18" charset="0"/>
                                      <a:ea typeface="Times New Roman" panose="02020603050405020304" pitchFamily="18" charset="0"/>
                                      <a:cs typeface="Times New Roman" panose="02020603050405020304" pitchFamily="18" charset="0"/>
                                    </a:rPr>
                                    <m:t>𝑇</m:t>
                                  </m:r>
                                </m:num>
                                <m:den>
                                  <m:r>
                                    <a:rPr lang="en-US" sz="2200" i="1" smtClean="0">
                                      <a:latin typeface="Cambria Math" panose="02040503050406030204" pitchFamily="18" charset="0"/>
                                      <a:ea typeface="Times New Roman" panose="02020603050405020304" pitchFamily="18" charset="0"/>
                                      <a:cs typeface="Times New Roman" panose="02020603050405020304" pitchFamily="18" charset="0"/>
                                    </a:rPr>
                                    <m:t>𝜋</m:t>
                                  </m:r>
                                  <m:sSup>
                                    <m:sSupPr>
                                      <m:ctrlPr>
                                        <a:rPr lang="en-US" sz="2200" i="1" smtClean="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smtClean="0">
                                          <a:latin typeface="Cambria Math" panose="02040503050406030204" pitchFamily="18" charset="0"/>
                                          <a:ea typeface="Times New Roman" panose="02020603050405020304" pitchFamily="18" charset="0"/>
                                          <a:cs typeface="Times New Roman" panose="02020603050405020304" pitchFamily="18" charset="0"/>
                                        </a:rPr>
                                        <m:t>ℏ</m:t>
                                      </m:r>
                                    </m:e>
                                    <m:sup>
                                      <m:r>
                                        <a:rPr lang="en-US" sz="2200" i="1" smtClean="0">
                                          <a:latin typeface="Cambria Math" panose="02040503050406030204" pitchFamily="18" charset="0"/>
                                          <a:ea typeface="Times New Roman" panose="02020603050405020304" pitchFamily="18" charset="0"/>
                                          <a:cs typeface="Times New Roman" panose="02020603050405020304" pitchFamily="18" charset="0"/>
                                        </a:rPr>
                                        <m:t>2</m:t>
                                      </m:r>
                                    </m:sup>
                                  </m:sSup>
                                </m:den>
                              </m:f>
                            </m:e>
                          </m:d>
                        </m:e>
                        <m:sup>
                          <m:r>
                            <a:rPr lang="en-US" sz="2200" i="1" smtClean="0">
                              <a:latin typeface="Cambria Math" panose="02040503050406030204" pitchFamily="18" charset="0"/>
                              <a:ea typeface="Times New Roman" panose="02020603050405020304" pitchFamily="18" charset="0"/>
                              <a:cs typeface="Times New Roman" panose="02020603050405020304" pitchFamily="18" charset="0"/>
                            </a:rPr>
                            <m:t>3/2</m:t>
                          </m:r>
                        </m:sup>
                      </m:sSup>
                      <m:sSub>
                        <m:sSubPr>
                          <m:ctrlPr>
                            <a:rPr lang="en-US" sz="2200" i="1">
                              <a:latin typeface="Cambria Math" panose="02040503050406030204" pitchFamily="18" charset="0"/>
                            </a:rPr>
                          </m:ctrlPr>
                        </m:sSubPr>
                        <m:e>
                          <m:r>
                            <a:rPr lang="en-US" sz="2200" i="1">
                              <a:latin typeface="Cambria Math" panose="02040503050406030204" pitchFamily="18" charset="0"/>
                              <a:ea typeface="Aptos" panose="020B0004020202020204" pitchFamily="34" charset="0"/>
                              <a:cs typeface="Times New Roman" panose="02020603050405020304" pitchFamily="18" charset="0"/>
                            </a:rPr>
                            <m:t>𝐹</m:t>
                          </m:r>
                        </m:e>
                        <m:sub>
                          <m:r>
                            <a:rPr lang="en-US" sz="2200" i="1">
                              <a:latin typeface="Cambria Math" panose="02040503050406030204" pitchFamily="18" charset="0"/>
                              <a:ea typeface="Aptos" panose="020B0004020202020204" pitchFamily="34" charset="0"/>
                              <a:cs typeface="Times New Roman" panose="02020603050405020304" pitchFamily="18" charset="0"/>
                            </a:rPr>
                            <m:t>1/2</m:t>
                          </m:r>
                        </m:sub>
                      </m:sSub>
                      <m:d>
                        <m:dPr>
                          <m:ctrlPr>
                            <a:rPr lang="en-US" sz="2200" i="1">
                              <a:latin typeface="Cambria Math" panose="02040503050406030204" pitchFamily="18" charset="0"/>
                            </a:rPr>
                          </m:ctrlPr>
                        </m:dPr>
                        <m:e>
                          <m:f>
                            <m:fPr>
                              <m:ctrlPr>
                                <a:rPr lang="en-US" sz="2200" i="1">
                                  <a:latin typeface="Cambria Math" panose="02040503050406030204" pitchFamily="18" charset="0"/>
                                </a:rPr>
                              </m:ctrlPr>
                            </m:fPr>
                            <m:num>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𝐸</m:t>
                                  </m:r>
                                </m:e>
                                <m:sub>
                                  <m:r>
                                    <a:rPr lang="en-US" sz="2200" i="1">
                                      <a:latin typeface="Cambria Math" panose="02040503050406030204" pitchFamily="18" charset="0"/>
                                      <a:ea typeface="Cambria Math" panose="02040503050406030204" pitchFamily="18" charset="0"/>
                                    </a:rPr>
                                    <m:t>𝑒</m:t>
                                  </m:r>
                                </m:sub>
                              </m:sSub>
                            </m:num>
                            <m:den>
                              <m:sSub>
                                <m:sSubPr>
                                  <m:ctrlPr>
                                    <a:rPr lang="en-US" sz="2200" i="1">
                                      <a:latin typeface="Cambria Math" panose="02040503050406030204" pitchFamily="18" charset="0"/>
                                    </a:rPr>
                                  </m:ctrlPr>
                                </m:sSubPr>
                                <m:e>
                                  <m:r>
                                    <a:rPr lang="en-US" sz="2200" i="1">
                                      <a:latin typeface="Cambria Math" panose="02040503050406030204" pitchFamily="18" charset="0"/>
                                      <a:ea typeface="Aptos" panose="020B0004020202020204" pitchFamily="34" charset="0"/>
                                      <a:cs typeface="Times New Roman" panose="02020603050405020304" pitchFamily="18" charset="0"/>
                                    </a:rPr>
                                    <m:t>𝑘</m:t>
                                  </m:r>
                                </m:e>
                                <m:sub>
                                  <m:r>
                                    <m:rPr>
                                      <m:sty m:val="p"/>
                                    </m:rPr>
                                    <a:rPr lang="en-US" sz="2200" i="0">
                                      <a:latin typeface="Cambria Math" panose="02040503050406030204" pitchFamily="18" charset="0"/>
                                      <a:ea typeface="Aptos" panose="020B0004020202020204" pitchFamily="34" charset="0"/>
                                      <a:cs typeface="Times New Roman" panose="02020603050405020304" pitchFamily="18" charset="0"/>
                                    </a:rPr>
                                    <m:t>B</m:t>
                                  </m:r>
                                </m:sub>
                              </m:sSub>
                              <m:r>
                                <a:rPr lang="en-US" sz="2200" i="1">
                                  <a:latin typeface="Cambria Math" panose="02040503050406030204" pitchFamily="18" charset="0"/>
                                  <a:ea typeface="Aptos" panose="020B0004020202020204" pitchFamily="34" charset="0"/>
                                  <a:cs typeface="Times New Roman" panose="02020603050405020304" pitchFamily="18" charset="0"/>
                                </a:rPr>
                                <m:t>𝑇</m:t>
                              </m:r>
                            </m:den>
                          </m:f>
                        </m:e>
                      </m:d>
                      <m:r>
                        <a:rPr lang="en-US" sz="2200" i="1" smtClean="0">
                          <a:latin typeface="Cambria Math" panose="02040503050406030204" pitchFamily="18" charset="0"/>
                          <a:ea typeface="Aptos" panose="020B0004020202020204" pitchFamily="34" charset="0"/>
                          <a:cs typeface="Times New Roman" panose="02020603050405020304" pitchFamily="18" charset="0"/>
                        </a:rPr>
                        <m:t>+</m:t>
                      </m:r>
                      <m:r>
                        <m:rPr>
                          <m:sty m:val="p"/>
                        </m:rPr>
                        <a:rPr lang="en-US" sz="2200" smtClean="0">
                          <a:latin typeface="Cambria Math" panose="02040503050406030204" pitchFamily="18" charset="0"/>
                          <a:ea typeface="Aptos" panose="020B0004020202020204" pitchFamily="34" charset="0"/>
                          <a:cs typeface="Times New Roman" panose="02020603050405020304" pitchFamily="18" charset="0"/>
                        </a:rPr>
                        <m:t>N</m:t>
                      </m:r>
                      <m:r>
                        <a:rPr lang="en-US" sz="2200" b="0" i="0" smtClean="0">
                          <a:latin typeface="Cambria Math" panose="02040503050406030204" pitchFamily="18" charset="0"/>
                          <a:ea typeface="Aptos" panose="020B0004020202020204" pitchFamily="34" charset="0"/>
                          <a:cs typeface="Times New Roman" panose="02020603050405020304" pitchFamily="18" charset="0"/>
                        </a:rPr>
                        <m:t>.</m:t>
                      </m:r>
                      <m:r>
                        <m:rPr>
                          <m:sty m:val="p"/>
                        </m:rPr>
                        <a:rPr lang="en-US" sz="2200" b="0" i="0" smtClean="0">
                          <a:latin typeface="Cambria Math" panose="02040503050406030204" pitchFamily="18" charset="0"/>
                          <a:ea typeface="Aptos" panose="020B0004020202020204" pitchFamily="34" charset="0"/>
                          <a:cs typeface="Times New Roman" panose="02020603050405020304" pitchFamily="18" charset="0"/>
                        </a:rPr>
                        <m:t>P</m:t>
                      </m:r>
                      <m:r>
                        <a:rPr lang="en-US" sz="2200" b="0" i="0" smtClean="0">
                          <a:latin typeface="Cambria Math" panose="02040503050406030204" pitchFamily="18" charset="0"/>
                          <a:ea typeface="Aptos" panose="020B0004020202020204" pitchFamily="34" charset="0"/>
                          <a:cs typeface="Times New Roman" panose="02020603050405020304" pitchFamily="18" charset="0"/>
                        </a:rPr>
                        <m:t>.,</m:t>
                      </m:r>
                    </m:oMath>
                  </m:oMathPara>
                </a14:m>
                <a:endParaRPr lang="en-US" sz="2200" dirty="0"/>
              </a:p>
              <a:p>
                <a:pPr marL="0" indent="0" algn="just">
                  <a:buFont typeface="Arial"/>
                  <a:buNone/>
                </a:pPr>
                <a:endParaRPr lang="en-US" sz="2200" dirty="0"/>
              </a:p>
              <a:p>
                <a:pPr marL="0" indent="0" algn="just">
                  <a:buFont typeface="Arial"/>
                  <a:buNone/>
                </a:pPr>
                <a:r>
                  <a:rPr lang="en-US" sz="2200" dirty="0"/>
                  <a:t>Where N.P. stands for non-parabolicity. On the timescales of the pump-pulse, the carrier density is limited at the </a:t>
                </a:r>
                <a:r>
                  <a:rPr lang="az-Cyrl-AZ" sz="2200" dirty="0"/>
                  <a:t>Г</a:t>
                </a:r>
                <a:r>
                  <a:rPr lang="en-US" sz="2200" dirty="0"/>
                  <a:t>-valley.</a:t>
                </a:r>
              </a:p>
            </p:txBody>
          </p:sp>
        </mc:Choice>
        <mc:Fallback xmlns="">
          <p:sp>
            <p:nvSpPr>
              <p:cNvPr id="10" name="Text Placeholder 67">
                <a:extLst>
                  <a:ext uri="{FF2B5EF4-FFF2-40B4-BE49-F238E27FC236}">
                    <a16:creationId xmlns:a16="http://schemas.microsoft.com/office/drawing/2014/main" id="{4E954B63-B7B4-8785-80C2-32E72C7069C0}"/>
                  </a:ext>
                </a:extLst>
              </p:cNvPr>
              <p:cNvSpPr txBox="1">
                <a:spLocks noRot="1" noChangeAspect="1" noMove="1" noResize="1" noEditPoints="1" noAdjustHandles="1" noChangeArrowheads="1" noChangeShapeType="1" noTextEdit="1"/>
              </p:cNvSpPr>
              <p:nvPr/>
            </p:nvSpPr>
            <p:spPr>
              <a:xfrm>
                <a:off x="5607170" y="1883940"/>
                <a:ext cx="6301037" cy="3424421"/>
              </a:xfrm>
              <a:prstGeom prst="rect">
                <a:avLst/>
              </a:prstGeom>
              <a:blipFill>
                <a:blip r:embed="rId7"/>
                <a:stretch>
                  <a:fillRect l="-1258" r="-125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78875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74CF1-A3BC-E4EC-44D2-0C6E64266460}"/>
            </a:ext>
          </a:extLst>
        </p:cNvPr>
        <p:cNvGrpSpPr/>
        <p:nvPr/>
      </p:nvGrpSpPr>
      <p:grpSpPr>
        <a:xfrm>
          <a:off x="0" y="0"/>
          <a:ext cx="0" cy="0"/>
          <a:chOff x="0" y="0"/>
          <a:chExt cx="0" cy="0"/>
        </a:xfrm>
      </p:grpSpPr>
      <p:sp>
        <p:nvSpPr>
          <p:cNvPr id="73" name="Title 1">
            <a:extLst>
              <a:ext uri="{FF2B5EF4-FFF2-40B4-BE49-F238E27FC236}">
                <a16:creationId xmlns:a16="http://schemas.microsoft.com/office/drawing/2014/main" id="{129E1FFD-5680-CCCA-2FBC-8D7E4D0746E8}"/>
              </a:ext>
            </a:extLst>
          </p:cNvPr>
          <p:cNvSpPr>
            <a:spLocks noGrp="1"/>
          </p:cNvSpPr>
          <p:nvPr>
            <p:ph type="title"/>
          </p:nvPr>
        </p:nvSpPr>
        <p:spPr>
          <a:xfrm>
            <a:off x="838200" y="0"/>
            <a:ext cx="10515600" cy="1325563"/>
          </a:xfrm>
        </p:spPr>
        <p:txBody>
          <a:bodyPr>
            <a:normAutofit/>
          </a:bodyPr>
          <a:lstStyle/>
          <a:p>
            <a:r>
              <a:rPr lang="en-US" sz="3500" dirty="0"/>
              <a:t>Charge carrier concentration</a:t>
            </a:r>
          </a:p>
        </p:txBody>
      </p:sp>
      <p:sp>
        <p:nvSpPr>
          <p:cNvPr id="7" name="Slide Number Placeholder 6">
            <a:extLst>
              <a:ext uri="{FF2B5EF4-FFF2-40B4-BE49-F238E27FC236}">
                <a16:creationId xmlns:a16="http://schemas.microsoft.com/office/drawing/2014/main" id="{E10D40E1-0388-00A7-7BE3-081580ED7D42}"/>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29</a:t>
            </a:fld>
            <a:endParaRPr lang="en-US" sz="1600" dirty="0"/>
          </a:p>
        </p:txBody>
      </p:sp>
      <p:pic>
        <p:nvPicPr>
          <p:cNvPr id="11" name="Graphic 10">
            <a:extLst>
              <a:ext uri="{FF2B5EF4-FFF2-40B4-BE49-F238E27FC236}">
                <a16:creationId xmlns:a16="http://schemas.microsoft.com/office/drawing/2014/main" id="{4220DEC5-32D8-35D9-BB9C-EB45CE21A1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1080" y="1182996"/>
            <a:ext cx="4923692" cy="45720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DFECAC6-676F-12F7-5E6F-18B14846278D}"/>
                  </a:ext>
                </a:extLst>
              </p:cNvPr>
              <p:cNvSpPr txBox="1"/>
              <p:nvPr/>
            </p:nvSpPr>
            <p:spPr>
              <a:xfrm>
                <a:off x="7519034" y="1615533"/>
                <a:ext cx="3322155" cy="369332"/>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1800" b="0" i="1" smtClean="0">
                          <a:effectLst/>
                          <a:latin typeface="Cambria Math" panose="02040503050406030204" pitchFamily="18" charset="0"/>
                          <a:ea typeface="Times New Roman" panose="02020603050405020304" pitchFamily="18" charset="0"/>
                          <a:cs typeface="Times New Roman" panose="02020603050405020304" pitchFamily="18" charset="0"/>
                        </a:rPr>
                        <m:t>𝑛</m:t>
                      </m:r>
                      <m:d>
                        <m:dPr>
                          <m:ctrlPr>
                            <a:rPr lang="en-US" sz="1800" i="1">
                              <a:effectLst/>
                              <a:latin typeface="Cambria Math" panose="02040503050406030204" pitchFamily="18" charset="0"/>
                              <a:ea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𝑇</m:t>
                          </m:r>
                        </m:e>
                      </m: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cs typeface="Times New Roman" panose="02020603050405020304" pitchFamily="18" charset="0"/>
                            </a:rPr>
                            <m:t>𝑛</m:t>
                          </m:r>
                        </m:e>
                        <m:sub>
                          <m:r>
                            <m:rPr>
                              <m:sty m:val="p"/>
                            </m:rPr>
                            <a:rPr lang="en-US" sz="1800" b="0" i="0" smtClean="0">
                              <a:latin typeface="Cambria Math" panose="02040503050406030204" pitchFamily="18" charset="0"/>
                              <a:ea typeface="Times New Roman" panose="02020603050405020304" pitchFamily="18" charset="0"/>
                              <a:cs typeface="Times New Roman" panose="02020603050405020304" pitchFamily="18" charset="0"/>
                            </a:rPr>
                            <m:t>L</m:t>
                          </m:r>
                        </m:sub>
                      </m:sSub>
                      <m:d>
                        <m:dPr>
                          <m:ctrlPr>
                            <a:rPr lang="en-US" sz="1800" b="0" i="1"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𝑇</m:t>
                          </m:r>
                        </m:e>
                      </m:d>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cs typeface="Times New Roman" panose="02020603050405020304" pitchFamily="18" charset="0"/>
                            </a:rPr>
                            <m:t>𝑛</m:t>
                          </m:r>
                        </m:e>
                        <m:sub>
                          <m:r>
                            <m:rPr>
                              <m:sty m:val="p"/>
                            </m:rPr>
                            <a:rPr lang="en-US" sz="1800" b="0" i="0" smtClean="0">
                              <a:latin typeface="Cambria Math" panose="02040503050406030204" pitchFamily="18" charset="0"/>
                              <a:ea typeface="Times New Roman" panose="02020603050405020304" pitchFamily="18" charset="0"/>
                              <a:cs typeface="Times New Roman" panose="02020603050405020304" pitchFamily="18" charset="0"/>
                            </a:rPr>
                            <m:t>Γ</m:t>
                          </m:r>
                        </m:sub>
                      </m:sSub>
                      <m:d>
                        <m:dPr>
                          <m:ctrlPr>
                            <a:rPr lang="en-US" sz="1800" b="0" i="1"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𝑇</m:t>
                          </m:r>
                        </m:e>
                      </m:d>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cs typeface="Times New Roman" panose="02020603050405020304" pitchFamily="18" charset="0"/>
                            </a:rPr>
                            <m:t>𝑛</m:t>
                          </m:r>
                        </m:e>
                        <m:sub>
                          <m:r>
                            <m:rPr>
                              <m:sty m:val="p"/>
                            </m:rPr>
                            <a:rPr lang="en-US" sz="1800" b="0" i="0" smtClean="0">
                              <a:latin typeface="Cambria Math" panose="02040503050406030204" pitchFamily="18" charset="0"/>
                              <a:ea typeface="Times New Roman" panose="02020603050405020304" pitchFamily="18" charset="0"/>
                              <a:cs typeface="Times New Roman" panose="02020603050405020304" pitchFamily="18" charset="0"/>
                            </a:rPr>
                            <m:t>X</m:t>
                          </m:r>
                        </m:sub>
                      </m:sSub>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𝑇</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800" dirty="0"/>
              </a:p>
            </p:txBody>
          </p:sp>
        </mc:Choice>
        <mc:Fallback xmlns="">
          <p:sp>
            <p:nvSpPr>
              <p:cNvPr id="12" name="TextBox 11">
                <a:extLst>
                  <a:ext uri="{FF2B5EF4-FFF2-40B4-BE49-F238E27FC236}">
                    <a16:creationId xmlns:a16="http://schemas.microsoft.com/office/drawing/2014/main" id="{DDFECAC6-676F-12F7-5E6F-18B14846278D}"/>
                  </a:ext>
                </a:extLst>
              </p:cNvPr>
              <p:cNvSpPr txBox="1">
                <a:spLocks noRot="1" noChangeAspect="1" noMove="1" noResize="1" noEditPoints="1" noAdjustHandles="1" noChangeArrowheads="1" noChangeShapeType="1" noTextEdit="1"/>
              </p:cNvSpPr>
              <p:nvPr/>
            </p:nvSpPr>
            <p:spPr>
              <a:xfrm>
                <a:off x="7519034" y="1615533"/>
                <a:ext cx="3322155" cy="369332"/>
              </a:xfrm>
              <a:prstGeom prst="rect">
                <a:avLst/>
              </a:prstGeom>
              <a:blipFill>
                <a:blip r:embed="rId5"/>
                <a:stretch>
                  <a:fillRect b="-14754"/>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AE28F863-6D31-5FA7-CED9-6E7BED0B50AE}"/>
              </a:ext>
            </a:extLst>
          </p:cNvPr>
          <p:cNvSpPr txBox="1"/>
          <p:nvPr/>
        </p:nvSpPr>
        <p:spPr>
          <a:xfrm>
            <a:off x="9584933" y="4108332"/>
            <a:ext cx="2414409" cy="707886"/>
          </a:xfrm>
          <a:prstGeom prst="rect">
            <a:avLst/>
          </a:prstGeom>
          <a:solidFill>
            <a:srgbClr val="FFC000"/>
          </a:solidFill>
        </p:spPr>
        <p:txBody>
          <a:bodyPr wrap="square" rtlCol="0">
            <a:spAutoFit/>
          </a:bodyPr>
          <a:lstStyle/>
          <a:p>
            <a:pPr algn="ctr"/>
            <a:r>
              <a:rPr lang="en-US" sz="2000" dirty="0"/>
              <a:t>Carriers locate at the satellite valleys.</a:t>
            </a:r>
          </a:p>
        </p:txBody>
      </p:sp>
      <p:pic>
        <p:nvPicPr>
          <p:cNvPr id="15" name="Content Placeholder 6">
            <a:extLst>
              <a:ext uri="{FF2B5EF4-FFF2-40B4-BE49-F238E27FC236}">
                <a16:creationId xmlns:a16="http://schemas.microsoft.com/office/drawing/2014/main" id="{D2FDC9D4-237C-F618-F693-67AE366A28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7794" y="1187878"/>
            <a:ext cx="4923692" cy="4572000"/>
          </a:xfrm>
          <a:prstGeom prst="rect">
            <a:avLst/>
          </a:prstGeom>
          <a:noFill/>
          <a:ln>
            <a:noFill/>
          </a:ln>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E3CA988-1507-F8EC-EEFE-84064D716134}"/>
                  </a:ext>
                </a:extLst>
              </p:cNvPr>
              <p:cNvSpPr txBox="1"/>
              <p:nvPr/>
            </p:nvSpPr>
            <p:spPr>
              <a:xfrm>
                <a:off x="10815979" y="2951142"/>
                <a:ext cx="738387" cy="369332"/>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1800" b="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~55%</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3E3CA988-1507-F8EC-EEFE-84064D716134}"/>
                  </a:ext>
                </a:extLst>
              </p:cNvPr>
              <p:cNvSpPr txBox="1">
                <a:spLocks noRot="1" noChangeAspect="1" noMove="1" noResize="1" noEditPoints="1" noAdjustHandles="1" noChangeArrowheads="1" noChangeShapeType="1" noTextEdit="1"/>
              </p:cNvSpPr>
              <p:nvPr/>
            </p:nvSpPr>
            <p:spPr>
              <a:xfrm>
                <a:off x="10815979" y="2951142"/>
                <a:ext cx="738387" cy="369332"/>
              </a:xfrm>
              <a:prstGeom prst="rect">
                <a:avLst/>
              </a:prstGeom>
              <a:blipFill>
                <a:blip r:embed="rId8"/>
                <a:stretch>
                  <a:fillRect r="-9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A0B33EC-9BB4-5C2F-CDB5-37EA317B7DC4}"/>
                  </a:ext>
                </a:extLst>
              </p:cNvPr>
              <p:cNvSpPr txBox="1"/>
              <p:nvPr/>
            </p:nvSpPr>
            <p:spPr>
              <a:xfrm>
                <a:off x="10815979" y="3398638"/>
                <a:ext cx="738387" cy="369332"/>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1800" b="0" i="1" smtClean="0">
                          <a:solidFill>
                            <a:srgbClr val="6BB3FF"/>
                          </a:solidFill>
                          <a:effectLst/>
                          <a:latin typeface="Cambria Math" panose="02040503050406030204" pitchFamily="18" charset="0"/>
                          <a:ea typeface="Times New Roman" panose="02020603050405020304" pitchFamily="18" charset="0"/>
                          <a:cs typeface="Times New Roman" panose="02020603050405020304" pitchFamily="18" charset="0"/>
                        </a:rPr>
                        <m:t>~45%</m:t>
                      </m:r>
                    </m:oMath>
                  </m:oMathPara>
                </a14:m>
                <a:endParaRPr lang="en-US" dirty="0">
                  <a:solidFill>
                    <a:srgbClr val="6BB3FF"/>
                  </a:solidFill>
                </a:endParaRPr>
              </a:p>
            </p:txBody>
          </p:sp>
        </mc:Choice>
        <mc:Fallback xmlns="">
          <p:sp>
            <p:nvSpPr>
              <p:cNvPr id="17" name="TextBox 16">
                <a:extLst>
                  <a:ext uri="{FF2B5EF4-FFF2-40B4-BE49-F238E27FC236}">
                    <a16:creationId xmlns:a16="http://schemas.microsoft.com/office/drawing/2014/main" id="{0A0B33EC-9BB4-5C2F-CDB5-37EA317B7DC4}"/>
                  </a:ext>
                </a:extLst>
              </p:cNvPr>
              <p:cNvSpPr txBox="1">
                <a:spLocks noRot="1" noChangeAspect="1" noMove="1" noResize="1" noEditPoints="1" noAdjustHandles="1" noChangeArrowheads="1" noChangeShapeType="1" noTextEdit="1"/>
              </p:cNvSpPr>
              <p:nvPr/>
            </p:nvSpPr>
            <p:spPr>
              <a:xfrm>
                <a:off x="10815979" y="3398638"/>
                <a:ext cx="738387" cy="369332"/>
              </a:xfrm>
              <a:prstGeom prst="rect">
                <a:avLst/>
              </a:prstGeom>
              <a:blipFill>
                <a:blip r:embed="rId9"/>
                <a:stretch>
                  <a:fillRect r="-9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0C0EDC-16B4-723F-907C-B4C1B2AE7794}"/>
                  </a:ext>
                </a:extLst>
              </p:cNvPr>
              <p:cNvSpPr txBox="1"/>
              <p:nvPr/>
            </p:nvSpPr>
            <p:spPr>
              <a:xfrm>
                <a:off x="10815978" y="5005399"/>
                <a:ext cx="738387" cy="369332"/>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1800" b="0" i="1" smtClean="0">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dirty="0"/>
              </a:p>
            </p:txBody>
          </p:sp>
        </mc:Choice>
        <mc:Fallback xmlns="">
          <p:sp>
            <p:nvSpPr>
              <p:cNvPr id="18" name="TextBox 17">
                <a:extLst>
                  <a:ext uri="{FF2B5EF4-FFF2-40B4-BE49-F238E27FC236}">
                    <a16:creationId xmlns:a16="http://schemas.microsoft.com/office/drawing/2014/main" id="{AA0C0EDC-16B4-723F-907C-B4C1B2AE7794}"/>
                  </a:ext>
                </a:extLst>
              </p:cNvPr>
              <p:cNvSpPr txBox="1">
                <a:spLocks noRot="1" noChangeAspect="1" noMove="1" noResize="1" noEditPoints="1" noAdjustHandles="1" noChangeArrowheads="1" noChangeShapeType="1" noTextEdit="1"/>
              </p:cNvSpPr>
              <p:nvPr/>
            </p:nvSpPr>
            <p:spPr>
              <a:xfrm>
                <a:off x="10815978" y="5005399"/>
                <a:ext cx="738387" cy="369332"/>
              </a:xfrm>
              <a:prstGeom prst="rect">
                <a:avLst/>
              </a:prstGeom>
              <a:blipFill>
                <a:blip r:embed="rId10"/>
                <a:stretch>
                  <a:fillRect/>
                </a:stretch>
              </a:blipFill>
            </p:spPr>
            <p:txBody>
              <a:bodyPr/>
              <a:lstStyle/>
              <a:p>
                <a:r>
                  <a:rPr lang="en-US">
                    <a:noFill/>
                  </a:rPr>
                  <a:t> </a:t>
                </a:r>
              </a:p>
            </p:txBody>
          </p:sp>
        </mc:Fallback>
      </mc:AlternateContent>
      <p:sp>
        <p:nvSpPr>
          <p:cNvPr id="2" name="Google Shape;99;p16">
            <a:extLst>
              <a:ext uri="{FF2B5EF4-FFF2-40B4-BE49-F238E27FC236}">
                <a16:creationId xmlns:a16="http://schemas.microsoft.com/office/drawing/2014/main" id="{0CFD350A-1896-3D15-DD05-B8B34E19E7A9}"/>
              </a:ext>
            </a:extLst>
          </p:cNvPr>
          <p:cNvSpPr txBox="1"/>
          <p:nvPr/>
        </p:nvSpPr>
        <p:spPr>
          <a:xfrm>
            <a:off x="6090270" y="5811598"/>
            <a:ext cx="6108657" cy="830966"/>
          </a:xfrm>
          <a:prstGeom prst="rect">
            <a:avLst/>
          </a:prstGeom>
          <a:noFill/>
          <a:ln>
            <a:noFill/>
          </a:ln>
        </p:spPr>
        <p:txBody>
          <a:bodyPr spcFirstLastPara="1" wrap="square" lIns="91425" tIns="91425" rIns="91425" bIns="91425" anchor="t" anchorCtr="0">
            <a:spAutoFit/>
          </a:bodyPr>
          <a:lstStyle/>
          <a:p>
            <a:pPr lvl="0"/>
            <a:r>
              <a:rPr lang="en-US" dirty="0">
                <a:solidFill>
                  <a:schemeClr val="bg1"/>
                </a:solidFill>
                <a:ea typeface="Calibri"/>
                <a:cs typeface="Times New Roman"/>
                <a:sym typeface="Times New Roman"/>
              </a:rPr>
              <a:t>A. L. Smirl, in </a:t>
            </a:r>
            <a:r>
              <a:rPr lang="en-US" i="1" dirty="0">
                <a:solidFill>
                  <a:schemeClr val="bg1"/>
                </a:solidFill>
                <a:ea typeface="Calibri"/>
                <a:cs typeface="Times New Roman"/>
                <a:sym typeface="Times New Roman"/>
              </a:rPr>
              <a:t>Physics of Nonlinear Transport in Semiconductors</a:t>
            </a:r>
            <a:r>
              <a:rPr lang="en-US" dirty="0">
                <a:solidFill>
                  <a:schemeClr val="bg1"/>
                </a:solidFill>
                <a:ea typeface="Calibri"/>
                <a:cs typeface="Times New Roman"/>
                <a:sym typeface="Times New Roman"/>
              </a:rPr>
              <a:t>, edited by </a:t>
            </a:r>
            <a:r>
              <a:rPr lang="fr-FR" dirty="0">
                <a:solidFill>
                  <a:schemeClr val="bg1"/>
                </a:solidFill>
                <a:ea typeface="Calibri"/>
                <a:cs typeface="Times New Roman"/>
                <a:sym typeface="Times New Roman"/>
              </a:rPr>
              <a:t>Kerry, Barker, and </a:t>
            </a:r>
            <a:r>
              <a:rPr lang="fr-FR" dirty="0" err="1">
                <a:solidFill>
                  <a:schemeClr val="bg1"/>
                </a:solidFill>
                <a:ea typeface="Calibri"/>
                <a:cs typeface="Times New Roman"/>
                <a:sym typeface="Times New Roman"/>
              </a:rPr>
              <a:t>Jacoboni</a:t>
            </a:r>
            <a:r>
              <a:rPr lang="fr-FR" dirty="0">
                <a:solidFill>
                  <a:schemeClr val="bg1"/>
                </a:solidFill>
                <a:ea typeface="Calibri"/>
                <a:cs typeface="Times New Roman"/>
                <a:sym typeface="Times New Roman"/>
              </a:rPr>
              <a:t> (Plenum </a:t>
            </a:r>
            <a:r>
              <a:rPr lang="fr-FR" dirty="0" err="1">
                <a:solidFill>
                  <a:schemeClr val="bg1"/>
                </a:solidFill>
                <a:ea typeface="Calibri"/>
                <a:cs typeface="Times New Roman"/>
                <a:sym typeface="Times New Roman"/>
              </a:rPr>
              <a:t>Press</a:t>
            </a:r>
            <a:r>
              <a:rPr lang="fr-FR" dirty="0">
                <a:solidFill>
                  <a:schemeClr val="bg1"/>
                </a:solidFill>
                <a:ea typeface="Calibri"/>
                <a:cs typeface="Times New Roman"/>
                <a:sym typeface="Times New Roman"/>
              </a:rPr>
              <a:t>, 1980).</a:t>
            </a:r>
          </a:p>
          <a:p>
            <a:pPr lvl="0"/>
            <a:r>
              <a:rPr lang="fr-FR" dirty="0">
                <a:solidFill>
                  <a:schemeClr val="bg1"/>
                </a:solidFill>
                <a:ea typeface="Calibri"/>
                <a:cs typeface="Times New Roman"/>
                <a:sym typeface="Times New Roman"/>
              </a:rPr>
              <a:t>J. </a:t>
            </a:r>
            <a:r>
              <a:rPr lang="fr-FR" dirty="0" err="1">
                <a:solidFill>
                  <a:schemeClr val="bg1"/>
                </a:solidFill>
                <a:ea typeface="Calibri"/>
                <a:cs typeface="Times New Roman"/>
                <a:sym typeface="Times New Roman"/>
              </a:rPr>
              <a:t>Menéndez</a:t>
            </a:r>
            <a:r>
              <a:rPr lang="fr-FR" dirty="0">
                <a:solidFill>
                  <a:schemeClr val="bg1"/>
                </a:solidFill>
                <a:ea typeface="Calibri"/>
                <a:cs typeface="Times New Roman"/>
                <a:sym typeface="Times New Roman"/>
              </a:rPr>
              <a:t> </a:t>
            </a:r>
            <a:r>
              <a:rPr lang="fr-FR" i="1" dirty="0">
                <a:solidFill>
                  <a:schemeClr val="bg1"/>
                </a:solidFill>
                <a:ea typeface="Calibri"/>
                <a:cs typeface="Times New Roman"/>
                <a:sym typeface="Times New Roman"/>
              </a:rPr>
              <a:t>et al.</a:t>
            </a:r>
            <a:r>
              <a:rPr lang="fr-FR" dirty="0">
                <a:solidFill>
                  <a:schemeClr val="bg1"/>
                </a:solidFill>
                <a:ea typeface="Calibri"/>
                <a:cs typeface="Times New Roman"/>
                <a:sym typeface="Times New Roman"/>
              </a:rPr>
              <a:t>, Phys. </a:t>
            </a:r>
            <a:r>
              <a:rPr lang="fr-FR" dirty="0" err="1">
                <a:solidFill>
                  <a:schemeClr val="bg1"/>
                </a:solidFill>
                <a:ea typeface="Calibri"/>
                <a:cs typeface="Times New Roman"/>
                <a:sym typeface="Times New Roman"/>
              </a:rPr>
              <a:t>Rev</a:t>
            </a:r>
            <a:r>
              <a:rPr lang="fr-FR" dirty="0">
                <a:solidFill>
                  <a:schemeClr val="bg1"/>
                </a:solidFill>
                <a:ea typeface="Calibri"/>
                <a:cs typeface="Times New Roman"/>
                <a:sym typeface="Times New Roman"/>
              </a:rPr>
              <a:t>. B. </a:t>
            </a:r>
            <a:r>
              <a:rPr lang="fr-FR" b="1" dirty="0">
                <a:solidFill>
                  <a:schemeClr val="bg1"/>
                </a:solidFill>
                <a:ea typeface="Calibri"/>
                <a:cs typeface="Times New Roman"/>
                <a:sym typeface="Times New Roman"/>
              </a:rPr>
              <a:t>101</a:t>
            </a:r>
            <a:r>
              <a:rPr lang="fr-FR" dirty="0">
                <a:solidFill>
                  <a:schemeClr val="bg1"/>
                </a:solidFill>
                <a:ea typeface="Calibri"/>
                <a:cs typeface="Times New Roman"/>
                <a:sym typeface="Times New Roman"/>
              </a:rPr>
              <a:t>, 195204 (2020)</a:t>
            </a:r>
            <a:r>
              <a:rPr lang="en-US" dirty="0">
                <a:solidFill>
                  <a:schemeClr val="bg1"/>
                </a:solidFill>
                <a:ea typeface="Calibri"/>
                <a:cs typeface="Times New Roman"/>
                <a:sym typeface="Times New Roman"/>
              </a:rPr>
              <a:t>.</a:t>
            </a:r>
            <a:endParaRPr lang="fr-FR" dirty="0">
              <a:solidFill>
                <a:schemeClr val="bg1"/>
              </a:solidFill>
              <a:ea typeface="Calibri"/>
              <a:cs typeface="Times New Roman"/>
              <a:sym typeface="Times New Roman"/>
            </a:endParaRPr>
          </a:p>
        </p:txBody>
      </p:sp>
    </p:spTree>
    <p:extLst>
      <p:ext uri="{BB962C8B-B14F-4D97-AF65-F5344CB8AC3E}">
        <p14:creationId xmlns:p14="http://schemas.microsoft.com/office/powerpoint/2010/main" val="286087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9B29D-7945-F1E2-9569-2D62AAD8B47D}"/>
            </a:ext>
          </a:extLst>
        </p:cNvPr>
        <p:cNvGrpSpPr/>
        <p:nvPr/>
      </p:nvGrpSpPr>
      <p:grpSpPr>
        <a:xfrm>
          <a:off x="0" y="0"/>
          <a:ext cx="0" cy="0"/>
          <a:chOff x="0" y="0"/>
          <a:chExt cx="0" cy="0"/>
        </a:xfrm>
      </p:grpSpPr>
      <p:sp>
        <p:nvSpPr>
          <p:cNvPr id="68" name="Text Placeholder 67">
            <a:extLst>
              <a:ext uri="{FF2B5EF4-FFF2-40B4-BE49-F238E27FC236}">
                <a16:creationId xmlns:a16="http://schemas.microsoft.com/office/drawing/2014/main" id="{9FF3FEC5-CEEB-1014-37C3-B44E6C9854B2}"/>
              </a:ext>
            </a:extLst>
          </p:cNvPr>
          <p:cNvSpPr>
            <a:spLocks noGrp="1"/>
          </p:cNvSpPr>
          <p:nvPr>
            <p:ph type="body" idx="2"/>
          </p:nvPr>
        </p:nvSpPr>
        <p:spPr>
          <a:xfrm>
            <a:off x="0" y="1009925"/>
            <a:ext cx="6156668" cy="4541521"/>
          </a:xfrm>
        </p:spPr>
        <p:txBody>
          <a:bodyPr>
            <a:noAutofit/>
          </a:bodyPr>
          <a:lstStyle/>
          <a:p>
            <a:pPr marL="114300" indent="0" algn="just">
              <a:buNone/>
            </a:pPr>
            <a:r>
              <a:rPr lang="en-US" sz="1600" b="1" dirty="0"/>
              <a:t>Publications</a:t>
            </a:r>
          </a:p>
          <a:p>
            <a:pPr marL="571500" indent="-457200" algn="just">
              <a:buFont typeface="+mj-lt"/>
              <a:buAutoNum type="arabicParenR"/>
            </a:pPr>
            <a:r>
              <a:rPr lang="en-US" sz="1600" dirty="0"/>
              <a:t>M. R. Arias, </a:t>
            </a:r>
            <a:r>
              <a:rPr lang="en-US" sz="1600" u="sng" dirty="0"/>
              <a:t>C. A. Armenta</a:t>
            </a:r>
            <a:r>
              <a:rPr lang="en-US" sz="1600" dirty="0"/>
              <a:t>, C. Emminger, C. M. Zamarripa, N. S. Samarasingha, J. R. Love, S. Yadav, and S. Zollner, J. Vac. Sci. Technol. B </a:t>
            </a:r>
            <a:r>
              <a:rPr lang="en-US" sz="1600" b="1" dirty="0"/>
              <a:t>41</a:t>
            </a:r>
            <a:r>
              <a:rPr lang="en-US" sz="1600" dirty="0"/>
              <a:t>, 022203 (2023).</a:t>
            </a:r>
          </a:p>
          <a:p>
            <a:pPr marL="571500" indent="-457200" algn="just">
              <a:buFont typeface="+mj-lt"/>
              <a:buAutoNum type="arabicParenR"/>
            </a:pPr>
            <a:r>
              <a:rPr lang="en-US" sz="1600" u="sng" dirty="0"/>
              <a:t>C. A. Armenta</a:t>
            </a:r>
            <a:r>
              <a:rPr lang="en-US" sz="1600" dirty="0"/>
              <a:t>, M. Zahradník, M. Rebarz, C. Emminger, S. Espinoza, S. Vazquez-Miranda, J. Andreasson, and S. Zollner, 2024 IEEE Photonics Society Summer Topicals Meeting Series (SUM), Bridgetown, Barbados, 2024, pp. 01-02.</a:t>
            </a:r>
          </a:p>
          <a:p>
            <a:pPr marL="571500" indent="-457200" algn="just">
              <a:buFont typeface="+mj-lt"/>
              <a:buAutoNum type="arabicParenR"/>
            </a:pPr>
            <a:r>
              <a:rPr lang="en-US" sz="1600" dirty="0"/>
              <a:t>S. Zollner, </a:t>
            </a:r>
            <a:r>
              <a:rPr lang="en-US" sz="1600" u="sng" dirty="0"/>
              <a:t>C. A. Armenta</a:t>
            </a:r>
            <a:r>
              <a:rPr lang="en-US" sz="1600" dirty="0"/>
              <a:t>, S. Yadav, and J. Menéndez, J. Vac. Sci. Technol. A </a:t>
            </a:r>
            <a:r>
              <a:rPr lang="en-US" sz="1600" b="1" dirty="0"/>
              <a:t>43</a:t>
            </a:r>
            <a:r>
              <a:rPr lang="en-US" sz="1600" dirty="0"/>
              <a:t>, 012801 (2025).</a:t>
            </a:r>
          </a:p>
          <a:p>
            <a:pPr marL="571500" indent="-457200" algn="just">
              <a:buFont typeface="+mj-lt"/>
              <a:buAutoNum type="arabicParenR"/>
            </a:pPr>
            <a:r>
              <a:rPr lang="en-US" sz="1600" u="sng" dirty="0"/>
              <a:t>C. A. Armenta</a:t>
            </a:r>
            <a:r>
              <a:rPr lang="en-US" sz="1600" dirty="0"/>
              <a:t> and S. Zollner, J. Appl. Phys. </a:t>
            </a:r>
            <a:r>
              <a:rPr lang="en-US" sz="1600" b="1" dirty="0"/>
              <a:t>137</a:t>
            </a:r>
            <a:r>
              <a:rPr lang="en-US" sz="1600" dirty="0"/>
              <a:t>, 245701 (2025).</a:t>
            </a:r>
          </a:p>
          <a:p>
            <a:pPr marL="571500" indent="-457200" algn="just">
              <a:buFont typeface="+mj-lt"/>
              <a:buAutoNum type="arabicParenR"/>
            </a:pPr>
            <a:r>
              <a:rPr lang="en-US" sz="1600" u="sng" dirty="0"/>
              <a:t>C. A. Armenta</a:t>
            </a:r>
            <a:r>
              <a:rPr lang="en-US" sz="1600" dirty="0"/>
              <a:t>, M. Zahradník, M. Rebarz, C. Emminger, S. Espinoza, S. Vazquez-Miranda, J. Andreasson, and S. Zollner, (in preparation).</a:t>
            </a:r>
          </a:p>
        </p:txBody>
      </p:sp>
      <p:sp>
        <p:nvSpPr>
          <p:cNvPr id="73" name="Title 1">
            <a:extLst>
              <a:ext uri="{FF2B5EF4-FFF2-40B4-BE49-F238E27FC236}">
                <a16:creationId xmlns:a16="http://schemas.microsoft.com/office/drawing/2014/main" id="{6D7E8FAB-CE21-66BB-8AB8-F7D9F1CA2F42}"/>
              </a:ext>
            </a:extLst>
          </p:cNvPr>
          <p:cNvSpPr>
            <a:spLocks noGrp="1"/>
          </p:cNvSpPr>
          <p:nvPr>
            <p:ph type="title"/>
          </p:nvPr>
        </p:nvSpPr>
        <p:spPr>
          <a:xfrm>
            <a:off x="838200" y="0"/>
            <a:ext cx="10515600" cy="1325563"/>
          </a:xfrm>
        </p:spPr>
        <p:txBody>
          <a:bodyPr>
            <a:normAutofit/>
          </a:bodyPr>
          <a:lstStyle/>
          <a:p>
            <a:r>
              <a:rPr lang="en-US" sz="3500" dirty="0"/>
              <a:t>Vita</a:t>
            </a:r>
          </a:p>
        </p:txBody>
      </p:sp>
      <p:sp>
        <p:nvSpPr>
          <p:cNvPr id="2" name="Slide Number Placeholder 6">
            <a:extLst>
              <a:ext uri="{FF2B5EF4-FFF2-40B4-BE49-F238E27FC236}">
                <a16:creationId xmlns:a16="http://schemas.microsoft.com/office/drawing/2014/main" id="{B48C0EB9-ADD4-26ED-6247-B98DE0EAC458}"/>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3</a:t>
            </a:fld>
            <a:endParaRPr lang="en-US" sz="1600" dirty="0"/>
          </a:p>
        </p:txBody>
      </p:sp>
      <p:sp>
        <p:nvSpPr>
          <p:cNvPr id="6" name="Text Placeholder 67">
            <a:extLst>
              <a:ext uri="{FF2B5EF4-FFF2-40B4-BE49-F238E27FC236}">
                <a16:creationId xmlns:a16="http://schemas.microsoft.com/office/drawing/2014/main" id="{C364FCDF-2B5A-64E1-6CB0-D893616CD019}"/>
              </a:ext>
            </a:extLst>
          </p:cNvPr>
          <p:cNvSpPr txBox="1">
            <a:spLocks/>
          </p:cNvSpPr>
          <p:nvPr/>
        </p:nvSpPr>
        <p:spPr>
          <a:xfrm>
            <a:off x="6302829" y="1891"/>
            <a:ext cx="5809530" cy="546518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just">
              <a:buNone/>
            </a:pPr>
            <a:r>
              <a:rPr lang="en-US" sz="1600" b="1" dirty="0"/>
              <a:t>Oral presentations</a:t>
            </a:r>
          </a:p>
          <a:p>
            <a:pPr algn="just"/>
            <a:r>
              <a:rPr lang="en-US" sz="1600" dirty="0"/>
              <a:t>AVS 68</a:t>
            </a:r>
            <a:r>
              <a:rPr lang="en-US" sz="1600" baseline="30000" dirty="0"/>
              <a:t>th</a:t>
            </a:r>
            <a:r>
              <a:rPr lang="en-US" sz="1600" dirty="0"/>
              <a:t> International Symposium &amp; Exhibit. Pittsburgh, PA, November 8, 2022.</a:t>
            </a:r>
          </a:p>
          <a:p>
            <a:pPr algn="just"/>
            <a:r>
              <a:rPr lang="en-US" sz="1600" dirty="0"/>
              <a:t>APS March Meeting 2023, Las Vegas, NV, March 7, 2023.</a:t>
            </a:r>
          </a:p>
          <a:p>
            <a:pPr algn="just"/>
            <a:r>
              <a:rPr lang="en-US" sz="1600" dirty="0"/>
              <a:t>12</a:t>
            </a:r>
            <a:r>
              <a:rPr lang="en-US" sz="1600" baseline="30000" dirty="0"/>
              <a:t>th</a:t>
            </a:r>
            <a:r>
              <a:rPr lang="en-US" sz="1600" dirty="0"/>
              <a:t> Workshop on Spectroscopic Ellipsometry. Prague, Czech Republic, September 19, 2023</a:t>
            </a:r>
          </a:p>
          <a:p>
            <a:pPr algn="just"/>
            <a:r>
              <a:rPr lang="en-US" sz="1600" dirty="0"/>
              <a:t>AVS 69</a:t>
            </a:r>
            <a:r>
              <a:rPr lang="en-US" sz="1600" baseline="30000" dirty="0"/>
              <a:t>th</a:t>
            </a:r>
            <a:r>
              <a:rPr lang="en-US" sz="1600" dirty="0"/>
              <a:t> International Symposium &amp; Exhibit. Portland, OR, November 6, 2023.</a:t>
            </a:r>
          </a:p>
          <a:p>
            <a:pPr algn="just"/>
            <a:r>
              <a:rPr lang="en-US" sz="1600" dirty="0"/>
              <a:t>IEEE 2024 Summer Topical Meeting Series. Bridgetown, Barbados, July 16, 2024.</a:t>
            </a:r>
          </a:p>
          <a:p>
            <a:pPr algn="just"/>
            <a:r>
              <a:rPr lang="en-US" sz="1600" dirty="0"/>
              <a:t>LXVI Congreso Nacional de </a:t>
            </a:r>
            <a:r>
              <a:rPr lang="en-US" sz="1600" dirty="0" err="1"/>
              <a:t>Física</a:t>
            </a:r>
            <a:r>
              <a:rPr lang="en-US" sz="1600" dirty="0"/>
              <a:t>. Chihuahua, México, October 9, 2024.</a:t>
            </a:r>
          </a:p>
          <a:p>
            <a:pPr algn="just"/>
            <a:r>
              <a:rPr lang="en-US" sz="1600" dirty="0"/>
              <a:t>AVS 70</a:t>
            </a:r>
            <a:r>
              <a:rPr lang="en-US" sz="1600" baseline="30000" dirty="0"/>
              <a:t>th</a:t>
            </a:r>
            <a:r>
              <a:rPr lang="en-US" sz="1600" dirty="0"/>
              <a:t> International Symposium &amp; Exhibit. Tampa, FL, November 8, 2024.</a:t>
            </a:r>
          </a:p>
          <a:p>
            <a:pPr algn="just"/>
            <a:r>
              <a:rPr lang="en-US" sz="1600" dirty="0"/>
              <a:t>10</a:t>
            </a:r>
            <a:r>
              <a:rPr lang="en-US" sz="1600" baseline="30000" dirty="0"/>
              <a:t>th</a:t>
            </a:r>
            <a:r>
              <a:rPr lang="en-US" sz="1600" dirty="0"/>
              <a:t> International Conference on Spectroscopic Ellipsometry. Boulder, CO, June 13, 2024.</a:t>
            </a:r>
          </a:p>
          <a:p>
            <a:pPr algn="just"/>
            <a:r>
              <a:rPr lang="en-US" sz="1600" b="1" dirty="0"/>
              <a:t>Invited talk</a:t>
            </a:r>
            <a:r>
              <a:rPr lang="en-US" sz="1600" dirty="0"/>
              <a:t>: AVS 71</a:t>
            </a:r>
            <a:r>
              <a:rPr lang="en-US" sz="1600" baseline="30000" dirty="0"/>
              <a:t>st</a:t>
            </a:r>
            <a:r>
              <a:rPr lang="en-US" sz="1600" dirty="0"/>
              <a:t> International Symposium &amp; Exhibit. Charlotte, NC, September 21, 2025.</a:t>
            </a:r>
          </a:p>
          <a:p>
            <a:pPr marL="114300" indent="0" algn="just">
              <a:buNone/>
            </a:pPr>
            <a:r>
              <a:rPr lang="en-US" sz="1600" b="1" dirty="0"/>
              <a:t>Future position: </a:t>
            </a:r>
            <a:r>
              <a:rPr lang="en-US" sz="1600" dirty="0"/>
              <a:t>IBM Research</a:t>
            </a:r>
            <a:endParaRPr lang="en-US" sz="1600" b="1" dirty="0"/>
          </a:p>
          <a:p>
            <a:pPr marL="114300" indent="0" algn="just">
              <a:buNone/>
            </a:pPr>
            <a:endParaRPr lang="en-US" sz="1600" b="1" dirty="0"/>
          </a:p>
        </p:txBody>
      </p:sp>
      <p:pic>
        <p:nvPicPr>
          <p:cNvPr id="2050" name="Picture 2">
            <a:extLst>
              <a:ext uri="{FF2B5EF4-FFF2-40B4-BE49-F238E27FC236}">
                <a16:creationId xmlns:a16="http://schemas.microsoft.com/office/drawing/2014/main" id="{46028BDC-BBAE-B130-943F-1DCFF87E3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624" y="5028390"/>
            <a:ext cx="1687205" cy="63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58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37CD4-1C80-B91F-0CE0-798DBB3E0AF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7A464774-AEF9-ADE8-F5CF-E54A5236B3C2}"/>
              </a:ext>
            </a:extLst>
          </p:cNvPr>
          <p:cNvSpPr>
            <a:spLocks noGrp="1"/>
          </p:cNvSpPr>
          <p:nvPr>
            <p:ph type="ctrTitle"/>
          </p:nvPr>
        </p:nvSpPr>
        <p:spPr>
          <a:xfrm>
            <a:off x="914400" y="806780"/>
            <a:ext cx="10363200" cy="1466291"/>
          </a:xfrm>
        </p:spPr>
        <p:txBody>
          <a:bodyPr>
            <a:normAutofit/>
          </a:bodyPr>
          <a:lstStyle/>
          <a:p>
            <a:r>
              <a:rPr lang="en-US" sz="4000" dirty="0"/>
              <a:t>Dielectric function model</a:t>
            </a:r>
            <a:endParaRPr lang="en-US" sz="1400" dirty="0"/>
          </a:p>
        </p:txBody>
      </p:sp>
    </p:spTree>
    <p:extLst>
      <p:ext uri="{BB962C8B-B14F-4D97-AF65-F5344CB8AC3E}">
        <p14:creationId xmlns:p14="http://schemas.microsoft.com/office/powerpoint/2010/main" val="271172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2BDBB-4EEA-9552-4E14-3DFCC2F5370A}"/>
            </a:ext>
          </a:extLst>
        </p:cNvPr>
        <p:cNvGrpSpPr/>
        <p:nvPr/>
      </p:nvGrpSpPr>
      <p:grpSpPr>
        <a:xfrm>
          <a:off x="0" y="0"/>
          <a:ext cx="0" cy="0"/>
          <a:chOff x="0" y="0"/>
          <a:chExt cx="0" cy="0"/>
        </a:xfrm>
      </p:grpSpPr>
      <p:pic>
        <p:nvPicPr>
          <p:cNvPr id="8" name="Graphic 7">
            <a:extLst>
              <a:ext uri="{FF2B5EF4-FFF2-40B4-BE49-F238E27FC236}">
                <a16:creationId xmlns:a16="http://schemas.microsoft.com/office/drawing/2014/main" id="{0E82F8F1-1103-B708-8AF1-57C9B9DB89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546" y="1186289"/>
            <a:ext cx="10390909" cy="4572000"/>
          </a:xfrm>
          <a:prstGeom prst="rect">
            <a:avLst/>
          </a:prstGeom>
        </p:spPr>
      </p:pic>
      <p:sp>
        <p:nvSpPr>
          <p:cNvPr id="7" name="Slide Number Placeholder 6">
            <a:extLst>
              <a:ext uri="{FF2B5EF4-FFF2-40B4-BE49-F238E27FC236}">
                <a16:creationId xmlns:a16="http://schemas.microsoft.com/office/drawing/2014/main" id="{5E9321B7-5F85-42DE-EFEF-29792BD59217}"/>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31</a:t>
            </a:fld>
            <a:endParaRPr lang="en-US" sz="160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5EAB9BB-3E79-0A3D-6DE8-B96188D1303D}"/>
                  </a:ext>
                </a:extLst>
              </p:cNvPr>
              <p:cNvSpPr txBox="1"/>
              <p:nvPr/>
            </p:nvSpPr>
            <p:spPr>
              <a:xfrm>
                <a:off x="9425799" y="0"/>
                <a:ext cx="2766201" cy="338554"/>
              </a:xfrm>
              <a:prstGeom prst="rect">
                <a:avLst/>
              </a:prstGeom>
              <a:solidFill>
                <a:srgbClr val="FFC0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𝑎</m:t>
                          </m:r>
                        </m:sub>
                      </m:sSub>
                      <m:r>
                        <a:rPr lang="en-US" sz="1600" i="1">
                          <a:latin typeface="Cambria Math" panose="02040503050406030204" pitchFamily="18" charset="0"/>
                        </a:rPr>
                        <m:t>(</m:t>
                      </m:r>
                      <m:r>
                        <a:rPr lang="en-US" sz="1600" i="1">
                          <a:latin typeface="Cambria Math" panose="02040503050406030204" pitchFamily="18" charset="0"/>
                        </a:rPr>
                        <m:t>𝜉</m:t>
                      </m:r>
                      <m:r>
                        <a:rPr lang="en-US" sz="1600" i="1">
                          <a:latin typeface="Cambria Math" panose="02040503050406030204" pitchFamily="18" charset="0"/>
                        </a:rPr>
                        <m:t>)=2</m:t>
                      </m:r>
                      <m:r>
                        <m:rPr>
                          <m:sty m:val="p"/>
                        </m:rPr>
                        <a:rPr lang="en-US" sz="1600" b="0" i="0" smtClean="0">
                          <a:latin typeface="Cambria Math" panose="02040503050406030204" pitchFamily="18" charset="0"/>
                        </a:rPr>
                        <m:t>ln</m:t>
                      </m:r>
                      <m:r>
                        <a:rPr lang="en-US" sz="1600" b="0" i="1" smtClean="0">
                          <a:latin typeface="Cambria Math" panose="02040503050406030204" pitchFamily="18" charset="0"/>
                        </a:rPr>
                        <m:t>𝜉</m:t>
                      </m:r>
                      <m:r>
                        <a:rPr lang="en-US" sz="1600" b="0" i="1" smtClean="0">
                          <a:latin typeface="Cambria Math" panose="02040503050406030204" pitchFamily="18" charset="0"/>
                        </a:rPr>
                        <m:t>−2</m:t>
                      </m:r>
                      <m:r>
                        <a:rPr lang="en-US" sz="1600" b="0" i="1" smtClean="0">
                          <a:latin typeface="Cambria Math" panose="02040503050406030204" pitchFamily="18" charset="0"/>
                        </a:rPr>
                        <m:t>𝜓</m:t>
                      </m:r>
                      <m:d>
                        <m:dPr>
                          <m:ctrlPr>
                            <a:rPr lang="en-US" sz="1600" i="1">
                              <a:latin typeface="Cambria Math" panose="02040503050406030204" pitchFamily="18" charset="0"/>
                            </a:rPr>
                          </m:ctrlPr>
                        </m:dPr>
                        <m:e>
                          <m:r>
                            <a:rPr lang="en-US" sz="1600" b="0" i="1" smtClean="0">
                              <a:latin typeface="Cambria Math" panose="02040503050406030204" pitchFamily="18" charset="0"/>
                            </a:rPr>
                            <m:t>1/2−</m:t>
                          </m:r>
                          <m:r>
                            <a:rPr lang="en-US" sz="1600" i="1">
                              <a:latin typeface="Cambria Math" panose="02040503050406030204" pitchFamily="18" charset="0"/>
                            </a:rPr>
                            <m:t>𝜉</m:t>
                          </m:r>
                        </m:e>
                      </m:d>
                    </m:oMath>
                  </m:oMathPara>
                </a14:m>
                <a:endParaRPr lang="en-US" sz="1600" dirty="0"/>
              </a:p>
            </p:txBody>
          </p:sp>
        </mc:Choice>
        <mc:Fallback xmlns="">
          <p:sp>
            <p:nvSpPr>
              <p:cNvPr id="12" name="TextBox 11">
                <a:extLst>
                  <a:ext uri="{FF2B5EF4-FFF2-40B4-BE49-F238E27FC236}">
                    <a16:creationId xmlns:a16="http://schemas.microsoft.com/office/drawing/2014/main" id="{95EAB9BB-3E79-0A3D-6DE8-B96188D1303D}"/>
                  </a:ext>
                </a:extLst>
              </p:cNvPr>
              <p:cNvSpPr txBox="1">
                <a:spLocks noRot="1" noChangeAspect="1" noMove="1" noResize="1" noEditPoints="1" noAdjustHandles="1" noChangeArrowheads="1" noChangeShapeType="1" noTextEdit="1"/>
              </p:cNvSpPr>
              <p:nvPr/>
            </p:nvSpPr>
            <p:spPr>
              <a:xfrm>
                <a:off x="9425799" y="0"/>
                <a:ext cx="2766201" cy="338554"/>
              </a:xfrm>
              <a:prstGeom prst="rect">
                <a:avLst/>
              </a:prstGeom>
              <a:blipFill>
                <a:blip r:embed="rId6"/>
                <a:stretch>
                  <a:fillRect b="-10714"/>
                </a:stretch>
              </a:blipFill>
            </p:spPr>
            <p:txBody>
              <a:bodyPr/>
              <a:lstStyle/>
              <a:p>
                <a:r>
                  <a:rPr lang="en-US">
                    <a:noFill/>
                  </a:rPr>
                  <a:t> </a:t>
                </a:r>
              </a:p>
            </p:txBody>
          </p:sp>
        </mc:Fallback>
      </mc:AlternateContent>
      <p:sp>
        <p:nvSpPr>
          <p:cNvPr id="14" name="Title 1">
            <a:extLst>
              <a:ext uri="{FF2B5EF4-FFF2-40B4-BE49-F238E27FC236}">
                <a16:creationId xmlns:a16="http://schemas.microsoft.com/office/drawing/2014/main" id="{764568EC-AA08-E747-A670-52E219048B2B}"/>
              </a:ext>
            </a:extLst>
          </p:cNvPr>
          <p:cNvSpPr txBox="1">
            <a:spLocks/>
          </p:cNvSpPr>
          <p:nvPr/>
        </p:nvSpPr>
        <p:spPr>
          <a:xfrm>
            <a:off x="0" y="0"/>
            <a:ext cx="12192000" cy="524800"/>
          </a:xfrm>
          <a:prstGeom prst="rect">
            <a:avLst/>
          </a:prstGeom>
        </p:spPr>
        <p:txBody>
          <a:bodyPr/>
          <a:lstStyle>
            <a:lvl1pPr algn="l" rtl="0" eaLnBrk="0" fontAlgn="base" hangingPunct="0">
              <a:spcBef>
                <a:spcPct val="0"/>
              </a:spcBef>
              <a:spcAft>
                <a:spcPct val="0"/>
              </a:spcAft>
              <a:defRPr sz="4200">
                <a:solidFill>
                  <a:srgbClr val="100D82"/>
                </a:solidFill>
                <a:latin typeface="+mj-lt"/>
                <a:ea typeface="+mj-ea"/>
                <a:cs typeface="+mj-cs"/>
              </a:defRPr>
            </a:lvl1pPr>
            <a:lvl2pPr algn="l" rtl="0" eaLnBrk="0" fontAlgn="base" hangingPunct="0">
              <a:spcBef>
                <a:spcPct val="0"/>
              </a:spcBef>
              <a:spcAft>
                <a:spcPct val="0"/>
              </a:spcAft>
              <a:defRPr sz="4200">
                <a:solidFill>
                  <a:srgbClr val="100D82"/>
                </a:solidFill>
                <a:latin typeface="Arial" charset="0"/>
                <a:ea typeface="ＭＳ Ｐゴシック" charset="-128"/>
              </a:defRPr>
            </a:lvl2pPr>
            <a:lvl3pPr algn="l" rtl="0" eaLnBrk="0" fontAlgn="base" hangingPunct="0">
              <a:spcBef>
                <a:spcPct val="0"/>
              </a:spcBef>
              <a:spcAft>
                <a:spcPct val="0"/>
              </a:spcAft>
              <a:defRPr sz="4200">
                <a:solidFill>
                  <a:srgbClr val="100D82"/>
                </a:solidFill>
                <a:latin typeface="Arial" charset="0"/>
                <a:ea typeface="ＭＳ Ｐゴシック" charset="-128"/>
              </a:defRPr>
            </a:lvl3pPr>
            <a:lvl4pPr algn="l" rtl="0" eaLnBrk="0" fontAlgn="base" hangingPunct="0">
              <a:spcBef>
                <a:spcPct val="0"/>
              </a:spcBef>
              <a:spcAft>
                <a:spcPct val="0"/>
              </a:spcAft>
              <a:defRPr sz="4200">
                <a:solidFill>
                  <a:srgbClr val="100D82"/>
                </a:solidFill>
                <a:latin typeface="Arial" charset="0"/>
                <a:ea typeface="ＭＳ Ｐゴシック" charset="-128"/>
              </a:defRPr>
            </a:lvl4pPr>
            <a:lvl5pPr algn="l" rtl="0" eaLnBrk="0" fontAlgn="base" hangingPunct="0">
              <a:spcBef>
                <a:spcPct val="0"/>
              </a:spcBef>
              <a:spcAft>
                <a:spcPct val="0"/>
              </a:spcAft>
              <a:defRPr sz="4200">
                <a:solidFill>
                  <a:srgbClr val="100D82"/>
                </a:solidFill>
                <a:latin typeface="Arial" charset="0"/>
                <a:ea typeface="ＭＳ Ｐゴシック" charset="-128"/>
              </a:defRPr>
            </a:lvl5pPr>
            <a:lvl6pPr marL="457189" algn="l" rtl="0" fontAlgn="base">
              <a:spcBef>
                <a:spcPct val="0"/>
              </a:spcBef>
              <a:spcAft>
                <a:spcPct val="0"/>
              </a:spcAft>
              <a:defRPr sz="4200">
                <a:solidFill>
                  <a:srgbClr val="100D82"/>
                </a:solidFill>
                <a:latin typeface="Arial" charset="0"/>
                <a:ea typeface="ＭＳ Ｐゴシック" charset="-128"/>
              </a:defRPr>
            </a:lvl6pPr>
            <a:lvl7pPr marL="914377" algn="l" rtl="0" fontAlgn="base">
              <a:spcBef>
                <a:spcPct val="0"/>
              </a:spcBef>
              <a:spcAft>
                <a:spcPct val="0"/>
              </a:spcAft>
              <a:defRPr sz="4200">
                <a:solidFill>
                  <a:srgbClr val="100D82"/>
                </a:solidFill>
                <a:latin typeface="Arial" charset="0"/>
                <a:ea typeface="ＭＳ Ｐゴシック" charset="-128"/>
              </a:defRPr>
            </a:lvl7pPr>
            <a:lvl8pPr marL="1371566" algn="l" rtl="0" fontAlgn="base">
              <a:spcBef>
                <a:spcPct val="0"/>
              </a:spcBef>
              <a:spcAft>
                <a:spcPct val="0"/>
              </a:spcAft>
              <a:defRPr sz="4200">
                <a:solidFill>
                  <a:srgbClr val="100D82"/>
                </a:solidFill>
                <a:latin typeface="Arial" charset="0"/>
                <a:ea typeface="ＭＳ Ｐゴシック" charset="-128"/>
              </a:defRPr>
            </a:lvl8pPr>
            <a:lvl9pPr marL="1828754" algn="l" rtl="0" fontAlgn="base">
              <a:spcBef>
                <a:spcPct val="0"/>
              </a:spcBef>
              <a:spcAft>
                <a:spcPct val="0"/>
              </a:spcAft>
              <a:defRPr sz="4200">
                <a:solidFill>
                  <a:srgbClr val="100D82"/>
                </a:solidFill>
                <a:latin typeface="Arial" charset="0"/>
                <a:ea typeface="ＭＳ Ｐゴシック" charset="-128"/>
              </a:defRPr>
            </a:lvl9pPr>
          </a:lstStyle>
          <a:p>
            <a:pPr algn="ctr">
              <a:lnSpc>
                <a:spcPct val="90000"/>
              </a:lnSpc>
              <a:spcBef>
                <a:spcPts val="0"/>
              </a:spcBef>
              <a:spcAft>
                <a:spcPts val="0"/>
              </a:spcAft>
              <a:buClr>
                <a:schemeClr val="dk2"/>
              </a:buClr>
              <a:buSzPts val="1400"/>
            </a:pPr>
            <a:r>
              <a:rPr lang="en-US" sz="3000" b="1" dirty="0">
                <a:solidFill>
                  <a:schemeClr val="dk2"/>
                </a:solidFill>
                <a:latin typeface="Tahoma" panose="020B0604030504040204" pitchFamily="34" charset="0"/>
                <a:ea typeface="Tahoma" panose="020B0604030504040204" pitchFamily="34" charset="0"/>
                <a:cs typeface="Tahoma" panose="020B0604030504040204" pitchFamily="34" charset="0"/>
                <a:sym typeface="Tahoma"/>
              </a:rPr>
              <a:t>2D Exciton model</a:t>
            </a:r>
            <a:endParaRPr lang="en-US" sz="3000" b="1" baseline="-25000" dirty="0">
              <a:solidFill>
                <a:schemeClr val="dk2"/>
              </a:solidFill>
              <a:latin typeface="Tahoma" panose="020B0604030504040204" pitchFamily="34" charset="0"/>
              <a:ea typeface="Tahoma" panose="020B0604030504040204" pitchFamily="34" charset="0"/>
              <a:cs typeface="Tahoma" panose="020B0604030504040204" pitchFamily="34" charset="0"/>
              <a:sym typeface="Tahoma"/>
            </a:endParaRPr>
          </a:p>
        </p:txBody>
      </p:sp>
      <p:sp>
        <p:nvSpPr>
          <p:cNvPr id="15" name="Google Shape;99;p16">
            <a:extLst>
              <a:ext uri="{FF2B5EF4-FFF2-40B4-BE49-F238E27FC236}">
                <a16:creationId xmlns:a16="http://schemas.microsoft.com/office/drawing/2014/main" id="{2B0C6018-9325-E8A8-73BC-B46613DD9959}"/>
              </a:ext>
            </a:extLst>
          </p:cNvPr>
          <p:cNvSpPr txBox="1"/>
          <p:nvPr/>
        </p:nvSpPr>
        <p:spPr>
          <a:xfrm>
            <a:off x="6090270" y="5811598"/>
            <a:ext cx="5492130" cy="830966"/>
          </a:xfrm>
          <a:prstGeom prst="rect">
            <a:avLst/>
          </a:prstGeom>
          <a:noFill/>
          <a:ln>
            <a:noFill/>
          </a:ln>
        </p:spPr>
        <p:txBody>
          <a:bodyPr spcFirstLastPara="1" wrap="square" lIns="91425" tIns="91425" rIns="91425" bIns="91425" anchor="t" anchorCtr="0">
            <a:spAutoFit/>
          </a:bodyPr>
          <a:lstStyle/>
          <a:p>
            <a:r>
              <a:rPr lang="en-US" dirty="0">
                <a:solidFill>
                  <a:schemeClr val="bg1"/>
                </a:solidFill>
                <a:ea typeface="Calibri"/>
                <a:cs typeface="Times New Roman"/>
                <a:sym typeface="Times New Roman"/>
              </a:rPr>
              <a:t>C. Tanguy, </a:t>
            </a:r>
            <a:r>
              <a:rPr lang="fr-FR" dirty="0">
                <a:solidFill>
                  <a:schemeClr val="bg1"/>
                </a:solidFill>
                <a:latin typeface="+mn-lt"/>
                <a:ea typeface="Calibri"/>
                <a:cs typeface="Times New Roman"/>
                <a:sym typeface="Times New Roman"/>
              </a:rPr>
              <a:t>Solid State Commun. </a:t>
            </a:r>
            <a:r>
              <a:rPr lang="fr-FR" b="1" dirty="0">
                <a:solidFill>
                  <a:schemeClr val="bg1"/>
                </a:solidFill>
                <a:latin typeface="+mn-lt"/>
                <a:ea typeface="Calibri"/>
                <a:cs typeface="Times New Roman"/>
                <a:sym typeface="Times New Roman"/>
              </a:rPr>
              <a:t>98</a:t>
            </a:r>
            <a:r>
              <a:rPr lang="fr-FR" dirty="0">
                <a:solidFill>
                  <a:schemeClr val="bg1"/>
                </a:solidFill>
                <a:latin typeface="+mn-lt"/>
                <a:ea typeface="Calibri"/>
                <a:cs typeface="Times New Roman"/>
                <a:sym typeface="Times New Roman"/>
              </a:rPr>
              <a:t>, 65  (1996).</a:t>
            </a:r>
          </a:p>
          <a:p>
            <a:r>
              <a:rPr lang="fr-FR" dirty="0">
                <a:solidFill>
                  <a:schemeClr val="bg1"/>
                </a:solidFill>
                <a:latin typeface="+mn-lt"/>
                <a:ea typeface="Calibri"/>
                <a:cs typeface="Times New Roman"/>
                <a:sym typeface="Times New Roman"/>
              </a:rPr>
              <a:t>C</a:t>
            </a:r>
            <a:r>
              <a:rPr lang="fr-FR" dirty="0">
                <a:solidFill>
                  <a:schemeClr val="bg1"/>
                </a:solidFill>
                <a:ea typeface="Calibri"/>
                <a:cs typeface="Times New Roman"/>
                <a:sym typeface="Times New Roman"/>
              </a:rPr>
              <a:t>. Emminger </a:t>
            </a:r>
            <a:r>
              <a:rPr lang="fr-FR" i="1" dirty="0">
                <a:solidFill>
                  <a:schemeClr val="bg1"/>
                </a:solidFill>
                <a:ea typeface="Calibri"/>
                <a:cs typeface="Times New Roman"/>
                <a:sym typeface="Times New Roman"/>
              </a:rPr>
              <a:t>et al.</a:t>
            </a:r>
            <a:r>
              <a:rPr lang="fr-FR" dirty="0">
                <a:solidFill>
                  <a:schemeClr val="bg1"/>
                </a:solidFill>
                <a:ea typeface="Calibri"/>
                <a:cs typeface="Times New Roman"/>
                <a:sym typeface="Times New Roman"/>
              </a:rPr>
              <a:t>, J. Vac. </a:t>
            </a:r>
            <a:r>
              <a:rPr lang="fr-FR" dirty="0" err="1">
                <a:solidFill>
                  <a:schemeClr val="bg1"/>
                </a:solidFill>
                <a:ea typeface="Calibri"/>
                <a:cs typeface="Times New Roman"/>
                <a:sym typeface="Times New Roman"/>
              </a:rPr>
              <a:t>Sci</a:t>
            </a:r>
            <a:r>
              <a:rPr lang="fr-FR" dirty="0">
                <a:solidFill>
                  <a:schemeClr val="bg1"/>
                </a:solidFill>
                <a:ea typeface="Calibri"/>
                <a:cs typeface="Times New Roman"/>
                <a:sym typeface="Times New Roman"/>
              </a:rPr>
              <a:t>. </a:t>
            </a:r>
            <a:r>
              <a:rPr lang="fr-FR" dirty="0" err="1">
                <a:solidFill>
                  <a:schemeClr val="bg1"/>
                </a:solidFill>
                <a:ea typeface="Calibri"/>
                <a:cs typeface="Times New Roman"/>
                <a:sym typeface="Times New Roman"/>
              </a:rPr>
              <a:t>Technol</a:t>
            </a:r>
            <a:r>
              <a:rPr lang="fr-FR" dirty="0">
                <a:solidFill>
                  <a:schemeClr val="bg1"/>
                </a:solidFill>
                <a:ea typeface="Calibri"/>
                <a:cs typeface="Times New Roman"/>
                <a:sym typeface="Times New Roman"/>
              </a:rPr>
              <a:t>. B </a:t>
            </a:r>
            <a:r>
              <a:rPr lang="fr-FR" b="1" dirty="0">
                <a:solidFill>
                  <a:schemeClr val="bg1"/>
                </a:solidFill>
                <a:ea typeface="Calibri"/>
                <a:cs typeface="Times New Roman"/>
                <a:sym typeface="Times New Roman"/>
              </a:rPr>
              <a:t>38</a:t>
            </a:r>
            <a:r>
              <a:rPr lang="fr-FR" dirty="0">
                <a:solidFill>
                  <a:schemeClr val="bg1"/>
                </a:solidFill>
                <a:ea typeface="Calibri"/>
                <a:cs typeface="Times New Roman"/>
                <a:sym typeface="Times New Roman"/>
              </a:rPr>
              <a:t>, 012202 (2020).</a:t>
            </a:r>
          </a:p>
          <a:p>
            <a:r>
              <a:rPr lang="fr-FR" dirty="0">
                <a:solidFill>
                  <a:schemeClr val="bg1"/>
                </a:solidFill>
                <a:latin typeface="+mn-lt"/>
                <a:ea typeface="Calibri"/>
                <a:cs typeface="Times New Roman"/>
                <a:sym typeface="Times New Roman"/>
              </a:rPr>
              <a:t>C. A. Armenta and S. Zollner, J. </a:t>
            </a:r>
            <a:r>
              <a:rPr lang="fr-FR" dirty="0" err="1">
                <a:solidFill>
                  <a:schemeClr val="bg1"/>
                </a:solidFill>
                <a:latin typeface="+mn-lt"/>
                <a:ea typeface="Calibri"/>
                <a:cs typeface="Times New Roman"/>
                <a:sym typeface="Times New Roman"/>
              </a:rPr>
              <a:t>Appl</a:t>
            </a:r>
            <a:r>
              <a:rPr lang="fr-FR" dirty="0">
                <a:solidFill>
                  <a:schemeClr val="bg1"/>
                </a:solidFill>
                <a:latin typeface="+mn-lt"/>
                <a:ea typeface="Calibri"/>
                <a:cs typeface="Times New Roman"/>
                <a:sym typeface="Times New Roman"/>
              </a:rPr>
              <a:t>. Phys. </a:t>
            </a:r>
            <a:r>
              <a:rPr lang="fr-FR" b="1" dirty="0">
                <a:solidFill>
                  <a:schemeClr val="bg1"/>
                </a:solidFill>
                <a:latin typeface="+mn-lt"/>
                <a:ea typeface="Calibri"/>
                <a:cs typeface="Times New Roman"/>
                <a:sym typeface="Times New Roman"/>
              </a:rPr>
              <a:t>137</a:t>
            </a:r>
            <a:r>
              <a:rPr lang="fr-FR" dirty="0">
                <a:solidFill>
                  <a:schemeClr val="bg1"/>
                </a:solidFill>
                <a:latin typeface="+mn-lt"/>
                <a:ea typeface="Calibri"/>
                <a:cs typeface="Times New Roman"/>
                <a:sym typeface="Times New Roman"/>
              </a:rPr>
              <a:t>, 245101 (2025).</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728C63F-0542-3925-324F-7F71F7E10487}"/>
                  </a:ext>
                </a:extLst>
              </p:cNvPr>
              <p:cNvSpPr txBox="1"/>
              <p:nvPr/>
            </p:nvSpPr>
            <p:spPr>
              <a:xfrm>
                <a:off x="6271404" y="1842256"/>
                <a:ext cx="2009954" cy="605871"/>
              </a:xfrm>
              <a:prstGeom prst="rect">
                <a:avLst/>
              </a:prstGeom>
              <a:solidFill>
                <a:srgbClr val="FFC000"/>
              </a:solidFill>
            </p:spPr>
            <p:txBody>
              <a:bodyPr wrap="square" rtlCol="0">
                <a:spAutoFit/>
              </a:bodyPr>
              <a:lstStyle/>
              <a:p>
                <a:pPr algn="ctr"/>
                <a:r>
                  <a:rPr lang="en-US" sz="1600" dirty="0"/>
                  <a:t>Fitting parameters:</a:t>
                </a:r>
              </a:p>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𝐸</m:t>
                          </m:r>
                        </m:e>
                        <m:sub>
                          <m:r>
                            <a:rPr lang="en-US" sz="1600" b="0" i="0" smtClean="0">
                              <a:solidFill>
                                <a:schemeClr val="tx1"/>
                              </a:solidFill>
                              <a:latin typeface="Cambria Math" panose="02040503050406030204" pitchFamily="18" charset="0"/>
                            </a:rPr>
                            <m:t>1</m:t>
                          </m:r>
                        </m:sub>
                      </m:sSub>
                      <m:r>
                        <a:rPr lang="en-US" sz="1600" b="0" i="0"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m:rPr>
                              <m:sty m:val="p"/>
                            </m:rPr>
                            <a:rPr lang="en-US" sz="1600" b="0" i="0" smtClean="0">
                              <a:solidFill>
                                <a:schemeClr val="tx1"/>
                              </a:solidFill>
                              <a:latin typeface="Cambria Math" panose="02040503050406030204" pitchFamily="18" charset="0"/>
                            </a:rPr>
                            <m:t>Δ</m:t>
                          </m:r>
                        </m:e>
                        <m:sub>
                          <m:r>
                            <a:rPr lang="en-US" sz="1600" b="0" i="1" smtClean="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Sup>
                        <m:sSupPr>
                          <m:ctrlPr>
                            <a:rPr lang="en-US" sz="1600" b="0" i="1" smtClean="0">
                              <a:solidFill>
                                <a:schemeClr val="tx1"/>
                              </a:solidFill>
                              <a:latin typeface="Cambria Math" panose="02040503050406030204" pitchFamily="18" charset="0"/>
                            </a:rPr>
                          </m:ctrlPr>
                        </m:sSupPr>
                        <m:e>
                          <m:r>
                            <m:rPr>
                              <m:sty m:val="p"/>
                            </m:rPr>
                            <a:rPr lang="en-US" sz="1600" smtClean="0">
                              <a:solidFill>
                                <a:schemeClr val="tx1"/>
                              </a:solidFill>
                              <a:latin typeface="Cambria Math" panose="02040503050406030204" pitchFamily="18" charset="0"/>
                            </a:rPr>
                            <m:t>Γ</m:t>
                          </m:r>
                        </m:e>
                        <m:sup>
                          <m:r>
                            <a:rPr lang="en-US" sz="1600" b="0" i="1" smtClean="0">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𝐸</m:t>
                              </m:r>
                            </m:e>
                            <m:sub>
                              <m:r>
                                <a:rPr lang="en-US" sz="160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m:t>
                      </m:r>
                      <m:sSup>
                        <m:sSupPr>
                          <m:ctrlPr>
                            <a:rPr lang="en-US" sz="1600" i="1">
                              <a:solidFill>
                                <a:schemeClr val="tx1"/>
                              </a:solidFill>
                              <a:latin typeface="Cambria Math" panose="02040503050406030204" pitchFamily="18" charset="0"/>
                            </a:rPr>
                          </m:ctrlPr>
                        </m:sSupPr>
                        <m:e>
                          <m:r>
                            <m:rPr>
                              <m:sty m:val="p"/>
                            </m:rPr>
                            <a:rPr lang="en-US" sz="1600">
                              <a:solidFill>
                                <a:schemeClr val="tx1"/>
                              </a:solidFill>
                              <a:latin typeface="Cambria Math" panose="02040503050406030204" pitchFamily="18" charset="0"/>
                            </a:rPr>
                            <m:t>Γ</m:t>
                          </m:r>
                        </m:e>
                        <m:sup>
                          <m:r>
                            <a:rPr lang="en-US" sz="1600" i="1">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𝐸</m:t>
                              </m:r>
                            </m:e>
                            <m:sub>
                              <m:r>
                                <a:rPr lang="en-US" sz="160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m:rPr>
                                  <m:sty m:val="p"/>
                                </m:rPr>
                                <a:rPr lang="en-US" sz="1600" b="0" i="0" smtClean="0">
                                  <a:solidFill>
                                    <a:schemeClr val="tx1"/>
                                  </a:solidFill>
                                  <a:latin typeface="Cambria Math" panose="02040503050406030204" pitchFamily="18" charset="0"/>
                                </a:rPr>
                                <m:t>Δ</m:t>
                              </m:r>
                            </m:e>
                            <m:sub>
                              <m:r>
                                <a:rPr lang="en-US" sz="1600" b="0" i="1" smtClean="0">
                                  <a:solidFill>
                                    <a:schemeClr val="tx1"/>
                                  </a:solidFill>
                                  <a:latin typeface="Cambria Math" panose="02040503050406030204" pitchFamily="18" charset="0"/>
                                </a:rPr>
                                <m:t>1</m:t>
                              </m:r>
                            </m:sub>
                          </m:sSub>
                          <m:r>
                            <a:rPr lang="en-US" sz="1600" i="1">
                              <a:solidFill>
                                <a:schemeClr val="tx1"/>
                              </a:solidFill>
                              <a:latin typeface="Cambria Math" panose="02040503050406030204" pitchFamily="18" charset="0"/>
                            </a:rPr>
                            <m:t>)</m:t>
                          </m:r>
                        </m:sup>
                      </m:sSup>
                    </m:oMath>
                  </m:oMathPara>
                </a14:m>
                <a:endParaRPr lang="en-US" sz="1600" dirty="0"/>
              </a:p>
            </p:txBody>
          </p:sp>
        </mc:Choice>
        <mc:Fallback xmlns="">
          <p:sp>
            <p:nvSpPr>
              <p:cNvPr id="16" name="TextBox 15">
                <a:extLst>
                  <a:ext uri="{FF2B5EF4-FFF2-40B4-BE49-F238E27FC236}">
                    <a16:creationId xmlns:a16="http://schemas.microsoft.com/office/drawing/2014/main" id="{E728C63F-0542-3925-324F-7F71F7E10487}"/>
                  </a:ext>
                </a:extLst>
              </p:cNvPr>
              <p:cNvSpPr txBox="1">
                <a:spLocks noRot="1" noChangeAspect="1" noMove="1" noResize="1" noEditPoints="1" noAdjustHandles="1" noChangeArrowheads="1" noChangeShapeType="1" noTextEdit="1"/>
              </p:cNvSpPr>
              <p:nvPr/>
            </p:nvSpPr>
            <p:spPr>
              <a:xfrm>
                <a:off x="6271404" y="1842256"/>
                <a:ext cx="2009954" cy="605871"/>
              </a:xfrm>
              <a:prstGeom prst="rect">
                <a:avLst/>
              </a:prstGeom>
              <a:blipFill>
                <a:blip r:embed="rId7"/>
                <a:stretch>
                  <a:fillRect t="-3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E21A102-9596-CFBA-A3B9-F287B9A4342B}"/>
                  </a:ext>
                </a:extLst>
              </p:cNvPr>
              <p:cNvSpPr txBox="1"/>
              <p:nvPr/>
            </p:nvSpPr>
            <p:spPr>
              <a:xfrm>
                <a:off x="10642709" y="5109212"/>
                <a:ext cx="1556218" cy="652166"/>
              </a:xfrm>
              <a:prstGeom prst="rect">
                <a:avLst/>
              </a:prstGeom>
              <a:solidFill>
                <a:srgbClr val="FF0000"/>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𝑘</m:t>
                          </m:r>
                        </m:e>
                        <m:sub>
                          <m:r>
                            <m:rPr>
                              <m:sty m:val="p"/>
                            </m:rPr>
                            <a:rPr lang="en-US" sz="1600" b="0" i="0" smtClean="0">
                              <a:solidFill>
                                <a:schemeClr val="bg1"/>
                              </a:solidFill>
                              <a:latin typeface="Cambria Math" panose="02040503050406030204" pitchFamily="18" charset="0"/>
                              <a:ea typeface="Cambria Math" panose="02040503050406030204" pitchFamily="18" charset="0"/>
                            </a:rPr>
                            <m:t>max</m:t>
                          </m:r>
                        </m:sub>
                      </m:sSub>
                      <m:r>
                        <a:rPr lang="en-US" sz="1600" b="0" i="1" smtClean="0">
                          <a:solidFill>
                            <a:schemeClr val="bg1"/>
                          </a:solidFill>
                          <a:latin typeface="Cambria Math" panose="02040503050406030204" pitchFamily="18" charset="0"/>
                          <a:ea typeface="Cambria Math" panose="02040503050406030204" pitchFamily="18" charset="0"/>
                        </a:rPr>
                        <m:t>=0.7</m:t>
                      </m:r>
                      <m:f>
                        <m:fPr>
                          <m:ctrlPr>
                            <a:rPr lang="en-US" sz="1600" b="0" i="1" smtClean="0">
                              <a:solidFill>
                                <a:schemeClr val="bg1"/>
                              </a:solidFill>
                              <a:latin typeface="Cambria Math" panose="02040503050406030204" pitchFamily="18" charset="0"/>
                              <a:ea typeface="Cambria Math" panose="02040503050406030204" pitchFamily="18" charset="0"/>
                            </a:rPr>
                          </m:ctrlPr>
                        </m:fPr>
                        <m:num>
                          <m:r>
                            <a:rPr lang="en-US" sz="1600" b="0" i="1" smtClean="0">
                              <a:solidFill>
                                <a:schemeClr val="bg1"/>
                              </a:solidFill>
                              <a:latin typeface="Cambria Math" panose="02040503050406030204" pitchFamily="18" charset="0"/>
                              <a:ea typeface="Cambria Math" panose="02040503050406030204" pitchFamily="18" charset="0"/>
                            </a:rPr>
                            <m:t>𝜋</m:t>
                          </m:r>
                          <m:rad>
                            <m:radPr>
                              <m:degHide m:val="on"/>
                              <m:ctrlPr>
                                <a:rPr lang="en-US" sz="1600" i="1">
                                  <a:solidFill>
                                    <a:schemeClr val="bg1"/>
                                  </a:solidFill>
                                  <a:latin typeface="Cambria Math" panose="02040503050406030204" pitchFamily="18" charset="0"/>
                                  <a:ea typeface="Cambria Math" panose="02040503050406030204" pitchFamily="18" charset="0"/>
                                </a:rPr>
                              </m:ctrlPr>
                            </m:radPr>
                            <m:deg/>
                            <m:e>
                              <m:r>
                                <a:rPr lang="en-US" sz="1600" i="1">
                                  <a:solidFill>
                                    <a:schemeClr val="bg1"/>
                                  </a:solidFill>
                                  <a:latin typeface="Cambria Math" panose="02040503050406030204" pitchFamily="18" charset="0"/>
                                  <a:ea typeface="Cambria Math" panose="02040503050406030204" pitchFamily="18" charset="0"/>
                                </a:rPr>
                                <m:t>3</m:t>
                              </m:r>
                            </m:e>
                          </m:rad>
                        </m:num>
                        <m:den>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𝑎</m:t>
                              </m:r>
                            </m:e>
                            <m:sub>
                              <m:r>
                                <a:rPr lang="en-US" sz="1600" b="0" i="1" smtClean="0">
                                  <a:solidFill>
                                    <a:schemeClr val="bg1"/>
                                  </a:solidFill>
                                  <a:latin typeface="Cambria Math" panose="02040503050406030204" pitchFamily="18" charset="0"/>
                                  <a:ea typeface="Cambria Math" panose="02040503050406030204" pitchFamily="18" charset="0"/>
                                </a:rPr>
                                <m:t>0</m:t>
                              </m:r>
                            </m:sub>
                          </m:sSub>
                        </m:den>
                      </m:f>
                    </m:oMath>
                  </m:oMathPara>
                </a14:m>
                <a:endParaRPr lang="en-US" sz="1600" dirty="0">
                  <a:solidFill>
                    <a:schemeClr val="bg1"/>
                  </a:solidFill>
                </a:endParaRPr>
              </a:p>
            </p:txBody>
          </p:sp>
        </mc:Choice>
        <mc:Fallback xmlns="">
          <p:sp>
            <p:nvSpPr>
              <p:cNvPr id="11" name="TextBox 10">
                <a:extLst>
                  <a:ext uri="{FF2B5EF4-FFF2-40B4-BE49-F238E27FC236}">
                    <a16:creationId xmlns:a16="http://schemas.microsoft.com/office/drawing/2014/main" id="{EE21A102-9596-CFBA-A3B9-F287B9A4342B}"/>
                  </a:ext>
                </a:extLst>
              </p:cNvPr>
              <p:cNvSpPr txBox="1">
                <a:spLocks noRot="1" noChangeAspect="1" noMove="1" noResize="1" noEditPoints="1" noAdjustHandles="1" noChangeArrowheads="1" noChangeShapeType="1" noTextEdit="1"/>
              </p:cNvSpPr>
              <p:nvPr/>
            </p:nvSpPr>
            <p:spPr>
              <a:xfrm>
                <a:off x="10642709" y="5109212"/>
                <a:ext cx="1556218" cy="65216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9DFBC9A-87D5-3DCF-1FD6-6E43D0AF7AC5}"/>
                  </a:ext>
                </a:extLst>
              </p:cNvPr>
              <p:cNvSpPr txBox="1"/>
              <p:nvPr/>
            </p:nvSpPr>
            <p:spPr>
              <a:xfrm>
                <a:off x="920151" y="490606"/>
                <a:ext cx="10351698" cy="8784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panose="02040503050406030204" pitchFamily="18" charset="0"/>
                          <a:ea typeface="Cambria Math" panose="02040503050406030204" pitchFamily="18" charset="0"/>
                        </a:rPr>
                        <m:t>𝜀</m:t>
                      </m:r>
                      <m:d>
                        <m:dPr>
                          <m:ctrlPr>
                            <a:rPr lang="en-US" sz="1600" i="1">
                              <a:solidFill>
                                <a:schemeClr val="tx1"/>
                              </a:solidFill>
                              <a:latin typeface="Cambria Math" panose="02040503050406030204" pitchFamily="18" charset="0"/>
                              <a:ea typeface="Cambria Math" panose="02040503050406030204" pitchFamily="18" charset="0"/>
                            </a:rPr>
                          </m:ctrlPr>
                        </m:dPr>
                        <m:e>
                          <m:r>
                            <a:rPr lang="en-US" sz="1600" i="1">
                              <a:solidFill>
                                <a:schemeClr val="tx1"/>
                              </a:solidFill>
                              <a:latin typeface="Cambria Math" panose="02040503050406030204" pitchFamily="18" charset="0"/>
                              <a:ea typeface="Cambria Math" panose="02040503050406030204" pitchFamily="18" charset="0"/>
                            </a:rPr>
                            <m:t>𝐸</m:t>
                          </m:r>
                        </m:e>
                      </m:d>
                      <m:r>
                        <a:rPr lang="en-US" sz="1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4</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𝑘</m:t>
                              </m:r>
                            </m:e>
                            <m:sub>
                              <m:r>
                                <m:rPr>
                                  <m:sty m:val="p"/>
                                </m:rPr>
                                <a:rPr lang="en-US" sz="1600">
                                  <a:solidFill>
                                    <a:schemeClr val="tx1"/>
                                  </a:solidFill>
                                  <a:latin typeface="Cambria Math" panose="02040503050406030204" pitchFamily="18" charset="0"/>
                                </a:rPr>
                                <m:t>max</m:t>
                              </m:r>
                            </m:sub>
                          </m:sSub>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𝑒</m:t>
                              </m:r>
                            </m:e>
                            <m:sup>
                              <m:r>
                                <a:rPr lang="en-US" sz="1600" i="1">
                                  <a:solidFill>
                                    <a:schemeClr val="tx1"/>
                                  </a:solidFill>
                                  <a:latin typeface="Cambria Math" panose="02040503050406030204" pitchFamily="18" charset="0"/>
                                </a:rPr>
                                <m:t>2</m:t>
                              </m:r>
                            </m:sup>
                          </m:sSup>
                          <m:sSup>
                            <m:sSupPr>
                              <m:ctrlPr>
                                <a:rPr lang="en-US" sz="1600" i="1">
                                  <a:solidFill>
                                    <a:schemeClr val="tx1"/>
                                  </a:solidFill>
                                  <a:latin typeface="Cambria Math" panose="02040503050406030204" pitchFamily="18" charset="0"/>
                                  <a:ea typeface="Cambria Math" panose="02040503050406030204" pitchFamily="18" charset="0"/>
                                </a:rPr>
                              </m:ctrlPr>
                            </m:sSupPr>
                            <m:e>
                              <m:acc>
                                <m:accPr>
                                  <m:chr m:val="̅"/>
                                  <m:ctrlPr>
                                    <a:rPr lang="en-US" sz="1600" i="1">
                                      <a:solidFill>
                                        <a:schemeClr val="tx1"/>
                                      </a:solidFill>
                                      <a:latin typeface="Cambria Math" panose="02040503050406030204" pitchFamily="18" charset="0"/>
                                      <a:ea typeface="Cambria Math" panose="02040503050406030204" pitchFamily="18" charset="0"/>
                                    </a:rPr>
                                  </m:ctrlPr>
                                </m:accPr>
                                <m:e>
                                  <m:r>
                                    <a:rPr lang="en-US" sz="1600" i="1">
                                      <a:solidFill>
                                        <a:schemeClr val="tx1"/>
                                      </a:solidFill>
                                      <a:latin typeface="Cambria Math" panose="02040503050406030204" pitchFamily="18" charset="0"/>
                                      <a:ea typeface="Cambria Math" panose="02040503050406030204" pitchFamily="18" charset="0"/>
                                    </a:rPr>
                                    <m:t>𝑃</m:t>
                                  </m:r>
                                </m:e>
                              </m:acc>
                            </m:e>
                            <m:sup>
                              <m:r>
                                <a:rPr lang="en-US" sz="1600" i="1">
                                  <a:solidFill>
                                    <a:schemeClr val="tx1"/>
                                  </a:solidFill>
                                  <a:latin typeface="Cambria Math" panose="02040503050406030204" pitchFamily="18" charset="0"/>
                                  <a:ea typeface="Cambria Math" panose="02040503050406030204" pitchFamily="18" charset="0"/>
                                </a:rPr>
                                <m:t>2</m:t>
                              </m:r>
                            </m:sup>
                          </m:sSup>
                          <m:sSubSup>
                            <m:sSubSupPr>
                              <m:ctrlPr>
                                <a:rPr lang="en-US" sz="1600" i="1">
                                  <a:solidFill>
                                    <a:schemeClr val="tx1"/>
                                  </a:solidFill>
                                  <a:latin typeface="Cambria Math" panose="02040503050406030204" pitchFamily="18" charset="0"/>
                                </a:rPr>
                              </m:ctrlPr>
                            </m:sSubSupPr>
                            <m:e>
                              <m:r>
                                <a:rPr lang="en-US" sz="1600" i="1">
                                  <a:solidFill>
                                    <a:schemeClr val="tx1"/>
                                  </a:solidFill>
                                  <a:latin typeface="Cambria Math" panose="02040503050406030204" pitchFamily="18" charset="0"/>
                                </a:rPr>
                                <m:t>𝜇</m:t>
                              </m:r>
                            </m:e>
                            <m:sub>
                              <m:r>
                                <a:rPr lang="en-US" sz="1600" i="1">
                                  <a:solidFill>
                                    <a:schemeClr val="tx1"/>
                                  </a:solidFill>
                                  <a:latin typeface="Cambria Math" panose="02040503050406030204" pitchFamily="18" charset="0"/>
                                </a:rPr>
                                <m:t>⊥</m:t>
                              </m:r>
                            </m:sub>
                            <m:sup>
                              <m:r>
                                <a:rPr lang="en-US" sz="1600" i="1">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𝐸</m:t>
                                  </m:r>
                                </m:e>
                                <m:sub>
                                  <m:r>
                                    <a:rPr lang="en-US" sz="1600" i="1">
                                      <a:solidFill>
                                        <a:schemeClr val="tx1"/>
                                      </a:solidFill>
                                      <a:latin typeface="Cambria Math" panose="02040503050406030204" pitchFamily="18" charset="0"/>
                                    </a:rPr>
                                    <m:t>1</m:t>
                                  </m:r>
                                </m:sub>
                              </m:sSub>
                              <m:r>
                                <a:rPr lang="en-US" sz="1600" i="1">
                                  <a:solidFill>
                                    <a:schemeClr val="tx1"/>
                                  </a:solidFill>
                                  <a:latin typeface="Cambria Math" panose="02040503050406030204" pitchFamily="18" charset="0"/>
                                </a:rPr>
                                <m:t>)</m:t>
                              </m:r>
                            </m:sup>
                          </m:sSubSup>
                        </m:num>
                        <m:den>
                          <m:r>
                            <a:rPr lang="en-US" sz="1600" i="1">
                              <a:solidFill>
                                <a:schemeClr val="tx1"/>
                              </a:solidFill>
                              <a:latin typeface="Cambria Math" panose="02040503050406030204" pitchFamily="18" charset="0"/>
                              <a:ea typeface="Cambria Math" panose="02040503050406030204" pitchFamily="18" charset="0"/>
                            </a:rPr>
                            <m:t>3</m:t>
                          </m:r>
                          <m:sSub>
                            <m:sSubPr>
                              <m:ctrlPr>
                                <a:rPr lang="en-US" sz="1600" i="1">
                                  <a:solidFill>
                                    <a:schemeClr val="tx1"/>
                                  </a:solidFill>
                                  <a:latin typeface="Cambria Math" panose="02040503050406030204" pitchFamily="18" charset="0"/>
                                  <a:ea typeface="Cambria Math" panose="02040503050406030204" pitchFamily="18" charset="0"/>
                                </a:rPr>
                              </m:ctrlPr>
                            </m:sSubPr>
                            <m:e>
                              <m:r>
                                <a:rPr lang="en-US" sz="1600" i="1">
                                  <a:solidFill>
                                    <a:schemeClr val="tx1"/>
                                  </a:solidFill>
                                  <a:latin typeface="Cambria Math" panose="02040503050406030204" pitchFamily="18" charset="0"/>
                                  <a:ea typeface="Cambria Math" panose="02040503050406030204" pitchFamily="18" charset="0"/>
                                </a:rPr>
                                <m:t>𝜀</m:t>
                              </m:r>
                            </m:e>
                            <m:sub>
                              <m:r>
                                <a:rPr lang="en-US" sz="1600" i="1">
                                  <a:solidFill>
                                    <a:schemeClr val="tx1"/>
                                  </a:solidFill>
                                  <a:latin typeface="Cambria Math" panose="02040503050406030204" pitchFamily="18" charset="0"/>
                                  <a:ea typeface="Cambria Math" panose="02040503050406030204" pitchFamily="18" charset="0"/>
                                </a:rPr>
                                <m:t>0</m:t>
                              </m:r>
                            </m:sub>
                          </m:sSub>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𝑚</m:t>
                              </m:r>
                            </m:e>
                            <m:sup>
                              <m:r>
                                <a:rPr lang="en-US" sz="1600" i="1">
                                  <a:solidFill>
                                    <a:schemeClr val="tx1"/>
                                  </a:solidFill>
                                  <a:latin typeface="Cambria Math" panose="02040503050406030204" pitchFamily="18" charset="0"/>
                                </a:rPr>
                                <m:t>2</m:t>
                              </m:r>
                            </m:sup>
                          </m:sSup>
                          <m:sSup>
                            <m:sSupPr>
                              <m:ctrlPr>
                                <a:rPr lang="en-US" sz="1600" b="0" i="1" smtClean="0">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𝜋</m:t>
                              </m:r>
                            </m:e>
                            <m:sup>
                              <m:r>
                                <a:rPr lang="en-US" sz="1600" b="0" i="1" smtClean="0">
                                  <a:solidFill>
                                    <a:schemeClr val="tx1"/>
                                  </a:solidFill>
                                  <a:latin typeface="Cambria Math" panose="02040503050406030204" pitchFamily="18" charset="0"/>
                                </a:rPr>
                                <m:t>2</m:t>
                              </m:r>
                            </m:sup>
                          </m:sSup>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𝐸</m:t>
                              </m:r>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𝑖</m:t>
                              </m:r>
                              <m:r>
                                <m:rPr>
                                  <m:sty m:val="p"/>
                                </m:rPr>
                                <a:rPr lang="en-US" sz="1600">
                                  <a:solidFill>
                                    <a:schemeClr val="tx1"/>
                                  </a:solidFill>
                                  <a:latin typeface="Cambria Math" panose="02040503050406030204" pitchFamily="18" charset="0"/>
                                </a:rPr>
                                <m:t>Γ</m:t>
                              </m:r>
                              <m:r>
                                <a:rPr lang="en-US" sz="1600" i="1">
                                  <a:solidFill>
                                    <a:schemeClr val="tx1"/>
                                  </a:solidFill>
                                  <a:latin typeface="Cambria Math" panose="02040503050406030204" pitchFamily="18" charset="0"/>
                                </a:rPr>
                                <m:t>)</m:t>
                              </m:r>
                            </m:e>
                            <m:sup>
                              <m:r>
                                <a:rPr lang="en-US" sz="1600" i="1">
                                  <a:solidFill>
                                    <a:schemeClr val="tx1"/>
                                  </a:solidFill>
                                  <a:latin typeface="Cambria Math" panose="02040503050406030204" pitchFamily="18" charset="0"/>
                                </a:rPr>
                                <m:t>2</m:t>
                              </m:r>
                            </m:sup>
                          </m:sSup>
                        </m:den>
                      </m:f>
                      <m:d>
                        <m:dPr>
                          <m:begChr m:val="{"/>
                          <m:endChr m:val="}"/>
                          <m:ctrlPr>
                            <a:rPr lang="en-US" sz="1600" i="1">
                              <a:solidFill>
                                <a:schemeClr val="tx1"/>
                              </a:solidFill>
                              <a:latin typeface="Cambria Math" panose="02040503050406030204" pitchFamily="18" charset="0"/>
                            </a:rPr>
                          </m:ctrlPr>
                        </m:dPr>
                        <m:e>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𝑔</m:t>
                              </m:r>
                            </m:e>
                            <m:sub>
                              <m:r>
                                <a:rPr lang="en-US" sz="1600" i="1">
                                  <a:solidFill>
                                    <a:schemeClr val="tx1"/>
                                  </a:solidFill>
                                  <a:latin typeface="Cambria Math" panose="02040503050406030204" pitchFamily="18" charset="0"/>
                                </a:rPr>
                                <m:t>𝑎</m:t>
                              </m:r>
                            </m:sub>
                          </m:sSub>
                          <m:d>
                            <m:dPr>
                              <m:begChr m:val="["/>
                              <m:endChr m:val="]"/>
                              <m:ctrlPr>
                                <a:rPr lang="en-US" sz="1600" i="1">
                                  <a:solidFill>
                                    <a:schemeClr val="tx1"/>
                                  </a:solidFill>
                                  <a:latin typeface="Cambria Math" panose="02040503050406030204" pitchFamily="18" charset="0"/>
                                </a:rPr>
                              </m:ctrlPr>
                            </m:dPr>
                            <m:e>
                              <m:rad>
                                <m:radPr>
                                  <m:degHide m:val="on"/>
                                  <m:ctrlPr>
                                    <a:rPr lang="en-US" sz="1600" i="1">
                                      <a:solidFill>
                                        <a:schemeClr val="tx1"/>
                                      </a:solidFill>
                                      <a:latin typeface="Cambria Math" panose="02040503050406030204" pitchFamily="18" charset="0"/>
                                    </a:rPr>
                                  </m:ctrlPr>
                                </m:radPr>
                                <m:deg/>
                                <m:e>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𝑅</m:t>
                                      </m:r>
                                    </m:num>
                                    <m:den>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𝐸</m:t>
                                          </m:r>
                                        </m:e>
                                        <m:sub>
                                          <m:r>
                                            <a:rPr lang="en-US" sz="1600" i="1">
                                              <a:solidFill>
                                                <a:schemeClr val="tx1"/>
                                              </a:solidFill>
                                              <a:latin typeface="Cambria Math" panose="02040503050406030204" pitchFamily="18" charset="0"/>
                                            </a:rPr>
                                            <m:t>𝑔</m:t>
                                          </m:r>
                                        </m:sub>
                                      </m:sSub>
                                      <m:r>
                                        <a:rPr lang="en-US" sz="1600" i="1">
                                          <a:solidFill>
                                            <a:schemeClr val="tx1"/>
                                          </a:solidFill>
                                          <a:latin typeface="Cambria Math" panose="02040503050406030204" pitchFamily="18" charset="0"/>
                                        </a:rPr>
                                        <m:t>−</m:t>
                                      </m:r>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𝐸</m:t>
                                          </m:r>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𝑖</m:t>
                                          </m:r>
                                          <m:r>
                                            <m:rPr>
                                              <m:sty m:val="p"/>
                                            </m:rPr>
                                            <a:rPr lang="en-US" sz="1600">
                                              <a:solidFill>
                                                <a:schemeClr val="tx1"/>
                                              </a:solidFill>
                                              <a:latin typeface="Cambria Math" panose="02040503050406030204" pitchFamily="18" charset="0"/>
                                            </a:rPr>
                                            <m:t>Γ</m:t>
                                          </m:r>
                                        </m:e>
                                      </m:d>
                                    </m:den>
                                  </m:f>
                                </m:e>
                              </m:rad>
                            </m:e>
                          </m:d>
                          <m:r>
                            <a:rPr lang="en-US" sz="1600" i="1">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𝑔</m:t>
                              </m:r>
                            </m:e>
                            <m:sub>
                              <m:r>
                                <a:rPr lang="en-US" sz="1600" i="1">
                                  <a:solidFill>
                                    <a:schemeClr val="tx1"/>
                                  </a:solidFill>
                                  <a:latin typeface="Cambria Math" panose="02040503050406030204" pitchFamily="18" charset="0"/>
                                </a:rPr>
                                <m:t>𝑎</m:t>
                              </m:r>
                            </m:sub>
                          </m:sSub>
                          <m:d>
                            <m:dPr>
                              <m:begChr m:val="["/>
                              <m:endChr m:val="]"/>
                              <m:ctrlPr>
                                <a:rPr lang="en-US" sz="1600" i="1">
                                  <a:solidFill>
                                    <a:schemeClr val="tx1"/>
                                  </a:solidFill>
                                  <a:latin typeface="Cambria Math" panose="02040503050406030204" pitchFamily="18" charset="0"/>
                                </a:rPr>
                              </m:ctrlPr>
                            </m:dPr>
                            <m:e>
                              <m:rad>
                                <m:radPr>
                                  <m:degHide m:val="on"/>
                                  <m:ctrlPr>
                                    <a:rPr lang="en-US" sz="1600" i="1">
                                      <a:solidFill>
                                        <a:schemeClr val="tx1"/>
                                      </a:solidFill>
                                      <a:latin typeface="Cambria Math" panose="02040503050406030204" pitchFamily="18" charset="0"/>
                                    </a:rPr>
                                  </m:ctrlPr>
                                </m:radPr>
                                <m:deg/>
                                <m:e>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𝑅</m:t>
                                      </m:r>
                                    </m:num>
                                    <m:den>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𝐸</m:t>
                                          </m:r>
                                        </m:e>
                                        <m:sub>
                                          <m:r>
                                            <a:rPr lang="en-US" sz="1600" i="1">
                                              <a:solidFill>
                                                <a:schemeClr val="tx1"/>
                                              </a:solidFill>
                                              <a:latin typeface="Cambria Math" panose="02040503050406030204" pitchFamily="18" charset="0"/>
                                            </a:rPr>
                                            <m:t>𝑔</m:t>
                                          </m:r>
                                        </m:sub>
                                      </m:sSub>
                                      <m:r>
                                        <a:rPr lang="en-US" sz="1600" i="1">
                                          <a:solidFill>
                                            <a:schemeClr val="tx1"/>
                                          </a:solidFill>
                                          <a:latin typeface="Cambria Math" panose="02040503050406030204" pitchFamily="18" charset="0"/>
                                        </a:rPr>
                                        <m:t>−</m:t>
                                      </m:r>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𝐸</m:t>
                                          </m:r>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𝑖</m:t>
                                          </m:r>
                                          <m:r>
                                            <m:rPr>
                                              <m:sty m:val="p"/>
                                            </m:rPr>
                                            <a:rPr lang="en-US" sz="1600">
                                              <a:solidFill>
                                                <a:schemeClr val="tx1"/>
                                              </a:solidFill>
                                              <a:latin typeface="Cambria Math" panose="02040503050406030204" pitchFamily="18" charset="0"/>
                                            </a:rPr>
                                            <m:t>Γ</m:t>
                                          </m:r>
                                        </m:e>
                                      </m:d>
                                    </m:den>
                                  </m:f>
                                </m:e>
                              </m:rad>
                            </m:e>
                          </m:d>
                          <m:r>
                            <a:rPr lang="en-US" sz="1600" i="1">
                              <a:solidFill>
                                <a:schemeClr val="tx1"/>
                              </a:solidFill>
                              <a:latin typeface="Cambria Math" panose="02040503050406030204" pitchFamily="18" charset="0"/>
                            </a:rPr>
                            <m:t>−2</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𝑔</m:t>
                              </m:r>
                            </m:e>
                            <m:sub>
                              <m:r>
                                <a:rPr lang="en-US" sz="1600" i="1">
                                  <a:solidFill>
                                    <a:schemeClr val="tx1"/>
                                  </a:solidFill>
                                  <a:latin typeface="Cambria Math" panose="02040503050406030204" pitchFamily="18" charset="0"/>
                                </a:rPr>
                                <m:t>𝑎</m:t>
                              </m:r>
                            </m:sub>
                          </m:sSub>
                          <m:d>
                            <m:dPr>
                              <m:begChr m:val="["/>
                              <m:endChr m:val="]"/>
                              <m:ctrlPr>
                                <a:rPr lang="en-US" sz="1600" i="1">
                                  <a:solidFill>
                                    <a:schemeClr val="tx1"/>
                                  </a:solidFill>
                                  <a:latin typeface="Cambria Math" panose="02040503050406030204" pitchFamily="18" charset="0"/>
                                </a:rPr>
                              </m:ctrlPr>
                            </m:dPr>
                            <m:e>
                              <m:rad>
                                <m:radPr>
                                  <m:degHide m:val="on"/>
                                  <m:ctrlPr>
                                    <a:rPr lang="en-US" sz="1600" i="1">
                                      <a:solidFill>
                                        <a:schemeClr val="tx1"/>
                                      </a:solidFill>
                                      <a:latin typeface="Cambria Math" panose="02040503050406030204" pitchFamily="18" charset="0"/>
                                    </a:rPr>
                                  </m:ctrlPr>
                                </m:radPr>
                                <m:deg/>
                                <m:e>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𝑅</m:t>
                                      </m:r>
                                    </m:num>
                                    <m:den>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𝐸</m:t>
                                          </m:r>
                                        </m:e>
                                        <m:sub>
                                          <m:r>
                                            <a:rPr lang="en-US" sz="1600" i="1">
                                              <a:solidFill>
                                                <a:schemeClr val="tx1"/>
                                              </a:solidFill>
                                              <a:latin typeface="Cambria Math" panose="02040503050406030204" pitchFamily="18" charset="0"/>
                                            </a:rPr>
                                            <m:t>𝑔</m:t>
                                          </m:r>
                                        </m:sub>
                                      </m:sSub>
                                      <m:r>
                                        <a:rPr lang="en-US" sz="1600" i="1">
                                          <a:solidFill>
                                            <a:schemeClr val="tx1"/>
                                          </a:solidFill>
                                          <a:latin typeface="Cambria Math" panose="02040503050406030204" pitchFamily="18" charset="0"/>
                                        </a:rPr>
                                        <m:t>−</m:t>
                                      </m:r>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0</m:t>
                                          </m:r>
                                        </m:e>
                                      </m:d>
                                    </m:den>
                                  </m:f>
                                </m:e>
                              </m:rad>
                            </m:e>
                          </m:d>
                        </m:e>
                      </m:d>
                    </m:oMath>
                  </m:oMathPara>
                </a14:m>
                <a:endParaRPr lang="en-US" sz="1600" dirty="0">
                  <a:solidFill>
                    <a:schemeClr val="tx1"/>
                  </a:solidFill>
                </a:endParaRPr>
              </a:p>
            </p:txBody>
          </p:sp>
        </mc:Choice>
        <mc:Fallback xmlns="">
          <p:sp>
            <p:nvSpPr>
              <p:cNvPr id="3" name="TextBox 2">
                <a:extLst>
                  <a:ext uri="{FF2B5EF4-FFF2-40B4-BE49-F238E27FC236}">
                    <a16:creationId xmlns:a16="http://schemas.microsoft.com/office/drawing/2014/main" id="{09DFBC9A-87D5-3DCF-1FD6-6E43D0AF7AC5}"/>
                  </a:ext>
                </a:extLst>
              </p:cNvPr>
              <p:cNvSpPr txBox="1">
                <a:spLocks noRot="1" noChangeAspect="1" noMove="1" noResize="1" noEditPoints="1" noAdjustHandles="1" noChangeArrowheads="1" noChangeShapeType="1" noTextEdit="1"/>
              </p:cNvSpPr>
              <p:nvPr/>
            </p:nvSpPr>
            <p:spPr>
              <a:xfrm>
                <a:off x="920151" y="490606"/>
                <a:ext cx="10351698" cy="878446"/>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6702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8E3C6-ADBA-A28E-DEB2-DE84210B4316}"/>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DAE2493-C5EA-C6D5-DD06-0A62AADBC57B}"/>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32</a:t>
            </a:fld>
            <a:endParaRPr lang="en-US" sz="1600" dirty="0"/>
          </a:p>
        </p:txBody>
      </p:sp>
      <p:pic>
        <p:nvPicPr>
          <p:cNvPr id="4" name="Content Placeholder 9">
            <a:extLst>
              <a:ext uri="{FF2B5EF4-FFF2-40B4-BE49-F238E27FC236}">
                <a16:creationId xmlns:a16="http://schemas.microsoft.com/office/drawing/2014/main" id="{01E7D407-1FD7-A7B3-020B-4D34D49A65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 y="1183781"/>
            <a:ext cx="10972800" cy="4572000"/>
          </a:xfrm>
          <a:prstGeom prst="rect">
            <a:avLst/>
          </a:prstGeom>
          <a:noFill/>
          <a:ln>
            <a:noFill/>
          </a:ln>
        </p:spPr>
      </p:pic>
      <p:sp>
        <p:nvSpPr>
          <p:cNvPr id="5" name="Google Shape;99;p16">
            <a:extLst>
              <a:ext uri="{FF2B5EF4-FFF2-40B4-BE49-F238E27FC236}">
                <a16:creationId xmlns:a16="http://schemas.microsoft.com/office/drawing/2014/main" id="{DB843DD7-4FA5-1122-BF3B-16CD4D3B01CF}"/>
              </a:ext>
            </a:extLst>
          </p:cNvPr>
          <p:cNvSpPr txBox="1"/>
          <p:nvPr/>
        </p:nvSpPr>
        <p:spPr>
          <a:xfrm>
            <a:off x="6090270" y="5811598"/>
            <a:ext cx="6108657" cy="615523"/>
          </a:xfrm>
          <a:prstGeom prst="rect">
            <a:avLst/>
          </a:prstGeom>
          <a:noFill/>
          <a:ln>
            <a:noFill/>
          </a:ln>
        </p:spPr>
        <p:txBody>
          <a:bodyPr spcFirstLastPara="1" wrap="square" lIns="91425" tIns="91425" rIns="91425" bIns="91425" anchor="t" anchorCtr="0">
            <a:spAutoFit/>
          </a:bodyPr>
          <a:lstStyle/>
          <a:p>
            <a:r>
              <a:rPr lang="en-US" dirty="0">
                <a:solidFill>
                  <a:schemeClr val="bg1"/>
                </a:solidFill>
                <a:ea typeface="Calibri"/>
                <a:cs typeface="Times New Roman"/>
                <a:sym typeface="Times New Roman"/>
              </a:rPr>
              <a:t>C. Xu </a:t>
            </a:r>
            <a:r>
              <a:rPr lang="en-US" i="1" dirty="0">
                <a:solidFill>
                  <a:schemeClr val="bg1"/>
                </a:solidFill>
                <a:ea typeface="Calibri"/>
                <a:cs typeface="Times New Roman"/>
                <a:sym typeface="Times New Roman"/>
              </a:rPr>
              <a:t>et al.</a:t>
            </a:r>
            <a:r>
              <a:rPr lang="en-US" dirty="0">
                <a:solidFill>
                  <a:schemeClr val="bg1"/>
                </a:solidFill>
                <a:ea typeface="Calibri"/>
                <a:cs typeface="Times New Roman"/>
                <a:sym typeface="Times New Roman"/>
              </a:rPr>
              <a:t>, </a:t>
            </a:r>
            <a:r>
              <a:rPr lang="fr-FR" dirty="0">
                <a:solidFill>
                  <a:schemeClr val="bg1"/>
                </a:solidFill>
                <a:latin typeface="+mn-lt"/>
                <a:ea typeface="Calibri"/>
                <a:cs typeface="Times New Roman"/>
                <a:sym typeface="Times New Roman"/>
              </a:rPr>
              <a:t>J. </a:t>
            </a:r>
            <a:r>
              <a:rPr lang="fr-FR" dirty="0" err="1">
                <a:solidFill>
                  <a:schemeClr val="bg1"/>
                </a:solidFill>
                <a:latin typeface="+mn-lt"/>
                <a:ea typeface="Calibri"/>
                <a:cs typeface="Times New Roman"/>
                <a:sym typeface="Times New Roman"/>
              </a:rPr>
              <a:t>Appl</a:t>
            </a:r>
            <a:r>
              <a:rPr lang="fr-FR" dirty="0">
                <a:solidFill>
                  <a:schemeClr val="bg1"/>
                </a:solidFill>
                <a:latin typeface="+mn-lt"/>
                <a:ea typeface="Calibri"/>
                <a:cs typeface="Times New Roman"/>
                <a:sym typeface="Times New Roman"/>
              </a:rPr>
              <a:t>. Phys. </a:t>
            </a:r>
            <a:r>
              <a:rPr lang="fr-FR" b="1" dirty="0">
                <a:solidFill>
                  <a:schemeClr val="bg1"/>
                </a:solidFill>
                <a:latin typeface="+mn-lt"/>
                <a:ea typeface="Calibri"/>
                <a:cs typeface="Times New Roman"/>
                <a:sym typeface="Times New Roman"/>
              </a:rPr>
              <a:t>125</a:t>
            </a:r>
            <a:r>
              <a:rPr lang="fr-FR" dirty="0">
                <a:solidFill>
                  <a:schemeClr val="bg1"/>
                </a:solidFill>
                <a:latin typeface="+mn-lt"/>
                <a:ea typeface="Calibri"/>
                <a:cs typeface="Times New Roman"/>
                <a:sym typeface="Times New Roman"/>
              </a:rPr>
              <a:t>, 085704 (2019).</a:t>
            </a:r>
            <a:endParaRPr lang="en-US" dirty="0">
              <a:solidFill>
                <a:schemeClr val="bg1"/>
              </a:solidFill>
              <a:ea typeface="Calibri"/>
              <a:cs typeface="Times New Roman"/>
              <a:sym typeface="Times New Roman"/>
            </a:endParaRPr>
          </a:p>
          <a:p>
            <a:pPr lvl="0"/>
            <a:r>
              <a:rPr lang="en-US" dirty="0">
                <a:solidFill>
                  <a:schemeClr val="bg1"/>
                </a:solidFill>
                <a:ea typeface="Calibri"/>
                <a:cs typeface="Times New Roman"/>
                <a:sym typeface="Times New Roman"/>
              </a:rPr>
              <a:t>C. Xu </a:t>
            </a:r>
            <a:r>
              <a:rPr lang="en-US" i="1" dirty="0">
                <a:solidFill>
                  <a:schemeClr val="bg1"/>
                </a:solidFill>
                <a:ea typeface="Calibri"/>
                <a:cs typeface="Times New Roman"/>
                <a:sym typeface="Times New Roman"/>
              </a:rPr>
              <a:t>et al.</a:t>
            </a:r>
            <a:r>
              <a:rPr lang="en-US" dirty="0">
                <a:solidFill>
                  <a:schemeClr val="bg1"/>
                </a:solidFill>
                <a:ea typeface="Calibri"/>
                <a:cs typeface="Times New Roman"/>
                <a:sym typeface="Times New Roman"/>
              </a:rPr>
              <a:t>, </a:t>
            </a:r>
            <a:r>
              <a:rPr lang="fr-FR" dirty="0">
                <a:solidFill>
                  <a:schemeClr val="bg1"/>
                </a:solidFill>
                <a:latin typeface="+mn-lt"/>
                <a:ea typeface="Calibri"/>
                <a:cs typeface="Times New Roman"/>
                <a:sym typeface="Times New Roman"/>
              </a:rPr>
              <a:t>Phys. Rev. Lett. </a:t>
            </a:r>
            <a:r>
              <a:rPr lang="fr-FR" b="1" dirty="0">
                <a:solidFill>
                  <a:schemeClr val="bg1"/>
                </a:solidFill>
                <a:latin typeface="+mn-lt"/>
                <a:ea typeface="Calibri"/>
                <a:cs typeface="Times New Roman"/>
                <a:sym typeface="Times New Roman"/>
              </a:rPr>
              <a:t>118</a:t>
            </a:r>
            <a:r>
              <a:rPr lang="fr-FR" dirty="0">
                <a:solidFill>
                  <a:schemeClr val="bg1"/>
                </a:solidFill>
                <a:latin typeface="+mn-lt"/>
                <a:ea typeface="Calibri"/>
                <a:cs typeface="Times New Roman"/>
                <a:sym typeface="Times New Roman"/>
              </a:rPr>
              <a:t>, 267402 (2017).</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894F5AD-C567-5AF8-9FB6-C64271B52942}"/>
                  </a:ext>
                </a:extLst>
              </p:cNvPr>
              <p:cNvSpPr txBox="1"/>
              <p:nvPr/>
            </p:nvSpPr>
            <p:spPr>
              <a:xfrm>
                <a:off x="3047172" y="490606"/>
                <a:ext cx="6097656" cy="8697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effectLst/>
                              <a:latin typeface="Cambria Math" panose="02040503050406030204" pitchFamily="18" charset="0"/>
                              <a:ea typeface="Times New Roman" panose="02020603050405020304" pitchFamily="18" charset="0"/>
                            </a:rPr>
                          </m:ctrlPr>
                        </m:sSubPr>
                        <m:e>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ε</m:t>
                          </m:r>
                        </m:e>
                        <m:sub>
                          <m:r>
                            <a:rPr lang="en-US" sz="160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𝐸</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en-US" sz="1600" b="0" i="1" smtClean="0">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i="1">
                                  <a:latin typeface="Cambria Math" panose="02040503050406030204" pitchFamily="18" charset="0"/>
                                  <a:ea typeface="Calibri" panose="020F0502020204030204" pitchFamily="34" charset="0"/>
                                  <a:cs typeface="Times New Roman" panose="02020603050405020304" pitchFamily="18" charset="0"/>
                                </a:rPr>
                                <m:t>𝑒</m:t>
                              </m:r>
                            </m:e>
                            <m:sup>
                              <m:r>
                                <a:rPr lang="en-US" sz="1600" i="1">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1600" i="1">
                                  <a:latin typeface="Cambria Math" panose="02040503050406030204" pitchFamily="18" charset="0"/>
                                </a:rPr>
                              </m:ctrlPr>
                            </m:sSupPr>
                            <m:e>
                              <m:acc>
                                <m:accPr>
                                  <m:chr m:val="̅"/>
                                  <m:ctrlPr>
                                    <a:rPr lang="en-US" sz="1600" i="1">
                                      <a:latin typeface="Cambria Math" panose="02040503050406030204" pitchFamily="18" charset="0"/>
                                    </a:rPr>
                                  </m:ctrlPr>
                                </m:accPr>
                                <m:e>
                                  <m:r>
                                    <a:rPr lang="en-US" sz="1600" i="1">
                                      <a:latin typeface="Cambria Math" panose="02040503050406030204" pitchFamily="18" charset="0"/>
                                    </a:rPr>
                                    <m:t>𝑃</m:t>
                                  </m:r>
                                </m:e>
                              </m:acc>
                            </m:e>
                            <m:sup>
                              <m:r>
                                <a:rPr lang="en-US" sz="1600" i="1">
                                  <a:latin typeface="Cambria Math" panose="02040503050406030204" pitchFamily="18" charset="0"/>
                                </a:rPr>
                                <m:t>2</m:t>
                              </m:r>
                            </m:sup>
                          </m:sSup>
                          <m:sSub>
                            <m:sSubPr>
                              <m:ctrlPr>
                                <a:rPr lang="en-US" sz="1600" i="1">
                                  <a:latin typeface="Cambria Math" panose="02040503050406030204" pitchFamily="18" charset="0"/>
                                </a:rPr>
                              </m:ctrlPr>
                            </m:sSubPr>
                            <m:e>
                              <m:r>
                                <a:rPr lang="en-US" sz="1600" i="1">
                                  <a:latin typeface="Cambria Math" panose="02040503050406030204" pitchFamily="18" charset="0"/>
                                </a:rPr>
                                <m:t>𝜇</m:t>
                              </m:r>
                            </m:e>
                            <m:sub>
                              <m:r>
                                <a:rPr lang="en-US" sz="1600" i="1">
                                  <a:latin typeface="Cambria Math" panose="02040503050406030204" pitchFamily="18" charset="0"/>
                                </a:rPr>
                                <m:t>⊥</m:t>
                              </m:r>
                            </m:sub>
                          </m:sSub>
                        </m:num>
                        <m:den>
                          <m:r>
                            <a:rPr lang="en-US" sz="1600" i="1">
                              <a:latin typeface="Cambria Math" panose="02040503050406030204" pitchFamily="18" charset="0"/>
                              <a:ea typeface="Calibri" panose="020F0502020204030204" pitchFamily="34" charset="0"/>
                              <a:cs typeface="Times New Roman" panose="02020603050405020304" pitchFamily="18" charset="0"/>
                            </a:rPr>
                            <m:t>3</m:t>
                          </m:r>
                          <m:sSub>
                            <m:sSubPr>
                              <m:ctrlPr>
                                <a:rPr lang="en-US" sz="1600" b="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1600" b="0" i="1" smtClean="0">
                                  <a:latin typeface="Cambria Math" panose="02040503050406030204" pitchFamily="18" charset="0"/>
                                  <a:ea typeface="Calibri" panose="020F0502020204030204" pitchFamily="34" charset="0"/>
                                  <a:cs typeface="Times New Roman" panose="02020603050405020304" pitchFamily="18" charset="0"/>
                                </a:rPr>
                                <m:t>𝜀</m:t>
                              </m:r>
                            </m:e>
                            <m:sub>
                              <m:r>
                                <a:rPr lang="en-US" sz="1600" b="0" i="1" smtClean="0">
                                  <a:latin typeface="Cambria Math" panose="02040503050406030204" pitchFamily="18" charset="0"/>
                                  <a:ea typeface="Calibri" panose="020F0502020204030204" pitchFamily="34" charset="0"/>
                                  <a:cs typeface="Times New Roman" panose="02020603050405020304" pitchFamily="18" charset="0"/>
                                </a:rPr>
                                <m:t>0</m:t>
                              </m:r>
                            </m:sub>
                          </m:sSub>
                          <m:sSup>
                            <m:sSupPr>
                              <m:ctrlPr>
                                <a:rPr lang="en-US" sz="1600" b="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1600" b="0" i="1" smtClean="0">
                                  <a:latin typeface="Cambria Math" panose="02040503050406030204" pitchFamily="18" charset="0"/>
                                  <a:ea typeface="Calibri" panose="020F0502020204030204" pitchFamily="34" charset="0"/>
                                  <a:cs typeface="Times New Roman" panose="02020603050405020304" pitchFamily="18" charset="0"/>
                                </a:rPr>
                                <m:t>𝜋</m:t>
                              </m:r>
                            </m:e>
                            <m:sup>
                              <m:r>
                                <a:rPr lang="en-US" sz="1600" b="0" i="1" smtClean="0">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sSup>
                                <m:sSupPr>
                                  <m:ctrlPr>
                                    <a:rPr lang="en-US" sz="1600" i="1">
                                      <a:latin typeface="Cambria Math" panose="02040503050406030204" pitchFamily="18" charset="0"/>
                                    </a:rPr>
                                  </m:ctrlPr>
                                </m:sSupPr>
                                <m:e>
                                  <m:r>
                                    <a:rPr lang="en-US" sz="1600" i="1">
                                      <a:latin typeface="Cambria Math" panose="02040503050406030204" pitchFamily="18" charset="0"/>
                                    </a:rPr>
                                    <m:t>𝑚</m:t>
                                  </m:r>
                                </m:e>
                                <m:sup>
                                  <m:r>
                                    <a:rPr lang="en-US" sz="1600" i="1">
                                      <a:latin typeface="Cambria Math" panose="02040503050406030204" pitchFamily="18" charset="0"/>
                                    </a:rPr>
                                    <m:t>2</m:t>
                                  </m:r>
                                </m:sup>
                              </m:sSup>
                              <m:r>
                                <a:rPr lang="en-US" sz="1600" i="1">
                                  <a:latin typeface="Cambria Math" panose="02040503050406030204" pitchFamily="18" charset="0"/>
                                  <a:ea typeface="Calibri" panose="020F0502020204030204" pitchFamily="34" charset="0"/>
                                  <a:cs typeface="Times New Roman" panose="02020603050405020304" pitchFamily="18" charset="0"/>
                                </a:rPr>
                                <m:t>𝐸</m:t>
                              </m:r>
                            </m:e>
                            <m:sup>
                              <m:r>
                                <a:rPr lang="en-US" sz="16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𝐻</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𝐸</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𝐸</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ctrlPr>
                            <a:rPr lang="en-US" sz="1600" i="1">
                              <a:effectLst/>
                              <a:latin typeface="Cambria Math" panose="02040503050406030204" pitchFamily="18" charset="0"/>
                            </a:rPr>
                          </m:ctrlPr>
                        </m:naryPr>
                        <m: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𝑘</m:t>
                              </m:r>
                            </m:e>
                            <m:sub>
                              <m:r>
                                <m:rPr>
                                  <m:sty m:val="p"/>
                                </m:rPr>
                                <a:rPr lang="en-US" sz="1600">
                                  <a:effectLst/>
                                  <a:latin typeface="Cambria Math" panose="02040503050406030204" pitchFamily="18" charset="0"/>
                                  <a:ea typeface="Calibri" panose="020F0502020204030204" pitchFamily="34" charset="0"/>
                                  <a:cs typeface="Times New Roman" panose="02020603050405020304" pitchFamily="18" charset="0"/>
                                </a:rPr>
                                <m:t>max</m:t>
                              </m:r>
                            </m:sub>
                          </m:sSub>
                        </m:sub>
                        <m:sup>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𝑘</m:t>
                              </m:r>
                            </m:e>
                            <m:sub>
                              <m:r>
                                <m:rPr>
                                  <m:sty m:val="p"/>
                                </m:rPr>
                                <a:rPr lang="en-US" sz="1600">
                                  <a:effectLst/>
                                  <a:latin typeface="Cambria Math" panose="02040503050406030204" pitchFamily="18" charset="0"/>
                                  <a:ea typeface="Calibri" panose="020F0502020204030204" pitchFamily="34" charset="0"/>
                                  <a:cs typeface="Times New Roman" panose="02020603050405020304" pitchFamily="18" charset="0"/>
                                </a:rPr>
                                <m:t>max</m:t>
                              </m:r>
                            </m:sub>
                          </m:sSub>
                        </m:sup>
                        <m:e>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𝐸</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𝑐</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𝐸</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600" i="1">
                                  <a:effectLst/>
                                  <a:latin typeface="Cambria Math" panose="02040503050406030204" pitchFamily="18" charset="0"/>
                                </a:rPr>
                              </m:ctrlPr>
                            </m:sSub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𝑘</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𝑧</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p>
                          </m:sSubSup>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𝑑</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𝑘</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𝑧</m:t>
                              </m:r>
                            </m:sub>
                          </m:sSub>
                        </m:e>
                      </m:nary>
                    </m:oMath>
                  </m:oMathPara>
                </a14:m>
                <a:endParaRPr lang="en-US" sz="1600" dirty="0"/>
              </a:p>
            </p:txBody>
          </p:sp>
        </mc:Choice>
        <mc:Fallback xmlns="">
          <p:sp>
            <p:nvSpPr>
              <p:cNvPr id="6" name="TextBox 5">
                <a:extLst>
                  <a:ext uri="{FF2B5EF4-FFF2-40B4-BE49-F238E27FC236}">
                    <a16:creationId xmlns:a16="http://schemas.microsoft.com/office/drawing/2014/main" id="{8894F5AD-C567-5AF8-9FB6-C64271B52942}"/>
                  </a:ext>
                </a:extLst>
              </p:cNvPr>
              <p:cNvSpPr txBox="1">
                <a:spLocks noRot="1" noChangeAspect="1" noMove="1" noResize="1" noEditPoints="1" noAdjustHandles="1" noChangeArrowheads="1" noChangeShapeType="1" noTextEdit="1"/>
              </p:cNvSpPr>
              <p:nvPr/>
            </p:nvSpPr>
            <p:spPr>
              <a:xfrm>
                <a:off x="3047172" y="490606"/>
                <a:ext cx="6097656" cy="869790"/>
              </a:xfrm>
              <a:prstGeom prst="rect">
                <a:avLst/>
              </a:prstGeom>
              <a:blipFill>
                <a:blip r:embed="rId5"/>
                <a:stretch>
                  <a:fillRect/>
                </a:stretch>
              </a:blipFill>
            </p:spPr>
            <p:txBody>
              <a:bodyPr/>
              <a:lstStyle/>
              <a:p>
                <a:r>
                  <a:rPr lang="en-US">
                    <a:noFill/>
                  </a:rPr>
                  <a:t> </a:t>
                </a:r>
              </a:p>
            </p:txBody>
          </p:sp>
        </mc:Fallback>
      </mc:AlternateContent>
      <p:sp>
        <p:nvSpPr>
          <p:cNvPr id="8" name="Title 1">
            <a:extLst>
              <a:ext uri="{FF2B5EF4-FFF2-40B4-BE49-F238E27FC236}">
                <a16:creationId xmlns:a16="http://schemas.microsoft.com/office/drawing/2014/main" id="{6F491352-B2C9-8B82-7B82-1BD915C69993}"/>
              </a:ext>
            </a:extLst>
          </p:cNvPr>
          <p:cNvSpPr txBox="1">
            <a:spLocks/>
          </p:cNvSpPr>
          <p:nvPr/>
        </p:nvSpPr>
        <p:spPr>
          <a:xfrm>
            <a:off x="0" y="0"/>
            <a:ext cx="12192000" cy="524800"/>
          </a:xfrm>
          <a:prstGeom prst="rect">
            <a:avLst/>
          </a:prstGeom>
        </p:spPr>
        <p:txBody>
          <a:bodyPr/>
          <a:lstStyle>
            <a:lvl1pPr algn="l" rtl="0" eaLnBrk="0" fontAlgn="base" hangingPunct="0">
              <a:spcBef>
                <a:spcPct val="0"/>
              </a:spcBef>
              <a:spcAft>
                <a:spcPct val="0"/>
              </a:spcAft>
              <a:defRPr sz="4200">
                <a:solidFill>
                  <a:srgbClr val="100D82"/>
                </a:solidFill>
                <a:latin typeface="+mj-lt"/>
                <a:ea typeface="+mj-ea"/>
                <a:cs typeface="+mj-cs"/>
              </a:defRPr>
            </a:lvl1pPr>
            <a:lvl2pPr algn="l" rtl="0" eaLnBrk="0" fontAlgn="base" hangingPunct="0">
              <a:spcBef>
                <a:spcPct val="0"/>
              </a:spcBef>
              <a:spcAft>
                <a:spcPct val="0"/>
              </a:spcAft>
              <a:defRPr sz="4200">
                <a:solidFill>
                  <a:srgbClr val="100D82"/>
                </a:solidFill>
                <a:latin typeface="Arial" charset="0"/>
                <a:ea typeface="ＭＳ Ｐゴシック" charset="-128"/>
              </a:defRPr>
            </a:lvl2pPr>
            <a:lvl3pPr algn="l" rtl="0" eaLnBrk="0" fontAlgn="base" hangingPunct="0">
              <a:spcBef>
                <a:spcPct val="0"/>
              </a:spcBef>
              <a:spcAft>
                <a:spcPct val="0"/>
              </a:spcAft>
              <a:defRPr sz="4200">
                <a:solidFill>
                  <a:srgbClr val="100D82"/>
                </a:solidFill>
                <a:latin typeface="Arial" charset="0"/>
                <a:ea typeface="ＭＳ Ｐゴシック" charset="-128"/>
              </a:defRPr>
            </a:lvl3pPr>
            <a:lvl4pPr algn="l" rtl="0" eaLnBrk="0" fontAlgn="base" hangingPunct="0">
              <a:spcBef>
                <a:spcPct val="0"/>
              </a:spcBef>
              <a:spcAft>
                <a:spcPct val="0"/>
              </a:spcAft>
              <a:defRPr sz="4200">
                <a:solidFill>
                  <a:srgbClr val="100D82"/>
                </a:solidFill>
                <a:latin typeface="Arial" charset="0"/>
                <a:ea typeface="ＭＳ Ｐゴシック" charset="-128"/>
              </a:defRPr>
            </a:lvl4pPr>
            <a:lvl5pPr algn="l" rtl="0" eaLnBrk="0" fontAlgn="base" hangingPunct="0">
              <a:spcBef>
                <a:spcPct val="0"/>
              </a:spcBef>
              <a:spcAft>
                <a:spcPct val="0"/>
              </a:spcAft>
              <a:defRPr sz="4200">
                <a:solidFill>
                  <a:srgbClr val="100D82"/>
                </a:solidFill>
                <a:latin typeface="Arial" charset="0"/>
                <a:ea typeface="ＭＳ Ｐゴシック" charset="-128"/>
              </a:defRPr>
            </a:lvl5pPr>
            <a:lvl6pPr marL="457189" algn="l" rtl="0" fontAlgn="base">
              <a:spcBef>
                <a:spcPct val="0"/>
              </a:spcBef>
              <a:spcAft>
                <a:spcPct val="0"/>
              </a:spcAft>
              <a:defRPr sz="4200">
                <a:solidFill>
                  <a:srgbClr val="100D82"/>
                </a:solidFill>
                <a:latin typeface="Arial" charset="0"/>
                <a:ea typeface="ＭＳ Ｐゴシック" charset="-128"/>
              </a:defRPr>
            </a:lvl6pPr>
            <a:lvl7pPr marL="914377" algn="l" rtl="0" fontAlgn="base">
              <a:spcBef>
                <a:spcPct val="0"/>
              </a:spcBef>
              <a:spcAft>
                <a:spcPct val="0"/>
              </a:spcAft>
              <a:defRPr sz="4200">
                <a:solidFill>
                  <a:srgbClr val="100D82"/>
                </a:solidFill>
                <a:latin typeface="Arial" charset="0"/>
                <a:ea typeface="ＭＳ Ｐゴシック" charset="-128"/>
              </a:defRPr>
            </a:lvl7pPr>
            <a:lvl8pPr marL="1371566" algn="l" rtl="0" fontAlgn="base">
              <a:spcBef>
                <a:spcPct val="0"/>
              </a:spcBef>
              <a:spcAft>
                <a:spcPct val="0"/>
              </a:spcAft>
              <a:defRPr sz="4200">
                <a:solidFill>
                  <a:srgbClr val="100D82"/>
                </a:solidFill>
                <a:latin typeface="Arial" charset="0"/>
                <a:ea typeface="ＭＳ Ｐゴシック" charset="-128"/>
              </a:defRPr>
            </a:lvl8pPr>
            <a:lvl9pPr marL="1828754" algn="l" rtl="0" fontAlgn="base">
              <a:spcBef>
                <a:spcPct val="0"/>
              </a:spcBef>
              <a:spcAft>
                <a:spcPct val="0"/>
              </a:spcAft>
              <a:defRPr sz="4200">
                <a:solidFill>
                  <a:srgbClr val="100D82"/>
                </a:solidFill>
                <a:latin typeface="Arial" charset="0"/>
                <a:ea typeface="ＭＳ Ｐゴシック" charset="-128"/>
              </a:defRPr>
            </a:lvl9pPr>
          </a:lstStyle>
          <a:p>
            <a:pPr algn="ctr">
              <a:lnSpc>
                <a:spcPct val="90000"/>
              </a:lnSpc>
              <a:spcBef>
                <a:spcPts val="0"/>
              </a:spcBef>
              <a:spcAft>
                <a:spcPts val="0"/>
              </a:spcAft>
              <a:buClr>
                <a:schemeClr val="dk2"/>
              </a:buClr>
              <a:buSzPts val="1400"/>
            </a:pPr>
            <a:r>
              <a:rPr lang="en-US" sz="3000" b="1" dirty="0">
                <a:solidFill>
                  <a:schemeClr val="dk2"/>
                </a:solidFill>
                <a:latin typeface="Tahoma" panose="020B0604030504040204" pitchFamily="34" charset="0"/>
                <a:ea typeface="Tahoma" panose="020B0604030504040204" pitchFamily="34" charset="0"/>
                <a:cs typeface="Tahoma" panose="020B0604030504040204" pitchFamily="34" charset="0"/>
                <a:sym typeface="Tahoma"/>
              </a:rPr>
              <a:t>Band-filling model</a:t>
            </a:r>
            <a:endParaRPr lang="en-US" sz="3000" b="1" baseline="-25000" dirty="0">
              <a:solidFill>
                <a:schemeClr val="dk2"/>
              </a:solidFill>
              <a:latin typeface="Tahoma" panose="020B0604030504040204" pitchFamily="34" charset="0"/>
              <a:ea typeface="Tahoma" panose="020B0604030504040204" pitchFamily="34" charset="0"/>
              <a:cs typeface="Tahoma" panose="020B0604030504040204" pitchFamily="34" charset="0"/>
              <a:sym typeface="Tahoma"/>
            </a:endParaRPr>
          </a:p>
          <a:p>
            <a:endParaRPr lang="en-US" sz="3000" kern="0" dirty="0">
              <a:latin typeface="Tahoma" panose="020B0604030504040204" pitchFamily="34" charset="0"/>
              <a:ea typeface="Tahoma" panose="020B0604030504040204" pitchFamily="34" charset="0"/>
              <a:cs typeface="Tahoma" panose="020B0604030504040204" pitchFamily="34" charset="0"/>
            </a:endParaRPr>
          </a:p>
        </p:txBody>
      </p:sp>
      <p:pic>
        <p:nvPicPr>
          <p:cNvPr id="9" name="Graphic 8">
            <a:extLst>
              <a:ext uri="{FF2B5EF4-FFF2-40B4-BE49-F238E27FC236}">
                <a16:creationId xmlns:a16="http://schemas.microsoft.com/office/drawing/2014/main" id="{D6E707AA-985A-0421-99D9-05F0077C34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2562045" cy="1464026"/>
          </a:xfrm>
          <a:prstGeom prst="rect">
            <a:avLst/>
          </a:prstGeom>
        </p:spPr>
      </p:pic>
      <p:cxnSp>
        <p:nvCxnSpPr>
          <p:cNvPr id="10" name="Straight Arrow Connector 9">
            <a:extLst>
              <a:ext uri="{FF2B5EF4-FFF2-40B4-BE49-F238E27FC236}">
                <a16:creationId xmlns:a16="http://schemas.microsoft.com/office/drawing/2014/main" id="{CDEC8758-C305-2322-C93F-1B5A516BC511}"/>
              </a:ext>
            </a:extLst>
          </p:cNvPr>
          <p:cNvCxnSpPr>
            <a:cxnSpLocks/>
          </p:cNvCxnSpPr>
          <p:nvPr/>
        </p:nvCxnSpPr>
        <p:spPr>
          <a:xfrm>
            <a:off x="4152351" y="1457474"/>
            <a:ext cx="0" cy="1393881"/>
          </a:xfrm>
          <a:prstGeom prst="straightConnector1">
            <a:avLst/>
          </a:prstGeom>
          <a:ln w="38100">
            <a:solidFill>
              <a:srgbClr val="EF3784"/>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527D98C-AA51-BF7E-55DF-BCFEF9AA4733}"/>
              </a:ext>
            </a:extLst>
          </p:cNvPr>
          <p:cNvCxnSpPr>
            <a:cxnSpLocks/>
          </p:cNvCxnSpPr>
          <p:nvPr/>
        </p:nvCxnSpPr>
        <p:spPr>
          <a:xfrm>
            <a:off x="3524107" y="2733368"/>
            <a:ext cx="0" cy="1455174"/>
          </a:xfrm>
          <a:prstGeom prst="straightConnector1">
            <a:avLst/>
          </a:prstGeom>
          <a:ln w="38100">
            <a:solidFill>
              <a:srgbClr val="EF3784"/>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5111469-92BB-99B6-FCEE-03DF90DBD4A7}"/>
                  </a:ext>
                </a:extLst>
              </p:cNvPr>
              <p:cNvSpPr txBox="1"/>
              <p:nvPr/>
            </p:nvSpPr>
            <p:spPr>
              <a:xfrm>
                <a:off x="4281740" y="2733368"/>
                <a:ext cx="2921317" cy="1015663"/>
              </a:xfrm>
              <a:prstGeom prst="rect">
                <a:avLst/>
              </a:prstGeom>
              <a:solidFill>
                <a:schemeClr val="accent6">
                  <a:lumMod val="20000"/>
                  <a:lumOff val="80000"/>
                </a:schemeClr>
              </a:solidFill>
              <a:ln w="38100">
                <a:solidFill>
                  <a:schemeClr val="accent6">
                    <a:lumMod val="60000"/>
                    <a:lumOff val="40000"/>
                  </a:schemeClr>
                </a:solidFill>
              </a:ln>
            </p:spPr>
            <p:txBody>
              <a:bodyPr wrap="square" rtlCol="0">
                <a:spAutoFit/>
              </a:bodyPr>
              <a:lstStyle/>
              <a:p>
                <a:pPr algn="ctr"/>
                <a14:m>
                  <m:oMath xmlns:m="http://schemas.openxmlformats.org/officeDocument/2006/math">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𝜀</m:t>
                        </m:r>
                      </m:e>
                      <m:sub>
                        <m:r>
                          <a:rPr lang="en-US" sz="2000" i="1">
                            <a:solidFill>
                              <a:schemeClr val="tx1"/>
                            </a:solidFill>
                            <a:latin typeface="Cambria Math" panose="02040503050406030204" pitchFamily="18" charset="0"/>
                            <a:ea typeface="Cambria Math" panose="02040503050406030204" pitchFamily="18" charset="0"/>
                          </a:rPr>
                          <m:t>2</m:t>
                        </m:r>
                      </m:sub>
                    </m:sSub>
                  </m:oMath>
                </a14:m>
                <a:r>
                  <a:rPr lang="en-US" sz="2000" b="0" dirty="0">
                    <a:solidFill>
                      <a:schemeClr val="tx1"/>
                    </a:solidFill>
                    <a:ea typeface="Cambria Math" panose="02040503050406030204" pitchFamily="18" charset="0"/>
                  </a:rPr>
                  <a:t> decreases as </a:t>
                </a:r>
                <a:r>
                  <a:rPr lang="en-US" sz="2000" dirty="0">
                    <a:solidFill>
                      <a:schemeClr val="tx1"/>
                    </a:solidFill>
                    <a:ea typeface="Cambria Math" panose="02040503050406030204" pitchFamily="18" charset="0"/>
                  </a:rPr>
                  <a:t>Fermi energy </a:t>
                </a:r>
                <a:r>
                  <a:rPr lang="en-US" sz="2000" b="0" dirty="0">
                    <a:solidFill>
                      <a:schemeClr val="tx1"/>
                    </a:solidFill>
                    <a:ea typeface="Cambria Math" panose="02040503050406030204" pitchFamily="18" charset="0"/>
                  </a:rPr>
                  <a:t>increases and temperature decreases.</a:t>
                </a:r>
                <a:endParaRPr lang="en-US" sz="2000" dirty="0">
                  <a:solidFill>
                    <a:schemeClr val="tx1"/>
                  </a:solidFill>
                </a:endParaRPr>
              </a:p>
            </p:txBody>
          </p:sp>
        </mc:Choice>
        <mc:Fallback xmlns="">
          <p:sp>
            <p:nvSpPr>
              <p:cNvPr id="18" name="TextBox 17">
                <a:extLst>
                  <a:ext uri="{FF2B5EF4-FFF2-40B4-BE49-F238E27FC236}">
                    <a16:creationId xmlns:a16="http://schemas.microsoft.com/office/drawing/2014/main" id="{95111469-92BB-99B6-FCEE-03DF90DBD4A7}"/>
                  </a:ext>
                </a:extLst>
              </p:cNvPr>
              <p:cNvSpPr txBox="1">
                <a:spLocks noRot="1" noChangeAspect="1" noMove="1" noResize="1" noEditPoints="1" noAdjustHandles="1" noChangeArrowheads="1" noChangeShapeType="1" noTextEdit="1"/>
              </p:cNvSpPr>
              <p:nvPr/>
            </p:nvSpPr>
            <p:spPr>
              <a:xfrm>
                <a:off x="4281740" y="2733368"/>
                <a:ext cx="2921317" cy="1015663"/>
              </a:xfrm>
              <a:prstGeom prst="rect">
                <a:avLst/>
              </a:prstGeom>
              <a:blipFill>
                <a:blip r:embed="rId8"/>
                <a:stretch>
                  <a:fillRect l="-412" t="-578" r="-206" b="-8092"/>
                </a:stretch>
              </a:blipFill>
              <a:ln w="38100">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C09106D-6A03-BF27-AB1C-4B61AD42236A}"/>
                  </a:ext>
                </a:extLst>
              </p:cNvPr>
              <p:cNvSpPr txBox="1"/>
              <p:nvPr/>
            </p:nvSpPr>
            <p:spPr>
              <a:xfrm>
                <a:off x="9293528" y="3947465"/>
                <a:ext cx="2288872" cy="1015663"/>
              </a:xfrm>
              <a:prstGeom prst="rect">
                <a:avLst/>
              </a:prstGeom>
              <a:solidFill>
                <a:srgbClr val="FFC000"/>
              </a:solidFill>
            </p:spPr>
            <p:txBody>
              <a:bodyPr wrap="square" rtlCol="0">
                <a:spAutoFit/>
              </a:bodyPr>
              <a:lstStyle/>
              <a:p>
                <a:pPr algn="ctr"/>
                <a:r>
                  <a:rPr lang="en-US" sz="2000" dirty="0"/>
                  <a:t>No Burstein-Moss shift for 2D CP:</a:t>
                </a:r>
              </a:p>
              <a:p>
                <a:pPr algn="ct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m:rPr>
                              <m:sty m:val="p"/>
                            </m:rPr>
                            <a:rPr lang="en-US" sz="2000" b="0" i="0" smtClean="0">
                              <a:latin typeface="Cambria Math" panose="02040503050406030204" pitchFamily="18" charset="0"/>
                              <a:ea typeface="Cambria Math" panose="02040503050406030204" pitchFamily="18" charset="0"/>
                            </a:rPr>
                            <m:t>BM</m:t>
                          </m:r>
                        </m:sub>
                      </m:sSub>
                      <m:r>
                        <a:rPr lang="en-US" sz="2000" b="0" i="1" smtClean="0">
                          <a:latin typeface="Cambria Math" panose="02040503050406030204" pitchFamily="18" charset="0"/>
                          <a:ea typeface="Cambria Math" panose="02040503050406030204" pitchFamily="18" charset="0"/>
                        </a:rPr>
                        <m:t>=0</m:t>
                      </m:r>
                    </m:oMath>
                  </m:oMathPara>
                </a14:m>
                <a:endParaRPr lang="en-US" sz="2000" dirty="0"/>
              </a:p>
            </p:txBody>
          </p:sp>
        </mc:Choice>
        <mc:Fallback xmlns="">
          <p:sp>
            <p:nvSpPr>
              <p:cNvPr id="19" name="TextBox 18">
                <a:extLst>
                  <a:ext uri="{FF2B5EF4-FFF2-40B4-BE49-F238E27FC236}">
                    <a16:creationId xmlns:a16="http://schemas.microsoft.com/office/drawing/2014/main" id="{FC09106D-6A03-BF27-AB1C-4B61AD42236A}"/>
                  </a:ext>
                </a:extLst>
              </p:cNvPr>
              <p:cNvSpPr txBox="1">
                <a:spLocks noRot="1" noChangeAspect="1" noMove="1" noResize="1" noEditPoints="1" noAdjustHandles="1" noChangeArrowheads="1" noChangeShapeType="1" noTextEdit="1"/>
              </p:cNvSpPr>
              <p:nvPr/>
            </p:nvSpPr>
            <p:spPr>
              <a:xfrm>
                <a:off x="9293528" y="3947465"/>
                <a:ext cx="2288872" cy="1015663"/>
              </a:xfrm>
              <a:prstGeom prst="rect">
                <a:avLst/>
              </a:prstGeom>
              <a:blipFill>
                <a:blip r:embed="rId9"/>
                <a:stretch>
                  <a:fillRect l="-1067" t="-3012" r="-3733" b="-1205"/>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B13A556E-0532-3FC6-07AB-AEF39798E893}"/>
              </a:ext>
            </a:extLst>
          </p:cNvPr>
          <p:cNvSpPr txBox="1"/>
          <p:nvPr/>
        </p:nvSpPr>
        <p:spPr>
          <a:xfrm>
            <a:off x="8919407" y="-6892"/>
            <a:ext cx="3272593" cy="523220"/>
          </a:xfrm>
          <a:prstGeom prst="rect">
            <a:avLst/>
          </a:prstGeom>
          <a:solidFill>
            <a:srgbClr val="FFC000"/>
          </a:solidFill>
        </p:spPr>
        <p:txBody>
          <a:bodyPr wrap="square" rtlCol="0">
            <a:spAutoFit/>
          </a:bodyPr>
          <a:lstStyle/>
          <a:p>
            <a:pPr algn="ctr"/>
            <a:r>
              <a:rPr lang="en-US" dirty="0"/>
              <a:t>Fermi singularity is more prominent as temperature decreases.</a:t>
            </a:r>
          </a:p>
        </p:txBody>
      </p:sp>
      <p:pic>
        <p:nvPicPr>
          <p:cNvPr id="21" name="Graphic 20">
            <a:extLst>
              <a:ext uri="{FF2B5EF4-FFF2-40B4-BE49-F238E27FC236}">
                <a16:creationId xmlns:a16="http://schemas.microsoft.com/office/drawing/2014/main" id="{33A22B52-79BD-27A1-A542-164955A20A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19407" y="531692"/>
            <a:ext cx="3272593" cy="2377440"/>
          </a:xfrm>
          <a:prstGeom prst="rect">
            <a:avLst/>
          </a:prstGeom>
        </p:spPr>
      </p:pic>
      <p:sp>
        <p:nvSpPr>
          <p:cNvPr id="22" name="Rectangle 21">
            <a:extLst>
              <a:ext uri="{FF2B5EF4-FFF2-40B4-BE49-F238E27FC236}">
                <a16:creationId xmlns:a16="http://schemas.microsoft.com/office/drawing/2014/main" id="{A5A74C6A-26E2-4C84-30CB-1A2010D095D4}"/>
              </a:ext>
            </a:extLst>
          </p:cNvPr>
          <p:cNvSpPr/>
          <p:nvPr/>
        </p:nvSpPr>
        <p:spPr>
          <a:xfrm>
            <a:off x="8919407" y="531693"/>
            <a:ext cx="3279516" cy="238433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3032AFFF-E434-5033-063F-FB4C3560E33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17266"/>
            <a:ext cx="3333750" cy="2667000"/>
          </a:xfrm>
          <a:prstGeom prst="rect">
            <a:avLst/>
          </a:prstGeom>
        </p:spPr>
      </p:pic>
      <p:sp>
        <p:nvSpPr>
          <p:cNvPr id="24" name="Rectangle 23">
            <a:extLst>
              <a:ext uri="{FF2B5EF4-FFF2-40B4-BE49-F238E27FC236}">
                <a16:creationId xmlns:a16="http://schemas.microsoft.com/office/drawing/2014/main" id="{9568007B-35D9-DFC5-8845-F18C189BCD1B}"/>
              </a:ext>
            </a:extLst>
          </p:cNvPr>
          <p:cNvSpPr/>
          <p:nvPr/>
        </p:nvSpPr>
        <p:spPr>
          <a:xfrm>
            <a:off x="1" y="13205"/>
            <a:ext cx="3333750" cy="266700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F046B02E-4BA8-2410-5D35-21E05CBC8C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96" y="2707171"/>
            <a:ext cx="3333750" cy="2667000"/>
          </a:xfrm>
          <a:prstGeom prst="rect">
            <a:avLst/>
          </a:prstGeom>
        </p:spPr>
      </p:pic>
      <p:sp>
        <p:nvSpPr>
          <p:cNvPr id="26" name="Rectangle 25">
            <a:extLst>
              <a:ext uri="{FF2B5EF4-FFF2-40B4-BE49-F238E27FC236}">
                <a16:creationId xmlns:a16="http://schemas.microsoft.com/office/drawing/2014/main" id="{5A168390-136D-34CD-C9EF-80223D785B77}"/>
              </a:ext>
            </a:extLst>
          </p:cNvPr>
          <p:cNvSpPr/>
          <p:nvPr/>
        </p:nvSpPr>
        <p:spPr>
          <a:xfrm>
            <a:off x="0" y="2707171"/>
            <a:ext cx="3333750" cy="266700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336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P spid="24"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1AD47-79B6-EBC7-CCF1-DCA719DCCA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73BB0AD-D95F-EC38-2562-8D67F6A381A3}"/>
              </a:ext>
            </a:extLst>
          </p:cNvPr>
          <p:cNvSpPr>
            <a:spLocks noGrp="1"/>
          </p:cNvSpPr>
          <p:nvPr>
            <p:ph type="ctrTitle"/>
          </p:nvPr>
        </p:nvSpPr>
        <p:spPr>
          <a:xfrm>
            <a:off x="914400" y="806780"/>
            <a:ext cx="10363200" cy="1466291"/>
          </a:xfrm>
        </p:spPr>
        <p:txBody>
          <a:bodyPr>
            <a:normAutofit/>
          </a:bodyPr>
          <a:lstStyle/>
          <a:p>
            <a:r>
              <a:rPr lang="en-US" sz="4000" dirty="0"/>
              <a:t>Fitted data</a:t>
            </a:r>
            <a:endParaRPr lang="en-US" sz="1400" dirty="0"/>
          </a:p>
        </p:txBody>
      </p:sp>
    </p:spTree>
    <p:extLst>
      <p:ext uri="{BB962C8B-B14F-4D97-AF65-F5344CB8AC3E}">
        <p14:creationId xmlns:p14="http://schemas.microsoft.com/office/powerpoint/2010/main" val="33207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80B72-8E1F-57E2-11A8-FD689C845E1C}"/>
            </a:ext>
          </a:extLst>
        </p:cNvPr>
        <p:cNvGrpSpPr/>
        <p:nvPr/>
      </p:nvGrpSpPr>
      <p:grpSpPr>
        <a:xfrm>
          <a:off x="0" y="0"/>
          <a:ext cx="0" cy="0"/>
          <a:chOff x="0" y="0"/>
          <a:chExt cx="0" cy="0"/>
        </a:xfrm>
      </p:grpSpPr>
      <p:pic>
        <p:nvPicPr>
          <p:cNvPr id="12" name="Graphic 11">
            <a:extLst>
              <a:ext uri="{FF2B5EF4-FFF2-40B4-BE49-F238E27FC236}">
                <a16:creationId xmlns:a16="http://schemas.microsoft.com/office/drawing/2014/main" id="{B91801CC-034A-7118-A864-A8416E6172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43000"/>
            <a:ext cx="12192000" cy="4572000"/>
          </a:xfrm>
          <a:prstGeom prst="rect">
            <a:avLst/>
          </a:prstGeom>
        </p:spPr>
      </p:pic>
      <p:sp>
        <p:nvSpPr>
          <p:cNvPr id="7" name="Slide Number Placeholder 6">
            <a:extLst>
              <a:ext uri="{FF2B5EF4-FFF2-40B4-BE49-F238E27FC236}">
                <a16:creationId xmlns:a16="http://schemas.microsoft.com/office/drawing/2014/main" id="{C87FDD82-781D-015D-43D8-48EF24D3E3F5}"/>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34</a:t>
            </a:fld>
            <a:endParaRPr lang="en-US" sz="1600" dirty="0"/>
          </a:p>
        </p:txBody>
      </p:sp>
      <p:sp>
        <p:nvSpPr>
          <p:cNvPr id="4" name="Title 1">
            <a:extLst>
              <a:ext uri="{FF2B5EF4-FFF2-40B4-BE49-F238E27FC236}">
                <a16:creationId xmlns:a16="http://schemas.microsoft.com/office/drawing/2014/main" id="{F647403E-FFAA-CE08-AF65-85F1DEE79BDE}"/>
              </a:ext>
            </a:extLst>
          </p:cNvPr>
          <p:cNvSpPr>
            <a:spLocks noGrp="1"/>
          </p:cNvSpPr>
          <p:nvPr>
            <p:ph type="title"/>
          </p:nvPr>
        </p:nvSpPr>
        <p:spPr>
          <a:xfrm>
            <a:off x="838200" y="0"/>
            <a:ext cx="10515600" cy="1325563"/>
          </a:xfrm>
        </p:spPr>
        <p:txBody>
          <a:bodyPr>
            <a:normAutofit/>
          </a:bodyPr>
          <a:lstStyle/>
          <a:p>
            <a:r>
              <a:rPr lang="en-US" sz="3000" dirty="0"/>
              <a:t>Final model</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81DF934-FD6C-5800-E18D-BD3D5D253648}"/>
                  </a:ext>
                </a:extLst>
              </p:cNvPr>
              <p:cNvSpPr txBox="1"/>
              <p:nvPr/>
            </p:nvSpPr>
            <p:spPr>
              <a:xfrm>
                <a:off x="3416061" y="0"/>
                <a:ext cx="8775939" cy="1116011"/>
              </a:xfrm>
              <a:prstGeom prst="rect">
                <a:avLst/>
              </a:prstGeom>
              <a:solidFill>
                <a:srgbClr val="D9F2D0"/>
              </a:solidFill>
              <a:ln w="38100">
                <a:solidFill>
                  <a:srgbClr val="47D45A"/>
                </a:solidFill>
              </a:ln>
            </p:spPr>
            <p:txBody>
              <a:bodyPr wrap="square" rtlCol="0">
                <a:spAutoFit/>
              </a:bodyPr>
              <a:lstStyle/>
              <a:p>
                <a:pPr marL="0" indent="0">
                  <a:buNone/>
                </a:pPr>
                <a:r>
                  <a:rPr lang="en-US" sz="1600" dirty="0">
                    <a:ea typeface="Cambria Math" panose="02040503050406030204" pitchFamily="18" charset="0"/>
                  </a:rPr>
                  <a:t>2D exciton model with band filling effects:</a:t>
                </a:r>
                <a:endParaRPr lang="en-US" sz="1600"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𝜀</m:t>
                          </m:r>
                        </m:e>
                        <m:sub>
                          <m:r>
                            <a:rPr lang="en-US" sz="1600" b="0" i="1" smtClean="0">
                              <a:latin typeface="Cambria Math" panose="02040503050406030204" pitchFamily="18" charset="0"/>
                              <a:ea typeface="Cambria Math" panose="02040503050406030204" pitchFamily="18" charset="0"/>
                            </a:rPr>
                            <m:t>2</m:t>
                          </m:r>
                        </m:sub>
                      </m:sSub>
                      <m:d>
                        <m:dPr>
                          <m:ctrlPr>
                            <a:rPr lang="en-US" sz="1600" i="1" smtClean="0">
                              <a:solidFill>
                                <a:schemeClr val="tx1"/>
                              </a:solidFill>
                              <a:latin typeface="Cambria Math" panose="02040503050406030204" pitchFamily="18" charset="0"/>
                              <a:ea typeface="Cambria Math" panose="02040503050406030204" pitchFamily="18" charset="0"/>
                            </a:rPr>
                          </m:ctrlPr>
                        </m:dPr>
                        <m:e>
                          <m:r>
                            <a:rPr lang="en-US" sz="1600" i="1">
                              <a:solidFill>
                                <a:schemeClr val="tx1"/>
                              </a:solidFill>
                              <a:latin typeface="Cambria Math" panose="02040503050406030204" pitchFamily="18" charset="0"/>
                              <a:ea typeface="Cambria Math" panose="02040503050406030204" pitchFamily="18" charset="0"/>
                            </a:rPr>
                            <m:t>𝐸</m:t>
                          </m:r>
                        </m:e>
                      </m:d>
                      <m:r>
                        <a:rPr lang="en-US" sz="1600" b="0" i="1"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a:latin typeface="Cambria Math" panose="02040503050406030204" pitchFamily="18" charset="0"/>
                            </a:rPr>
                          </m:ctrlPr>
                        </m:fPr>
                        <m:num>
                          <m:r>
                            <a:rPr lang="en-US" sz="1600" b="0" i="1" smtClean="0">
                              <a:latin typeface="Cambria Math" panose="02040503050406030204" pitchFamily="18" charset="0"/>
                            </a:rPr>
                            <m:t>2</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2</m:t>
                              </m:r>
                            </m:sup>
                          </m:sSup>
                          <m:sSubSup>
                            <m:sSubSupPr>
                              <m:ctrlPr>
                                <a:rPr lang="en-US" sz="1600" i="1">
                                  <a:latin typeface="Cambria Math" panose="02040503050406030204" pitchFamily="18" charset="0"/>
                                </a:rPr>
                              </m:ctrlPr>
                            </m:sSubSupPr>
                            <m:e>
                              <m:r>
                                <a:rPr lang="en-US" sz="1600" i="1">
                                  <a:latin typeface="Cambria Math" panose="02040503050406030204" pitchFamily="18" charset="0"/>
                                </a:rPr>
                                <m:t>𝜇</m:t>
                              </m:r>
                            </m:e>
                            <m:sub>
                              <m:r>
                                <a:rPr lang="en-US" sz="1600" i="1">
                                  <a:latin typeface="Cambria Math" panose="02040503050406030204" pitchFamily="18" charset="0"/>
                                </a:rPr>
                                <m:t>⊥</m:t>
                              </m:r>
                            </m:sub>
                            <m:sup>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b="0" i="1" smtClean="0">
                                      <a:latin typeface="Cambria Math" panose="02040503050406030204" pitchFamily="18" charset="0"/>
                                    </a:rPr>
                                    <m:t>𝑔</m:t>
                                  </m:r>
                                </m:sub>
                              </m:sSub>
                              <m:r>
                                <a:rPr lang="en-US" sz="1600" i="1">
                                  <a:latin typeface="Cambria Math" panose="02040503050406030204" pitchFamily="18" charset="0"/>
                                </a:rPr>
                                <m:t>)</m:t>
                              </m:r>
                            </m:sup>
                          </m:sSubSup>
                          <m:sSup>
                            <m:sSupPr>
                              <m:ctrlPr>
                                <a:rPr lang="en-US" sz="1600" i="1">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i="1">
                                  <a:latin typeface="Cambria Math" panose="02040503050406030204" pitchFamily="18" charset="0"/>
                                  <a:ea typeface="Cambria Math" panose="02040503050406030204" pitchFamily="18" charset="0"/>
                                </a:rPr>
                                <m:t>2</m:t>
                              </m:r>
                            </m:sup>
                          </m:sSup>
                        </m:num>
                        <m:den>
                          <m:r>
                            <a:rPr lang="en-US" sz="1600" b="0" i="1" smtClean="0">
                              <a:latin typeface="Cambria Math" panose="02040503050406030204" pitchFamily="18" charset="0"/>
                              <a:ea typeface="Cambria Math" panose="02040503050406030204" pitchFamily="18" charset="0"/>
                            </a:rPr>
                            <m:t>3</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𝜀</m:t>
                              </m:r>
                            </m:e>
                            <m:sub>
                              <m:r>
                                <a:rPr lang="en-US" sz="1600" i="1">
                                  <a:latin typeface="Cambria Math" panose="02040503050406030204" pitchFamily="18" charset="0"/>
                                  <a:ea typeface="Cambria Math" panose="02040503050406030204" pitchFamily="18" charset="0"/>
                                </a:rPr>
                                <m:t>0</m:t>
                              </m:r>
                            </m:sub>
                          </m:sSub>
                          <m:sSup>
                            <m:sSupPr>
                              <m:ctrlPr>
                                <a:rPr lang="en-US" sz="1600" i="1">
                                  <a:latin typeface="Cambria Math" panose="02040503050406030204" pitchFamily="18" charset="0"/>
                                </a:rPr>
                              </m:ctrlPr>
                            </m:sSupPr>
                            <m:e>
                              <m:r>
                                <a:rPr lang="en-US" sz="1600" i="1">
                                  <a:latin typeface="Cambria Math" panose="02040503050406030204" pitchFamily="18" charset="0"/>
                                </a:rPr>
                                <m:t>𝑚</m:t>
                              </m:r>
                            </m:e>
                            <m:sup>
                              <m:r>
                                <a:rPr lang="en-US" sz="1600" i="1">
                                  <a:latin typeface="Cambria Math" panose="02040503050406030204" pitchFamily="18" charset="0"/>
                                </a:rPr>
                                <m:t>2</m:t>
                              </m:r>
                            </m:sup>
                          </m:sSup>
                          <m:r>
                            <a:rPr lang="en-US" sz="1600" i="1">
                              <a:latin typeface="Cambria Math" panose="02040503050406030204" pitchFamily="18" charset="0"/>
                            </a:rPr>
                            <m:t>𝜋</m:t>
                          </m:r>
                        </m:den>
                      </m:f>
                      <m:r>
                        <m:rPr>
                          <m:sty m:val="p"/>
                        </m:rPr>
                        <a:rPr lang="en-US" sz="1600">
                          <a:latin typeface="Cambria Math" panose="02040503050406030204" pitchFamily="18" charset="0"/>
                        </a:rPr>
                        <m:t>Im</m:t>
                      </m:r>
                      <m:d>
                        <m:dPr>
                          <m:begChr m:val="{"/>
                          <m:endChr m:val="}"/>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𝑎</m:t>
                                  </m:r>
                                </m:sub>
                              </m:sSub>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𝜉</m:t>
                                  </m:r>
                                  <m:d>
                                    <m:dPr>
                                      <m:ctrlPr>
                                        <a:rPr lang="en-US" sz="1600" i="1">
                                          <a:latin typeface="Cambria Math" panose="02040503050406030204" pitchFamily="18" charset="0"/>
                                        </a:rPr>
                                      </m:ctrlPr>
                                    </m:dPr>
                                    <m:e>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𝑖</m:t>
                                      </m:r>
                                      <m:r>
                                        <m:rPr>
                                          <m:sty m:val="p"/>
                                        </m:rPr>
                                        <a:rPr lang="en-US" sz="1600">
                                          <a:latin typeface="Cambria Math" panose="02040503050406030204" pitchFamily="18" charset="0"/>
                                        </a:rPr>
                                        <m:t>Γ</m:t>
                                      </m:r>
                                    </m:e>
                                  </m:d>
                                </m:e>
                              </m:d>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𝑎</m:t>
                                  </m:r>
                                </m:sub>
                              </m:sSub>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𝜉</m:t>
                                  </m:r>
                                  <m:d>
                                    <m:dPr>
                                      <m:ctrlPr>
                                        <a:rPr lang="en-US" sz="1600" i="1">
                                          <a:latin typeface="Cambria Math" panose="02040503050406030204" pitchFamily="18" charset="0"/>
                                        </a:rPr>
                                      </m:ctrlPr>
                                    </m:dPr>
                                    <m:e>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𝑖</m:t>
                                      </m:r>
                                      <m:r>
                                        <m:rPr>
                                          <m:sty m:val="p"/>
                                        </m:rPr>
                                        <a:rPr lang="en-US" sz="1600">
                                          <a:latin typeface="Cambria Math" panose="02040503050406030204" pitchFamily="18" charset="0"/>
                                        </a:rPr>
                                        <m:t>Γ</m:t>
                                      </m:r>
                                    </m:e>
                                  </m:d>
                                </m:e>
                              </m:d>
                              <m:r>
                                <a:rPr lang="en-US" sz="1600" i="1">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𝑎</m:t>
                                  </m:r>
                                </m:sub>
                              </m:sSub>
                              <m:r>
                                <a:rPr lang="en-US" sz="1600" i="1">
                                  <a:latin typeface="Cambria Math" panose="02040503050406030204" pitchFamily="18" charset="0"/>
                                </a:rPr>
                                <m:t>[</m:t>
                              </m:r>
                              <m:r>
                                <a:rPr lang="en-US" sz="1600" i="1">
                                  <a:latin typeface="Cambria Math" panose="02040503050406030204" pitchFamily="18" charset="0"/>
                                </a:rPr>
                                <m:t>𝜉</m:t>
                              </m:r>
                              <m:r>
                                <a:rPr lang="en-US" sz="1600" i="1">
                                  <a:latin typeface="Cambria Math" panose="02040503050406030204" pitchFamily="18" charset="0"/>
                                </a:rPr>
                                <m:t>(0)]</m:t>
                              </m:r>
                            </m:num>
                            <m:den>
                              <m:sSup>
                                <m:sSupPr>
                                  <m:ctrlPr>
                                    <a:rPr lang="en-US" sz="1600" i="1">
                                      <a:latin typeface="Cambria Math" panose="02040503050406030204" pitchFamily="18" charset="0"/>
                                    </a:rPr>
                                  </m:ctrlPr>
                                </m:sSupPr>
                                <m:e>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𝑖</m:t>
                                  </m:r>
                                  <m:r>
                                    <m:rPr>
                                      <m:sty m:val="p"/>
                                    </m:rPr>
                                    <a:rPr lang="en-US" sz="1600">
                                      <a:latin typeface="Cambria Math" panose="02040503050406030204" pitchFamily="18" charset="0"/>
                                    </a:rPr>
                                    <m:t>Γ</m:t>
                                  </m:r>
                                  <m:r>
                                    <a:rPr lang="en-US" sz="1600" i="1">
                                      <a:latin typeface="Cambria Math" panose="02040503050406030204" pitchFamily="18" charset="0"/>
                                    </a:rPr>
                                    <m:t>)</m:t>
                                  </m:r>
                                </m:e>
                                <m:sup>
                                  <m:r>
                                    <a:rPr lang="en-US" sz="1600" i="1">
                                      <a:latin typeface="Cambria Math" panose="02040503050406030204" pitchFamily="18" charset="0"/>
                                    </a:rPr>
                                    <m:t>2</m:t>
                                  </m:r>
                                </m:sup>
                              </m:sSup>
                            </m:den>
                          </m:f>
                        </m:e>
                      </m:d>
                      <m:nary>
                        <m:naryPr>
                          <m:limLoc m:val="undOvr"/>
                          <m:ctrlPr>
                            <a:rPr lang="en-US" sz="1600" i="1">
                              <a:latin typeface="Cambria Math" panose="02040503050406030204" pitchFamily="18" charset="0"/>
                            </a:rPr>
                          </m:ctrlPr>
                        </m:naryPr>
                        <m: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m:rPr>
                                  <m:sty m:val="p"/>
                                </m:rPr>
                                <a:rPr lang="en-US" sz="1600">
                                  <a:latin typeface="Cambria Math" panose="02040503050406030204" pitchFamily="18" charset="0"/>
                                </a:rPr>
                                <m:t>max</m:t>
                              </m:r>
                            </m:sub>
                          </m:sSub>
                        </m:sub>
                        <m:sup>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m:rPr>
                                  <m:sty m:val="p"/>
                                </m:rPr>
                                <a:rPr lang="en-US" sz="1600">
                                  <a:latin typeface="Cambria Math" panose="02040503050406030204" pitchFamily="18" charset="0"/>
                                </a:rPr>
                                <m:t>max</m:t>
                              </m:r>
                            </m:sub>
                          </m:sSub>
                        </m:sup>
                        <m:e>
                          <m:d>
                            <m:dPr>
                              <m:begChr m:val="{"/>
                              <m:endChr m:val="}"/>
                              <m:ctrlPr>
                                <a:rPr lang="en-US" sz="1600" i="1">
                                  <a:latin typeface="Cambria Math" panose="02040503050406030204" pitchFamily="18" charset="0"/>
                                </a:rPr>
                              </m:ctrlPr>
                            </m:dPr>
                            <m:e>
                              <m:r>
                                <a:rPr lang="en-US" sz="1600" i="1">
                                  <a:latin typeface="Cambria Math" panose="02040503050406030204" pitchFamily="18" charset="0"/>
                                </a:rPr>
                                <m:t>1−</m:t>
                              </m:r>
                              <m:r>
                                <a:rPr lang="en-US" sz="1600" i="1">
                                  <a:latin typeface="Cambria Math" panose="02040503050406030204" pitchFamily="18" charset="0"/>
                                </a:rPr>
                                <m:t>𝑓</m:t>
                              </m:r>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𝑐</m:t>
                                      </m:r>
                                    </m:sub>
                                  </m:sSub>
                                  <m:d>
                                    <m:dPr>
                                      <m:ctrlPr>
                                        <a:rPr lang="en-US" sz="1600" i="1">
                                          <a:latin typeface="Cambria Math" panose="02040503050406030204" pitchFamily="18" charset="0"/>
                                        </a:rPr>
                                      </m:ctrlPr>
                                    </m:dPr>
                                    <m:e>
                                      <m:r>
                                        <a:rPr lang="en-US" sz="1600" i="1">
                                          <a:latin typeface="Cambria Math" panose="02040503050406030204" pitchFamily="18" charset="0"/>
                                        </a:rPr>
                                        <m:t>𝐸</m:t>
                                      </m:r>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𝑘</m:t>
                                          </m:r>
                                        </m:e>
                                        <m:sub>
                                          <m:r>
                                            <a:rPr lang="en-US" sz="1600" i="1">
                                              <a:latin typeface="Cambria Math" panose="02040503050406030204" pitchFamily="18" charset="0"/>
                                            </a:rPr>
                                            <m:t>𝑧</m:t>
                                          </m:r>
                                        </m:sub>
                                        <m:sup>
                                          <m:r>
                                            <a:rPr lang="en-US" sz="1600" i="1">
                                              <a:latin typeface="Cambria Math" panose="02040503050406030204" pitchFamily="18" charset="0"/>
                                            </a:rPr>
                                            <m:t>2</m:t>
                                          </m:r>
                                        </m:sup>
                                      </m:sSubSup>
                                    </m:e>
                                  </m:d>
                                </m:e>
                              </m:d>
                            </m:e>
                          </m:d>
                          <m:r>
                            <a:rPr lang="en-US" sz="1600" i="1">
                              <a:latin typeface="Cambria Math" panose="02040503050406030204" pitchFamily="18" charset="0"/>
                            </a:rPr>
                            <m:t>𝑑</m:t>
                          </m:r>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a:rPr lang="en-US" sz="1600" i="1">
                                  <a:latin typeface="Cambria Math" panose="02040503050406030204" pitchFamily="18" charset="0"/>
                                </a:rPr>
                                <m:t>𝑧</m:t>
                              </m:r>
                            </m:sub>
                          </m:sSub>
                        </m:e>
                      </m:nary>
                    </m:oMath>
                  </m:oMathPara>
                </a14:m>
                <a:endParaRPr lang="en-US" sz="1600" dirty="0"/>
              </a:p>
            </p:txBody>
          </p:sp>
        </mc:Choice>
        <mc:Fallback xmlns="">
          <p:sp>
            <p:nvSpPr>
              <p:cNvPr id="5" name="TextBox 4">
                <a:extLst>
                  <a:ext uri="{FF2B5EF4-FFF2-40B4-BE49-F238E27FC236}">
                    <a16:creationId xmlns:a16="http://schemas.microsoft.com/office/drawing/2014/main" id="{86E06BBE-CC89-9812-0685-B05EF1102BF3}"/>
                  </a:ext>
                </a:extLst>
              </p:cNvPr>
              <p:cNvSpPr txBox="1">
                <a:spLocks noRot="1" noChangeAspect="1" noMove="1" noResize="1" noEditPoints="1" noAdjustHandles="1" noChangeArrowheads="1" noChangeShapeType="1" noTextEdit="1"/>
              </p:cNvSpPr>
              <p:nvPr/>
            </p:nvSpPr>
            <p:spPr>
              <a:xfrm>
                <a:off x="3416061" y="0"/>
                <a:ext cx="8775939" cy="1116011"/>
              </a:xfrm>
              <a:prstGeom prst="rect">
                <a:avLst/>
              </a:prstGeom>
              <a:blipFill>
                <a:blip r:embed="rId9"/>
                <a:stretch>
                  <a:fillRect l="-138"/>
                </a:stretch>
              </a:blipFill>
              <a:ln w="38100">
                <a:solidFill>
                  <a:srgbClr val="47D45A"/>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820109B-ADB9-3234-5599-D50EAE26370F}"/>
                  </a:ext>
                </a:extLst>
              </p:cNvPr>
              <p:cNvSpPr txBox="1"/>
              <p:nvPr/>
            </p:nvSpPr>
            <p:spPr>
              <a:xfrm>
                <a:off x="7162799" y="5662067"/>
                <a:ext cx="3385457" cy="1093889"/>
              </a:xfrm>
              <a:prstGeom prst="rect">
                <a:avLst/>
              </a:prstGeom>
              <a:solidFill>
                <a:srgbClr val="FFC000"/>
              </a:solidFill>
            </p:spPr>
            <p:txBody>
              <a:bodyPr wrap="square" rtlCol="0">
                <a:spAutoFit/>
              </a:bodyPr>
              <a:lstStyle/>
              <a:p>
                <a:pPr algn="ctr"/>
                <a:r>
                  <a:rPr lang="en-US" sz="1600" dirty="0"/>
                  <a:t>2</a:t>
                </a:r>
                <a:r>
                  <a:rPr lang="en-US" sz="1600" baseline="30000" dirty="0"/>
                  <a:t>nd</a:t>
                </a:r>
                <a:r>
                  <a:rPr lang="en-US" sz="1600" dirty="0"/>
                  <a:t> derivative </a:t>
                </a:r>
                <a:r>
                  <a:rPr lang="en-US" sz="1600" dirty="0" err="1"/>
                  <a:t>itting</a:t>
                </a:r>
                <a:r>
                  <a:rPr lang="en-US" sz="1600" dirty="0"/>
                  <a:t> parameters:</a:t>
                </a:r>
              </a:p>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𝐸</m:t>
                          </m:r>
                        </m:e>
                        <m:sub>
                          <m:r>
                            <a:rPr lang="en-US" sz="1600" b="0" i="0" smtClean="0">
                              <a:solidFill>
                                <a:schemeClr val="tx1"/>
                              </a:solidFill>
                              <a:latin typeface="Cambria Math" panose="02040503050406030204" pitchFamily="18" charset="0"/>
                            </a:rPr>
                            <m:t>1</m:t>
                          </m:r>
                        </m:sub>
                      </m:sSub>
                      <m:r>
                        <a:rPr lang="en-US" sz="1600" b="0" i="0"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m:rPr>
                              <m:sty m:val="p"/>
                            </m:rPr>
                            <a:rPr lang="en-US" sz="1600" b="0" i="0" smtClean="0">
                              <a:solidFill>
                                <a:schemeClr val="tx1"/>
                              </a:solidFill>
                              <a:latin typeface="Cambria Math" panose="02040503050406030204" pitchFamily="18" charset="0"/>
                            </a:rPr>
                            <m:t>Δ</m:t>
                          </m:r>
                        </m:e>
                        <m:sub>
                          <m:r>
                            <a:rPr lang="en-US" sz="1600" b="0" i="1" smtClean="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Sup>
                        <m:sSupPr>
                          <m:ctrlPr>
                            <a:rPr lang="en-US" sz="1600" b="0" i="1" smtClean="0">
                              <a:solidFill>
                                <a:schemeClr val="tx1"/>
                              </a:solidFill>
                              <a:latin typeface="Cambria Math" panose="02040503050406030204" pitchFamily="18" charset="0"/>
                            </a:rPr>
                          </m:ctrlPr>
                        </m:sSupPr>
                        <m:e>
                          <m:r>
                            <m:rPr>
                              <m:sty m:val="p"/>
                            </m:rPr>
                            <a:rPr lang="en-US" sz="1600" smtClean="0">
                              <a:solidFill>
                                <a:schemeClr val="tx1"/>
                              </a:solidFill>
                              <a:latin typeface="Cambria Math" panose="02040503050406030204" pitchFamily="18" charset="0"/>
                            </a:rPr>
                            <m:t>Γ</m:t>
                          </m:r>
                        </m:e>
                        <m:sup>
                          <m:r>
                            <a:rPr lang="en-US" sz="1600" b="0" i="1" smtClean="0">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𝐸</m:t>
                              </m:r>
                            </m:e>
                            <m:sub>
                              <m:r>
                                <a:rPr lang="en-US" sz="160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m:t>
                      </m:r>
                      <m:sSup>
                        <m:sSupPr>
                          <m:ctrlPr>
                            <a:rPr lang="en-US" sz="1600" i="1">
                              <a:solidFill>
                                <a:schemeClr val="tx1"/>
                              </a:solidFill>
                              <a:latin typeface="Cambria Math" panose="02040503050406030204" pitchFamily="18" charset="0"/>
                            </a:rPr>
                          </m:ctrlPr>
                        </m:sSupPr>
                        <m:e>
                          <m:r>
                            <m:rPr>
                              <m:sty m:val="p"/>
                            </m:rPr>
                            <a:rPr lang="en-US" sz="1600">
                              <a:solidFill>
                                <a:schemeClr val="tx1"/>
                              </a:solidFill>
                              <a:latin typeface="Cambria Math" panose="02040503050406030204" pitchFamily="18" charset="0"/>
                            </a:rPr>
                            <m:t>Γ</m:t>
                          </m:r>
                        </m:e>
                        <m:sup>
                          <m:d>
                            <m:dPr>
                              <m:ctrlPr>
                                <a:rPr lang="en-US" sz="1600" i="1">
                                  <a:solidFill>
                                    <a:schemeClr val="tx1"/>
                                  </a:solidFill>
                                  <a:latin typeface="Cambria Math" panose="02040503050406030204" pitchFamily="18" charset="0"/>
                                </a:rPr>
                              </m:ctrlPr>
                            </m:dPr>
                            <m:e>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𝐸</m:t>
                                  </m:r>
                                </m:e>
                                <m:sub>
                                  <m:r>
                                    <a:rPr lang="en-US" sz="160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m:rPr>
                                      <m:sty m:val="p"/>
                                    </m:rPr>
                                    <a:rPr lang="en-US" sz="1600" b="0" i="0" smtClean="0">
                                      <a:solidFill>
                                        <a:schemeClr val="tx1"/>
                                      </a:solidFill>
                                      <a:latin typeface="Cambria Math" panose="02040503050406030204" pitchFamily="18" charset="0"/>
                                    </a:rPr>
                                    <m:t>Δ</m:t>
                                  </m:r>
                                </m:e>
                                <m:sub>
                                  <m:r>
                                    <a:rPr lang="en-US" sz="1600" b="0" i="1" smtClean="0">
                                      <a:solidFill>
                                        <a:schemeClr val="tx1"/>
                                      </a:solidFill>
                                      <a:latin typeface="Cambria Math" panose="02040503050406030204" pitchFamily="18" charset="0"/>
                                    </a:rPr>
                                    <m:t>1</m:t>
                                  </m:r>
                                </m:sub>
                              </m:sSub>
                            </m:e>
                          </m:d>
                        </m:sup>
                      </m:sSup>
                    </m:oMath>
                  </m:oMathPara>
                </a14:m>
                <a:endParaRPr lang="en-US" sz="1600" dirty="0"/>
              </a:p>
              <a:p>
                <a:pPr algn="ctr"/>
                <a:r>
                  <a:rPr lang="en-US" sz="1600" dirty="0">
                    <a:solidFill>
                      <a:schemeClr val="tx1"/>
                    </a:solidFill>
                  </a:rPr>
                  <a:t>Parameters </a:t>
                </a:r>
                <a14:m>
                  <m:oMath xmlns:m="http://schemas.openxmlformats.org/officeDocument/2006/math">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𝑇</m:t>
                        </m:r>
                      </m:e>
                      <m:sub>
                        <m:r>
                          <m:rPr>
                            <m:sty m:val="p"/>
                          </m:rPr>
                          <a:rPr lang="en-US" sz="1600">
                            <a:solidFill>
                              <a:schemeClr val="tx1"/>
                            </a:solidFill>
                            <a:latin typeface="Cambria Math" panose="02040503050406030204" pitchFamily="18" charset="0"/>
                          </a:rPr>
                          <m:t>c</m:t>
                        </m:r>
                      </m:sub>
                    </m:sSub>
                  </m:oMath>
                </a14:m>
                <a:r>
                  <a:rPr lang="en-US" sz="1600" dirty="0"/>
                  <a:t> and </a:t>
                </a:r>
                <a14:m>
                  <m:oMath xmlns:m="http://schemas.openxmlformats.org/officeDocument/2006/math">
                    <m:r>
                      <a:rPr lang="en-US" sz="1600" i="1">
                        <a:solidFill>
                          <a:schemeClr val="tx1"/>
                        </a:solidFill>
                        <a:latin typeface="Cambria Math" panose="02040503050406030204" pitchFamily="18" charset="0"/>
                      </a:rPr>
                      <m:t>𝑛</m:t>
                    </m:r>
                  </m:oMath>
                </a14:m>
                <a:r>
                  <a:rPr lang="en-US" sz="1600" dirty="0"/>
                  <a:t> are at thermal equilibrium.</a:t>
                </a:r>
              </a:p>
            </p:txBody>
          </p:sp>
        </mc:Choice>
        <mc:Fallback xmlns="">
          <p:sp>
            <p:nvSpPr>
              <p:cNvPr id="2" name="TextBox 1">
                <a:extLst>
                  <a:ext uri="{FF2B5EF4-FFF2-40B4-BE49-F238E27FC236}">
                    <a16:creationId xmlns:a16="http://schemas.microsoft.com/office/drawing/2014/main" id="{8820109B-ADB9-3234-5599-D50EAE26370F}"/>
                  </a:ext>
                </a:extLst>
              </p:cNvPr>
              <p:cNvSpPr txBox="1">
                <a:spLocks noRot="1" noChangeAspect="1" noMove="1" noResize="1" noEditPoints="1" noAdjustHandles="1" noChangeArrowheads="1" noChangeShapeType="1" noTextEdit="1"/>
              </p:cNvSpPr>
              <p:nvPr/>
            </p:nvSpPr>
            <p:spPr>
              <a:xfrm>
                <a:off x="7162799" y="5662067"/>
                <a:ext cx="3385457" cy="1093889"/>
              </a:xfrm>
              <a:prstGeom prst="rect">
                <a:avLst/>
              </a:prstGeom>
              <a:blipFill>
                <a:blip r:embed="rId10"/>
                <a:stretch>
                  <a:fillRect t="-1676" r="-2703" b="-6704"/>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87AF415D-DB88-1948-892B-878B924EF1F7}"/>
              </a:ext>
            </a:extLst>
          </p:cNvPr>
          <p:cNvSpPr/>
          <p:nvPr/>
        </p:nvSpPr>
        <p:spPr>
          <a:xfrm>
            <a:off x="1912619" y="4988355"/>
            <a:ext cx="649605" cy="1632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5101A90-49B1-2CF8-6AE1-94D4A0A0DB53}"/>
                  </a:ext>
                </a:extLst>
              </p:cNvPr>
              <p:cNvSpPr txBox="1"/>
              <p:nvPr/>
            </p:nvSpPr>
            <p:spPr>
              <a:xfrm>
                <a:off x="1643744" y="5666491"/>
                <a:ext cx="3701142" cy="601447"/>
              </a:xfrm>
              <a:prstGeom prst="rect">
                <a:avLst/>
              </a:prstGeom>
              <a:solidFill>
                <a:srgbClr val="FFC000"/>
              </a:solidFill>
            </p:spPr>
            <p:txBody>
              <a:bodyPr wrap="square" rtlCol="0">
                <a:spAutoFit/>
              </a:bodyPr>
              <a:lstStyle/>
              <a:p>
                <a:pPr algn="ctr"/>
                <a:r>
                  <a:rPr lang="en-US" sz="1600" dirty="0"/>
                  <a:t>Dielectric function fitting parameters:</a:t>
                </a:r>
              </a:p>
              <a:p>
                <a:pPr algn="ctr"/>
                <a14:m>
                  <m:oMathPara xmlns:m="http://schemas.openxmlformats.org/officeDocument/2006/math">
                    <m:oMathParaPr>
                      <m:jc m:val="centerGroup"/>
                    </m:oMathParaPr>
                    <m:oMath xmlns:m="http://schemas.openxmlformats.org/officeDocument/2006/math">
                      <m:sSup>
                        <m:sSupPr>
                          <m:ctrlPr>
                            <a:rPr lang="en-US" sz="1600" i="1">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𝜇</m:t>
                          </m:r>
                        </m:e>
                        <m:sup>
                          <m:r>
                            <a:rPr lang="en-US" sz="1600" i="1">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𝐸</m:t>
                              </m:r>
                            </m:e>
                            <m:sub>
                              <m:r>
                                <a:rPr lang="en-US" sz="1600">
                                  <a:solidFill>
                                    <a:schemeClr val="tx1"/>
                                  </a:solidFill>
                                  <a:latin typeface="Cambria Math" panose="02040503050406030204" pitchFamily="18" charset="0"/>
                                </a:rPr>
                                <m:t>1</m:t>
                              </m:r>
                            </m:sub>
                          </m:sSub>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m:t>
                      </m:r>
                      <m:sSup>
                        <m:sSupPr>
                          <m:ctrlPr>
                            <a:rPr lang="en-US" sz="1600" i="1">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𝜇</m:t>
                          </m:r>
                        </m:e>
                        <m:sup>
                          <m:d>
                            <m:dPr>
                              <m:ctrlPr>
                                <a:rPr lang="en-US" sz="1600" i="1">
                                  <a:solidFill>
                                    <a:schemeClr val="tx1"/>
                                  </a:solidFill>
                                  <a:latin typeface="Cambria Math" panose="02040503050406030204" pitchFamily="18" charset="0"/>
                                </a:rPr>
                              </m:ctrlPr>
                            </m:dPr>
                            <m:e>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𝐸</m:t>
                                  </m:r>
                                </m:e>
                                <m:sub>
                                  <m:r>
                                    <a:rPr lang="en-US" sz="1600">
                                      <a:solidFill>
                                        <a:schemeClr val="tx1"/>
                                      </a:solidFill>
                                      <a:latin typeface="Cambria Math" panose="02040503050406030204" pitchFamily="18" charset="0"/>
                                    </a:rPr>
                                    <m:t>1</m:t>
                                  </m:r>
                                </m:sub>
                              </m:sSub>
                              <m:r>
                                <a:rPr lang="en-US" sz="1600" i="1">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m:rPr>
                                      <m:sty m:val="p"/>
                                    </m:rPr>
                                    <a:rPr lang="en-US" sz="1600">
                                      <a:solidFill>
                                        <a:schemeClr val="tx1"/>
                                      </a:solidFill>
                                      <a:latin typeface="Cambria Math" panose="02040503050406030204" pitchFamily="18" charset="0"/>
                                    </a:rPr>
                                    <m:t>Δ</m:t>
                                  </m:r>
                                </m:e>
                                <m:sub>
                                  <m:r>
                                    <a:rPr lang="en-US" sz="1600" i="1">
                                      <a:solidFill>
                                        <a:schemeClr val="tx1"/>
                                      </a:solidFill>
                                      <a:latin typeface="Cambria Math" panose="02040503050406030204" pitchFamily="18" charset="0"/>
                                    </a:rPr>
                                    <m:t>1</m:t>
                                  </m:r>
                                </m:sub>
                              </m:sSub>
                            </m:e>
                          </m:d>
                        </m:sup>
                      </m:sSup>
                    </m:oMath>
                  </m:oMathPara>
                </a14:m>
                <a:endParaRPr lang="en-US" sz="1600" dirty="0"/>
              </a:p>
            </p:txBody>
          </p:sp>
        </mc:Choice>
        <mc:Fallback xmlns="">
          <p:sp>
            <p:nvSpPr>
              <p:cNvPr id="14" name="TextBox 13">
                <a:extLst>
                  <a:ext uri="{FF2B5EF4-FFF2-40B4-BE49-F238E27FC236}">
                    <a16:creationId xmlns:a16="http://schemas.microsoft.com/office/drawing/2014/main" id="{C5101A90-49B1-2CF8-6AE1-94D4A0A0DB53}"/>
                  </a:ext>
                </a:extLst>
              </p:cNvPr>
              <p:cNvSpPr txBox="1">
                <a:spLocks noRot="1" noChangeAspect="1" noMove="1" noResize="1" noEditPoints="1" noAdjustHandles="1" noChangeArrowheads="1" noChangeShapeType="1" noTextEdit="1"/>
              </p:cNvSpPr>
              <p:nvPr/>
            </p:nvSpPr>
            <p:spPr>
              <a:xfrm>
                <a:off x="1643744" y="5666491"/>
                <a:ext cx="3701142" cy="601447"/>
              </a:xfrm>
              <a:prstGeom prst="rect">
                <a:avLst/>
              </a:prstGeom>
              <a:blipFill>
                <a:blip r:embed="rId11"/>
                <a:stretch>
                  <a:fillRect t="-3061" b="-2041"/>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1239B2B6-BC4B-91D8-6BF2-45153566F24F}"/>
              </a:ext>
            </a:extLst>
          </p:cNvPr>
          <p:cNvSpPr txBox="1"/>
          <p:nvPr/>
        </p:nvSpPr>
        <p:spPr>
          <a:xfrm>
            <a:off x="4278085" y="1404747"/>
            <a:ext cx="3385457" cy="338554"/>
          </a:xfrm>
          <a:prstGeom prst="rect">
            <a:avLst/>
          </a:prstGeom>
          <a:solidFill>
            <a:srgbClr val="FFC000"/>
          </a:solidFill>
        </p:spPr>
        <p:txBody>
          <a:bodyPr wrap="square" rtlCol="0">
            <a:spAutoFit/>
          </a:bodyPr>
          <a:lstStyle/>
          <a:p>
            <a:pPr algn="ctr"/>
            <a:r>
              <a:rPr lang="en-US" sz="1600" dirty="0"/>
              <a:t>Negative delays (steady state)</a:t>
            </a:r>
          </a:p>
        </p:txBody>
      </p:sp>
    </p:spTree>
    <p:extLst>
      <p:ext uri="{BB962C8B-B14F-4D97-AF65-F5344CB8AC3E}">
        <p14:creationId xmlns:p14="http://schemas.microsoft.com/office/powerpoint/2010/main" val="115625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1BE46-ECF5-52FF-9781-F4F6FFF86E1D}"/>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ADDE309-DDA4-04F1-CE1E-9955F920A190}"/>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35</a:t>
            </a:fld>
            <a:endParaRPr lang="en-US" sz="1600" dirty="0"/>
          </a:p>
        </p:txBody>
      </p:sp>
      <p:sp>
        <p:nvSpPr>
          <p:cNvPr id="4" name="Title 1">
            <a:extLst>
              <a:ext uri="{FF2B5EF4-FFF2-40B4-BE49-F238E27FC236}">
                <a16:creationId xmlns:a16="http://schemas.microsoft.com/office/drawing/2014/main" id="{E6046445-019F-225D-EE81-DDBEF8F53E0F}"/>
              </a:ext>
            </a:extLst>
          </p:cNvPr>
          <p:cNvSpPr>
            <a:spLocks noGrp="1"/>
          </p:cNvSpPr>
          <p:nvPr>
            <p:ph type="title"/>
          </p:nvPr>
        </p:nvSpPr>
        <p:spPr>
          <a:xfrm>
            <a:off x="838200" y="0"/>
            <a:ext cx="10515600" cy="1325563"/>
          </a:xfrm>
        </p:spPr>
        <p:txBody>
          <a:bodyPr>
            <a:normAutofit/>
          </a:bodyPr>
          <a:lstStyle/>
          <a:p>
            <a:r>
              <a:rPr lang="en-US" sz="3000" dirty="0"/>
              <a:t>Final model</a:t>
            </a:r>
          </a:p>
        </p:txBody>
      </p:sp>
      <p:grpSp>
        <p:nvGrpSpPr>
          <p:cNvPr id="6" name="Group 5">
            <a:extLst>
              <a:ext uri="{FF2B5EF4-FFF2-40B4-BE49-F238E27FC236}">
                <a16:creationId xmlns:a16="http://schemas.microsoft.com/office/drawing/2014/main" id="{6AA5FF67-F018-704F-33B0-3B75AFA477FB}"/>
              </a:ext>
            </a:extLst>
          </p:cNvPr>
          <p:cNvGrpSpPr/>
          <p:nvPr/>
        </p:nvGrpSpPr>
        <p:grpSpPr>
          <a:xfrm>
            <a:off x="6096000" y="1112728"/>
            <a:ext cx="6096000" cy="4572000"/>
            <a:chOff x="6096000" y="1233492"/>
            <a:chExt cx="6096000" cy="4572000"/>
          </a:xfrm>
        </p:grpSpPr>
        <p:pic>
          <p:nvPicPr>
            <p:cNvPr id="8" name="Graphic 7">
              <a:extLst>
                <a:ext uri="{FF2B5EF4-FFF2-40B4-BE49-F238E27FC236}">
                  <a16:creationId xmlns:a16="http://schemas.microsoft.com/office/drawing/2014/main" id="{3A9B17A2-365D-419D-6F99-A9619887AB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1233492"/>
              <a:ext cx="6096000" cy="4572000"/>
            </a:xfrm>
            <a:prstGeom prst="rect">
              <a:avLst/>
            </a:prstGeom>
          </p:spPr>
        </p:pic>
        <p:pic>
          <p:nvPicPr>
            <p:cNvPr id="9" name="Graphic 8">
              <a:extLst>
                <a:ext uri="{FF2B5EF4-FFF2-40B4-BE49-F238E27FC236}">
                  <a16:creationId xmlns:a16="http://schemas.microsoft.com/office/drawing/2014/main" id="{B7C926B7-92CC-DB68-5E4B-EA4D7D4A46CD}"/>
                </a:ext>
              </a:extLst>
            </p:cNvPr>
            <p:cNvPicPr>
              <a:picLocks noChangeAspect="1"/>
            </p:cNvPicPr>
            <p:nvPr/>
          </p:nvPicPr>
          <p:blipFill>
            <a:blip r:embed="rId5">
              <a:extLst>
                <a:ext uri="{96DAC541-7B7A-43D3-8B79-37D633B846F1}">
                  <asvg:svgBlip xmlns:asvg="http://schemas.microsoft.com/office/drawing/2016/SVG/main" r:embed="rId6"/>
                </a:ext>
              </a:extLst>
            </a:blip>
            <a:srcRect l="42001" t="62571" r="39143" b="14572"/>
            <a:stretch/>
          </p:blipFill>
          <p:spPr>
            <a:xfrm>
              <a:off x="10347960" y="1654547"/>
              <a:ext cx="1005840" cy="914400"/>
            </a:xfrm>
            <a:prstGeom prst="rect">
              <a:avLst/>
            </a:prstGeom>
          </p:spPr>
        </p:pic>
      </p:grpSp>
      <p:grpSp>
        <p:nvGrpSpPr>
          <p:cNvPr id="10" name="Group 9">
            <a:extLst>
              <a:ext uri="{FF2B5EF4-FFF2-40B4-BE49-F238E27FC236}">
                <a16:creationId xmlns:a16="http://schemas.microsoft.com/office/drawing/2014/main" id="{99C3D900-8476-9D9E-ACB9-466FBA9293E9}"/>
              </a:ext>
            </a:extLst>
          </p:cNvPr>
          <p:cNvGrpSpPr/>
          <p:nvPr/>
        </p:nvGrpSpPr>
        <p:grpSpPr>
          <a:xfrm>
            <a:off x="0" y="1116075"/>
            <a:ext cx="6096000" cy="4572000"/>
            <a:chOff x="0" y="1236839"/>
            <a:chExt cx="6096000" cy="4572000"/>
          </a:xfrm>
        </p:grpSpPr>
        <p:pic>
          <p:nvPicPr>
            <p:cNvPr id="13" name="Graphic 12">
              <a:extLst>
                <a:ext uri="{FF2B5EF4-FFF2-40B4-BE49-F238E27FC236}">
                  <a16:creationId xmlns:a16="http://schemas.microsoft.com/office/drawing/2014/main" id="{11DF6641-1D5D-5FE3-D31B-39DC539A61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236839"/>
              <a:ext cx="6096000" cy="4572000"/>
            </a:xfrm>
            <a:prstGeom prst="rect">
              <a:avLst/>
            </a:prstGeom>
          </p:spPr>
        </p:pic>
        <p:pic>
          <p:nvPicPr>
            <p:cNvPr id="18" name="Graphic 17">
              <a:extLst>
                <a:ext uri="{FF2B5EF4-FFF2-40B4-BE49-F238E27FC236}">
                  <a16:creationId xmlns:a16="http://schemas.microsoft.com/office/drawing/2014/main" id="{444757F7-4818-F150-CF2D-E2FF269D6FE0}"/>
                </a:ext>
              </a:extLst>
            </p:cNvPr>
            <p:cNvPicPr>
              <a:picLocks noChangeAspect="1"/>
            </p:cNvPicPr>
            <p:nvPr/>
          </p:nvPicPr>
          <p:blipFill>
            <a:blip r:embed="rId5">
              <a:extLst>
                <a:ext uri="{96DAC541-7B7A-43D3-8B79-37D633B846F1}">
                  <asvg:svgBlip xmlns:asvg="http://schemas.microsoft.com/office/drawing/2016/SVG/main" r:embed="rId6"/>
                </a:ext>
              </a:extLst>
            </a:blip>
            <a:srcRect l="42001" t="62571" r="39143" b="14572"/>
            <a:stretch/>
          </p:blipFill>
          <p:spPr>
            <a:xfrm>
              <a:off x="3048000" y="4265476"/>
              <a:ext cx="1005840" cy="914400"/>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6E06BBE-CC89-9812-0685-B05EF1102BF3}"/>
                  </a:ext>
                </a:extLst>
              </p:cNvPr>
              <p:cNvSpPr txBox="1"/>
              <p:nvPr/>
            </p:nvSpPr>
            <p:spPr>
              <a:xfrm>
                <a:off x="3416061" y="0"/>
                <a:ext cx="8775939" cy="1116011"/>
              </a:xfrm>
              <a:prstGeom prst="rect">
                <a:avLst/>
              </a:prstGeom>
              <a:solidFill>
                <a:srgbClr val="D9F2D0"/>
              </a:solidFill>
              <a:ln w="38100">
                <a:solidFill>
                  <a:srgbClr val="47D45A"/>
                </a:solidFill>
              </a:ln>
            </p:spPr>
            <p:txBody>
              <a:bodyPr wrap="square" rtlCol="0">
                <a:spAutoFit/>
              </a:bodyPr>
              <a:lstStyle/>
              <a:p>
                <a:pPr marL="0" indent="0">
                  <a:buNone/>
                </a:pPr>
                <a:r>
                  <a:rPr lang="en-US" sz="1600" dirty="0">
                    <a:ea typeface="Cambria Math" panose="02040503050406030204" pitchFamily="18" charset="0"/>
                  </a:rPr>
                  <a:t>2D exciton model with band filling effects:</a:t>
                </a:r>
                <a:endParaRPr lang="en-US" sz="1600"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𝜀</m:t>
                          </m:r>
                        </m:e>
                        <m:sub>
                          <m:r>
                            <a:rPr lang="en-US" sz="1600" b="0" i="1" smtClean="0">
                              <a:latin typeface="Cambria Math" panose="02040503050406030204" pitchFamily="18" charset="0"/>
                              <a:ea typeface="Cambria Math" panose="02040503050406030204" pitchFamily="18" charset="0"/>
                            </a:rPr>
                            <m:t>2</m:t>
                          </m:r>
                        </m:sub>
                      </m:sSub>
                      <m:d>
                        <m:dPr>
                          <m:ctrlPr>
                            <a:rPr lang="en-US" sz="1600" i="1" smtClean="0">
                              <a:solidFill>
                                <a:schemeClr val="tx1"/>
                              </a:solidFill>
                              <a:latin typeface="Cambria Math" panose="02040503050406030204" pitchFamily="18" charset="0"/>
                              <a:ea typeface="Cambria Math" panose="02040503050406030204" pitchFamily="18" charset="0"/>
                            </a:rPr>
                          </m:ctrlPr>
                        </m:dPr>
                        <m:e>
                          <m:r>
                            <a:rPr lang="en-US" sz="1600" i="1">
                              <a:solidFill>
                                <a:schemeClr val="tx1"/>
                              </a:solidFill>
                              <a:latin typeface="Cambria Math" panose="02040503050406030204" pitchFamily="18" charset="0"/>
                              <a:ea typeface="Cambria Math" panose="02040503050406030204" pitchFamily="18" charset="0"/>
                            </a:rPr>
                            <m:t>𝐸</m:t>
                          </m:r>
                        </m:e>
                      </m:d>
                      <m:r>
                        <a:rPr lang="en-US" sz="1600" b="0" i="1"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a:latin typeface="Cambria Math" panose="02040503050406030204" pitchFamily="18" charset="0"/>
                            </a:rPr>
                          </m:ctrlPr>
                        </m:fPr>
                        <m:num>
                          <m:r>
                            <a:rPr lang="en-US" sz="1600" b="0" i="1" smtClean="0">
                              <a:latin typeface="Cambria Math" panose="02040503050406030204" pitchFamily="18" charset="0"/>
                            </a:rPr>
                            <m:t>2</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2</m:t>
                              </m:r>
                            </m:sup>
                          </m:sSup>
                          <m:sSubSup>
                            <m:sSubSupPr>
                              <m:ctrlPr>
                                <a:rPr lang="en-US" sz="1600" i="1">
                                  <a:latin typeface="Cambria Math" panose="02040503050406030204" pitchFamily="18" charset="0"/>
                                </a:rPr>
                              </m:ctrlPr>
                            </m:sSubSupPr>
                            <m:e>
                              <m:r>
                                <a:rPr lang="en-US" sz="1600" i="1">
                                  <a:latin typeface="Cambria Math" panose="02040503050406030204" pitchFamily="18" charset="0"/>
                                </a:rPr>
                                <m:t>𝜇</m:t>
                              </m:r>
                            </m:e>
                            <m:sub>
                              <m:r>
                                <a:rPr lang="en-US" sz="1600" i="1">
                                  <a:latin typeface="Cambria Math" panose="02040503050406030204" pitchFamily="18" charset="0"/>
                                </a:rPr>
                                <m:t>⊥</m:t>
                              </m:r>
                            </m:sub>
                            <m:sup>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b="0" i="1" smtClean="0">
                                      <a:latin typeface="Cambria Math" panose="02040503050406030204" pitchFamily="18" charset="0"/>
                                    </a:rPr>
                                    <m:t>𝑔</m:t>
                                  </m:r>
                                </m:sub>
                              </m:sSub>
                              <m:r>
                                <a:rPr lang="en-US" sz="1600" i="1">
                                  <a:latin typeface="Cambria Math" panose="02040503050406030204" pitchFamily="18" charset="0"/>
                                </a:rPr>
                                <m:t>)</m:t>
                              </m:r>
                            </m:sup>
                          </m:sSubSup>
                          <m:sSup>
                            <m:sSupPr>
                              <m:ctrlPr>
                                <a:rPr lang="en-US" sz="1600" i="1">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i="1">
                                  <a:latin typeface="Cambria Math" panose="02040503050406030204" pitchFamily="18" charset="0"/>
                                  <a:ea typeface="Cambria Math" panose="02040503050406030204" pitchFamily="18" charset="0"/>
                                </a:rPr>
                                <m:t>2</m:t>
                              </m:r>
                            </m:sup>
                          </m:sSup>
                        </m:num>
                        <m:den>
                          <m:r>
                            <a:rPr lang="en-US" sz="1600" b="0" i="1" smtClean="0">
                              <a:latin typeface="Cambria Math" panose="02040503050406030204" pitchFamily="18" charset="0"/>
                              <a:ea typeface="Cambria Math" panose="02040503050406030204" pitchFamily="18" charset="0"/>
                            </a:rPr>
                            <m:t>3</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𝜀</m:t>
                              </m:r>
                            </m:e>
                            <m:sub>
                              <m:r>
                                <a:rPr lang="en-US" sz="1600" i="1">
                                  <a:latin typeface="Cambria Math" panose="02040503050406030204" pitchFamily="18" charset="0"/>
                                  <a:ea typeface="Cambria Math" panose="02040503050406030204" pitchFamily="18" charset="0"/>
                                </a:rPr>
                                <m:t>0</m:t>
                              </m:r>
                            </m:sub>
                          </m:sSub>
                          <m:sSup>
                            <m:sSupPr>
                              <m:ctrlPr>
                                <a:rPr lang="en-US" sz="1600" i="1">
                                  <a:latin typeface="Cambria Math" panose="02040503050406030204" pitchFamily="18" charset="0"/>
                                </a:rPr>
                              </m:ctrlPr>
                            </m:sSupPr>
                            <m:e>
                              <m:r>
                                <a:rPr lang="en-US" sz="1600" i="1">
                                  <a:latin typeface="Cambria Math" panose="02040503050406030204" pitchFamily="18" charset="0"/>
                                </a:rPr>
                                <m:t>𝑚</m:t>
                              </m:r>
                            </m:e>
                            <m:sup>
                              <m:r>
                                <a:rPr lang="en-US" sz="1600" i="1">
                                  <a:latin typeface="Cambria Math" panose="02040503050406030204" pitchFamily="18" charset="0"/>
                                </a:rPr>
                                <m:t>2</m:t>
                              </m:r>
                            </m:sup>
                          </m:sSup>
                          <m:r>
                            <a:rPr lang="en-US" sz="1600" i="1">
                              <a:latin typeface="Cambria Math" panose="02040503050406030204" pitchFamily="18" charset="0"/>
                            </a:rPr>
                            <m:t>𝜋</m:t>
                          </m:r>
                        </m:den>
                      </m:f>
                      <m:r>
                        <m:rPr>
                          <m:sty m:val="p"/>
                        </m:rPr>
                        <a:rPr lang="en-US" sz="1600">
                          <a:latin typeface="Cambria Math" panose="02040503050406030204" pitchFamily="18" charset="0"/>
                        </a:rPr>
                        <m:t>Im</m:t>
                      </m:r>
                      <m:d>
                        <m:dPr>
                          <m:begChr m:val="{"/>
                          <m:endChr m:val="}"/>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𝑎</m:t>
                                  </m:r>
                                </m:sub>
                              </m:sSub>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𝜉</m:t>
                                  </m:r>
                                  <m:d>
                                    <m:dPr>
                                      <m:ctrlPr>
                                        <a:rPr lang="en-US" sz="1600" i="1">
                                          <a:latin typeface="Cambria Math" panose="02040503050406030204" pitchFamily="18" charset="0"/>
                                        </a:rPr>
                                      </m:ctrlPr>
                                    </m:dPr>
                                    <m:e>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𝑖</m:t>
                                      </m:r>
                                      <m:r>
                                        <m:rPr>
                                          <m:sty m:val="p"/>
                                        </m:rPr>
                                        <a:rPr lang="en-US" sz="1600">
                                          <a:latin typeface="Cambria Math" panose="02040503050406030204" pitchFamily="18" charset="0"/>
                                        </a:rPr>
                                        <m:t>Γ</m:t>
                                      </m:r>
                                    </m:e>
                                  </m:d>
                                </m:e>
                              </m:d>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𝑎</m:t>
                                  </m:r>
                                </m:sub>
                              </m:sSub>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𝜉</m:t>
                                  </m:r>
                                  <m:d>
                                    <m:dPr>
                                      <m:ctrlPr>
                                        <a:rPr lang="en-US" sz="1600" i="1">
                                          <a:latin typeface="Cambria Math" panose="02040503050406030204" pitchFamily="18" charset="0"/>
                                        </a:rPr>
                                      </m:ctrlPr>
                                    </m:dPr>
                                    <m:e>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𝑖</m:t>
                                      </m:r>
                                      <m:r>
                                        <m:rPr>
                                          <m:sty m:val="p"/>
                                        </m:rPr>
                                        <a:rPr lang="en-US" sz="1600">
                                          <a:latin typeface="Cambria Math" panose="02040503050406030204" pitchFamily="18" charset="0"/>
                                        </a:rPr>
                                        <m:t>Γ</m:t>
                                      </m:r>
                                    </m:e>
                                  </m:d>
                                </m:e>
                              </m:d>
                              <m:r>
                                <a:rPr lang="en-US" sz="1600" i="1">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𝑎</m:t>
                                  </m:r>
                                </m:sub>
                              </m:sSub>
                              <m:r>
                                <a:rPr lang="en-US" sz="1600" i="1">
                                  <a:latin typeface="Cambria Math" panose="02040503050406030204" pitchFamily="18" charset="0"/>
                                </a:rPr>
                                <m:t>[</m:t>
                              </m:r>
                              <m:r>
                                <a:rPr lang="en-US" sz="1600" i="1">
                                  <a:latin typeface="Cambria Math" panose="02040503050406030204" pitchFamily="18" charset="0"/>
                                </a:rPr>
                                <m:t>𝜉</m:t>
                              </m:r>
                              <m:r>
                                <a:rPr lang="en-US" sz="1600" i="1">
                                  <a:latin typeface="Cambria Math" panose="02040503050406030204" pitchFamily="18" charset="0"/>
                                </a:rPr>
                                <m:t>(0)]</m:t>
                              </m:r>
                            </m:num>
                            <m:den>
                              <m:sSup>
                                <m:sSupPr>
                                  <m:ctrlPr>
                                    <a:rPr lang="en-US" sz="1600" i="1">
                                      <a:latin typeface="Cambria Math" panose="02040503050406030204" pitchFamily="18" charset="0"/>
                                    </a:rPr>
                                  </m:ctrlPr>
                                </m:sSupPr>
                                <m:e>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𝑖</m:t>
                                  </m:r>
                                  <m:r>
                                    <m:rPr>
                                      <m:sty m:val="p"/>
                                    </m:rPr>
                                    <a:rPr lang="en-US" sz="1600">
                                      <a:latin typeface="Cambria Math" panose="02040503050406030204" pitchFamily="18" charset="0"/>
                                    </a:rPr>
                                    <m:t>Γ</m:t>
                                  </m:r>
                                  <m:r>
                                    <a:rPr lang="en-US" sz="1600" i="1">
                                      <a:latin typeface="Cambria Math" panose="02040503050406030204" pitchFamily="18" charset="0"/>
                                    </a:rPr>
                                    <m:t>)</m:t>
                                  </m:r>
                                </m:e>
                                <m:sup>
                                  <m:r>
                                    <a:rPr lang="en-US" sz="1600" i="1">
                                      <a:latin typeface="Cambria Math" panose="02040503050406030204" pitchFamily="18" charset="0"/>
                                    </a:rPr>
                                    <m:t>2</m:t>
                                  </m:r>
                                </m:sup>
                              </m:sSup>
                            </m:den>
                          </m:f>
                        </m:e>
                      </m:d>
                      <m:nary>
                        <m:naryPr>
                          <m:limLoc m:val="undOvr"/>
                          <m:ctrlPr>
                            <a:rPr lang="en-US" sz="1600" i="1">
                              <a:latin typeface="Cambria Math" panose="02040503050406030204" pitchFamily="18" charset="0"/>
                            </a:rPr>
                          </m:ctrlPr>
                        </m:naryPr>
                        <m: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m:rPr>
                                  <m:sty m:val="p"/>
                                </m:rPr>
                                <a:rPr lang="en-US" sz="1600">
                                  <a:latin typeface="Cambria Math" panose="02040503050406030204" pitchFamily="18" charset="0"/>
                                </a:rPr>
                                <m:t>max</m:t>
                              </m:r>
                            </m:sub>
                          </m:sSub>
                        </m:sub>
                        <m:sup>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m:rPr>
                                  <m:sty m:val="p"/>
                                </m:rPr>
                                <a:rPr lang="en-US" sz="1600">
                                  <a:latin typeface="Cambria Math" panose="02040503050406030204" pitchFamily="18" charset="0"/>
                                </a:rPr>
                                <m:t>max</m:t>
                              </m:r>
                            </m:sub>
                          </m:sSub>
                        </m:sup>
                        <m:e>
                          <m:d>
                            <m:dPr>
                              <m:begChr m:val="{"/>
                              <m:endChr m:val="}"/>
                              <m:ctrlPr>
                                <a:rPr lang="en-US" sz="1600" i="1">
                                  <a:latin typeface="Cambria Math" panose="02040503050406030204" pitchFamily="18" charset="0"/>
                                </a:rPr>
                              </m:ctrlPr>
                            </m:dPr>
                            <m:e>
                              <m:r>
                                <a:rPr lang="en-US" sz="1600" i="1">
                                  <a:latin typeface="Cambria Math" panose="02040503050406030204" pitchFamily="18" charset="0"/>
                                </a:rPr>
                                <m:t>1−</m:t>
                              </m:r>
                              <m:r>
                                <a:rPr lang="en-US" sz="1600" i="1">
                                  <a:latin typeface="Cambria Math" panose="02040503050406030204" pitchFamily="18" charset="0"/>
                                </a:rPr>
                                <m:t>𝑓</m:t>
                              </m:r>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𝑐</m:t>
                                      </m:r>
                                    </m:sub>
                                  </m:sSub>
                                  <m:d>
                                    <m:dPr>
                                      <m:ctrlPr>
                                        <a:rPr lang="en-US" sz="1600" i="1">
                                          <a:latin typeface="Cambria Math" panose="02040503050406030204" pitchFamily="18" charset="0"/>
                                        </a:rPr>
                                      </m:ctrlPr>
                                    </m:dPr>
                                    <m:e>
                                      <m:r>
                                        <a:rPr lang="en-US" sz="1600" i="1">
                                          <a:latin typeface="Cambria Math" panose="02040503050406030204" pitchFamily="18" charset="0"/>
                                        </a:rPr>
                                        <m:t>𝐸</m:t>
                                      </m:r>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𝑘</m:t>
                                          </m:r>
                                        </m:e>
                                        <m:sub>
                                          <m:r>
                                            <a:rPr lang="en-US" sz="1600" i="1">
                                              <a:latin typeface="Cambria Math" panose="02040503050406030204" pitchFamily="18" charset="0"/>
                                            </a:rPr>
                                            <m:t>𝑧</m:t>
                                          </m:r>
                                        </m:sub>
                                        <m:sup>
                                          <m:r>
                                            <a:rPr lang="en-US" sz="1600" i="1">
                                              <a:latin typeface="Cambria Math" panose="02040503050406030204" pitchFamily="18" charset="0"/>
                                            </a:rPr>
                                            <m:t>2</m:t>
                                          </m:r>
                                        </m:sup>
                                      </m:sSubSup>
                                    </m:e>
                                  </m:d>
                                </m:e>
                              </m:d>
                            </m:e>
                          </m:d>
                          <m:r>
                            <a:rPr lang="en-US" sz="1600" i="1">
                              <a:latin typeface="Cambria Math" panose="02040503050406030204" pitchFamily="18" charset="0"/>
                            </a:rPr>
                            <m:t>𝑑</m:t>
                          </m:r>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a:rPr lang="en-US" sz="1600" i="1">
                                  <a:latin typeface="Cambria Math" panose="02040503050406030204" pitchFamily="18" charset="0"/>
                                </a:rPr>
                                <m:t>𝑧</m:t>
                              </m:r>
                            </m:sub>
                          </m:sSub>
                        </m:e>
                      </m:nary>
                    </m:oMath>
                  </m:oMathPara>
                </a14:m>
                <a:endParaRPr lang="en-US" sz="1600" dirty="0"/>
              </a:p>
            </p:txBody>
          </p:sp>
        </mc:Choice>
        <mc:Fallback xmlns="">
          <p:sp>
            <p:nvSpPr>
              <p:cNvPr id="5" name="TextBox 4">
                <a:extLst>
                  <a:ext uri="{FF2B5EF4-FFF2-40B4-BE49-F238E27FC236}">
                    <a16:creationId xmlns:a16="http://schemas.microsoft.com/office/drawing/2014/main" id="{86E06BBE-CC89-9812-0685-B05EF1102BF3}"/>
                  </a:ext>
                </a:extLst>
              </p:cNvPr>
              <p:cNvSpPr txBox="1">
                <a:spLocks noRot="1" noChangeAspect="1" noMove="1" noResize="1" noEditPoints="1" noAdjustHandles="1" noChangeArrowheads="1" noChangeShapeType="1" noTextEdit="1"/>
              </p:cNvSpPr>
              <p:nvPr/>
            </p:nvSpPr>
            <p:spPr>
              <a:xfrm>
                <a:off x="3416061" y="0"/>
                <a:ext cx="8775939" cy="1116011"/>
              </a:xfrm>
              <a:prstGeom prst="rect">
                <a:avLst/>
              </a:prstGeom>
              <a:blipFill>
                <a:blip r:embed="rId9"/>
                <a:stretch>
                  <a:fillRect l="-138"/>
                </a:stretch>
              </a:blipFill>
              <a:ln w="38100">
                <a:solidFill>
                  <a:srgbClr val="47D45A"/>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E1E6815-98DE-48F0-1308-03C49689D2F8}"/>
                  </a:ext>
                </a:extLst>
              </p:cNvPr>
              <p:cNvSpPr txBox="1"/>
              <p:nvPr/>
            </p:nvSpPr>
            <p:spPr>
              <a:xfrm>
                <a:off x="4926043" y="5482930"/>
                <a:ext cx="2339914" cy="605871"/>
              </a:xfrm>
              <a:prstGeom prst="rect">
                <a:avLst/>
              </a:prstGeom>
              <a:solidFill>
                <a:srgbClr val="FFC000"/>
              </a:solidFill>
            </p:spPr>
            <p:txBody>
              <a:bodyPr wrap="square" rtlCol="0">
                <a:spAutoFit/>
              </a:bodyPr>
              <a:lstStyle/>
              <a:p>
                <a:pPr algn="ctr"/>
                <a:r>
                  <a:rPr lang="en-US" sz="1600" dirty="0"/>
                  <a:t>Fitting parameters:</a:t>
                </a:r>
              </a:p>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𝐸</m:t>
                          </m:r>
                        </m:e>
                        <m:sub>
                          <m:r>
                            <a:rPr lang="en-US" sz="1600" b="0" i="0" smtClean="0">
                              <a:solidFill>
                                <a:schemeClr val="tx1"/>
                              </a:solidFill>
                              <a:latin typeface="Cambria Math" panose="02040503050406030204" pitchFamily="18" charset="0"/>
                            </a:rPr>
                            <m:t>1</m:t>
                          </m:r>
                        </m:sub>
                      </m:sSub>
                      <m:r>
                        <a:rPr lang="en-US" sz="1600" b="0" i="0"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m:rPr>
                              <m:sty m:val="p"/>
                            </m:rPr>
                            <a:rPr lang="en-US" sz="1600" b="0" i="0" smtClean="0">
                              <a:solidFill>
                                <a:schemeClr val="tx1"/>
                              </a:solidFill>
                              <a:latin typeface="Cambria Math" panose="02040503050406030204" pitchFamily="18" charset="0"/>
                            </a:rPr>
                            <m:t>Δ</m:t>
                          </m:r>
                        </m:e>
                        <m:sub>
                          <m:r>
                            <a:rPr lang="en-US" sz="1600" b="0" i="1" smtClean="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Sup>
                        <m:sSupPr>
                          <m:ctrlPr>
                            <a:rPr lang="en-US" sz="1600" b="0" i="1" smtClean="0">
                              <a:solidFill>
                                <a:schemeClr val="tx1"/>
                              </a:solidFill>
                              <a:latin typeface="Cambria Math" panose="02040503050406030204" pitchFamily="18" charset="0"/>
                            </a:rPr>
                          </m:ctrlPr>
                        </m:sSupPr>
                        <m:e>
                          <m:r>
                            <m:rPr>
                              <m:sty m:val="p"/>
                            </m:rPr>
                            <a:rPr lang="en-US" sz="1600" smtClean="0">
                              <a:solidFill>
                                <a:schemeClr val="tx1"/>
                              </a:solidFill>
                              <a:latin typeface="Cambria Math" panose="02040503050406030204" pitchFamily="18" charset="0"/>
                            </a:rPr>
                            <m:t>Γ</m:t>
                          </m:r>
                        </m:e>
                        <m:sup>
                          <m:r>
                            <a:rPr lang="en-US" sz="1600" b="0" i="1" smtClean="0">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𝐸</m:t>
                              </m:r>
                            </m:e>
                            <m:sub>
                              <m:r>
                                <a:rPr lang="en-US" sz="160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m:t>
                      </m:r>
                      <m:sSup>
                        <m:sSupPr>
                          <m:ctrlPr>
                            <a:rPr lang="en-US" sz="1600" i="1">
                              <a:solidFill>
                                <a:schemeClr val="tx1"/>
                              </a:solidFill>
                              <a:latin typeface="Cambria Math" panose="02040503050406030204" pitchFamily="18" charset="0"/>
                            </a:rPr>
                          </m:ctrlPr>
                        </m:sSupPr>
                        <m:e>
                          <m:r>
                            <m:rPr>
                              <m:sty m:val="p"/>
                            </m:rPr>
                            <a:rPr lang="en-US" sz="1600">
                              <a:solidFill>
                                <a:schemeClr val="tx1"/>
                              </a:solidFill>
                              <a:latin typeface="Cambria Math" panose="02040503050406030204" pitchFamily="18" charset="0"/>
                            </a:rPr>
                            <m:t>Γ</m:t>
                          </m:r>
                        </m:e>
                        <m:sup>
                          <m:d>
                            <m:dPr>
                              <m:ctrlPr>
                                <a:rPr lang="en-US" sz="1600" i="1">
                                  <a:solidFill>
                                    <a:schemeClr val="tx1"/>
                                  </a:solidFill>
                                  <a:latin typeface="Cambria Math" panose="02040503050406030204" pitchFamily="18" charset="0"/>
                                </a:rPr>
                              </m:ctrlPr>
                            </m:dPr>
                            <m:e>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𝐸</m:t>
                                  </m:r>
                                </m:e>
                                <m:sub>
                                  <m:r>
                                    <a:rPr lang="en-US" sz="160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m:rPr>
                                      <m:sty m:val="p"/>
                                    </m:rPr>
                                    <a:rPr lang="en-US" sz="1600" b="0" i="0" smtClean="0">
                                      <a:solidFill>
                                        <a:schemeClr val="tx1"/>
                                      </a:solidFill>
                                      <a:latin typeface="Cambria Math" panose="02040503050406030204" pitchFamily="18" charset="0"/>
                                    </a:rPr>
                                    <m:t>Δ</m:t>
                                  </m:r>
                                </m:e>
                                <m:sub>
                                  <m:r>
                                    <a:rPr lang="en-US" sz="1600" b="0" i="1" smtClean="0">
                                      <a:solidFill>
                                        <a:schemeClr val="tx1"/>
                                      </a:solidFill>
                                      <a:latin typeface="Cambria Math" panose="02040503050406030204" pitchFamily="18" charset="0"/>
                                    </a:rPr>
                                    <m:t>1</m:t>
                                  </m:r>
                                </m:sub>
                              </m:sSub>
                            </m:e>
                          </m:d>
                        </m:sup>
                      </m:sSup>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𝑇</m:t>
                          </m:r>
                        </m:e>
                        <m:sub>
                          <m:r>
                            <m:rPr>
                              <m:sty m:val="p"/>
                            </m:rPr>
                            <a:rPr lang="en-US" sz="1600" b="0" i="0" smtClean="0">
                              <a:solidFill>
                                <a:schemeClr val="tx1"/>
                              </a:solidFill>
                              <a:latin typeface="Cambria Math" panose="02040503050406030204" pitchFamily="18" charset="0"/>
                            </a:rPr>
                            <m:t>c</m:t>
                          </m:r>
                        </m:sub>
                      </m:sSub>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𝑛</m:t>
                      </m:r>
                    </m:oMath>
                  </m:oMathPara>
                </a14:m>
                <a:endParaRPr lang="en-US" sz="1600" dirty="0"/>
              </a:p>
            </p:txBody>
          </p:sp>
        </mc:Choice>
        <mc:Fallback xmlns="">
          <p:sp>
            <p:nvSpPr>
              <p:cNvPr id="2" name="TextBox 1">
                <a:extLst>
                  <a:ext uri="{FF2B5EF4-FFF2-40B4-BE49-F238E27FC236}">
                    <a16:creationId xmlns:a16="http://schemas.microsoft.com/office/drawing/2014/main" id="{7E1E6815-98DE-48F0-1308-03C49689D2F8}"/>
                  </a:ext>
                </a:extLst>
              </p:cNvPr>
              <p:cNvSpPr txBox="1">
                <a:spLocks noRot="1" noChangeAspect="1" noMove="1" noResize="1" noEditPoints="1" noAdjustHandles="1" noChangeArrowheads="1" noChangeShapeType="1" noTextEdit="1"/>
              </p:cNvSpPr>
              <p:nvPr/>
            </p:nvSpPr>
            <p:spPr>
              <a:xfrm>
                <a:off x="4926043" y="5482930"/>
                <a:ext cx="2339914" cy="605871"/>
              </a:xfrm>
              <a:prstGeom prst="rect">
                <a:avLst/>
              </a:prstGeom>
              <a:blipFill>
                <a:blip r:embed="rId10"/>
                <a:stretch>
                  <a:fillRect t="-3000" r="-260"/>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714B5CA3-BDCE-A5FE-C306-DA99AD0D19EF}"/>
              </a:ext>
            </a:extLst>
          </p:cNvPr>
          <p:cNvSpPr/>
          <p:nvPr/>
        </p:nvSpPr>
        <p:spPr>
          <a:xfrm>
            <a:off x="1912619" y="4988355"/>
            <a:ext cx="649605" cy="1632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9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3CC18-0DCA-785B-6C3B-4C23DFD80D22}"/>
            </a:ext>
          </a:extLst>
        </p:cNvPr>
        <p:cNvGrpSpPr/>
        <p:nvPr/>
      </p:nvGrpSpPr>
      <p:grpSpPr>
        <a:xfrm>
          <a:off x="0" y="0"/>
          <a:ext cx="0" cy="0"/>
          <a:chOff x="0" y="0"/>
          <a:chExt cx="0" cy="0"/>
        </a:xfrm>
      </p:grpSpPr>
      <p:pic>
        <p:nvPicPr>
          <p:cNvPr id="8" name="Graphic 7">
            <a:extLst>
              <a:ext uri="{FF2B5EF4-FFF2-40B4-BE49-F238E27FC236}">
                <a16:creationId xmlns:a16="http://schemas.microsoft.com/office/drawing/2014/main" id="{B6589FCA-9417-6029-58F0-0DD4D9A7D5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113" y="853806"/>
            <a:ext cx="11915775" cy="4905375"/>
          </a:xfrm>
          <a:prstGeom prst="rect">
            <a:avLst/>
          </a:prstGeom>
        </p:spPr>
      </p:pic>
      <p:sp>
        <p:nvSpPr>
          <p:cNvPr id="7" name="Slide Number Placeholder 6">
            <a:extLst>
              <a:ext uri="{FF2B5EF4-FFF2-40B4-BE49-F238E27FC236}">
                <a16:creationId xmlns:a16="http://schemas.microsoft.com/office/drawing/2014/main" id="{CD9A5EB1-1CCF-04C2-C804-834F5907B07F}"/>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36</a:t>
            </a:fld>
            <a:endParaRPr lang="en-US" sz="1600" dirty="0"/>
          </a:p>
        </p:txBody>
      </p:sp>
      <p:sp>
        <p:nvSpPr>
          <p:cNvPr id="4" name="Title 1">
            <a:extLst>
              <a:ext uri="{FF2B5EF4-FFF2-40B4-BE49-F238E27FC236}">
                <a16:creationId xmlns:a16="http://schemas.microsoft.com/office/drawing/2014/main" id="{2122339B-E847-EDFC-D4CF-787158DFBFB0}"/>
              </a:ext>
            </a:extLst>
          </p:cNvPr>
          <p:cNvSpPr>
            <a:spLocks noGrp="1"/>
          </p:cNvSpPr>
          <p:nvPr>
            <p:ph type="title"/>
          </p:nvPr>
        </p:nvSpPr>
        <p:spPr>
          <a:xfrm>
            <a:off x="838200" y="0"/>
            <a:ext cx="10515600" cy="1325563"/>
          </a:xfrm>
        </p:spPr>
        <p:txBody>
          <a:bodyPr>
            <a:normAutofit/>
          </a:bodyPr>
          <a:lstStyle/>
          <a:p>
            <a:r>
              <a:rPr lang="en-US" sz="3000" dirty="0"/>
              <a:t>Final model</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1247B3-6BEA-A71B-4A1B-421C99411DF6}"/>
                  </a:ext>
                </a:extLst>
              </p:cNvPr>
              <p:cNvSpPr txBox="1"/>
              <p:nvPr/>
            </p:nvSpPr>
            <p:spPr>
              <a:xfrm>
                <a:off x="3416061" y="0"/>
                <a:ext cx="8775939" cy="1116011"/>
              </a:xfrm>
              <a:prstGeom prst="rect">
                <a:avLst/>
              </a:prstGeom>
              <a:solidFill>
                <a:srgbClr val="D9F2D0"/>
              </a:solidFill>
              <a:ln w="38100">
                <a:solidFill>
                  <a:srgbClr val="47D45A"/>
                </a:solidFill>
              </a:ln>
            </p:spPr>
            <p:txBody>
              <a:bodyPr wrap="square" rtlCol="0">
                <a:spAutoFit/>
              </a:bodyPr>
              <a:lstStyle/>
              <a:p>
                <a:pPr marL="0" indent="0">
                  <a:buNone/>
                </a:pPr>
                <a:r>
                  <a:rPr lang="en-US" sz="1600" dirty="0">
                    <a:ea typeface="Cambria Math" panose="02040503050406030204" pitchFamily="18" charset="0"/>
                  </a:rPr>
                  <a:t>2D exciton model with band filling effects:</a:t>
                </a:r>
                <a:endParaRPr lang="en-US" sz="1600"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𝜀</m:t>
                          </m:r>
                        </m:e>
                        <m:sub>
                          <m:r>
                            <a:rPr lang="en-US" sz="1600" b="0" i="1" smtClean="0">
                              <a:latin typeface="Cambria Math" panose="02040503050406030204" pitchFamily="18" charset="0"/>
                              <a:ea typeface="Cambria Math" panose="02040503050406030204" pitchFamily="18" charset="0"/>
                            </a:rPr>
                            <m:t>2</m:t>
                          </m:r>
                        </m:sub>
                      </m:sSub>
                      <m:d>
                        <m:dPr>
                          <m:ctrlPr>
                            <a:rPr lang="en-US" sz="1600" i="1" smtClean="0">
                              <a:solidFill>
                                <a:schemeClr val="tx1"/>
                              </a:solidFill>
                              <a:latin typeface="Cambria Math" panose="02040503050406030204" pitchFamily="18" charset="0"/>
                              <a:ea typeface="Cambria Math" panose="02040503050406030204" pitchFamily="18" charset="0"/>
                            </a:rPr>
                          </m:ctrlPr>
                        </m:dPr>
                        <m:e>
                          <m:r>
                            <a:rPr lang="en-US" sz="1600" i="1">
                              <a:solidFill>
                                <a:schemeClr val="tx1"/>
                              </a:solidFill>
                              <a:latin typeface="Cambria Math" panose="02040503050406030204" pitchFamily="18" charset="0"/>
                              <a:ea typeface="Cambria Math" panose="02040503050406030204" pitchFamily="18" charset="0"/>
                            </a:rPr>
                            <m:t>𝐸</m:t>
                          </m:r>
                        </m:e>
                      </m:d>
                      <m:r>
                        <a:rPr lang="en-US" sz="1600" b="0" i="1"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a:latin typeface="Cambria Math" panose="02040503050406030204" pitchFamily="18" charset="0"/>
                            </a:rPr>
                          </m:ctrlPr>
                        </m:fPr>
                        <m:num>
                          <m:r>
                            <a:rPr lang="en-US" sz="1600" b="0" i="1" smtClean="0">
                              <a:latin typeface="Cambria Math" panose="02040503050406030204" pitchFamily="18" charset="0"/>
                            </a:rPr>
                            <m:t>2</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2</m:t>
                              </m:r>
                            </m:sup>
                          </m:sSup>
                          <m:sSubSup>
                            <m:sSubSupPr>
                              <m:ctrlPr>
                                <a:rPr lang="en-US" sz="1600" i="1">
                                  <a:latin typeface="Cambria Math" panose="02040503050406030204" pitchFamily="18" charset="0"/>
                                </a:rPr>
                              </m:ctrlPr>
                            </m:sSubSupPr>
                            <m:e>
                              <m:r>
                                <a:rPr lang="en-US" sz="1600" i="1">
                                  <a:latin typeface="Cambria Math" panose="02040503050406030204" pitchFamily="18" charset="0"/>
                                </a:rPr>
                                <m:t>𝜇</m:t>
                              </m:r>
                            </m:e>
                            <m:sub>
                              <m:r>
                                <a:rPr lang="en-US" sz="1600" i="1">
                                  <a:latin typeface="Cambria Math" panose="02040503050406030204" pitchFamily="18" charset="0"/>
                                </a:rPr>
                                <m:t>⊥</m:t>
                              </m:r>
                            </m:sub>
                            <m:sup>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b="0" i="1" smtClean="0">
                                      <a:latin typeface="Cambria Math" panose="02040503050406030204" pitchFamily="18" charset="0"/>
                                    </a:rPr>
                                    <m:t>𝑔</m:t>
                                  </m:r>
                                </m:sub>
                              </m:sSub>
                              <m:r>
                                <a:rPr lang="en-US" sz="1600" i="1">
                                  <a:latin typeface="Cambria Math" panose="02040503050406030204" pitchFamily="18" charset="0"/>
                                </a:rPr>
                                <m:t>)</m:t>
                              </m:r>
                            </m:sup>
                          </m:sSubSup>
                          <m:sSup>
                            <m:sSupPr>
                              <m:ctrlPr>
                                <a:rPr lang="en-US" sz="1600" i="1">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i="1">
                                  <a:latin typeface="Cambria Math" panose="02040503050406030204" pitchFamily="18" charset="0"/>
                                  <a:ea typeface="Cambria Math" panose="02040503050406030204" pitchFamily="18" charset="0"/>
                                </a:rPr>
                                <m:t>2</m:t>
                              </m:r>
                            </m:sup>
                          </m:sSup>
                        </m:num>
                        <m:den>
                          <m:r>
                            <a:rPr lang="en-US" sz="1600" b="0" i="1" smtClean="0">
                              <a:latin typeface="Cambria Math" panose="02040503050406030204" pitchFamily="18" charset="0"/>
                              <a:ea typeface="Cambria Math" panose="02040503050406030204" pitchFamily="18" charset="0"/>
                            </a:rPr>
                            <m:t>3</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𝜀</m:t>
                              </m:r>
                            </m:e>
                            <m:sub>
                              <m:r>
                                <a:rPr lang="en-US" sz="1600" i="1">
                                  <a:latin typeface="Cambria Math" panose="02040503050406030204" pitchFamily="18" charset="0"/>
                                  <a:ea typeface="Cambria Math" panose="02040503050406030204" pitchFamily="18" charset="0"/>
                                </a:rPr>
                                <m:t>0</m:t>
                              </m:r>
                            </m:sub>
                          </m:sSub>
                          <m:sSup>
                            <m:sSupPr>
                              <m:ctrlPr>
                                <a:rPr lang="en-US" sz="1600" i="1">
                                  <a:latin typeface="Cambria Math" panose="02040503050406030204" pitchFamily="18" charset="0"/>
                                </a:rPr>
                              </m:ctrlPr>
                            </m:sSupPr>
                            <m:e>
                              <m:r>
                                <a:rPr lang="en-US" sz="1600" i="1">
                                  <a:latin typeface="Cambria Math" panose="02040503050406030204" pitchFamily="18" charset="0"/>
                                </a:rPr>
                                <m:t>𝑚</m:t>
                              </m:r>
                            </m:e>
                            <m:sup>
                              <m:r>
                                <a:rPr lang="en-US" sz="1600" i="1">
                                  <a:latin typeface="Cambria Math" panose="02040503050406030204" pitchFamily="18" charset="0"/>
                                </a:rPr>
                                <m:t>2</m:t>
                              </m:r>
                            </m:sup>
                          </m:sSup>
                          <m:r>
                            <a:rPr lang="en-US" sz="1600" i="1">
                              <a:latin typeface="Cambria Math" panose="02040503050406030204" pitchFamily="18" charset="0"/>
                            </a:rPr>
                            <m:t>𝜋</m:t>
                          </m:r>
                        </m:den>
                      </m:f>
                      <m:r>
                        <m:rPr>
                          <m:sty m:val="p"/>
                        </m:rPr>
                        <a:rPr lang="en-US" sz="1600">
                          <a:latin typeface="Cambria Math" panose="02040503050406030204" pitchFamily="18" charset="0"/>
                        </a:rPr>
                        <m:t>Im</m:t>
                      </m:r>
                      <m:d>
                        <m:dPr>
                          <m:begChr m:val="{"/>
                          <m:endChr m:val="}"/>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𝑎</m:t>
                                  </m:r>
                                </m:sub>
                              </m:sSub>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𝜉</m:t>
                                  </m:r>
                                  <m:d>
                                    <m:dPr>
                                      <m:ctrlPr>
                                        <a:rPr lang="en-US" sz="1600" i="1">
                                          <a:latin typeface="Cambria Math" panose="02040503050406030204" pitchFamily="18" charset="0"/>
                                        </a:rPr>
                                      </m:ctrlPr>
                                    </m:dPr>
                                    <m:e>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𝑖</m:t>
                                      </m:r>
                                      <m:r>
                                        <m:rPr>
                                          <m:sty m:val="p"/>
                                        </m:rPr>
                                        <a:rPr lang="en-US" sz="1600">
                                          <a:latin typeface="Cambria Math" panose="02040503050406030204" pitchFamily="18" charset="0"/>
                                        </a:rPr>
                                        <m:t>Γ</m:t>
                                      </m:r>
                                    </m:e>
                                  </m:d>
                                </m:e>
                              </m:d>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𝑎</m:t>
                                  </m:r>
                                </m:sub>
                              </m:sSub>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𝜉</m:t>
                                  </m:r>
                                  <m:d>
                                    <m:dPr>
                                      <m:ctrlPr>
                                        <a:rPr lang="en-US" sz="1600" i="1">
                                          <a:latin typeface="Cambria Math" panose="02040503050406030204" pitchFamily="18" charset="0"/>
                                        </a:rPr>
                                      </m:ctrlPr>
                                    </m:dPr>
                                    <m:e>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𝑖</m:t>
                                      </m:r>
                                      <m:r>
                                        <m:rPr>
                                          <m:sty m:val="p"/>
                                        </m:rPr>
                                        <a:rPr lang="en-US" sz="1600">
                                          <a:latin typeface="Cambria Math" panose="02040503050406030204" pitchFamily="18" charset="0"/>
                                        </a:rPr>
                                        <m:t>Γ</m:t>
                                      </m:r>
                                    </m:e>
                                  </m:d>
                                </m:e>
                              </m:d>
                              <m:r>
                                <a:rPr lang="en-US" sz="1600" i="1">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𝑎</m:t>
                                  </m:r>
                                </m:sub>
                              </m:sSub>
                              <m:r>
                                <a:rPr lang="en-US" sz="1600" i="1">
                                  <a:latin typeface="Cambria Math" panose="02040503050406030204" pitchFamily="18" charset="0"/>
                                </a:rPr>
                                <m:t>[</m:t>
                              </m:r>
                              <m:r>
                                <a:rPr lang="en-US" sz="1600" i="1">
                                  <a:latin typeface="Cambria Math" panose="02040503050406030204" pitchFamily="18" charset="0"/>
                                </a:rPr>
                                <m:t>𝜉</m:t>
                              </m:r>
                              <m:r>
                                <a:rPr lang="en-US" sz="1600" i="1">
                                  <a:latin typeface="Cambria Math" panose="02040503050406030204" pitchFamily="18" charset="0"/>
                                </a:rPr>
                                <m:t>(0)]</m:t>
                              </m:r>
                            </m:num>
                            <m:den>
                              <m:sSup>
                                <m:sSupPr>
                                  <m:ctrlPr>
                                    <a:rPr lang="en-US" sz="1600" i="1">
                                      <a:latin typeface="Cambria Math" panose="02040503050406030204" pitchFamily="18" charset="0"/>
                                    </a:rPr>
                                  </m:ctrlPr>
                                </m:sSupPr>
                                <m:e>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𝑖</m:t>
                                  </m:r>
                                  <m:r>
                                    <m:rPr>
                                      <m:sty m:val="p"/>
                                    </m:rPr>
                                    <a:rPr lang="en-US" sz="1600">
                                      <a:latin typeface="Cambria Math" panose="02040503050406030204" pitchFamily="18" charset="0"/>
                                    </a:rPr>
                                    <m:t>Γ</m:t>
                                  </m:r>
                                  <m:r>
                                    <a:rPr lang="en-US" sz="1600" i="1">
                                      <a:latin typeface="Cambria Math" panose="02040503050406030204" pitchFamily="18" charset="0"/>
                                    </a:rPr>
                                    <m:t>)</m:t>
                                  </m:r>
                                </m:e>
                                <m:sup>
                                  <m:r>
                                    <a:rPr lang="en-US" sz="1600" i="1">
                                      <a:latin typeface="Cambria Math" panose="02040503050406030204" pitchFamily="18" charset="0"/>
                                    </a:rPr>
                                    <m:t>2</m:t>
                                  </m:r>
                                </m:sup>
                              </m:sSup>
                            </m:den>
                          </m:f>
                        </m:e>
                      </m:d>
                      <m:nary>
                        <m:naryPr>
                          <m:limLoc m:val="undOvr"/>
                          <m:ctrlPr>
                            <a:rPr lang="en-US" sz="1600" i="1">
                              <a:latin typeface="Cambria Math" panose="02040503050406030204" pitchFamily="18" charset="0"/>
                            </a:rPr>
                          </m:ctrlPr>
                        </m:naryPr>
                        <m: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m:rPr>
                                  <m:sty m:val="p"/>
                                </m:rPr>
                                <a:rPr lang="en-US" sz="1600">
                                  <a:latin typeface="Cambria Math" panose="02040503050406030204" pitchFamily="18" charset="0"/>
                                </a:rPr>
                                <m:t>max</m:t>
                              </m:r>
                            </m:sub>
                          </m:sSub>
                        </m:sub>
                        <m:sup>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m:rPr>
                                  <m:sty m:val="p"/>
                                </m:rPr>
                                <a:rPr lang="en-US" sz="1600">
                                  <a:latin typeface="Cambria Math" panose="02040503050406030204" pitchFamily="18" charset="0"/>
                                </a:rPr>
                                <m:t>max</m:t>
                              </m:r>
                            </m:sub>
                          </m:sSub>
                        </m:sup>
                        <m:e>
                          <m:d>
                            <m:dPr>
                              <m:begChr m:val="{"/>
                              <m:endChr m:val="}"/>
                              <m:ctrlPr>
                                <a:rPr lang="en-US" sz="1600" i="1">
                                  <a:latin typeface="Cambria Math" panose="02040503050406030204" pitchFamily="18" charset="0"/>
                                </a:rPr>
                              </m:ctrlPr>
                            </m:dPr>
                            <m:e>
                              <m:r>
                                <a:rPr lang="en-US" sz="1600" i="1">
                                  <a:latin typeface="Cambria Math" panose="02040503050406030204" pitchFamily="18" charset="0"/>
                                </a:rPr>
                                <m:t>1−</m:t>
                              </m:r>
                              <m:r>
                                <a:rPr lang="en-US" sz="1600" i="1">
                                  <a:latin typeface="Cambria Math" panose="02040503050406030204" pitchFamily="18" charset="0"/>
                                </a:rPr>
                                <m:t>𝑓</m:t>
                              </m:r>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𝑐</m:t>
                                      </m:r>
                                    </m:sub>
                                  </m:sSub>
                                  <m:d>
                                    <m:dPr>
                                      <m:ctrlPr>
                                        <a:rPr lang="en-US" sz="1600" i="1">
                                          <a:latin typeface="Cambria Math" panose="02040503050406030204" pitchFamily="18" charset="0"/>
                                        </a:rPr>
                                      </m:ctrlPr>
                                    </m:dPr>
                                    <m:e>
                                      <m:r>
                                        <a:rPr lang="en-US" sz="1600" i="1">
                                          <a:latin typeface="Cambria Math" panose="02040503050406030204" pitchFamily="18" charset="0"/>
                                        </a:rPr>
                                        <m:t>𝐸</m:t>
                                      </m:r>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𝑘</m:t>
                                          </m:r>
                                        </m:e>
                                        <m:sub>
                                          <m:r>
                                            <a:rPr lang="en-US" sz="1600" i="1">
                                              <a:latin typeface="Cambria Math" panose="02040503050406030204" pitchFamily="18" charset="0"/>
                                            </a:rPr>
                                            <m:t>𝑧</m:t>
                                          </m:r>
                                        </m:sub>
                                        <m:sup>
                                          <m:r>
                                            <a:rPr lang="en-US" sz="1600" i="1">
                                              <a:latin typeface="Cambria Math" panose="02040503050406030204" pitchFamily="18" charset="0"/>
                                            </a:rPr>
                                            <m:t>2</m:t>
                                          </m:r>
                                        </m:sup>
                                      </m:sSubSup>
                                    </m:e>
                                  </m:d>
                                </m:e>
                              </m:d>
                            </m:e>
                          </m:d>
                          <m:r>
                            <a:rPr lang="en-US" sz="1600" i="1">
                              <a:latin typeface="Cambria Math" panose="02040503050406030204" pitchFamily="18" charset="0"/>
                            </a:rPr>
                            <m:t>𝑑</m:t>
                          </m:r>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a:rPr lang="en-US" sz="1600" i="1">
                                  <a:latin typeface="Cambria Math" panose="02040503050406030204" pitchFamily="18" charset="0"/>
                                </a:rPr>
                                <m:t>𝑧</m:t>
                              </m:r>
                            </m:sub>
                          </m:sSub>
                        </m:e>
                      </m:nary>
                    </m:oMath>
                  </m:oMathPara>
                </a14:m>
                <a:endParaRPr lang="en-US" sz="1600" dirty="0"/>
              </a:p>
            </p:txBody>
          </p:sp>
        </mc:Choice>
        <mc:Fallback xmlns="">
          <p:sp>
            <p:nvSpPr>
              <p:cNvPr id="5" name="TextBox 4">
                <a:extLst>
                  <a:ext uri="{FF2B5EF4-FFF2-40B4-BE49-F238E27FC236}">
                    <a16:creationId xmlns:a16="http://schemas.microsoft.com/office/drawing/2014/main" id="{E4549223-5A97-2FD0-1DB6-ECD25C82589F}"/>
                  </a:ext>
                </a:extLst>
              </p:cNvPr>
              <p:cNvSpPr txBox="1">
                <a:spLocks noRot="1" noChangeAspect="1" noMove="1" noResize="1" noEditPoints="1" noAdjustHandles="1" noChangeArrowheads="1" noChangeShapeType="1" noTextEdit="1"/>
              </p:cNvSpPr>
              <p:nvPr/>
            </p:nvSpPr>
            <p:spPr>
              <a:xfrm>
                <a:off x="3416061" y="0"/>
                <a:ext cx="8775939" cy="1116011"/>
              </a:xfrm>
              <a:prstGeom prst="rect">
                <a:avLst/>
              </a:prstGeom>
              <a:blipFill>
                <a:blip r:embed="rId5"/>
                <a:stretch>
                  <a:fillRect l="-138"/>
                </a:stretch>
              </a:blipFill>
              <a:ln w="38100">
                <a:solidFill>
                  <a:srgbClr val="47D45A"/>
                </a:solid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E9557698-EA33-C1A0-A855-B30CD9324C05}"/>
              </a:ext>
            </a:extLst>
          </p:cNvPr>
          <p:cNvSpPr txBox="1"/>
          <p:nvPr/>
        </p:nvSpPr>
        <p:spPr>
          <a:xfrm>
            <a:off x="2420826" y="4446917"/>
            <a:ext cx="2194305" cy="400110"/>
          </a:xfrm>
          <a:prstGeom prst="rect">
            <a:avLst/>
          </a:prstGeom>
          <a:solidFill>
            <a:srgbClr val="FFC000"/>
          </a:solidFill>
        </p:spPr>
        <p:txBody>
          <a:bodyPr wrap="square" rtlCol="0">
            <a:spAutoFit/>
          </a:bodyPr>
          <a:lstStyle/>
          <a:p>
            <a:pPr algn="ctr"/>
            <a:r>
              <a:rPr lang="en-US" sz="2000" dirty="0"/>
              <a:t>Fermi singularity?</a:t>
            </a:r>
          </a:p>
        </p:txBody>
      </p:sp>
      <p:cxnSp>
        <p:nvCxnSpPr>
          <p:cNvPr id="2" name="Straight Arrow Connector 1">
            <a:extLst>
              <a:ext uri="{FF2B5EF4-FFF2-40B4-BE49-F238E27FC236}">
                <a16:creationId xmlns:a16="http://schemas.microsoft.com/office/drawing/2014/main" id="{3346D2E6-BAA2-5477-DFCC-7407A2DCE862}"/>
              </a:ext>
            </a:extLst>
          </p:cNvPr>
          <p:cNvCxnSpPr>
            <a:cxnSpLocks/>
          </p:cNvCxnSpPr>
          <p:nvPr/>
        </p:nvCxnSpPr>
        <p:spPr>
          <a:xfrm flipV="1">
            <a:off x="2802835" y="2822713"/>
            <a:ext cx="613226" cy="176916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047DF59F-332F-1AAB-706D-63F2F3D4620D}"/>
              </a:ext>
            </a:extLst>
          </p:cNvPr>
          <p:cNvGrpSpPr/>
          <p:nvPr/>
        </p:nvGrpSpPr>
        <p:grpSpPr>
          <a:xfrm>
            <a:off x="2420826" y="1020493"/>
            <a:ext cx="7112000" cy="4572000"/>
            <a:chOff x="2420826" y="1020493"/>
            <a:chExt cx="7112000" cy="4572000"/>
          </a:xfrm>
        </p:grpSpPr>
        <p:pic>
          <p:nvPicPr>
            <p:cNvPr id="9" name="Graphic 8">
              <a:extLst>
                <a:ext uri="{FF2B5EF4-FFF2-40B4-BE49-F238E27FC236}">
                  <a16:creationId xmlns:a16="http://schemas.microsoft.com/office/drawing/2014/main" id="{9CD4D0B9-895D-7FCB-1E32-E18047D8E5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20826" y="1020493"/>
              <a:ext cx="7112000" cy="4572000"/>
            </a:xfrm>
            <a:prstGeom prst="rect">
              <a:avLst/>
            </a:prstGeom>
          </p:spPr>
        </p:pic>
        <p:sp>
          <p:nvSpPr>
            <p:cNvPr id="14" name="Rectangle 13">
              <a:extLst>
                <a:ext uri="{FF2B5EF4-FFF2-40B4-BE49-F238E27FC236}">
                  <a16:creationId xmlns:a16="http://schemas.microsoft.com/office/drawing/2014/main" id="{CC9C15A1-A464-BB7D-DB8A-469F2104C4CF}"/>
                </a:ext>
              </a:extLst>
            </p:cNvPr>
            <p:cNvSpPr/>
            <p:nvPr/>
          </p:nvSpPr>
          <p:spPr>
            <a:xfrm>
              <a:off x="2420826" y="1020493"/>
              <a:ext cx="7112000" cy="4571999"/>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16861760-D9D4-231C-0E7C-361E96775DED}"/>
              </a:ext>
            </a:extLst>
          </p:cNvPr>
          <p:cNvGrpSpPr/>
          <p:nvPr/>
        </p:nvGrpSpPr>
        <p:grpSpPr>
          <a:xfrm>
            <a:off x="2027590" y="888155"/>
            <a:ext cx="8792810" cy="4723945"/>
            <a:chOff x="2027590" y="888155"/>
            <a:chExt cx="8792810" cy="4723945"/>
          </a:xfrm>
        </p:grpSpPr>
        <p:pic>
          <p:nvPicPr>
            <p:cNvPr id="16" name="Picture 15">
              <a:extLst>
                <a:ext uri="{FF2B5EF4-FFF2-40B4-BE49-F238E27FC236}">
                  <a16:creationId xmlns:a16="http://schemas.microsoft.com/office/drawing/2014/main" id="{87518863-FBDF-7B8B-F4FC-D25ABEC82F39}"/>
                </a:ext>
              </a:extLst>
            </p:cNvPr>
            <p:cNvPicPr>
              <a:picLocks noChangeAspect="1"/>
            </p:cNvPicPr>
            <p:nvPr/>
          </p:nvPicPr>
          <p:blipFill>
            <a:blip r:embed="rId8"/>
            <a:stretch>
              <a:fillRect/>
            </a:stretch>
          </p:blipFill>
          <p:spPr>
            <a:xfrm>
              <a:off x="2027591" y="888155"/>
              <a:ext cx="8792809" cy="4704338"/>
            </a:xfrm>
            <a:prstGeom prst="rect">
              <a:avLst/>
            </a:prstGeom>
          </p:spPr>
        </p:pic>
        <p:sp>
          <p:nvSpPr>
            <p:cNvPr id="17" name="Rectangle 16">
              <a:extLst>
                <a:ext uri="{FF2B5EF4-FFF2-40B4-BE49-F238E27FC236}">
                  <a16:creationId xmlns:a16="http://schemas.microsoft.com/office/drawing/2014/main" id="{DF08B68A-7439-D358-709A-159A9C8041CC}"/>
                </a:ext>
              </a:extLst>
            </p:cNvPr>
            <p:cNvSpPr/>
            <p:nvPr/>
          </p:nvSpPr>
          <p:spPr>
            <a:xfrm>
              <a:off x="2027590" y="907762"/>
              <a:ext cx="8792809" cy="4704338"/>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64FE3D66-91BA-C099-D7F8-512348F0FC38}"/>
              </a:ext>
            </a:extLst>
          </p:cNvPr>
          <p:cNvSpPr txBox="1"/>
          <p:nvPr/>
        </p:nvSpPr>
        <p:spPr>
          <a:xfrm>
            <a:off x="457200" y="2652150"/>
            <a:ext cx="2456383" cy="584775"/>
          </a:xfrm>
          <a:prstGeom prst="rect">
            <a:avLst/>
          </a:prstGeom>
          <a:solidFill>
            <a:srgbClr val="FFC000"/>
          </a:solidFill>
        </p:spPr>
        <p:txBody>
          <a:bodyPr wrap="square" rtlCol="0">
            <a:spAutoFit/>
          </a:bodyPr>
          <a:lstStyle/>
          <a:p>
            <a:pPr algn="ctr"/>
            <a:r>
              <a:rPr lang="en-US" sz="1600" dirty="0"/>
              <a:t>Redshift due to bandgap renormalization.</a:t>
            </a:r>
          </a:p>
        </p:txBody>
      </p:sp>
      <p:sp>
        <p:nvSpPr>
          <p:cNvPr id="6" name="Google Shape;99;p16">
            <a:extLst>
              <a:ext uri="{FF2B5EF4-FFF2-40B4-BE49-F238E27FC236}">
                <a16:creationId xmlns:a16="http://schemas.microsoft.com/office/drawing/2014/main" id="{64F63C46-9F3B-27F8-7D33-46C8B0C24D31}"/>
              </a:ext>
            </a:extLst>
          </p:cNvPr>
          <p:cNvSpPr txBox="1"/>
          <p:nvPr/>
        </p:nvSpPr>
        <p:spPr>
          <a:xfrm>
            <a:off x="6090270" y="5822484"/>
            <a:ext cx="6108657"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bg1"/>
                </a:solidFill>
                <a:ea typeface="Calibri"/>
                <a:cs typeface="Times New Roman"/>
                <a:sym typeface="Times New Roman"/>
              </a:rPr>
              <a:t>L. Viña and M. Cardona, Phys. Rev. B </a:t>
            </a:r>
            <a:r>
              <a:rPr lang="en-US" b="1" dirty="0">
                <a:solidFill>
                  <a:schemeClr val="bg1"/>
                </a:solidFill>
                <a:ea typeface="Calibri"/>
                <a:cs typeface="Times New Roman"/>
                <a:sym typeface="Times New Roman"/>
              </a:rPr>
              <a:t>29</a:t>
            </a:r>
            <a:r>
              <a:rPr lang="en-US" dirty="0">
                <a:solidFill>
                  <a:schemeClr val="bg1"/>
                </a:solidFill>
                <a:ea typeface="Calibri"/>
                <a:cs typeface="Times New Roman"/>
                <a:sym typeface="Times New Roman"/>
              </a:rPr>
              <a:t>, 6739 (1984).</a:t>
            </a:r>
            <a:endParaRPr lang="fr-FR" dirty="0">
              <a:solidFill>
                <a:schemeClr val="bg1"/>
              </a:solidFill>
              <a:latin typeface="+mn-lt"/>
              <a:ea typeface="Calibri"/>
              <a:cs typeface="Times New Roman"/>
              <a:sym typeface="Times New Roman"/>
            </a:endParaRPr>
          </a:p>
        </p:txBody>
      </p:sp>
    </p:spTree>
    <p:extLst>
      <p:ext uri="{BB962C8B-B14F-4D97-AF65-F5344CB8AC3E}">
        <p14:creationId xmlns:p14="http://schemas.microsoft.com/office/powerpoint/2010/main" val="107339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89C83-A1BD-D133-AB6C-0EF155273BFE}"/>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9F47D89-4A64-E420-915F-4A3586BF8C1A}"/>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37</a:t>
            </a:fld>
            <a:endParaRPr lang="en-US" sz="1600" dirty="0"/>
          </a:p>
        </p:txBody>
      </p:sp>
      <p:sp>
        <p:nvSpPr>
          <p:cNvPr id="4" name="Title 1">
            <a:extLst>
              <a:ext uri="{FF2B5EF4-FFF2-40B4-BE49-F238E27FC236}">
                <a16:creationId xmlns:a16="http://schemas.microsoft.com/office/drawing/2014/main" id="{13A90E3C-57C5-1904-8A62-0EA92772D8B6}"/>
              </a:ext>
            </a:extLst>
          </p:cNvPr>
          <p:cNvSpPr>
            <a:spLocks noGrp="1"/>
          </p:cNvSpPr>
          <p:nvPr>
            <p:ph type="title"/>
          </p:nvPr>
        </p:nvSpPr>
        <p:spPr>
          <a:xfrm>
            <a:off x="838200" y="0"/>
            <a:ext cx="10515600" cy="1325563"/>
          </a:xfrm>
        </p:spPr>
        <p:txBody>
          <a:bodyPr>
            <a:normAutofit/>
          </a:bodyPr>
          <a:lstStyle/>
          <a:p>
            <a:r>
              <a:rPr lang="en-US" sz="3000" dirty="0"/>
              <a:t>Carrier relaxation</a:t>
            </a:r>
          </a:p>
        </p:txBody>
      </p:sp>
      <p:grpSp>
        <p:nvGrpSpPr>
          <p:cNvPr id="11" name="Group 10">
            <a:extLst>
              <a:ext uri="{FF2B5EF4-FFF2-40B4-BE49-F238E27FC236}">
                <a16:creationId xmlns:a16="http://schemas.microsoft.com/office/drawing/2014/main" id="{8667BD8E-64BD-DCDA-5232-798548134114}"/>
              </a:ext>
            </a:extLst>
          </p:cNvPr>
          <p:cNvGrpSpPr/>
          <p:nvPr/>
        </p:nvGrpSpPr>
        <p:grpSpPr>
          <a:xfrm>
            <a:off x="2019572" y="2318193"/>
            <a:ext cx="6525715" cy="3408153"/>
            <a:chOff x="1080175" y="1932731"/>
            <a:chExt cx="6223485" cy="3394630"/>
          </a:xfrm>
        </p:grpSpPr>
        <p:pic>
          <p:nvPicPr>
            <p:cNvPr id="10" name="Graphic 9">
              <a:extLst>
                <a:ext uri="{FF2B5EF4-FFF2-40B4-BE49-F238E27FC236}">
                  <a16:creationId xmlns:a16="http://schemas.microsoft.com/office/drawing/2014/main" id="{F1EBA0F5-2E2D-D49C-C6FD-E4536CF12D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175" y="1932731"/>
              <a:ext cx="6223485" cy="3394628"/>
            </a:xfrm>
            <a:prstGeom prst="rect">
              <a:avLst/>
            </a:prstGeom>
          </p:spPr>
        </p:pic>
        <p:sp>
          <p:nvSpPr>
            <p:cNvPr id="20" name="Rectangle 19">
              <a:extLst>
                <a:ext uri="{FF2B5EF4-FFF2-40B4-BE49-F238E27FC236}">
                  <a16:creationId xmlns:a16="http://schemas.microsoft.com/office/drawing/2014/main" id="{A0551BCA-FA8C-A13B-D728-2B62CDFA9F6F}"/>
                </a:ext>
              </a:extLst>
            </p:cNvPr>
            <p:cNvSpPr/>
            <p:nvPr/>
          </p:nvSpPr>
          <p:spPr>
            <a:xfrm>
              <a:off x="1080176" y="1932732"/>
              <a:ext cx="6208934" cy="3394629"/>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8D1D560-CE04-19A5-AC18-AB9574B0F7BA}"/>
                  </a:ext>
                </a:extLst>
              </p:cNvPr>
              <p:cNvSpPr txBox="1"/>
              <p:nvPr/>
            </p:nvSpPr>
            <p:spPr>
              <a:xfrm>
                <a:off x="4274528" y="4363482"/>
                <a:ext cx="2702283" cy="831381"/>
              </a:xfrm>
              <a:prstGeom prst="rect">
                <a:avLst/>
              </a:prstGeom>
              <a:solidFill>
                <a:srgbClr val="FFC000"/>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𝑇</m:t>
                          </m:r>
                        </m:e>
                        <m:sub>
                          <m:r>
                            <m:rPr>
                              <m:sty m:val="p"/>
                            </m:rPr>
                            <a:rPr lang="en-US" sz="1600" b="0" i="0" smtClean="0">
                              <a:latin typeface="Cambria Math" panose="02040503050406030204" pitchFamily="18" charset="0"/>
                              <a:ea typeface="Cambria Math" panose="02040503050406030204" pitchFamily="18" charset="0"/>
                            </a:rPr>
                            <m:t>c</m:t>
                          </m:r>
                        </m:sub>
                      </m:sSub>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𝑡</m:t>
                          </m:r>
                        </m:e>
                      </m:d>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𝑇</m:t>
                          </m:r>
                        </m:e>
                        <m:sub>
                          <m:r>
                            <a:rPr lang="en-US" sz="1600" b="0" i="1" smtClean="0">
                              <a:latin typeface="Cambria Math" panose="02040503050406030204" pitchFamily="18" charset="0"/>
                              <a:ea typeface="Cambria Math" panose="02040503050406030204" pitchFamily="18" charset="0"/>
                            </a:rPr>
                            <m:t>0</m:t>
                          </m:r>
                        </m:sub>
                      </m:sSub>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𝐶</m:t>
                          </m:r>
                        </m:num>
                        <m:den>
                          <m:r>
                            <a:rPr lang="en-US" sz="1600" i="1">
                              <a:latin typeface="Cambria Math" panose="02040503050406030204" pitchFamily="18" charset="0"/>
                              <a:ea typeface="Times New Roman" panose="02020603050405020304" pitchFamily="18" charset="0"/>
                              <a:cs typeface="Times New Roman" panose="02020603050405020304" pitchFamily="18" charset="0"/>
                            </a:rPr>
                            <m:t>3</m:t>
                          </m:r>
                          <m:sSub>
                            <m:sSub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cs typeface="Times New Roman" panose="02020603050405020304" pitchFamily="18" charset="0"/>
                                </a:rPr>
                                <m:t>𝑘</m:t>
                              </m:r>
                            </m:e>
                            <m:sub>
                              <m:r>
                                <m:rPr>
                                  <m:sty m:val="p"/>
                                </m:rPr>
                                <a:rPr lang="en-US" sz="1600">
                                  <a:latin typeface="Cambria Math" panose="02040503050406030204" pitchFamily="18" charset="0"/>
                                  <a:ea typeface="Times New Roman" panose="02020603050405020304" pitchFamily="18" charset="0"/>
                                  <a:cs typeface="Times New Roman" panose="02020603050405020304" pitchFamily="18" charset="0"/>
                                </a:rPr>
                                <m:t>B</m:t>
                              </m:r>
                            </m:sub>
                          </m:sSub>
                        </m:den>
                      </m:f>
                      <m:nary>
                        <m:naryPr>
                          <m:limLoc m:val="undOvr"/>
                          <m:ctrlPr>
                            <a:rPr lang="en-US" sz="1600" b="0" i="1" smtClean="0">
                              <a:latin typeface="Cambria Math" panose="02040503050406030204" pitchFamily="18" charset="0"/>
                              <a:ea typeface="Cambria Math" panose="02040503050406030204" pitchFamily="18" charset="0"/>
                            </a:rPr>
                          </m:ctrlPr>
                        </m:naryPr>
                        <m:sub>
                          <m:r>
                            <m:rPr>
                              <m:brk m:alnAt="24"/>
                            </m:rPr>
                            <a:rPr lang="en-US" sz="1600" b="0" i="1" smtClean="0">
                              <a:latin typeface="Cambria Math" panose="02040503050406030204" pitchFamily="18" charset="0"/>
                              <a:ea typeface="Cambria Math" panose="02040503050406030204" pitchFamily="18" charset="0"/>
                            </a:rPr>
                            <m:t>0</m:t>
                          </m:r>
                        </m:sub>
                        <m:sup>
                          <m:r>
                            <a:rPr lang="en-US" sz="1600" b="0" i="1" smtClean="0">
                              <a:latin typeface="Cambria Math" panose="02040503050406030204" pitchFamily="18" charset="0"/>
                              <a:ea typeface="Cambria Math" panose="02040503050406030204" pitchFamily="18" charset="0"/>
                            </a:rPr>
                            <m:t>𝑡</m:t>
                          </m:r>
                        </m:sup>
                        <m:e>
                          <m:d>
                            <m:dPr>
                              <m:begChr m:val="|"/>
                              <m:endChr m:val="|"/>
                              <m:ctrlPr>
                                <a:rPr lang="en-US" sz="1600" b="0" i="1" smtClean="0">
                                  <a:latin typeface="Cambria Math" panose="02040503050406030204" pitchFamily="18" charset="0"/>
                                  <a:ea typeface="Cambria Math" panose="02040503050406030204" pitchFamily="18" charset="0"/>
                                </a:rPr>
                              </m:ctrlPr>
                            </m:dPr>
                            <m:e>
                              <m:d>
                                <m:dPr>
                                  <m:begChr m:val="⟨"/>
                                  <m:endChr m:val="⟩"/>
                                  <m:ctrlPr>
                                    <a:rPr lang="en-US" sz="1600" i="1">
                                      <a:latin typeface="Cambria Math" panose="02040503050406030204" pitchFamily="18" charset="0"/>
                                      <a:ea typeface="Cambria Math" panose="02040503050406030204" pitchFamily="18" charset="0"/>
                                    </a:rPr>
                                  </m:ctrlPr>
                                </m:dPr>
                                <m:e>
                                  <m:f>
                                    <m:fPr>
                                      <m:ctrlPr>
                                        <a:rPr lang="en-US" sz="1600" i="1">
                                          <a:latin typeface="Cambria Math" panose="02040503050406030204" pitchFamily="18" charset="0"/>
                                          <a:ea typeface="Cambria Math" panose="02040503050406030204" pitchFamily="18" charset="0"/>
                                        </a:rPr>
                                      </m:ctrlPr>
                                    </m:fPr>
                                    <m:num>
                                      <m:r>
                                        <m:rPr>
                                          <m:sty m:val="p"/>
                                        </m:rPr>
                                        <a:rPr lang="en-US" sz="1600">
                                          <a:latin typeface="Cambria Math" panose="02040503050406030204" pitchFamily="18" charset="0"/>
                                          <a:ea typeface="Cambria Math" panose="02040503050406030204" pitchFamily="18" charset="0"/>
                                        </a:rPr>
                                        <m:t>d</m:t>
                                      </m:r>
                                      <m:r>
                                        <a:rPr lang="en-US" sz="1600" i="1">
                                          <a:latin typeface="Cambria Math" panose="02040503050406030204" pitchFamily="18" charset="0"/>
                                          <a:ea typeface="Cambria Math" panose="02040503050406030204" pitchFamily="18" charset="0"/>
                                        </a:rPr>
                                        <m:t>𝐸</m:t>
                                      </m:r>
                                    </m:num>
                                    <m:den>
                                      <m:r>
                                        <m:rPr>
                                          <m:sty m:val="p"/>
                                        </m:rPr>
                                        <a:rPr lang="en-US" sz="1600">
                                          <a:latin typeface="Cambria Math" panose="02040503050406030204" pitchFamily="18" charset="0"/>
                                          <a:ea typeface="Cambria Math" panose="02040503050406030204" pitchFamily="18" charset="0"/>
                                        </a:rPr>
                                        <m:t>d</m:t>
                                      </m:r>
                                      <m:r>
                                        <a:rPr lang="en-US" sz="1600" i="1">
                                          <a:latin typeface="Cambria Math" panose="02040503050406030204" pitchFamily="18" charset="0"/>
                                          <a:ea typeface="Cambria Math" panose="02040503050406030204" pitchFamily="18" charset="0"/>
                                        </a:rPr>
                                        <m:t>𝑡</m:t>
                                      </m:r>
                                    </m:den>
                                  </m:f>
                                </m:e>
                              </m:d>
                            </m:e>
                          </m:d>
                          <m:r>
                            <m:rPr>
                              <m:sty m:val="p"/>
                            </m:rPr>
                            <a:rPr lang="en-US" sz="1600" b="0" i="1" smtClean="0">
                              <a:latin typeface="Cambria Math" panose="02040503050406030204" pitchFamily="18" charset="0"/>
                              <a:ea typeface="Cambria Math" panose="02040503050406030204" pitchFamily="18" charset="0"/>
                            </a:rPr>
                            <m:t>d</m:t>
                          </m:r>
                          <m:r>
                            <a:rPr lang="en-US" sz="1600" b="0" i="1" smtClean="0">
                              <a:latin typeface="Cambria Math" panose="02040503050406030204" pitchFamily="18" charset="0"/>
                              <a:ea typeface="Cambria Math" panose="02040503050406030204" pitchFamily="18" charset="0"/>
                            </a:rPr>
                            <m:t>𝑡</m:t>
                          </m:r>
                        </m:e>
                      </m:nary>
                    </m:oMath>
                  </m:oMathPara>
                </a14:m>
                <a:endParaRPr lang="en-US" sz="1600" dirty="0"/>
              </a:p>
            </p:txBody>
          </p:sp>
        </mc:Choice>
        <mc:Fallback xmlns="">
          <p:sp>
            <p:nvSpPr>
              <p:cNvPr id="21" name="TextBox 20">
                <a:extLst>
                  <a:ext uri="{FF2B5EF4-FFF2-40B4-BE49-F238E27FC236}">
                    <a16:creationId xmlns:a16="http://schemas.microsoft.com/office/drawing/2014/main" id="{18D1D560-CE04-19A5-AC18-AB9574B0F7BA}"/>
                  </a:ext>
                </a:extLst>
              </p:cNvPr>
              <p:cNvSpPr txBox="1">
                <a:spLocks noRot="1" noChangeAspect="1" noMove="1" noResize="1" noEditPoints="1" noAdjustHandles="1" noChangeArrowheads="1" noChangeShapeType="1" noTextEdit="1"/>
              </p:cNvSpPr>
              <p:nvPr/>
            </p:nvSpPr>
            <p:spPr>
              <a:xfrm>
                <a:off x="4274528" y="4363482"/>
                <a:ext cx="2702283" cy="831381"/>
              </a:xfrm>
              <a:prstGeom prst="rect">
                <a:avLst/>
              </a:prstGeom>
              <a:blipFill>
                <a:blip r:embed="rId5"/>
                <a:stretch>
                  <a:fillRect/>
                </a:stretch>
              </a:blipFill>
            </p:spPr>
            <p:txBody>
              <a:bodyPr/>
              <a:lstStyle/>
              <a:p>
                <a:r>
                  <a:rPr lang="en-US">
                    <a:noFill/>
                  </a:rPr>
                  <a:t> </a:t>
                </a:r>
              </a:p>
            </p:txBody>
          </p:sp>
        </mc:Fallback>
      </mc:AlternateContent>
      <p:sp>
        <p:nvSpPr>
          <p:cNvPr id="6" name="Google Shape;99;p16">
            <a:extLst>
              <a:ext uri="{FF2B5EF4-FFF2-40B4-BE49-F238E27FC236}">
                <a16:creationId xmlns:a16="http://schemas.microsoft.com/office/drawing/2014/main" id="{6A888BA6-1526-388C-140C-BB3952F13510}"/>
              </a:ext>
            </a:extLst>
          </p:cNvPr>
          <p:cNvSpPr txBox="1"/>
          <p:nvPr/>
        </p:nvSpPr>
        <p:spPr>
          <a:xfrm>
            <a:off x="6090270" y="5822484"/>
            <a:ext cx="6108657" cy="1046410"/>
          </a:xfrm>
          <a:prstGeom prst="rect">
            <a:avLst/>
          </a:prstGeom>
          <a:noFill/>
          <a:ln>
            <a:noFill/>
          </a:ln>
        </p:spPr>
        <p:txBody>
          <a:bodyPr spcFirstLastPara="1" wrap="square" lIns="91425" tIns="91425" rIns="91425" bIns="91425" anchor="t" anchorCtr="0">
            <a:spAutoFit/>
          </a:bodyPr>
          <a:lstStyle/>
          <a:p>
            <a:r>
              <a:rPr lang="en-US" dirty="0">
                <a:solidFill>
                  <a:schemeClr val="bg1"/>
                </a:solidFill>
                <a:ea typeface="Calibri"/>
                <a:cs typeface="Times New Roman"/>
                <a:sym typeface="Times New Roman"/>
              </a:rPr>
              <a:t>J. Shah and R. F. Leheny, in </a:t>
            </a:r>
            <a:r>
              <a:rPr lang="en-US" i="1" dirty="0">
                <a:solidFill>
                  <a:schemeClr val="bg1"/>
                </a:solidFill>
                <a:ea typeface="Calibri"/>
                <a:cs typeface="Times New Roman"/>
                <a:sym typeface="Times New Roman"/>
              </a:rPr>
              <a:t>Semiconductors Probed by Ultrafast Laser Spectroscopy Volume I</a:t>
            </a:r>
            <a:r>
              <a:rPr lang="en-US" dirty="0">
                <a:solidFill>
                  <a:schemeClr val="bg1"/>
                </a:solidFill>
                <a:ea typeface="Calibri"/>
                <a:cs typeface="Times New Roman"/>
                <a:sym typeface="Times New Roman"/>
              </a:rPr>
              <a:t>, edited by </a:t>
            </a:r>
            <a:r>
              <a:rPr lang="fr-FR" dirty="0">
                <a:solidFill>
                  <a:schemeClr val="bg1"/>
                </a:solidFill>
                <a:ea typeface="Calibri"/>
                <a:cs typeface="Times New Roman"/>
                <a:sym typeface="Times New Roman"/>
              </a:rPr>
              <a:t>R. R. </a:t>
            </a:r>
            <a:r>
              <a:rPr lang="fr-FR" dirty="0" err="1">
                <a:solidFill>
                  <a:schemeClr val="bg1"/>
                </a:solidFill>
                <a:ea typeface="Calibri"/>
                <a:cs typeface="Times New Roman"/>
                <a:sym typeface="Times New Roman"/>
              </a:rPr>
              <a:t>Alfano</a:t>
            </a:r>
            <a:r>
              <a:rPr lang="fr-FR" dirty="0">
                <a:solidFill>
                  <a:schemeClr val="bg1"/>
                </a:solidFill>
                <a:ea typeface="Calibri"/>
                <a:cs typeface="Times New Roman"/>
                <a:sym typeface="Times New Roman"/>
              </a:rPr>
              <a:t> (Academic </a:t>
            </a:r>
            <a:r>
              <a:rPr lang="fr-FR" dirty="0" err="1">
                <a:solidFill>
                  <a:schemeClr val="bg1"/>
                </a:solidFill>
                <a:ea typeface="Calibri"/>
                <a:cs typeface="Times New Roman"/>
                <a:sym typeface="Times New Roman"/>
              </a:rPr>
              <a:t>Press</a:t>
            </a:r>
            <a:r>
              <a:rPr lang="fr-FR" dirty="0">
                <a:solidFill>
                  <a:schemeClr val="bg1"/>
                </a:solidFill>
                <a:ea typeface="Calibri"/>
                <a:cs typeface="Times New Roman"/>
                <a:sym typeface="Times New Roman"/>
              </a:rPr>
              <a:t>, 1984).</a:t>
            </a:r>
          </a:p>
          <a:p>
            <a:pPr marL="0" lvl="0" indent="0" algn="l" rtl="0">
              <a:spcBef>
                <a:spcPts val="0"/>
              </a:spcBef>
              <a:spcAft>
                <a:spcPts val="0"/>
              </a:spcAft>
              <a:buNone/>
            </a:pPr>
            <a:r>
              <a:rPr lang="en-US" dirty="0">
                <a:solidFill>
                  <a:schemeClr val="bg1"/>
                </a:solidFill>
                <a:ea typeface="Calibri"/>
                <a:cs typeface="Times New Roman"/>
                <a:sym typeface="Times New Roman"/>
              </a:rPr>
              <a:t>J. Menéndez </a:t>
            </a:r>
            <a:r>
              <a:rPr lang="en-US" i="1" dirty="0">
                <a:solidFill>
                  <a:schemeClr val="bg1"/>
                </a:solidFill>
                <a:ea typeface="Calibri"/>
                <a:cs typeface="Times New Roman"/>
                <a:sym typeface="Times New Roman"/>
              </a:rPr>
              <a:t>et al.</a:t>
            </a:r>
            <a:r>
              <a:rPr lang="en-US" dirty="0">
                <a:solidFill>
                  <a:schemeClr val="bg1"/>
                </a:solidFill>
                <a:ea typeface="Calibri"/>
                <a:cs typeface="Times New Roman"/>
                <a:sym typeface="Times New Roman"/>
              </a:rPr>
              <a:t>, Phys. Rev. B </a:t>
            </a:r>
            <a:r>
              <a:rPr lang="en-US" b="1" dirty="0">
                <a:solidFill>
                  <a:schemeClr val="bg1"/>
                </a:solidFill>
                <a:ea typeface="Calibri"/>
                <a:cs typeface="Times New Roman"/>
                <a:sym typeface="Times New Roman"/>
              </a:rPr>
              <a:t>101</a:t>
            </a:r>
            <a:r>
              <a:rPr lang="en-US" dirty="0">
                <a:solidFill>
                  <a:schemeClr val="bg1"/>
                </a:solidFill>
                <a:ea typeface="Calibri"/>
                <a:cs typeface="Times New Roman"/>
                <a:sym typeface="Times New Roman"/>
              </a:rPr>
              <a:t>, 195204 (</a:t>
            </a:r>
            <a:r>
              <a:rPr lang="fr-FR" dirty="0">
                <a:solidFill>
                  <a:schemeClr val="bg1"/>
                </a:solidFill>
                <a:latin typeface="+mn-lt"/>
                <a:ea typeface="Calibri"/>
                <a:cs typeface="Times New Roman"/>
                <a:sym typeface="Times New Roman"/>
              </a:rPr>
              <a:t>2020).</a:t>
            </a:r>
          </a:p>
          <a:p>
            <a:pPr marL="0" lvl="0" indent="0" algn="l" rtl="0">
              <a:spcBef>
                <a:spcPts val="0"/>
              </a:spcBef>
              <a:spcAft>
                <a:spcPts val="0"/>
              </a:spcAft>
              <a:buNone/>
            </a:pPr>
            <a:r>
              <a:rPr lang="en-US" dirty="0">
                <a:solidFill>
                  <a:schemeClr val="bg1"/>
                </a:solidFill>
                <a:latin typeface="+mn-lt"/>
                <a:ea typeface="Calibri"/>
                <a:cs typeface="Times New Roman"/>
                <a:sym typeface="Times New Roman"/>
              </a:rPr>
              <a:t>S. Zollner </a:t>
            </a:r>
            <a:r>
              <a:rPr lang="en-US" i="1" dirty="0">
                <a:solidFill>
                  <a:schemeClr val="bg1"/>
                </a:solidFill>
                <a:latin typeface="+mn-lt"/>
                <a:ea typeface="Calibri"/>
                <a:cs typeface="Times New Roman"/>
                <a:sym typeface="Times New Roman"/>
              </a:rPr>
              <a:t>et al.</a:t>
            </a:r>
            <a:r>
              <a:rPr lang="en-US" dirty="0">
                <a:solidFill>
                  <a:schemeClr val="bg1"/>
                </a:solidFill>
                <a:latin typeface="+mn-lt"/>
                <a:ea typeface="Calibri"/>
                <a:cs typeface="Times New Roman"/>
                <a:sym typeface="Times New Roman"/>
              </a:rPr>
              <a:t>, Solid State Commun. </a:t>
            </a:r>
            <a:r>
              <a:rPr lang="en-US" b="1" dirty="0">
                <a:solidFill>
                  <a:schemeClr val="bg1"/>
                </a:solidFill>
                <a:latin typeface="+mn-lt"/>
                <a:ea typeface="Calibri"/>
                <a:cs typeface="Times New Roman"/>
                <a:sym typeface="Times New Roman"/>
              </a:rPr>
              <a:t>76</a:t>
            </a:r>
            <a:r>
              <a:rPr lang="en-US" dirty="0">
                <a:solidFill>
                  <a:schemeClr val="bg1"/>
                </a:solidFill>
                <a:latin typeface="+mn-lt"/>
                <a:ea typeface="Calibri"/>
                <a:cs typeface="Times New Roman"/>
                <a:sym typeface="Times New Roman"/>
              </a:rPr>
              <a:t>, 877 (1990).</a:t>
            </a:r>
            <a:endParaRPr lang="fr-FR" dirty="0">
              <a:solidFill>
                <a:schemeClr val="bg1"/>
              </a:solidFill>
              <a:latin typeface="+mn-lt"/>
              <a:ea typeface="Calibri"/>
              <a:cs typeface="Times New Roman"/>
              <a:sym typeface="Times New Roman"/>
            </a:endParaRPr>
          </a:p>
        </p:txBody>
      </p:sp>
      <p:pic>
        <p:nvPicPr>
          <p:cNvPr id="13" name="Picture 12">
            <a:extLst>
              <a:ext uri="{FF2B5EF4-FFF2-40B4-BE49-F238E27FC236}">
                <a16:creationId xmlns:a16="http://schemas.microsoft.com/office/drawing/2014/main" id="{2CE720BC-89D9-D890-060F-78897A01AC4E}"/>
              </a:ext>
            </a:extLst>
          </p:cNvPr>
          <p:cNvPicPr>
            <a:picLocks noChangeAspect="1"/>
          </p:cNvPicPr>
          <p:nvPr/>
        </p:nvPicPr>
        <p:blipFill>
          <a:blip r:embed="rId6"/>
          <a:stretch>
            <a:fillRect/>
          </a:stretch>
        </p:blipFill>
        <p:spPr>
          <a:xfrm>
            <a:off x="9600267" y="23272"/>
            <a:ext cx="2199846" cy="5725886"/>
          </a:xfrm>
          <a:prstGeom prst="rect">
            <a:avLst/>
          </a:prstGeom>
          <a:ln w="38100">
            <a:solidFill>
              <a:srgbClr val="FFC000"/>
            </a:solidFill>
          </a:ln>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F3C40F2-2075-37EB-E92B-E6388C06E578}"/>
                  </a:ext>
                </a:extLst>
              </p:cNvPr>
              <p:cNvSpPr txBox="1"/>
              <p:nvPr/>
            </p:nvSpPr>
            <p:spPr>
              <a:xfrm>
                <a:off x="211563" y="959162"/>
                <a:ext cx="9661779" cy="1535357"/>
              </a:xfrm>
              <a:prstGeom prst="rect">
                <a:avLst/>
              </a:prstGeom>
              <a:noFill/>
            </p:spPr>
            <p:txBody>
              <a:bodyPr wrap="square">
                <a:spAutoFit/>
              </a:bodyPr>
              <a:lstStyle/>
              <a:p>
                <a:r>
                  <a:rPr lang="en-US" sz="1600" dirty="0"/>
                  <a:t>We approximated the overall energy relaxation to</a:t>
                </a:r>
              </a:p>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ea typeface="Cambria Math" panose="02040503050406030204" pitchFamily="18" charset="0"/>
                            </a:rPr>
                          </m:ctrlPr>
                        </m:dPr>
                        <m:e>
                          <m:f>
                            <m:fPr>
                              <m:ctrlPr>
                                <a:rPr lang="en-US" sz="1600" i="1">
                                  <a:latin typeface="Cambria Math" panose="02040503050406030204" pitchFamily="18" charset="0"/>
                                  <a:ea typeface="Cambria Math" panose="02040503050406030204" pitchFamily="18" charset="0"/>
                                </a:rPr>
                              </m:ctrlPr>
                            </m:fPr>
                            <m:num>
                              <m:r>
                                <m:rPr>
                                  <m:sty m:val="p"/>
                                </m:rPr>
                                <a:rPr lang="en-US" sz="1600">
                                  <a:latin typeface="Cambria Math" panose="02040503050406030204" pitchFamily="18" charset="0"/>
                                  <a:ea typeface="Cambria Math" panose="02040503050406030204" pitchFamily="18" charset="0"/>
                                </a:rPr>
                                <m:t>d</m:t>
                              </m:r>
                              <m:r>
                                <a:rPr lang="en-US" sz="1600" i="1">
                                  <a:latin typeface="Cambria Math" panose="02040503050406030204" pitchFamily="18" charset="0"/>
                                  <a:ea typeface="Cambria Math" panose="02040503050406030204" pitchFamily="18" charset="0"/>
                                </a:rPr>
                                <m:t>𝐸</m:t>
                              </m:r>
                            </m:num>
                            <m:den>
                              <m:r>
                                <m:rPr>
                                  <m:sty m:val="p"/>
                                </m:rPr>
                                <a:rPr lang="en-US" sz="1600">
                                  <a:latin typeface="Cambria Math" panose="02040503050406030204" pitchFamily="18" charset="0"/>
                                  <a:ea typeface="Cambria Math" panose="02040503050406030204" pitchFamily="18" charset="0"/>
                                </a:rPr>
                                <m:t>d</m:t>
                              </m:r>
                              <m:r>
                                <a:rPr lang="en-US" sz="1600" i="1">
                                  <a:latin typeface="Cambria Math" panose="02040503050406030204" pitchFamily="18" charset="0"/>
                                  <a:ea typeface="Cambria Math" panose="02040503050406030204" pitchFamily="18" charset="0"/>
                                </a:rPr>
                                <m:t>𝑡</m:t>
                              </m:r>
                            </m:den>
                          </m:f>
                        </m:e>
                      </m:d>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𝐴</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𝑒</m:t>
                              </m:r>
                            </m:e>
                            <m:sup>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𝑡</m:t>
                                  </m:r>
                                </m:num>
                                <m:den>
                                  <m:r>
                                    <a:rPr lang="en-US" sz="1600" b="0" i="1" smtClean="0">
                                      <a:latin typeface="Cambria Math" panose="02040503050406030204" pitchFamily="18" charset="0"/>
                                      <a:ea typeface="Cambria Math" panose="02040503050406030204" pitchFamily="18" charset="0"/>
                                    </a:rPr>
                                    <m:t>𝜏</m:t>
                                  </m:r>
                                </m:den>
                              </m:f>
                            </m:sup>
                          </m:sSup>
                        </m:num>
                        <m:den>
                          <m:r>
                            <a:rPr lang="en-US" sz="1600" b="0" i="1" smtClean="0">
                              <a:latin typeface="Cambria Math" panose="02040503050406030204" pitchFamily="18" charset="0"/>
                              <a:ea typeface="Cambria Math" panose="02040503050406030204" pitchFamily="18" charset="0"/>
                            </a:rPr>
                            <m:t>𝜏</m:t>
                          </m:r>
                        </m:den>
                      </m:f>
                    </m:oMath>
                  </m:oMathPara>
                </a14:m>
                <a:endParaRPr lang="en-US" sz="1600" i="1" dirty="0">
                  <a:solidFill>
                    <a:schemeClr val="tx1"/>
                  </a:solidFill>
                  <a:latin typeface="Cambria Math" panose="02040503050406030204" pitchFamily="18" charset="0"/>
                  <a:ea typeface="Cambria Math" panose="02040503050406030204" pitchFamily="18" charset="0"/>
                </a:endParaRPr>
              </a:p>
              <a:p>
                <a:r>
                  <a:rPr lang="en-US" sz="1600" dirty="0"/>
                  <a:t>At its highest relaxation rate, energy is being dissipated by emitting a phonon around every 4 to 18 femtoseconds.</a:t>
                </a:r>
                <a:endParaRPr lang="en-US" sz="1600" i="1" dirty="0">
                  <a:solidFill>
                    <a:schemeClr val="tx1"/>
                  </a:solidFill>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4F3C40F2-2075-37EB-E92B-E6388C06E578}"/>
                  </a:ext>
                </a:extLst>
              </p:cNvPr>
              <p:cNvSpPr txBox="1">
                <a:spLocks noRot="1" noChangeAspect="1" noMove="1" noResize="1" noEditPoints="1" noAdjustHandles="1" noChangeArrowheads="1" noChangeShapeType="1" noTextEdit="1"/>
              </p:cNvSpPr>
              <p:nvPr/>
            </p:nvSpPr>
            <p:spPr>
              <a:xfrm>
                <a:off x="211563" y="959162"/>
                <a:ext cx="9661779" cy="1535357"/>
              </a:xfrm>
              <a:prstGeom prst="rect">
                <a:avLst/>
              </a:prstGeom>
              <a:blipFill>
                <a:blip r:embed="rId7"/>
                <a:stretch>
                  <a:fillRect l="-379" t="-1190" b="-4365"/>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4738734C-BC61-0864-C8E5-9BC02A1693ED}"/>
              </a:ext>
            </a:extLst>
          </p:cNvPr>
          <p:cNvSpPr txBox="1"/>
          <p:nvPr/>
        </p:nvSpPr>
        <p:spPr>
          <a:xfrm>
            <a:off x="6361480" y="300657"/>
            <a:ext cx="3238787" cy="830997"/>
          </a:xfrm>
          <a:prstGeom prst="rect">
            <a:avLst/>
          </a:prstGeom>
          <a:solidFill>
            <a:srgbClr val="FFC000"/>
          </a:solidFill>
        </p:spPr>
        <p:txBody>
          <a:bodyPr wrap="square" rtlCol="0">
            <a:spAutoFit/>
          </a:bodyPr>
          <a:lstStyle/>
          <a:p>
            <a:pPr algn="just"/>
            <a:r>
              <a:rPr lang="en-US" sz="1600" dirty="0"/>
              <a:t>Phonons emitted every 4 to 18 fs, compared to the literature value of ~50 fs.</a:t>
            </a:r>
          </a:p>
        </p:txBody>
      </p:sp>
    </p:spTree>
    <p:extLst>
      <p:ext uri="{BB962C8B-B14F-4D97-AF65-F5344CB8AC3E}">
        <p14:creationId xmlns:p14="http://schemas.microsoft.com/office/powerpoint/2010/main" val="162576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91506-A16F-411C-CA70-4E21FC570FBC}"/>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0FBC607E-4152-C40D-9648-F4628C099278}"/>
              </a:ext>
            </a:extLst>
          </p:cNvPr>
          <p:cNvSpPr>
            <a:spLocks noGrp="1"/>
          </p:cNvSpPr>
          <p:nvPr>
            <p:ph type="ctrTitle"/>
          </p:nvPr>
        </p:nvSpPr>
        <p:spPr>
          <a:xfrm>
            <a:off x="914400" y="806780"/>
            <a:ext cx="10363200" cy="1466291"/>
          </a:xfrm>
        </p:spPr>
        <p:txBody>
          <a:bodyPr>
            <a:normAutofit/>
          </a:bodyPr>
          <a:lstStyle/>
          <a:p>
            <a:r>
              <a:rPr lang="en-US" sz="4000" dirty="0"/>
              <a:t>Modeling additional processes</a:t>
            </a:r>
            <a:endParaRPr lang="en-US" sz="1400" dirty="0"/>
          </a:p>
        </p:txBody>
      </p:sp>
    </p:spTree>
    <p:extLst>
      <p:ext uri="{BB962C8B-B14F-4D97-AF65-F5344CB8AC3E}">
        <p14:creationId xmlns:p14="http://schemas.microsoft.com/office/powerpoint/2010/main" val="250414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B58B2-3BC9-9452-ADA5-48902353117B}"/>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FF3A0B46-E2D3-4682-1FB0-1CBBBAFC2D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68145" y="2891752"/>
            <a:ext cx="3810000" cy="2857500"/>
          </a:xfrm>
          <a:prstGeom prst="rect">
            <a:avLst/>
          </a:prstGeom>
        </p:spPr>
      </p:pic>
      <p:sp>
        <p:nvSpPr>
          <p:cNvPr id="13" name="Title 1">
            <a:extLst>
              <a:ext uri="{FF2B5EF4-FFF2-40B4-BE49-F238E27FC236}">
                <a16:creationId xmlns:a16="http://schemas.microsoft.com/office/drawing/2014/main" id="{6DDE9103-D944-3F2F-AAF6-E5FD73012824}"/>
              </a:ext>
            </a:extLst>
          </p:cNvPr>
          <p:cNvSpPr>
            <a:spLocks noGrp="1"/>
          </p:cNvSpPr>
          <p:nvPr>
            <p:ph type="title"/>
          </p:nvPr>
        </p:nvSpPr>
        <p:spPr>
          <a:xfrm>
            <a:off x="838200" y="0"/>
            <a:ext cx="10515600" cy="1325563"/>
          </a:xfrm>
        </p:spPr>
        <p:txBody>
          <a:bodyPr/>
          <a:lstStyle/>
          <a:p>
            <a:r>
              <a:rPr lang="en-US" dirty="0"/>
              <a:t>Free carrier absorption and excitonic screening</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97D6A038-5C14-B8B5-E093-E76E22DFFCE2}"/>
                  </a:ext>
                </a:extLst>
              </p:cNvPr>
              <p:cNvSpPr>
                <a:spLocks noGrp="1"/>
              </p:cNvSpPr>
              <p:nvPr>
                <p:ph idx="1"/>
              </p:nvPr>
            </p:nvSpPr>
            <p:spPr>
              <a:xfrm>
                <a:off x="838200" y="1110089"/>
                <a:ext cx="10515600" cy="3516396"/>
              </a:xfrm>
            </p:spPr>
            <p:txBody>
              <a:bodyPr>
                <a:noAutofit/>
              </a:bodyPr>
              <a:lstStyle/>
              <a:p>
                <a:pPr marL="0" indent="0">
                  <a:buNone/>
                </a:pPr>
                <a:r>
                  <a:rPr lang="en-US" sz="2000" dirty="0"/>
                  <a:t>Additional absorption processes:</a:t>
                </a:r>
              </a:p>
              <a:p>
                <a:pPr>
                  <a:buSzPct val="100000"/>
                </a:pPr>
                <a:r>
                  <a:rPr lang="en-US" sz="2000" dirty="0"/>
                  <a:t>Free carrier absorption (</a:t>
                </a:r>
                <a:r>
                  <a:rPr lang="en-US" sz="2000" dirty="0" err="1"/>
                  <a:t>Drude</a:t>
                </a:r>
                <a:r>
                  <a:rPr lang="en-US" sz="2000" dirty="0"/>
                  <a:t> model):</a:t>
                </a:r>
              </a:p>
              <a:p>
                <a:pPr marL="0" indent="0">
                  <a:buNone/>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𝜀</m:t>
                      </m:r>
                      <m:r>
                        <a:rPr lang="en-US" sz="2000" i="1" smtClean="0">
                          <a:latin typeface="Cambria Math" panose="02040503050406030204" pitchFamily="18" charset="0"/>
                          <a:ea typeface="Cambria Math" panose="02040503050406030204" pitchFamily="18" charset="0"/>
                        </a:rPr>
                        <m:t> </m:t>
                      </m:r>
                      <m:d>
                        <m:dPr>
                          <m:ctrlPr>
                            <a:rPr lang="en-US" sz="2000" i="1" smtClean="0">
                              <a:latin typeface="Cambria Math" panose="02040503050406030204" pitchFamily="18" charset="0"/>
                            </a:rPr>
                          </m:ctrlPr>
                        </m:dPr>
                        <m:e>
                          <m:r>
                            <a:rPr lang="en-US" sz="2000" b="0" i="1" smtClean="0">
                              <a:latin typeface="Cambria Math" panose="02040503050406030204" pitchFamily="18" charset="0"/>
                            </a:rPr>
                            <m:t>𝐸</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𝜀</m:t>
                          </m:r>
                        </m:e>
                        <m:sub>
                          <m:r>
                            <m:rPr>
                              <m:sty m:val="p"/>
                            </m:rPr>
                            <a:rPr lang="en-US" sz="2000" b="0" i="0" smtClean="0">
                              <a:latin typeface="Cambria Math" panose="02040503050406030204" pitchFamily="18" charset="0"/>
                            </a:rPr>
                            <m:t>st</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f>
                            <m:fPr>
                              <m:ctrlPr>
                                <a:rPr lang="en-US" sz="2000" b="0" i="1" smtClean="0">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𝜔</m:t>
                                  </m:r>
                                </m:e>
                                <m:sub>
                                  <m:r>
                                    <m:rPr>
                                      <m:sty m:val="p"/>
                                    </m:rPr>
                                    <a:rPr lang="en-US" sz="2000" b="0" i="0" smtClean="0">
                                      <a:latin typeface="Cambria Math" panose="02040503050406030204" pitchFamily="18" charset="0"/>
                                    </a:rPr>
                                    <m:t>p</m:t>
                                  </m:r>
                                </m:sub>
                                <m:sup>
                                  <m:r>
                                    <a:rPr lang="en-US" sz="2000" b="0" i="1" smtClean="0">
                                      <a:latin typeface="Cambria Math" panose="02040503050406030204" pitchFamily="18" charset="0"/>
                                    </a:rPr>
                                    <m:t>2</m:t>
                                  </m:r>
                                </m:sup>
                              </m:sSubSup>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𝜔</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r>
                                <a:rPr lang="en-US" sz="2000" b="0" i="1" smtClean="0">
                                  <a:latin typeface="Cambria Math" panose="02040503050406030204" pitchFamily="18" charset="0"/>
                                </a:rPr>
                                <m:t>𝑖</m:t>
                              </m:r>
                              <m:r>
                                <m:rPr>
                                  <m:sty m:val="p"/>
                                </m:rPr>
                                <a:rPr lang="en-US" sz="2000" b="0" i="0" smtClean="0">
                                  <a:latin typeface="Cambria Math" panose="02040503050406030204" pitchFamily="18" charset="0"/>
                                </a:rPr>
                                <m:t>Γ</m:t>
                              </m:r>
                              <m:r>
                                <a:rPr lang="en-US" sz="2000" b="0" i="1" smtClean="0">
                                  <a:latin typeface="Cambria Math" panose="02040503050406030204" pitchFamily="18" charset="0"/>
                                </a:rPr>
                                <m:t>𝜔</m:t>
                              </m:r>
                            </m:den>
                          </m:f>
                        </m:e>
                      </m:d>
                    </m:oMath>
                  </m:oMathPara>
                </a14:m>
                <a:endParaRPr lang="en-US" sz="2000" dirty="0"/>
              </a:p>
              <a:p>
                <a:pPr>
                  <a:buSzPct val="100000"/>
                </a:pPr>
                <a:r>
                  <a:rPr lang="en-US" sz="2000" dirty="0"/>
                  <a:t>Excitonic screening: Coulomb interaction between carrier in the exciton system is screened by the presence of additional carriers.</a:t>
                </a:r>
              </a:p>
              <a:p>
                <a:endParaRPr lang="en-US" sz="2000" dirty="0"/>
              </a:p>
              <a:p>
                <a:pPr marL="342891" lvl="1" indent="0">
                  <a:buNone/>
                </a:pPr>
                <a14:m>
                  <m:oMathPara xmlns:m="http://schemas.openxmlformats.org/officeDocument/2006/math">
                    <m:oMathParaPr>
                      <m:jc m:val="left"/>
                    </m:oMathParaPr>
                    <m:oMath xmlns:m="http://schemas.openxmlformats.org/officeDocument/2006/math">
                      <m:sSup>
                        <m:sSupPr>
                          <m:ctrlPr>
                            <a:rPr lang="en-US" sz="2000" b="0" i="1" smtClean="0">
                              <a:solidFill>
                                <a:schemeClr val="tx1"/>
                              </a:solidFill>
                              <a:latin typeface="Cambria Math" panose="02040503050406030204" pitchFamily="18" charset="0"/>
                              <a:ea typeface="Cambria Math" panose="02040503050406030204" pitchFamily="18" charset="0"/>
                            </a:rPr>
                          </m:ctrlPr>
                        </m:sSupPr>
                        <m:e>
                          <m:r>
                            <a:rPr lang="en-US" sz="2000" b="0" i="1" smtClean="0">
                              <a:solidFill>
                                <a:schemeClr val="tx1"/>
                              </a:solidFill>
                              <a:latin typeface="Cambria Math" panose="02040503050406030204" pitchFamily="18" charset="0"/>
                              <a:ea typeface="Cambria Math" panose="02040503050406030204" pitchFamily="18" charset="0"/>
                            </a:rPr>
                            <m:t>𝜀</m:t>
                          </m:r>
                        </m:e>
                        <m:sup>
                          <m:r>
                            <a:rPr lang="en-US" sz="2000">
                              <a:latin typeface="Cambria Math" panose="02040503050406030204" pitchFamily="18" charset="0"/>
                              <a:ea typeface="Cambria Math" panose="02040503050406030204" pitchFamily="18" charset="0"/>
                            </a:rPr>
                            <m:t>3</m:t>
                          </m:r>
                          <m:r>
                            <m:rPr>
                              <m:sty m:val="p"/>
                            </m:rPr>
                            <a:rPr lang="en-US" sz="2000">
                              <a:latin typeface="Cambria Math" panose="02040503050406030204" pitchFamily="18" charset="0"/>
                              <a:ea typeface="Cambria Math" panose="02040503050406030204" pitchFamily="18" charset="0"/>
                            </a:rPr>
                            <m:t>D</m:t>
                          </m:r>
                        </m:sup>
                      </m:sSup>
                      <m:d>
                        <m:dPr>
                          <m:ctrlPr>
                            <a:rPr lang="en-US" sz="2000" i="1">
                              <a:solidFill>
                                <a:schemeClr val="tx1"/>
                              </a:solidFill>
                              <a:latin typeface="Cambria Math" panose="02040503050406030204" pitchFamily="18" charset="0"/>
                              <a:ea typeface="Cambria Math" panose="02040503050406030204" pitchFamily="18" charset="0"/>
                            </a:rPr>
                          </m:ctrlPr>
                        </m:dPr>
                        <m:e>
                          <m:r>
                            <a:rPr lang="en-US" sz="2000" i="1">
                              <a:solidFill>
                                <a:schemeClr val="tx1"/>
                              </a:solidFill>
                              <a:latin typeface="Cambria Math" panose="02040503050406030204" pitchFamily="18" charset="0"/>
                              <a:ea typeface="Cambria Math" panose="02040503050406030204" pitchFamily="18" charset="0"/>
                            </a:rPr>
                            <m:t>𝐸</m:t>
                          </m:r>
                        </m:e>
                      </m:d>
                      <m:r>
                        <a:rPr lang="en-US" sz="20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𝐴</m:t>
                          </m:r>
                          <m:rad>
                            <m:radPr>
                              <m:degHide m:val="on"/>
                              <m:ctrlPr>
                                <a:rPr lang="en-US" sz="2000" b="0" i="1" smtClean="0">
                                  <a:solidFill>
                                    <a:schemeClr val="tx1"/>
                                  </a:solidFill>
                                  <a:latin typeface="Cambria Math" panose="02040503050406030204" pitchFamily="18" charset="0"/>
                                </a:rPr>
                              </m:ctrlPr>
                            </m:radPr>
                            <m:deg/>
                            <m:e>
                              <m:r>
                                <a:rPr lang="en-US" sz="2000" b="0" i="1" smtClean="0">
                                  <a:solidFill>
                                    <a:schemeClr val="tx1"/>
                                  </a:solidFill>
                                  <a:latin typeface="Cambria Math" panose="02040503050406030204" pitchFamily="18" charset="0"/>
                                </a:rPr>
                                <m:t>𝑅</m:t>
                              </m:r>
                            </m:e>
                          </m:rad>
                        </m:num>
                        <m:den>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𝐸</m:t>
                              </m:r>
                              <m:r>
                                <a:rPr lang="en-US" sz="2000" i="1">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𝑖</m:t>
                              </m:r>
                              <m:r>
                                <m:rPr>
                                  <m:sty m:val="p"/>
                                </m:rPr>
                                <a:rPr lang="en-US" sz="2000">
                                  <a:solidFill>
                                    <a:schemeClr val="tx1"/>
                                  </a:solidFill>
                                  <a:latin typeface="Cambria Math" panose="02040503050406030204" pitchFamily="18" charset="0"/>
                                </a:rPr>
                                <m:t>Γ</m:t>
                              </m:r>
                              <m:r>
                                <a:rPr lang="en-US" sz="2000" i="1">
                                  <a:solidFill>
                                    <a:schemeClr val="tx1"/>
                                  </a:solidFill>
                                  <a:latin typeface="Cambria Math" panose="02040503050406030204" pitchFamily="18" charset="0"/>
                                </a:rPr>
                                <m:t>)</m:t>
                              </m:r>
                            </m:e>
                            <m:sup>
                              <m:r>
                                <a:rPr lang="en-US" sz="2000" i="1">
                                  <a:solidFill>
                                    <a:schemeClr val="tx1"/>
                                  </a:solidFill>
                                  <a:latin typeface="Cambria Math" panose="02040503050406030204" pitchFamily="18" charset="0"/>
                                </a:rPr>
                                <m:t>2</m:t>
                              </m:r>
                            </m:sup>
                          </m:sSup>
                        </m:den>
                      </m:f>
                      <m:d>
                        <m:dPr>
                          <m:begChr m:val="{"/>
                          <m:endChr m:val="}"/>
                          <m:ctrlPr>
                            <a:rPr lang="en-US" sz="2000" i="1">
                              <a:solidFill>
                                <a:schemeClr val="tx1"/>
                              </a:solidFill>
                              <a:latin typeface="Cambria Math" panose="02040503050406030204" pitchFamily="18" charset="0"/>
                            </a:rPr>
                          </m:ctrlPr>
                        </m:dPr>
                        <m:e>
                          <m:acc>
                            <m:accPr>
                              <m:chr m:val="̃"/>
                              <m:ctrlPr>
                                <a:rPr lang="en-US" sz="2000" i="1" smtClean="0">
                                  <a:solidFill>
                                    <a:schemeClr val="tx1"/>
                                  </a:solidFill>
                                  <a:latin typeface="Cambria Math" panose="02040503050406030204" pitchFamily="18" charset="0"/>
                                  <a:ea typeface="Cambria Math" panose="02040503050406030204" pitchFamily="18" charset="0"/>
                                </a:rPr>
                              </m:ctrlPr>
                            </m:accPr>
                            <m:e>
                              <m:r>
                                <a:rPr lang="en-US" sz="2000" b="0" i="1" smtClean="0">
                                  <a:solidFill>
                                    <a:schemeClr val="tx1"/>
                                  </a:solidFill>
                                  <a:latin typeface="Cambria Math" panose="02040503050406030204" pitchFamily="18" charset="0"/>
                                  <a:ea typeface="Cambria Math" panose="02040503050406030204" pitchFamily="18" charset="0"/>
                                </a:rPr>
                                <m:t>𝑔</m:t>
                              </m:r>
                            </m:e>
                          </m:acc>
                          <m:d>
                            <m:dPr>
                              <m:begChr m:val="["/>
                              <m:endChr m:val="]"/>
                              <m:ctrlPr>
                                <a:rPr lang="en-US" sz="2000" i="1">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𝜉</m:t>
                              </m:r>
                              <m:r>
                                <a:rPr lang="en-US" sz="2000" b="0" i="1" smtClean="0">
                                  <a:solidFill>
                                    <a:schemeClr val="tx1"/>
                                  </a:solidFill>
                                  <a:latin typeface="Cambria Math" panose="02040503050406030204" pitchFamily="18" charset="0"/>
                                </a:rPr>
                                <m:t>(</m:t>
                              </m:r>
                              <m:r>
                                <a:rPr lang="en-US" sz="2000" i="1">
                                  <a:latin typeface="Cambria Math" panose="02040503050406030204" pitchFamily="18" charset="0"/>
                                </a:rPr>
                                <m:t>𝐸</m:t>
                              </m:r>
                              <m:r>
                                <a:rPr lang="en-US" sz="2000" i="1">
                                  <a:latin typeface="Cambria Math" panose="02040503050406030204" pitchFamily="18" charset="0"/>
                                </a:rPr>
                                <m:t>+</m:t>
                              </m:r>
                              <m:r>
                                <a:rPr lang="en-US" sz="2000" i="1">
                                  <a:latin typeface="Cambria Math" panose="02040503050406030204" pitchFamily="18" charset="0"/>
                                </a:rPr>
                                <m:t>𝑖</m:t>
                              </m:r>
                              <m:r>
                                <m:rPr>
                                  <m:sty m:val="p"/>
                                </m:rPr>
                                <a:rPr lang="en-US" sz="2000">
                                  <a:latin typeface="Cambria Math" panose="02040503050406030204" pitchFamily="18" charset="0"/>
                                </a:rPr>
                                <m:t>Γ</m:t>
                              </m:r>
                              <m:r>
                                <a:rPr lang="en-US" sz="2000" b="0" i="1" smtClean="0">
                                  <a:solidFill>
                                    <a:schemeClr val="tx1"/>
                                  </a:solidFill>
                                  <a:latin typeface="Cambria Math" panose="02040503050406030204" pitchFamily="18" charset="0"/>
                                </a:rPr>
                                <m:t>)</m:t>
                              </m:r>
                            </m:e>
                          </m:d>
                          <m:r>
                            <a:rPr lang="en-US" sz="2000" i="1">
                              <a:solidFill>
                                <a:schemeClr val="tx1"/>
                              </a:solidFill>
                              <a:latin typeface="Cambria Math" panose="02040503050406030204" pitchFamily="18" charset="0"/>
                            </a:rPr>
                            <m:t>+</m:t>
                          </m:r>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𝑔</m:t>
                              </m:r>
                            </m:e>
                          </m:acc>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𝜉</m:t>
                              </m:r>
                              <m:r>
                                <a:rPr lang="en-US" sz="2000" i="1">
                                  <a:latin typeface="Cambria Math" panose="02040503050406030204" pitchFamily="18" charset="0"/>
                                </a:rPr>
                                <m:t>(−</m:t>
                              </m:r>
                              <m:r>
                                <a:rPr lang="en-US" sz="2000" i="1">
                                  <a:latin typeface="Cambria Math" panose="02040503050406030204" pitchFamily="18" charset="0"/>
                                </a:rPr>
                                <m:t>𝐸</m:t>
                              </m:r>
                              <m:r>
                                <a:rPr lang="en-US" sz="2000" b="0" i="1" smtClean="0">
                                  <a:latin typeface="Cambria Math" panose="02040503050406030204" pitchFamily="18" charset="0"/>
                                </a:rPr>
                                <m:t>−</m:t>
                              </m:r>
                              <m:r>
                                <a:rPr lang="en-US" sz="2000" i="1">
                                  <a:latin typeface="Cambria Math" panose="02040503050406030204" pitchFamily="18" charset="0"/>
                                </a:rPr>
                                <m:t>𝑖</m:t>
                              </m:r>
                              <m:r>
                                <m:rPr>
                                  <m:sty m:val="p"/>
                                </m:rPr>
                                <a:rPr lang="en-US" sz="2000">
                                  <a:latin typeface="Cambria Math" panose="02040503050406030204" pitchFamily="18" charset="0"/>
                                </a:rPr>
                                <m:t>Γ</m:t>
                              </m:r>
                              <m:r>
                                <a:rPr lang="en-US" sz="2000" i="1">
                                  <a:latin typeface="Cambria Math" panose="02040503050406030204" pitchFamily="18" charset="0"/>
                                </a:rPr>
                                <m:t>)</m:t>
                              </m:r>
                            </m:e>
                          </m:d>
                          <m:r>
                            <a:rPr lang="en-US" sz="2000" i="1">
                              <a:solidFill>
                                <a:schemeClr val="tx1"/>
                              </a:solidFill>
                              <a:latin typeface="Cambria Math" panose="02040503050406030204" pitchFamily="18" charset="0"/>
                            </a:rPr>
                            <m:t>−2</m:t>
                          </m:r>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𝑔</m:t>
                              </m:r>
                            </m:e>
                          </m:acc>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𝜉</m:t>
                              </m:r>
                              <m:r>
                                <a:rPr lang="en-US" sz="2000" i="1">
                                  <a:latin typeface="Cambria Math" panose="02040503050406030204" pitchFamily="18" charset="0"/>
                                </a:rPr>
                                <m:t>(0)</m:t>
                              </m:r>
                            </m:e>
                          </m:d>
                        </m:e>
                      </m:d>
                    </m:oMath>
                  </m:oMathPara>
                </a14:m>
                <a:endParaRPr lang="en-US" sz="2000" dirty="0">
                  <a:solidFill>
                    <a:schemeClr val="tx1"/>
                  </a:solidFill>
                </a:endParaRPr>
              </a:p>
              <a:p>
                <a:pPr marL="342891" lvl="1" indent="0">
                  <a:buNone/>
                </a:pPr>
                <a:endParaRPr lang="en-US" sz="2000" dirty="0">
                  <a:solidFill>
                    <a:schemeClr val="tx1"/>
                  </a:solidFill>
                </a:endParaRPr>
              </a:p>
              <a:p>
                <a:pPr marL="342891" lvl="1" indent="0">
                  <a:buNone/>
                </a:pPr>
                <a14:m>
                  <m:oMathPara xmlns:m="http://schemas.openxmlformats.org/officeDocument/2006/math">
                    <m:oMathParaPr>
                      <m:jc m:val="left"/>
                    </m:oMathParaPr>
                    <m:oMath xmlns:m="http://schemas.openxmlformats.org/officeDocument/2006/math">
                      <m:r>
                        <a:rPr lang="en-US" sz="2000" b="0" i="1" smtClean="0">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𝜉</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𝑧</m:t>
                          </m:r>
                        </m:e>
                      </m:d>
                      <m:r>
                        <a:rPr lang="en-US" sz="2000" b="0" i="1" smtClean="0">
                          <a:solidFill>
                            <a:schemeClr val="tx1"/>
                          </a:solidFill>
                          <a:latin typeface="Cambria Math" panose="02040503050406030204" pitchFamily="18" charset="0"/>
                        </a:rPr>
                        <m:t>=</m:t>
                      </m:r>
                      <m:f>
                        <m:fPr>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2</m:t>
                          </m:r>
                        </m:num>
                        <m:den>
                          <m:rad>
                            <m:radPr>
                              <m:degHide m:val="on"/>
                              <m:ctrlPr>
                                <a:rPr lang="en-US" sz="2000" b="0" i="1" smtClean="0">
                                  <a:solidFill>
                                    <a:schemeClr val="tx1"/>
                                  </a:solidFill>
                                  <a:latin typeface="Cambria Math" panose="02040503050406030204" pitchFamily="18" charset="0"/>
                                </a:rPr>
                              </m:ctrlPr>
                            </m:radPr>
                            <m:deg/>
                            <m:e>
                              <m:f>
                                <m:fPr>
                                  <m:ctrlPr>
                                    <a:rPr lang="en-US" sz="2000" b="0" i="1" smtClean="0">
                                      <a:solidFill>
                                        <a:schemeClr val="tx1"/>
                                      </a:solidFill>
                                      <a:latin typeface="Cambria Math" panose="02040503050406030204" pitchFamily="18" charset="0"/>
                                    </a:rPr>
                                  </m:ctrlPr>
                                </m:fPr>
                                <m:num>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𝐸</m:t>
                                      </m:r>
                                    </m:e>
                                    <m:sub>
                                      <m:r>
                                        <a:rPr lang="en-US" sz="2000" b="0" i="1" smtClean="0">
                                          <a:solidFill>
                                            <a:schemeClr val="tx1"/>
                                          </a:solidFill>
                                          <a:latin typeface="Cambria Math" panose="02040503050406030204" pitchFamily="18" charset="0"/>
                                        </a:rPr>
                                        <m:t>𝑔</m:t>
                                      </m:r>
                                    </m:sub>
                                  </m:sSub>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𝑧</m:t>
                                  </m:r>
                                </m:num>
                                <m:den>
                                  <m:r>
                                    <a:rPr lang="en-US" sz="2000" b="0" i="1" smtClean="0">
                                      <a:solidFill>
                                        <a:schemeClr val="tx1"/>
                                      </a:solidFill>
                                      <a:latin typeface="Cambria Math" panose="02040503050406030204" pitchFamily="18" charset="0"/>
                                    </a:rPr>
                                    <m:t>𝑅</m:t>
                                  </m:r>
                                </m:den>
                              </m:f>
                            </m:e>
                          </m:rad>
                          <m:r>
                            <a:rPr lang="en-US" sz="2000" b="0" i="1" smtClean="0">
                              <a:solidFill>
                                <a:schemeClr val="tx1"/>
                              </a:solidFill>
                              <a:latin typeface="Cambria Math" panose="02040503050406030204" pitchFamily="18" charset="0"/>
                            </a:rPr>
                            <m:t>+</m:t>
                          </m:r>
                          <m:rad>
                            <m:radPr>
                              <m:degHide m:val="on"/>
                              <m:ctrlPr>
                                <a:rPr lang="en-US" sz="2000" i="1">
                                  <a:latin typeface="Cambria Math" panose="02040503050406030204" pitchFamily="18" charset="0"/>
                                </a:rPr>
                              </m:ctrlPr>
                            </m:radPr>
                            <m:deg/>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𝐸</m:t>
                                      </m:r>
                                    </m:e>
                                    <m:sub>
                                      <m:r>
                                        <a:rPr lang="en-US" sz="2000" i="1">
                                          <a:latin typeface="Cambria Math" panose="02040503050406030204" pitchFamily="18" charset="0"/>
                                        </a:rPr>
                                        <m:t>𝑔</m:t>
                                      </m:r>
                                    </m:sub>
                                  </m:sSub>
                                  <m:r>
                                    <a:rPr lang="en-US" sz="2000" i="1">
                                      <a:latin typeface="Cambria Math" panose="02040503050406030204" pitchFamily="18" charset="0"/>
                                    </a:rPr>
                                    <m:t>−</m:t>
                                  </m:r>
                                  <m:r>
                                    <a:rPr lang="en-US" sz="2000" i="1">
                                      <a:latin typeface="Cambria Math" panose="02040503050406030204" pitchFamily="18" charset="0"/>
                                    </a:rPr>
                                    <m:t>𝑧</m:t>
                                  </m:r>
                                </m:num>
                                <m:den>
                                  <m:r>
                                    <a:rPr lang="en-US" sz="2000" i="1">
                                      <a:latin typeface="Cambria Math" panose="02040503050406030204" pitchFamily="18" charset="0"/>
                                    </a:rPr>
                                    <m:t>𝑅</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4</m:t>
                                  </m:r>
                                </m:num>
                                <m:den>
                                  <m:r>
                                    <a:rPr lang="en-US" sz="2000" b="0" i="1" smtClean="0">
                                      <a:highlight>
                                        <a:srgbClr val="FFFF00"/>
                                      </a:highlight>
                                      <a:latin typeface="Cambria Math" panose="02040503050406030204" pitchFamily="18" charset="0"/>
                                    </a:rPr>
                                    <m:t>𝑔</m:t>
                                  </m:r>
                                </m:den>
                              </m:f>
                            </m:e>
                          </m:rad>
                        </m:den>
                      </m:f>
                    </m:oMath>
                  </m:oMathPara>
                </a14:m>
                <a:endParaRPr lang="en-US" sz="2000" dirty="0"/>
              </a:p>
            </p:txBody>
          </p:sp>
        </mc:Choice>
        <mc:Fallback xmlns="">
          <p:sp>
            <p:nvSpPr>
              <p:cNvPr id="4" name="Content Placeholder 3">
                <a:extLst>
                  <a:ext uri="{FF2B5EF4-FFF2-40B4-BE49-F238E27FC236}">
                    <a16:creationId xmlns:a16="http://schemas.microsoft.com/office/drawing/2014/main" id="{97D6A038-5C14-B8B5-E093-E76E22DFFCE2}"/>
                  </a:ext>
                </a:extLst>
              </p:cNvPr>
              <p:cNvSpPr>
                <a:spLocks noGrp="1" noRot="1" noChangeAspect="1" noMove="1" noResize="1" noEditPoints="1" noAdjustHandles="1" noChangeArrowheads="1" noChangeShapeType="1" noTextEdit="1"/>
              </p:cNvSpPr>
              <p:nvPr>
                <p:ph idx="1"/>
              </p:nvPr>
            </p:nvSpPr>
            <p:spPr>
              <a:xfrm>
                <a:off x="838200" y="1110089"/>
                <a:ext cx="10515600" cy="3516396"/>
              </a:xfrm>
              <a:blipFill>
                <a:blip r:embed="rId5"/>
                <a:stretch>
                  <a:fillRect l="-638" b="-32582"/>
                </a:stretch>
              </a:blipFill>
            </p:spPr>
            <p:txBody>
              <a:bodyPr/>
              <a:lstStyle/>
              <a:p>
                <a:r>
                  <a:rPr lang="en-US">
                    <a:noFill/>
                  </a:rPr>
                  <a:t> </a:t>
                </a:r>
              </a:p>
            </p:txBody>
          </p:sp>
        </mc:Fallback>
      </mc:AlternateContent>
      <p:sp>
        <p:nvSpPr>
          <p:cNvPr id="2" name="Google Shape;99;p16">
            <a:extLst>
              <a:ext uri="{FF2B5EF4-FFF2-40B4-BE49-F238E27FC236}">
                <a16:creationId xmlns:a16="http://schemas.microsoft.com/office/drawing/2014/main" id="{05ABCEE1-20BC-DFDC-DC06-C73E25A046EE}"/>
              </a:ext>
            </a:extLst>
          </p:cNvPr>
          <p:cNvSpPr txBox="1"/>
          <p:nvPr/>
        </p:nvSpPr>
        <p:spPr>
          <a:xfrm>
            <a:off x="6090270" y="5811598"/>
            <a:ext cx="6108657" cy="461635"/>
          </a:xfrm>
          <a:prstGeom prst="rect">
            <a:avLst/>
          </a:prstGeom>
          <a:noFill/>
          <a:ln>
            <a:noFill/>
          </a:ln>
        </p:spPr>
        <p:txBody>
          <a:bodyPr spcFirstLastPara="1" wrap="square" lIns="91425" tIns="91425" rIns="91425" bIns="91425" anchor="t" anchorCtr="0">
            <a:spAutoFit/>
          </a:bodyPr>
          <a:lstStyle/>
          <a:p>
            <a:r>
              <a:rPr lang="en-US" dirty="0">
                <a:solidFill>
                  <a:schemeClr val="bg1"/>
                </a:solidFill>
                <a:ea typeface="Calibri"/>
                <a:cs typeface="Times New Roman"/>
                <a:sym typeface="Times New Roman"/>
              </a:rPr>
              <a:t>C. Tanguy, </a:t>
            </a:r>
            <a:r>
              <a:rPr lang="fr-FR" dirty="0">
                <a:solidFill>
                  <a:schemeClr val="bg1"/>
                </a:solidFill>
                <a:latin typeface="+mn-lt"/>
                <a:ea typeface="Calibri"/>
                <a:cs typeface="Times New Roman"/>
                <a:sym typeface="Times New Roman"/>
              </a:rPr>
              <a:t>Phys. Rev</a:t>
            </a:r>
            <a:r>
              <a:rPr lang="fr-FR" dirty="0">
                <a:solidFill>
                  <a:schemeClr val="bg1"/>
                </a:solidFill>
                <a:ea typeface="Calibri"/>
                <a:cs typeface="Times New Roman"/>
                <a:sym typeface="Times New Roman"/>
              </a:rPr>
              <a:t>. B</a:t>
            </a:r>
            <a:r>
              <a:rPr lang="fr-FR" dirty="0">
                <a:solidFill>
                  <a:schemeClr val="bg1"/>
                </a:solidFill>
                <a:latin typeface="+mn-lt"/>
                <a:ea typeface="Calibri"/>
                <a:cs typeface="Times New Roman"/>
                <a:sym typeface="Times New Roman"/>
              </a:rPr>
              <a:t> </a:t>
            </a:r>
            <a:r>
              <a:rPr lang="fr-FR" b="1" dirty="0">
                <a:solidFill>
                  <a:schemeClr val="bg1"/>
                </a:solidFill>
                <a:latin typeface="+mn-lt"/>
                <a:ea typeface="Calibri"/>
                <a:cs typeface="Times New Roman"/>
                <a:sym typeface="Times New Roman"/>
              </a:rPr>
              <a:t>60</a:t>
            </a:r>
            <a:r>
              <a:rPr lang="fr-FR" dirty="0">
                <a:solidFill>
                  <a:schemeClr val="bg1"/>
                </a:solidFill>
                <a:latin typeface="+mn-lt"/>
                <a:ea typeface="Calibri"/>
                <a:cs typeface="Times New Roman"/>
                <a:sym typeface="Times New Roman"/>
              </a:rPr>
              <a:t>, 10660 (1999).</a:t>
            </a:r>
          </a:p>
        </p:txBody>
      </p:sp>
      <p:sp>
        <p:nvSpPr>
          <p:cNvPr id="3" name="TextBox 2">
            <a:extLst>
              <a:ext uri="{FF2B5EF4-FFF2-40B4-BE49-F238E27FC236}">
                <a16:creationId xmlns:a16="http://schemas.microsoft.com/office/drawing/2014/main" id="{2F49F8BF-3149-D2F4-1A06-FE52C38847BF}"/>
              </a:ext>
            </a:extLst>
          </p:cNvPr>
          <p:cNvSpPr txBox="1"/>
          <p:nvPr/>
        </p:nvSpPr>
        <p:spPr>
          <a:xfrm>
            <a:off x="11627708" y="6376087"/>
            <a:ext cx="481914" cy="400110"/>
          </a:xfrm>
          <a:prstGeom prst="rect">
            <a:avLst/>
          </a:prstGeom>
          <a:noFill/>
        </p:spPr>
        <p:txBody>
          <a:bodyPr wrap="square" rtlCol="0">
            <a:spAutoFit/>
          </a:bodyPr>
          <a:lstStyle/>
          <a:p>
            <a:pPr algn="ctr"/>
            <a:r>
              <a:rPr lang="en-US" sz="2000" dirty="0">
                <a:solidFill>
                  <a:schemeClr val="bg1"/>
                </a:solidFill>
              </a:rPr>
              <a:t>15</a:t>
            </a:r>
          </a:p>
        </p:txBody>
      </p:sp>
      <p:sp>
        <p:nvSpPr>
          <p:cNvPr id="5" name="TextBox 4">
            <a:extLst>
              <a:ext uri="{FF2B5EF4-FFF2-40B4-BE49-F238E27FC236}">
                <a16:creationId xmlns:a16="http://schemas.microsoft.com/office/drawing/2014/main" id="{1DEE37B7-0AE8-DA85-2A1B-15CDED0C698B}"/>
              </a:ext>
            </a:extLst>
          </p:cNvPr>
          <p:cNvSpPr txBox="1"/>
          <p:nvPr/>
        </p:nvSpPr>
        <p:spPr>
          <a:xfrm>
            <a:off x="9123816" y="3166599"/>
            <a:ext cx="1007320" cy="646331"/>
          </a:xfrm>
          <a:prstGeom prst="rect">
            <a:avLst/>
          </a:prstGeom>
          <a:solidFill>
            <a:srgbClr val="FFC000"/>
          </a:solidFill>
        </p:spPr>
        <p:txBody>
          <a:bodyPr wrap="square" rtlCol="0">
            <a:spAutoFit/>
          </a:bodyPr>
          <a:lstStyle/>
          <a:p>
            <a:pPr algn="ctr"/>
            <a:r>
              <a:rPr lang="en-US" sz="1800" dirty="0"/>
              <a:t>3D Exciton</a:t>
            </a:r>
          </a:p>
        </p:txBody>
      </p:sp>
      <p:sp>
        <p:nvSpPr>
          <p:cNvPr id="7" name="TextBox 6">
            <a:extLst>
              <a:ext uri="{FF2B5EF4-FFF2-40B4-BE49-F238E27FC236}">
                <a16:creationId xmlns:a16="http://schemas.microsoft.com/office/drawing/2014/main" id="{B65BB21C-3C45-8569-965A-BB37028725B2}"/>
              </a:ext>
            </a:extLst>
          </p:cNvPr>
          <p:cNvSpPr txBox="1"/>
          <p:nvPr/>
        </p:nvSpPr>
        <p:spPr>
          <a:xfrm>
            <a:off x="353291" y="4626485"/>
            <a:ext cx="2763982" cy="1015663"/>
          </a:xfrm>
          <a:prstGeom prst="rect">
            <a:avLst/>
          </a:prstGeom>
          <a:solidFill>
            <a:srgbClr val="FF0000"/>
          </a:solidFill>
        </p:spPr>
        <p:txBody>
          <a:bodyPr wrap="square" rtlCol="0">
            <a:spAutoFit/>
          </a:bodyPr>
          <a:lstStyle/>
          <a:p>
            <a:pPr algn="ctr"/>
            <a:r>
              <a:rPr lang="en-US" sz="2000" dirty="0">
                <a:solidFill>
                  <a:schemeClr val="bg1"/>
                </a:solidFill>
              </a:rPr>
              <a:t>Currently, no solution for excitonic screening in 2D exists.</a:t>
            </a:r>
          </a:p>
        </p:txBody>
      </p:sp>
    </p:spTree>
    <p:extLst>
      <p:ext uri="{BB962C8B-B14F-4D97-AF65-F5344CB8AC3E}">
        <p14:creationId xmlns:p14="http://schemas.microsoft.com/office/powerpoint/2010/main" val="161892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EBA0D-1FA8-EAE9-8E5A-1C06E9808885}"/>
            </a:ext>
          </a:extLst>
        </p:cNvPr>
        <p:cNvGrpSpPr/>
        <p:nvPr/>
      </p:nvGrpSpPr>
      <p:grpSpPr>
        <a:xfrm>
          <a:off x="0" y="0"/>
          <a:ext cx="0" cy="0"/>
          <a:chOff x="0" y="0"/>
          <a:chExt cx="0" cy="0"/>
        </a:xfrm>
      </p:grpSpPr>
      <p:sp>
        <p:nvSpPr>
          <p:cNvPr id="68" name="Text Placeholder 67">
            <a:extLst>
              <a:ext uri="{FF2B5EF4-FFF2-40B4-BE49-F238E27FC236}">
                <a16:creationId xmlns:a16="http://schemas.microsoft.com/office/drawing/2014/main" id="{7757B12B-89A0-918B-3DAB-686326980CED}"/>
              </a:ext>
            </a:extLst>
          </p:cNvPr>
          <p:cNvSpPr>
            <a:spLocks noGrp="1"/>
          </p:cNvSpPr>
          <p:nvPr>
            <p:ph type="body" idx="2"/>
          </p:nvPr>
        </p:nvSpPr>
        <p:spPr>
          <a:xfrm>
            <a:off x="1117651" y="1009926"/>
            <a:ext cx="5013727" cy="4541521"/>
          </a:xfrm>
        </p:spPr>
        <p:txBody>
          <a:bodyPr>
            <a:normAutofit fontScale="92500" lnSpcReduction="20000"/>
          </a:bodyPr>
          <a:lstStyle/>
          <a:p>
            <a:r>
              <a:rPr lang="en-US" sz="2000" b="1" dirty="0"/>
              <a:t>Introduction</a:t>
            </a:r>
          </a:p>
          <a:p>
            <a:pPr lvl="1"/>
            <a:r>
              <a:rPr lang="en-US" sz="2000" dirty="0"/>
              <a:t>Problem statement</a:t>
            </a:r>
          </a:p>
          <a:p>
            <a:pPr lvl="1"/>
            <a:r>
              <a:rPr lang="en-US" sz="2000" dirty="0"/>
              <a:t>Dielectric function range</a:t>
            </a:r>
          </a:p>
          <a:p>
            <a:r>
              <a:rPr lang="en-US" sz="2000" b="1" dirty="0"/>
              <a:t>Steady-state dielectric function</a:t>
            </a:r>
          </a:p>
          <a:p>
            <a:pPr lvl="1"/>
            <a:r>
              <a:rPr lang="en-US" sz="2000" dirty="0"/>
              <a:t>Critical points </a:t>
            </a:r>
            <a:r>
              <a:rPr lang="en-US" sz="2000" kern="100" dirty="0">
                <a:solidFill>
                  <a:schemeClr val="tx1"/>
                </a:solidFill>
                <a:latin typeface="Calibri" panose="020F0502020204030204" pitchFamily="34" charset="0"/>
                <a:ea typeface="Calibri" panose="020F0502020204030204" pitchFamily="34" charset="0"/>
                <a:cs typeface="Calibri" panose="020F0502020204030204" pitchFamily="34" charset="0"/>
              </a:rPr>
              <a:t>E</a:t>
            </a:r>
            <a:r>
              <a:rPr lang="en-US" sz="2000" kern="100" baseline="-25000" dirty="0">
                <a:solidFill>
                  <a:schemeClr val="tx1"/>
                </a:solidFill>
                <a:latin typeface="Calibri" panose="020F0502020204030204" pitchFamily="34" charset="0"/>
                <a:ea typeface="Calibri" panose="020F0502020204030204" pitchFamily="34" charset="0"/>
                <a:cs typeface="Calibri" panose="020F0502020204030204" pitchFamily="34" charset="0"/>
              </a:rPr>
              <a:t>1</a:t>
            </a:r>
            <a:r>
              <a:rPr lang="en-US" sz="2000" kern="100" dirty="0">
                <a:solidFill>
                  <a:schemeClr val="tx1"/>
                </a:solidFill>
                <a:latin typeface="Calibri" panose="020F0502020204030204" pitchFamily="34" charset="0"/>
                <a:ea typeface="Calibri" panose="020F0502020204030204" pitchFamily="34" charset="0"/>
                <a:cs typeface="Calibri" panose="020F0502020204030204" pitchFamily="34" charset="0"/>
              </a:rPr>
              <a:t> and E</a:t>
            </a:r>
            <a:r>
              <a:rPr lang="en-US" sz="2000" kern="100" baseline="-25000" dirty="0">
                <a:solidFill>
                  <a:schemeClr val="tx1"/>
                </a:solidFill>
                <a:latin typeface="Calibri" panose="020F0502020204030204" pitchFamily="34" charset="0"/>
                <a:ea typeface="Calibri" panose="020F0502020204030204" pitchFamily="34" charset="0"/>
                <a:cs typeface="Calibri" panose="020F0502020204030204" pitchFamily="34" charset="0"/>
              </a:rPr>
              <a:t>1</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Tahoma"/>
              </a:rPr>
              <a:t>+</a:t>
            </a:r>
            <a:r>
              <a:rPr lang="el-GR" sz="2000" kern="100" dirty="0">
                <a:solidFill>
                  <a:schemeClr val="tx1"/>
                </a:solidFill>
                <a:latin typeface="Calibri" panose="020F0502020204030204" pitchFamily="34" charset="0"/>
                <a:ea typeface="Calibri" panose="020F0502020204030204" pitchFamily="34" charset="0"/>
                <a:cs typeface="Calibri" panose="020F0502020204030204" pitchFamily="34" charset="0"/>
              </a:rPr>
              <a:t>Δ</a:t>
            </a:r>
            <a:r>
              <a:rPr lang="en-US" sz="2000" kern="100" baseline="-25000" dirty="0">
                <a:solidFill>
                  <a:schemeClr val="tx1"/>
                </a:solidFill>
                <a:latin typeface="Calibri" panose="020F0502020204030204" pitchFamily="34" charset="0"/>
                <a:ea typeface="Calibri" panose="020F0502020204030204" pitchFamily="34" charset="0"/>
                <a:cs typeface="Calibri" panose="020F0502020204030204" pitchFamily="34" charset="0"/>
              </a:rPr>
              <a:t>1</a:t>
            </a:r>
            <a:endParaRPr lang="en-US" sz="2000" dirty="0"/>
          </a:p>
          <a:p>
            <a:pPr lvl="1"/>
            <a:r>
              <a:rPr lang="en-US" sz="2000" dirty="0"/>
              <a:t>Excitons</a:t>
            </a:r>
          </a:p>
          <a:p>
            <a:pPr lvl="1"/>
            <a:r>
              <a:rPr lang="en-US" sz="2000" dirty="0"/>
              <a:t>Spectroscopic ellipsometry</a:t>
            </a:r>
          </a:p>
          <a:p>
            <a:pPr lvl="1"/>
            <a:r>
              <a:rPr lang="en-US" sz="2000" dirty="0"/>
              <a:t>Results</a:t>
            </a:r>
          </a:p>
          <a:p>
            <a:r>
              <a:rPr lang="en-US" sz="2000" b="1" dirty="0"/>
              <a:t>Ultrafast dynamics</a:t>
            </a:r>
          </a:p>
          <a:p>
            <a:pPr lvl="1"/>
            <a:r>
              <a:rPr lang="en-US" sz="2100" dirty="0"/>
              <a:t>Femtosecond ellipsometry</a:t>
            </a:r>
          </a:p>
          <a:p>
            <a:pPr lvl="1"/>
            <a:r>
              <a:rPr lang="en-US" sz="2000" dirty="0"/>
              <a:t>Scattering and relaxation of carriers</a:t>
            </a:r>
          </a:p>
          <a:p>
            <a:pPr lvl="1"/>
            <a:r>
              <a:rPr lang="en-US" sz="2000" dirty="0"/>
              <a:t>Carrier statistics</a:t>
            </a:r>
          </a:p>
          <a:p>
            <a:r>
              <a:rPr lang="en-US" sz="2000" b="1" dirty="0"/>
              <a:t>Modeling of dielectric function</a:t>
            </a:r>
          </a:p>
          <a:p>
            <a:r>
              <a:rPr lang="en-US" sz="2000" b="1" dirty="0"/>
              <a:t>Fit of data</a:t>
            </a:r>
          </a:p>
          <a:p>
            <a:r>
              <a:rPr lang="en-US" sz="2000" b="1" dirty="0"/>
              <a:t>Conclusion</a:t>
            </a:r>
          </a:p>
        </p:txBody>
      </p:sp>
      <p:pic>
        <p:nvPicPr>
          <p:cNvPr id="26" name="Picture 25">
            <a:extLst>
              <a:ext uri="{FF2B5EF4-FFF2-40B4-BE49-F238E27FC236}">
                <a16:creationId xmlns:a16="http://schemas.microsoft.com/office/drawing/2014/main" id="{EC0451FB-B627-F73B-233C-58BDD06F6BE7}"/>
              </a:ext>
            </a:extLst>
          </p:cNvPr>
          <p:cNvPicPr>
            <a:picLocks noChangeAspect="1"/>
          </p:cNvPicPr>
          <p:nvPr/>
        </p:nvPicPr>
        <p:blipFill>
          <a:blip r:embed="rId3"/>
          <a:stretch>
            <a:fillRect/>
          </a:stretch>
        </p:blipFill>
        <p:spPr>
          <a:xfrm>
            <a:off x="9528213" y="3453712"/>
            <a:ext cx="2271323" cy="2286000"/>
          </a:xfrm>
          <a:prstGeom prst="rect">
            <a:avLst/>
          </a:prstGeom>
        </p:spPr>
      </p:pic>
      <p:grpSp>
        <p:nvGrpSpPr>
          <p:cNvPr id="27" name="Group 26">
            <a:extLst>
              <a:ext uri="{FF2B5EF4-FFF2-40B4-BE49-F238E27FC236}">
                <a16:creationId xmlns:a16="http://schemas.microsoft.com/office/drawing/2014/main" id="{A0BFBFB8-AC56-7896-C985-127A2784F037}"/>
              </a:ext>
            </a:extLst>
          </p:cNvPr>
          <p:cNvGrpSpPr/>
          <p:nvPr/>
        </p:nvGrpSpPr>
        <p:grpSpPr>
          <a:xfrm>
            <a:off x="9517843" y="29867"/>
            <a:ext cx="2109865" cy="1987545"/>
            <a:chOff x="6096000" y="346674"/>
            <a:chExt cx="2109865" cy="1987545"/>
          </a:xfrm>
        </p:grpSpPr>
        <p:cxnSp>
          <p:nvCxnSpPr>
            <p:cNvPr id="28" name="Straight Arrow Connector 27">
              <a:extLst>
                <a:ext uri="{FF2B5EF4-FFF2-40B4-BE49-F238E27FC236}">
                  <a16:creationId xmlns:a16="http://schemas.microsoft.com/office/drawing/2014/main" id="{F9F8A2AF-1B73-971A-C332-32EF400D5971}"/>
                </a:ext>
              </a:extLst>
            </p:cNvPr>
            <p:cNvCxnSpPr>
              <a:cxnSpLocks/>
            </p:cNvCxnSpPr>
            <p:nvPr/>
          </p:nvCxnSpPr>
          <p:spPr>
            <a:xfrm rot="18778450">
              <a:off x="6979353" y="1608338"/>
              <a:ext cx="769768"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A0B5A8F-3FB4-05D0-6CDC-2D5CDB057C69}"/>
                </a:ext>
              </a:extLst>
            </p:cNvPr>
            <p:cNvSpPr/>
            <p:nvPr/>
          </p:nvSpPr>
          <p:spPr>
            <a:xfrm>
              <a:off x="6324448" y="1809091"/>
              <a:ext cx="1579233" cy="525128"/>
            </a:xfrm>
            <a:prstGeom prst="rect">
              <a:avLst/>
            </a:prstGeom>
            <a:solidFill>
              <a:schemeClr val="accent3">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Freeform: Shape 29">
              <a:extLst>
                <a:ext uri="{FF2B5EF4-FFF2-40B4-BE49-F238E27FC236}">
                  <a16:creationId xmlns:a16="http://schemas.microsoft.com/office/drawing/2014/main" id="{D46544B8-63D2-769D-8F2A-B2F90F825115}"/>
                </a:ext>
              </a:extLst>
            </p:cNvPr>
            <p:cNvSpPr/>
            <p:nvPr/>
          </p:nvSpPr>
          <p:spPr>
            <a:xfrm rot="5400000">
              <a:off x="7152745" y="624883"/>
              <a:ext cx="404651" cy="332374"/>
            </a:xfrm>
            <a:custGeom>
              <a:avLst/>
              <a:gdLst>
                <a:gd name="connsiteX0" fmla="*/ 0 w 6496050"/>
                <a:gd name="connsiteY0" fmla="*/ 3422650 h 3429000"/>
                <a:gd name="connsiteX1" fmla="*/ 1708150 w 6496050"/>
                <a:gd name="connsiteY1" fmla="*/ 2673350 h 3429000"/>
                <a:gd name="connsiteX2" fmla="*/ 3257550 w 6496050"/>
                <a:gd name="connsiteY2" fmla="*/ 0 h 3429000"/>
                <a:gd name="connsiteX3" fmla="*/ 4794250 w 6496050"/>
                <a:gd name="connsiteY3" fmla="*/ 2673350 h 3429000"/>
                <a:gd name="connsiteX4" fmla="*/ 6496050 w 649605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050" h="3429000">
                  <a:moveTo>
                    <a:pt x="0" y="3422650"/>
                  </a:moveTo>
                  <a:cubicBezTo>
                    <a:pt x="582612" y="3333221"/>
                    <a:pt x="1165225" y="3243792"/>
                    <a:pt x="1708150" y="2673350"/>
                  </a:cubicBezTo>
                  <a:cubicBezTo>
                    <a:pt x="2251075" y="2102908"/>
                    <a:pt x="2743200" y="0"/>
                    <a:pt x="3257550" y="0"/>
                  </a:cubicBezTo>
                  <a:cubicBezTo>
                    <a:pt x="3771900" y="0"/>
                    <a:pt x="4254500" y="2101850"/>
                    <a:pt x="4794250" y="2673350"/>
                  </a:cubicBezTo>
                  <a:cubicBezTo>
                    <a:pt x="5334000" y="3244850"/>
                    <a:pt x="5915025" y="3336925"/>
                    <a:pt x="6496050" y="3429000"/>
                  </a:cubicBezTo>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1" name="Group 30">
              <a:extLst>
                <a:ext uri="{FF2B5EF4-FFF2-40B4-BE49-F238E27FC236}">
                  <a16:creationId xmlns:a16="http://schemas.microsoft.com/office/drawing/2014/main" id="{988679DC-0BCB-626E-3316-028B92762141}"/>
                </a:ext>
              </a:extLst>
            </p:cNvPr>
            <p:cNvGrpSpPr/>
            <p:nvPr/>
          </p:nvGrpSpPr>
          <p:grpSpPr>
            <a:xfrm rot="2578450">
              <a:off x="6096000" y="1420375"/>
              <a:ext cx="1131295" cy="0"/>
              <a:chOff x="4658190" y="3771900"/>
              <a:chExt cx="1564810" cy="0"/>
            </a:xfrm>
          </p:grpSpPr>
          <p:cxnSp>
            <p:nvCxnSpPr>
              <p:cNvPr id="43" name="Straight Connector 42">
                <a:extLst>
                  <a:ext uri="{FF2B5EF4-FFF2-40B4-BE49-F238E27FC236}">
                    <a16:creationId xmlns:a16="http://schemas.microsoft.com/office/drawing/2014/main" id="{94A9ECEE-C557-D3F3-4CDA-7EFA942B7AC5}"/>
                  </a:ext>
                </a:extLst>
              </p:cNvPr>
              <p:cNvCxnSpPr>
                <a:cxnSpLocks/>
              </p:cNvCxnSpPr>
              <p:nvPr/>
            </p:nvCxnSpPr>
            <p:spPr>
              <a:xfrm>
                <a:off x="4658190" y="3771900"/>
                <a:ext cx="156481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3D1D2A0-C246-72E9-E3D3-DD41CE05879B}"/>
                  </a:ext>
                </a:extLst>
              </p:cNvPr>
              <p:cNvCxnSpPr>
                <a:cxnSpLocks/>
              </p:cNvCxnSpPr>
              <p:nvPr/>
            </p:nvCxnSpPr>
            <p:spPr>
              <a:xfrm>
                <a:off x="4664540" y="3771900"/>
                <a:ext cx="968059"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Freeform: Shape 31">
              <a:extLst>
                <a:ext uri="{FF2B5EF4-FFF2-40B4-BE49-F238E27FC236}">
                  <a16:creationId xmlns:a16="http://schemas.microsoft.com/office/drawing/2014/main" id="{847AA7A1-894C-16CE-E2F0-310D0359FFAA}"/>
                </a:ext>
              </a:extLst>
            </p:cNvPr>
            <p:cNvSpPr/>
            <p:nvPr/>
          </p:nvSpPr>
          <p:spPr>
            <a:xfrm rot="2578450">
              <a:off x="6313809" y="835010"/>
              <a:ext cx="367906" cy="282762"/>
            </a:xfrm>
            <a:custGeom>
              <a:avLst/>
              <a:gdLst>
                <a:gd name="connsiteX0" fmla="*/ 0 w 6496050"/>
                <a:gd name="connsiteY0" fmla="*/ 3422650 h 3429000"/>
                <a:gd name="connsiteX1" fmla="*/ 1708150 w 6496050"/>
                <a:gd name="connsiteY1" fmla="*/ 2673350 h 3429000"/>
                <a:gd name="connsiteX2" fmla="*/ 3257550 w 6496050"/>
                <a:gd name="connsiteY2" fmla="*/ 0 h 3429000"/>
                <a:gd name="connsiteX3" fmla="*/ 4794250 w 6496050"/>
                <a:gd name="connsiteY3" fmla="*/ 2673350 h 3429000"/>
                <a:gd name="connsiteX4" fmla="*/ 6496050 w 649605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050" h="3429000">
                  <a:moveTo>
                    <a:pt x="0" y="3422650"/>
                  </a:moveTo>
                  <a:cubicBezTo>
                    <a:pt x="582612" y="3333221"/>
                    <a:pt x="1165225" y="3243792"/>
                    <a:pt x="1708150" y="2673350"/>
                  </a:cubicBezTo>
                  <a:cubicBezTo>
                    <a:pt x="2251075" y="2102908"/>
                    <a:pt x="2743200" y="0"/>
                    <a:pt x="3257550" y="0"/>
                  </a:cubicBezTo>
                  <a:cubicBezTo>
                    <a:pt x="3771900" y="0"/>
                    <a:pt x="4254500" y="2101850"/>
                    <a:pt x="4794250" y="2673350"/>
                  </a:cubicBezTo>
                  <a:cubicBezTo>
                    <a:pt x="5334000" y="3244850"/>
                    <a:pt x="5915025" y="3336925"/>
                    <a:pt x="6496050" y="3429000"/>
                  </a:cubicBezTo>
                </a:path>
              </a:pathLst>
            </a:cu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33" name="Straight Connector 32">
              <a:extLst>
                <a:ext uri="{FF2B5EF4-FFF2-40B4-BE49-F238E27FC236}">
                  <a16:creationId xmlns:a16="http://schemas.microsoft.com/office/drawing/2014/main" id="{D024EE30-E540-D921-0A66-881B6F017584}"/>
                </a:ext>
              </a:extLst>
            </p:cNvPr>
            <p:cNvCxnSpPr>
              <a:cxnSpLocks/>
            </p:cNvCxnSpPr>
            <p:nvPr/>
          </p:nvCxnSpPr>
          <p:spPr>
            <a:xfrm rot="18778450">
              <a:off x="6886011" y="1438439"/>
              <a:ext cx="1244285"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Partial Circle 33">
              <a:extLst>
                <a:ext uri="{FF2B5EF4-FFF2-40B4-BE49-F238E27FC236}">
                  <a16:creationId xmlns:a16="http://schemas.microsoft.com/office/drawing/2014/main" id="{48BC61D9-C1B5-D0F6-0E5D-8E71236B2CEC}"/>
                </a:ext>
              </a:extLst>
            </p:cNvPr>
            <p:cNvSpPr/>
            <p:nvPr/>
          </p:nvSpPr>
          <p:spPr>
            <a:xfrm>
              <a:off x="6948796" y="1636424"/>
              <a:ext cx="330537" cy="363550"/>
            </a:xfrm>
            <a:prstGeom prst="pie">
              <a:avLst>
                <a:gd name="adj1" fmla="val 0"/>
                <a:gd name="adj2" fmla="val 10800000"/>
              </a:avLst>
            </a:prstGeom>
            <a:gradFill>
              <a:gsLst>
                <a:gs pos="0">
                  <a:schemeClr val="accent3">
                    <a:lumMod val="60000"/>
                    <a:lumOff val="40000"/>
                  </a:schemeClr>
                </a:gs>
                <a:gs pos="17000">
                  <a:schemeClr val="accent3">
                    <a:lumMod val="60000"/>
                    <a:lumOff val="40000"/>
                  </a:schemeClr>
                </a:gs>
                <a:gs pos="0">
                  <a:schemeClr val="accent3">
                    <a:lumMod val="60000"/>
                    <a:lumOff val="40000"/>
                  </a:schemeClr>
                </a:gs>
                <a:gs pos="100000">
                  <a:srgbClr val="FF000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2DE6E74-E9D3-6C4F-A154-B6BC21FDB144}"/>
                    </a:ext>
                  </a:extLst>
                </p:cNvPr>
                <p:cNvSpPr txBox="1"/>
                <p:nvPr/>
              </p:nvSpPr>
              <p:spPr>
                <a:xfrm>
                  <a:off x="6324448" y="1260971"/>
                  <a:ext cx="109076" cy="1468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rgbClr val="00B050"/>
                            </a:solidFill>
                            <a:latin typeface="Cambria Math" panose="02040503050406030204" pitchFamily="18" charset="0"/>
                          </a:rPr>
                          <m:t>𝜔</m:t>
                        </m:r>
                      </m:oMath>
                    </m:oMathPara>
                  </a14:m>
                  <a:endParaRPr lang="en-US" sz="1200" dirty="0">
                    <a:solidFill>
                      <a:srgbClr val="00B050"/>
                    </a:solidFill>
                  </a:endParaRPr>
                </a:p>
              </p:txBody>
            </p:sp>
          </mc:Choice>
          <mc:Fallback xmlns="">
            <p:sp>
              <p:nvSpPr>
                <p:cNvPr id="16" name="TextBox 15">
                  <a:extLst>
                    <a:ext uri="{FF2B5EF4-FFF2-40B4-BE49-F238E27FC236}">
                      <a16:creationId xmlns:a16="http://schemas.microsoft.com/office/drawing/2014/main" id="{950128F0-F83E-81CF-D135-0E918AD32BF7}"/>
                    </a:ext>
                  </a:extLst>
                </p:cNvPr>
                <p:cNvSpPr txBox="1">
                  <a:spLocks noRot="1" noChangeAspect="1" noMove="1" noResize="1" noEditPoints="1" noAdjustHandles="1" noChangeArrowheads="1" noChangeShapeType="1" noTextEdit="1"/>
                </p:cNvSpPr>
                <p:nvPr/>
              </p:nvSpPr>
              <p:spPr>
                <a:xfrm>
                  <a:off x="6324448" y="1260971"/>
                  <a:ext cx="109076" cy="146840"/>
                </a:xfrm>
                <a:prstGeom prst="rect">
                  <a:avLst/>
                </a:prstGeom>
                <a:blipFill>
                  <a:blip r:embed="rId5"/>
                  <a:stretch>
                    <a:fillRect l="-38889" r="-33333" b="-20833"/>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F18A73AA-B21C-B492-737E-E543F67ECBF0}"/>
                </a:ext>
              </a:extLst>
            </p:cNvPr>
            <p:cNvSpPr txBox="1"/>
            <p:nvPr/>
          </p:nvSpPr>
          <p:spPr>
            <a:xfrm>
              <a:off x="6527192" y="883687"/>
              <a:ext cx="1016982" cy="220260"/>
            </a:xfrm>
            <a:prstGeom prst="rect">
              <a:avLst/>
            </a:prstGeom>
            <a:noFill/>
          </p:spPr>
          <p:txBody>
            <a:bodyPr wrap="square" rtlCol="0">
              <a:spAutoFit/>
            </a:bodyPr>
            <a:lstStyle/>
            <a:p>
              <a:r>
                <a:rPr lang="en-US" sz="1200" b="1" dirty="0"/>
                <a:t>Probe</a:t>
              </a:r>
            </a:p>
          </p:txBody>
        </p:sp>
        <p:sp>
          <p:nvSpPr>
            <p:cNvPr id="37" name="TextBox 36">
              <a:extLst>
                <a:ext uri="{FF2B5EF4-FFF2-40B4-BE49-F238E27FC236}">
                  <a16:creationId xmlns:a16="http://schemas.microsoft.com/office/drawing/2014/main" id="{3B25D672-0518-4BD8-9233-4953328F6961}"/>
                </a:ext>
              </a:extLst>
            </p:cNvPr>
            <p:cNvSpPr txBox="1"/>
            <p:nvPr/>
          </p:nvSpPr>
          <p:spPr>
            <a:xfrm>
              <a:off x="7188883" y="346674"/>
              <a:ext cx="1016982" cy="220260"/>
            </a:xfrm>
            <a:prstGeom prst="rect">
              <a:avLst/>
            </a:prstGeom>
            <a:noFill/>
          </p:spPr>
          <p:txBody>
            <a:bodyPr wrap="square" rtlCol="0">
              <a:spAutoFit/>
            </a:bodyPr>
            <a:lstStyle/>
            <a:p>
              <a:r>
                <a:rPr lang="en-US" sz="1200" b="1" dirty="0"/>
                <a:t>Pump</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5EFC875-B5DA-9706-252B-DBB18380A1A1}"/>
                    </a:ext>
                  </a:extLst>
                </p:cNvPr>
                <p:cNvSpPr txBox="1"/>
                <p:nvPr/>
              </p:nvSpPr>
              <p:spPr>
                <a:xfrm>
                  <a:off x="6659187" y="430305"/>
                  <a:ext cx="138327" cy="1468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200" b="0" i="0" smtClean="0">
                            <a:solidFill>
                              <a:schemeClr val="tx1"/>
                            </a:solidFill>
                            <a:latin typeface="Cambria Math" panose="02040503050406030204" pitchFamily="18" charset="0"/>
                          </a:rPr>
                          <m:t>Δ</m:t>
                        </m:r>
                        <m:r>
                          <a:rPr lang="en-US" sz="1200" b="0" i="1" smtClean="0">
                            <a:solidFill>
                              <a:schemeClr val="tx1"/>
                            </a:solidFill>
                            <a:latin typeface="Cambria Math" panose="02040503050406030204" pitchFamily="18" charset="0"/>
                          </a:rPr>
                          <m:t>𝑡</m:t>
                        </m:r>
                      </m:oMath>
                    </m:oMathPara>
                  </a14:m>
                  <a:endParaRPr lang="en-US" sz="1200" dirty="0">
                    <a:solidFill>
                      <a:schemeClr val="tx1"/>
                    </a:solidFill>
                  </a:endParaRPr>
                </a:p>
              </p:txBody>
            </p:sp>
          </mc:Choice>
          <mc:Fallback xmlns="">
            <p:sp>
              <p:nvSpPr>
                <p:cNvPr id="19" name="TextBox 18">
                  <a:extLst>
                    <a:ext uri="{FF2B5EF4-FFF2-40B4-BE49-F238E27FC236}">
                      <a16:creationId xmlns:a16="http://schemas.microsoft.com/office/drawing/2014/main" id="{57AA1E81-AC1B-FDEF-34E6-DF88C4E6DC01}"/>
                    </a:ext>
                  </a:extLst>
                </p:cNvPr>
                <p:cNvSpPr txBox="1">
                  <a:spLocks noRot="1" noChangeAspect="1" noMove="1" noResize="1" noEditPoints="1" noAdjustHandles="1" noChangeArrowheads="1" noChangeShapeType="1" noTextEdit="1"/>
                </p:cNvSpPr>
                <p:nvPr/>
              </p:nvSpPr>
              <p:spPr>
                <a:xfrm>
                  <a:off x="6659187" y="430305"/>
                  <a:ext cx="138327" cy="146840"/>
                </a:xfrm>
                <a:prstGeom prst="rect">
                  <a:avLst/>
                </a:prstGeom>
                <a:blipFill>
                  <a:blip r:embed="rId6"/>
                  <a:stretch>
                    <a:fillRect l="-40909" r="-50000" b="-33333"/>
                  </a:stretch>
                </a:blipFill>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00E412EA-A17C-98D3-D894-2D8FF393D66A}"/>
                </a:ext>
              </a:extLst>
            </p:cNvPr>
            <p:cNvCxnSpPr/>
            <p:nvPr/>
          </p:nvCxnSpPr>
          <p:spPr>
            <a:xfrm>
              <a:off x="6584735" y="665478"/>
              <a:ext cx="34431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D72A02FB-8CF1-BA29-F80C-3B83F1E25F94}"/>
                </a:ext>
              </a:extLst>
            </p:cNvPr>
            <p:cNvGrpSpPr/>
            <p:nvPr/>
          </p:nvGrpSpPr>
          <p:grpSpPr>
            <a:xfrm rot="5400000">
              <a:off x="6491923" y="1210886"/>
              <a:ext cx="1244285" cy="0"/>
              <a:chOff x="4766140" y="4318000"/>
              <a:chExt cx="1564810" cy="0"/>
            </a:xfrm>
          </p:grpSpPr>
          <p:cxnSp>
            <p:nvCxnSpPr>
              <p:cNvPr id="41" name="Straight Connector 40">
                <a:extLst>
                  <a:ext uri="{FF2B5EF4-FFF2-40B4-BE49-F238E27FC236}">
                    <a16:creationId xmlns:a16="http://schemas.microsoft.com/office/drawing/2014/main" id="{16BE25B4-9620-5C6F-456B-60F318CB5D15}"/>
                  </a:ext>
                </a:extLst>
              </p:cNvPr>
              <p:cNvCxnSpPr>
                <a:cxnSpLocks/>
              </p:cNvCxnSpPr>
              <p:nvPr/>
            </p:nvCxnSpPr>
            <p:spPr>
              <a:xfrm>
                <a:off x="4766140" y="4318000"/>
                <a:ext cx="156481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2E00558-C159-8270-7FD6-9A0DB4FED279}"/>
                  </a:ext>
                </a:extLst>
              </p:cNvPr>
              <p:cNvCxnSpPr>
                <a:cxnSpLocks/>
              </p:cNvCxnSpPr>
              <p:nvPr/>
            </p:nvCxnSpPr>
            <p:spPr>
              <a:xfrm>
                <a:off x="4772490" y="4318000"/>
                <a:ext cx="96805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5" name="Arrow: Bent-Up 44">
            <a:extLst>
              <a:ext uri="{FF2B5EF4-FFF2-40B4-BE49-F238E27FC236}">
                <a16:creationId xmlns:a16="http://schemas.microsoft.com/office/drawing/2014/main" id="{A742189F-41C2-228B-6726-1AC382E2E74B}"/>
              </a:ext>
            </a:extLst>
          </p:cNvPr>
          <p:cNvSpPr/>
          <p:nvPr/>
        </p:nvSpPr>
        <p:spPr>
          <a:xfrm flipH="1" flipV="1">
            <a:off x="7107736" y="651679"/>
            <a:ext cx="2420477" cy="1138441"/>
          </a:xfrm>
          <a:prstGeom prst="bentUpArrow">
            <a:avLst/>
          </a:prstGeom>
          <a:gradFill flip="none" rotWithShape="1">
            <a:gsLst>
              <a:gs pos="0">
                <a:schemeClr val="accent6">
                  <a:lumMod val="75000"/>
                </a:schemeClr>
              </a:gs>
              <a:gs pos="50000">
                <a:schemeClr val="accent6">
                  <a:lumMod val="60000"/>
                  <a:lumOff val="40000"/>
                </a:schemeClr>
              </a:gs>
              <a:gs pos="100000">
                <a:schemeClr val="accent4"/>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Bent-Up 45">
            <a:extLst>
              <a:ext uri="{FF2B5EF4-FFF2-40B4-BE49-F238E27FC236}">
                <a16:creationId xmlns:a16="http://schemas.microsoft.com/office/drawing/2014/main" id="{E63935EF-F4DE-FBB4-9D54-74B9FBB9DDBD}"/>
              </a:ext>
            </a:extLst>
          </p:cNvPr>
          <p:cNvSpPr/>
          <p:nvPr/>
        </p:nvSpPr>
        <p:spPr>
          <a:xfrm rot="16200000" flipH="1" flipV="1">
            <a:off x="7771038" y="3771045"/>
            <a:ext cx="960960" cy="2287565"/>
          </a:xfrm>
          <a:prstGeom prst="bentUpArrow">
            <a:avLst>
              <a:gd name="adj1" fmla="val 31678"/>
              <a:gd name="adj2" fmla="val 25000"/>
              <a:gd name="adj3" fmla="val 34540"/>
            </a:avLst>
          </a:prstGeom>
          <a:gradFill flip="none" rotWithShape="1">
            <a:gsLst>
              <a:gs pos="0">
                <a:schemeClr val="accent6">
                  <a:lumMod val="75000"/>
                </a:schemeClr>
              </a:gs>
              <a:gs pos="50000">
                <a:schemeClr val="accent6">
                  <a:lumMod val="60000"/>
                  <a:lumOff val="40000"/>
                </a:schemeClr>
              </a:gs>
              <a:gs pos="100000">
                <a:schemeClr val="accent4"/>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F0DF222-70B8-05B6-8AD2-ABC5C998E391}"/>
                  </a:ext>
                </a:extLst>
              </p:cNvPr>
              <p:cNvSpPr txBox="1"/>
              <p:nvPr/>
            </p:nvSpPr>
            <p:spPr>
              <a:xfrm>
                <a:off x="9800829" y="3791274"/>
                <a:ext cx="43806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𝜺</m:t>
                          </m:r>
                        </m:e>
                        <m:sub>
                          <m:r>
                            <a:rPr lang="en-US" sz="2800" b="1" i="1" smtClean="0">
                              <a:latin typeface="Cambria Math" panose="02040503050406030204" pitchFamily="18" charset="0"/>
                            </a:rPr>
                            <m:t>𝟐</m:t>
                          </m:r>
                        </m:sub>
                      </m:sSub>
                    </m:oMath>
                  </m:oMathPara>
                </a14:m>
                <a:endParaRPr lang="en-US" b="1" dirty="0"/>
              </a:p>
            </p:txBody>
          </p:sp>
        </mc:Choice>
        <mc:Fallback xmlns="">
          <p:sp>
            <p:nvSpPr>
              <p:cNvPr id="47" name="TextBox 46">
                <a:extLst>
                  <a:ext uri="{FF2B5EF4-FFF2-40B4-BE49-F238E27FC236}">
                    <a16:creationId xmlns:a16="http://schemas.microsoft.com/office/drawing/2014/main" id="{1F0DF222-70B8-05B6-8AD2-ABC5C998E391}"/>
                  </a:ext>
                </a:extLst>
              </p:cNvPr>
              <p:cNvSpPr txBox="1">
                <a:spLocks noRot="1" noChangeAspect="1" noMove="1" noResize="1" noEditPoints="1" noAdjustHandles="1" noChangeArrowheads="1" noChangeShapeType="1" noTextEdit="1"/>
              </p:cNvSpPr>
              <p:nvPr/>
            </p:nvSpPr>
            <p:spPr>
              <a:xfrm>
                <a:off x="9800829" y="3791274"/>
                <a:ext cx="438069" cy="430887"/>
              </a:xfrm>
              <a:prstGeom prst="rect">
                <a:avLst/>
              </a:prstGeom>
              <a:blipFill>
                <a:blip r:embed="rId7"/>
                <a:stretch>
                  <a:fillRect/>
                </a:stretch>
              </a:blipFill>
            </p:spPr>
            <p:txBody>
              <a:bodyPr/>
              <a:lstStyle/>
              <a:p>
                <a:r>
                  <a:rPr lang="en-US">
                    <a:noFill/>
                  </a:rPr>
                  <a:t> </a:t>
                </a:r>
              </a:p>
            </p:txBody>
          </p:sp>
        </mc:Fallback>
      </mc:AlternateContent>
      <p:grpSp>
        <p:nvGrpSpPr>
          <p:cNvPr id="48" name="Group 47">
            <a:extLst>
              <a:ext uri="{FF2B5EF4-FFF2-40B4-BE49-F238E27FC236}">
                <a16:creationId xmlns:a16="http://schemas.microsoft.com/office/drawing/2014/main" id="{324BC4C6-75AA-BABF-A817-9BAFD09A44C0}"/>
              </a:ext>
            </a:extLst>
          </p:cNvPr>
          <p:cNvGrpSpPr/>
          <p:nvPr/>
        </p:nvGrpSpPr>
        <p:grpSpPr>
          <a:xfrm>
            <a:off x="6443552" y="1867780"/>
            <a:ext cx="3264408" cy="1965960"/>
            <a:chOff x="3289163" y="-153875"/>
            <a:chExt cx="7779682" cy="4652627"/>
          </a:xfrm>
        </p:grpSpPr>
        <p:grpSp>
          <p:nvGrpSpPr>
            <p:cNvPr id="49" name="Group 48">
              <a:extLst>
                <a:ext uri="{FF2B5EF4-FFF2-40B4-BE49-F238E27FC236}">
                  <a16:creationId xmlns:a16="http://schemas.microsoft.com/office/drawing/2014/main" id="{4783BD40-E27A-B818-95EC-130D89846D64}"/>
                </a:ext>
              </a:extLst>
            </p:cNvPr>
            <p:cNvGrpSpPr/>
            <p:nvPr/>
          </p:nvGrpSpPr>
          <p:grpSpPr>
            <a:xfrm>
              <a:off x="4587378" y="1583385"/>
              <a:ext cx="3017243" cy="2915367"/>
              <a:chOff x="3078758" y="67981"/>
              <a:chExt cx="3017242" cy="4818055"/>
            </a:xfrm>
          </p:grpSpPr>
          <p:sp>
            <p:nvSpPr>
              <p:cNvPr id="60" name="Freeform: Shape 59">
                <a:extLst>
                  <a:ext uri="{FF2B5EF4-FFF2-40B4-BE49-F238E27FC236}">
                    <a16:creationId xmlns:a16="http://schemas.microsoft.com/office/drawing/2014/main" id="{216D017D-0780-2CF6-6EB3-DDFF56CFDD24}"/>
                  </a:ext>
                </a:extLst>
              </p:cNvPr>
              <p:cNvSpPr/>
              <p:nvPr/>
            </p:nvSpPr>
            <p:spPr>
              <a:xfrm>
                <a:off x="3078758" y="3934691"/>
                <a:ext cx="3017242" cy="951345"/>
              </a:xfrm>
              <a:custGeom>
                <a:avLst/>
                <a:gdLst>
                  <a:gd name="connsiteX0" fmla="*/ 0 w 3657600"/>
                  <a:gd name="connsiteY0" fmla="*/ 4581144 h 4581144"/>
                  <a:gd name="connsiteX1" fmla="*/ 1819656 w 3657600"/>
                  <a:gd name="connsiteY1" fmla="*/ 0 h 4581144"/>
                  <a:gd name="connsiteX2" fmla="*/ 3657600 w 3657600"/>
                  <a:gd name="connsiteY2" fmla="*/ 4581144 h 4581144"/>
                </a:gdLst>
                <a:ahLst/>
                <a:cxnLst>
                  <a:cxn ang="0">
                    <a:pos x="connsiteX0" y="connsiteY0"/>
                  </a:cxn>
                  <a:cxn ang="0">
                    <a:pos x="connsiteX1" y="connsiteY1"/>
                  </a:cxn>
                  <a:cxn ang="0">
                    <a:pos x="connsiteX2" y="connsiteY2"/>
                  </a:cxn>
                </a:cxnLst>
                <a:rect l="l" t="t" r="r" b="b"/>
                <a:pathLst>
                  <a:path w="3657600" h="4581144">
                    <a:moveTo>
                      <a:pt x="0" y="4581144"/>
                    </a:moveTo>
                    <a:cubicBezTo>
                      <a:pt x="605028" y="2290572"/>
                      <a:pt x="1210056" y="0"/>
                      <a:pt x="1819656" y="0"/>
                    </a:cubicBezTo>
                    <a:cubicBezTo>
                      <a:pt x="2429256" y="0"/>
                      <a:pt x="3043428" y="2290572"/>
                      <a:pt x="3657600" y="4581144"/>
                    </a:cubicBezTo>
                  </a:path>
                </a:pathLst>
              </a:custGeom>
              <a:noFill/>
              <a:ln w="57150">
                <a:solidFill>
                  <a:srgbClr val="0029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Freeform: Shape 60">
                <a:extLst>
                  <a:ext uri="{FF2B5EF4-FFF2-40B4-BE49-F238E27FC236}">
                    <a16:creationId xmlns:a16="http://schemas.microsoft.com/office/drawing/2014/main" id="{07BF8AE9-E3C2-A9F0-CCD2-2E5CF08144A2}"/>
                  </a:ext>
                </a:extLst>
              </p:cNvPr>
              <p:cNvSpPr/>
              <p:nvPr/>
            </p:nvSpPr>
            <p:spPr>
              <a:xfrm flipV="1">
                <a:off x="3078758" y="67981"/>
                <a:ext cx="3017242" cy="3082728"/>
              </a:xfrm>
              <a:custGeom>
                <a:avLst/>
                <a:gdLst>
                  <a:gd name="connsiteX0" fmla="*/ 0 w 3657600"/>
                  <a:gd name="connsiteY0" fmla="*/ 4581144 h 4581144"/>
                  <a:gd name="connsiteX1" fmla="*/ 1819656 w 3657600"/>
                  <a:gd name="connsiteY1" fmla="*/ 0 h 4581144"/>
                  <a:gd name="connsiteX2" fmla="*/ 3657600 w 3657600"/>
                  <a:gd name="connsiteY2" fmla="*/ 4581144 h 4581144"/>
                </a:gdLst>
                <a:ahLst/>
                <a:cxnLst>
                  <a:cxn ang="0">
                    <a:pos x="connsiteX0" y="connsiteY0"/>
                  </a:cxn>
                  <a:cxn ang="0">
                    <a:pos x="connsiteX1" y="connsiteY1"/>
                  </a:cxn>
                  <a:cxn ang="0">
                    <a:pos x="connsiteX2" y="connsiteY2"/>
                  </a:cxn>
                </a:cxnLst>
                <a:rect l="l" t="t" r="r" b="b"/>
                <a:pathLst>
                  <a:path w="3657600" h="4581144">
                    <a:moveTo>
                      <a:pt x="0" y="4581144"/>
                    </a:moveTo>
                    <a:cubicBezTo>
                      <a:pt x="605028" y="2290572"/>
                      <a:pt x="1210056" y="0"/>
                      <a:pt x="1819656" y="0"/>
                    </a:cubicBezTo>
                    <a:cubicBezTo>
                      <a:pt x="2429256" y="0"/>
                      <a:pt x="3043428" y="2290572"/>
                      <a:pt x="3657600" y="4581144"/>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50" name="Oval 49">
              <a:extLst>
                <a:ext uri="{FF2B5EF4-FFF2-40B4-BE49-F238E27FC236}">
                  <a16:creationId xmlns:a16="http://schemas.microsoft.com/office/drawing/2014/main" id="{F2D1835E-EEEA-4279-10A5-5A427883D8EA}"/>
                </a:ext>
              </a:extLst>
            </p:cNvPr>
            <p:cNvSpPr/>
            <p:nvPr/>
          </p:nvSpPr>
          <p:spPr>
            <a:xfrm>
              <a:off x="6792338" y="2367935"/>
              <a:ext cx="457200" cy="457201"/>
            </a:xfrm>
            <a:prstGeom prst="ellipse">
              <a:avLst/>
            </a:prstGeom>
            <a:solidFill>
              <a:schemeClr val="bg1"/>
            </a:solidFill>
            <a:ln w="57150">
              <a:solidFill>
                <a:srgbClr val="2DD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TextBox 50">
              <a:extLst>
                <a:ext uri="{FF2B5EF4-FFF2-40B4-BE49-F238E27FC236}">
                  <a16:creationId xmlns:a16="http://schemas.microsoft.com/office/drawing/2014/main" id="{345742E5-112C-5561-2518-D23059B9FC6B}"/>
                </a:ext>
              </a:extLst>
            </p:cNvPr>
            <p:cNvSpPr txBox="1"/>
            <p:nvPr/>
          </p:nvSpPr>
          <p:spPr>
            <a:xfrm>
              <a:off x="4545887" y="-153875"/>
              <a:ext cx="5273965" cy="1966632"/>
            </a:xfrm>
            <a:prstGeom prst="rect">
              <a:avLst/>
            </a:prstGeom>
            <a:noFill/>
            <a:ln w="57150">
              <a:noFill/>
            </a:ln>
          </p:spPr>
          <p:txBody>
            <a:bodyPr wrap="square" rtlCol="0">
              <a:spAutoFit/>
            </a:bodyPr>
            <a:lstStyle/>
            <a:p>
              <a:pPr algn="ctr"/>
              <a:r>
                <a:rPr lang="en-US" sz="2400" b="1" dirty="0"/>
                <a:t>Ultrafast dynamics</a:t>
              </a:r>
            </a:p>
          </p:txBody>
        </p:sp>
        <p:sp>
          <p:nvSpPr>
            <p:cNvPr id="52" name="Oval 51">
              <a:extLst>
                <a:ext uri="{FF2B5EF4-FFF2-40B4-BE49-F238E27FC236}">
                  <a16:creationId xmlns:a16="http://schemas.microsoft.com/office/drawing/2014/main" id="{A83E4CE9-0D8C-79B8-29BF-7F0DADCCB31C}"/>
                </a:ext>
              </a:extLst>
            </p:cNvPr>
            <p:cNvSpPr/>
            <p:nvPr/>
          </p:nvSpPr>
          <p:spPr>
            <a:xfrm flipH="1" flipV="1">
              <a:off x="5400369" y="3011009"/>
              <a:ext cx="457200" cy="457201"/>
            </a:xfrm>
            <a:prstGeom prst="ellipse">
              <a:avLst/>
            </a:prstGeom>
            <a:solidFill>
              <a:srgbClr val="2DD000"/>
            </a:solidFill>
            <a:ln w="57150">
              <a:solidFill>
                <a:srgbClr val="2DD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 name="Oval 52">
              <a:extLst>
                <a:ext uri="{FF2B5EF4-FFF2-40B4-BE49-F238E27FC236}">
                  <a16:creationId xmlns:a16="http://schemas.microsoft.com/office/drawing/2014/main" id="{E146C85B-C672-9923-1A59-2AE2C7F8A988}"/>
                </a:ext>
              </a:extLst>
            </p:cNvPr>
            <p:cNvSpPr/>
            <p:nvPr/>
          </p:nvSpPr>
          <p:spPr>
            <a:xfrm flipH="1" flipV="1">
              <a:off x="4735950" y="2058853"/>
              <a:ext cx="457200" cy="457201"/>
            </a:xfrm>
            <a:prstGeom prst="ellipse">
              <a:avLst/>
            </a:prstGeom>
            <a:solidFill>
              <a:schemeClr val="bg1"/>
            </a:solidFill>
            <a:ln w="57150">
              <a:solidFill>
                <a:srgbClr val="2DD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 name="Arc 53">
              <a:extLst>
                <a:ext uri="{FF2B5EF4-FFF2-40B4-BE49-F238E27FC236}">
                  <a16:creationId xmlns:a16="http://schemas.microsoft.com/office/drawing/2014/main" id="{CAA1AC6B-F7FE-16BC-54EB-EC8848DA2CCD}"/>
                </a:ext>
              </a:extLst>
            </p:cNvPr>
            <p:cNvSpPr/>
            <p:nvPr/>
          </p:nvSpPr>
          <p:spPr>
            <a:xfrm rot="20522797">
              <a:off x="4657149" y="2029027"/>
              <a:ext cx="1187094" cy="1135017"/>
            </a:xfrm>
            <a:prstGeom prst="arc">
              <a:avLst>
                <a:gd name="adj1" fmla="val 17068082"/>
                <a:gd name="adj2" fmla="val 3372958"/>
              </a:avLst>
            </a:prstGeom>
            <a:ln w="5715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sp>
          <p:nvSpPr>
            <p:cNvPr id="55" name="Arc 54">
              <a:extLst>
                <a:ext uri="{FF2B5EF4-FFF2-40B4-BE49-F238E27FC236}">
                  <a16:creationId xmlns:a16="http://schemas.microsoft.com/office/drawing/2014/main" id="{C4564DDC-E956-5247-28D9-16DCD45CD022}"/>
                </a:ext>
              </a:extLst>
            </p:cNvPr>
            <p:cNvSpPr/>
            <p:nvPr/>
          </p:nvSpPr>
          <p:spPr>
            <a:xfrm rot="17007120">
              <a:off x="7677156" y="1483435"/>
              <a:ext cx="1097278" cy="3486206"/>
            </a:xfrm>
            <a:prstGeom prst="arc">
              <a:avLst>
                <a:gd name="adj1" fmla="val 17627793"/>
                <a:gd name="adj2" fmla="val 1650379"/>
              </a:avLst>
            </a:prstGeom>
            <a:ln w="5715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sp>
          <p:nvSpPr>
            <p:cNvPr id="56" name="Freeform: Shape 55">
              <a:extLst>
                <a:ext uri="{FF2B5EF4-FFF2-40B4-BE49-F238E27FC236}">
                  <a16:creationId xmlns:a16="http://schemas.microsoft.com/office/drawing/2014/main" id="{491C5B35-7528-26D5-889C-4B1CF57B9E59}"/>
                </a:ext>
              </a:extLst>
            </p:cNvPr>
            <p:cNvSpPr/>
            <p:nvPr/>
          </p:nvSpPr>
          <p:spPr>
            <a:xfrm flipV="1">
              <a:off x="8051602" y="1618420"/>
              <a:ext cx="3017243" cy="1445666"/>
            </a:xfrm>
            <a:custGeom>
              <a:avLst/>
              <a:gdLst>
                <a:gd name="connsiteX0" fmla="*/ 0 w 3657600"/>
                <a:gd name="connsiteY0" fmla="*/ 4581144 h 4581144"/>
                <a:gd name="connsiteX1" fmla="*/ 1819656 w 3657600"/>
                <a:gd name="connsiteY1" fmla="*/ 0 h 4581144"/>
                <a:gd name="connsiteX2" fmla="*/ 3657600 w 3657600"/>
                <a:gd name="connsiteY2" fmla="*/ 4581144 h 4581144"/>
              </a:gdLst>
              <a:ahLst/>
              <a:cxnLst>
                <a:cxn ang="0">
                  <a:pos x="connsiteX0" y="connsiteY0"/>
                </a:cxn>
                <a:cxn ang="0">
                  <a:pos x="connsiteX1" y="connsiteY1"/>
                </a:cxn>
                <a:cxn ang="0">
                  <a:pos x="connsiteX2" y="connsiteY2"/>
                </a:cxn>
              </a:cxnLst>
              <a:rect l="l" t="t" r="r" b="b"/>
              <a:pathLst>
                <a:path w="3657600" h="4581144">
                  <a:moveTo>
                    <a:pt x="0" y="4581144"/>
                  </a:moveTo>
                  <a:cubicBezTo>
                    <a:pt x="605028" y="2290572"/>
                    <a:pt x="1210056" y="0"/>
                    <a:pt x="1819656" y="0"/>
                  </a:cubicBezTo>
                  <a:cubicBezTo>
                    <a:pt x="2429256" y="0"/>
                    <a:pt x="3043428" y="2290572"/>
                    <a:pt x="3657600" y="4581144"/>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Oval 56">
              <a:extLst>
                <a:ext uri="{FF2B5EF4-FFF2-40B4-BE49-F238E27FC236}">
                  <a16:creationId xmlns:a16="http://schemas.microsoft.com/office/drawing/2014/main" id="{2FB302FF-C677-68FC-1A2E-B16719067642}"/>
                </a:ext>
              </a:extLst>
            </p:cNvPr>
            <p:cNvSpPr/>
            <p:nvPr/>
          </p:nvSpPr>
          <p:spPr>
            <a:xfrm>
              <a:off x="8683918" y="2516051"/>
              <a:ext cx="457200" cy="457201"/>
            </a:xfrm>
            <a:prstGeom prst="ellipse">
              <a:avLst/>
            </a:prstGeom>
            <a:solidFill>
              <a:srgbClr val="2DD000"/>
            </a:solidFill>
            <a:ln w="57150">
              <a:solidFill>
                <a:srgbClr val="2DD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8" name="Connector: Curved 57">
              <a:extLst>
                <a:ext uri="{FF2B5EF4-FFF2-40B4-BE49-F238E27FC236}">
                  <a16:creationId xmlns:a16="http://schemas.microsoft.com/office/drawing/2014/main" id="{42A813C6-480E-4518-CC8D-3A8A217992AF}"/>
                </a:ext>
              </a:extLst>
            </p:cNvPr>
            <p:cNvCxnSpPr>
              <a:cxnSpLocks/>
            </p:cNvCxnSpPr>
            <p:nvPr/>
          </p:nvCxnSpPr>
          <p:spPr>
            <a:xfrm rot="10800000" flipV="1">
              <a:off x="5927979" y="2543601"/>
              <a:ext cx="794038" cy="535708"/>
            </a:xfrm>
            <a:prstGeom prst="curvedConnector3">
              <a:avLst>
                <a:gd name="adj1" fmla="val 34998"/>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9" name="Connector: Curved 58">
              <a:extLst>
                <a:ext uri="{FF2B5EF4-FFF2-40B4-BE49-F238E27FC236}">
                  <a16:creationId xmlns:a16="http://schemas.microsoft.com/office/drawing/2014/main" id="{9D11719E-18E2-EE41-775A-7991DA37E1F8}"/>
                </a:ext>
              </a:extLst>
            </p:cNvPr>
            <p:cNvCxnSpPr>
              <a:cxnSpLocks/>
            </p:cNvCxnSpPr>
            <p:nvPr/>
          </p:nvCxnSpPr>
          <p:spPr>
            <a:xfrm rot="10800000" flipV="1">
              <a:off x="3289163" y="2295897"/>
              <a:ext cx="1339268" cy="969791"/>
            </a:xfrm>
            <a:prstGeom prst="curvedConnector3">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73" name="Title 1">
            <a:extLst>
              <a:ext uri="{FF2B5EF4-FFF2-40B4-BE49-F238E27FC236}">
                <a16:creationId xmlns:a16="http://schemas.microsoft.com/office/drawing/2014/main" id="{FCCF062E-45FF-5376-69EB-52C44AB80C6B}"/>
              </a:ext>
            </a:extLst>
          </p:cNvPr>
          <p:cNvSpPr>
            <a:spLocks noGrp="1"/>
          </p:cNvSpPr>
          <p:nvPr>
            <p:ph type="title"/>
          </p:nvPr>
        </p:nvSpPr>
        <p:spPr>
          <a:xfrm>
            <a:off x="838200" y="0"/>
            <a:ext cx="10515600" cy="1325563"/>
          </a:xfrm>
        </p:spPr>
        <p:txBody>
          <a:bodyPr>
            <a:normAutofit/>
          </a:bodyPr>
          <a:lstStyle/>
          <a:p>
            <a:r>
              <a:rPr lang="en-US" sz="3500" dirty="0"/>
              <a:t>Outline</a:t>
            </a:r>
          </a:p>
        </p:txBody>
      </p:sp>
      <p:sp>
        <p:nvSpPr>
          <p:cNvPr id="2" name="Slide Number Placeholder 6">
            <a:extLst>
              <a:ext uri="{FF2B5EF4-FFF2-40B4-BE49-F238E27FC236}">
                <a16:creationId xmlns:a16="http://schemas.microsoft.com/office/drawing/2014/main" id="{31A79122-3C70-04E5-E2A6-DA1DC98BF771}"/>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4</a:t>
            </a:fld>
            <a:endParaRPr lang="en-US" sz="1600" dirty="0"/>
          </a:p>
        </p:txBody>
      </p:sp>
    </p:spTree>
    <p:extLst>
      <p:ext uri="{BB962C8B-B14F-4D97-AF65-F5344CB8AC3E}">
        <p14:creationId xmlns:p14="http://schemas.microsoft.com/office/powerpoint/2010/main" val="212645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C02F2-CB7C-4C82-ADC3-E773F94E14FF}"/>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107A783-98BD-99C8-B9D6-68C5E983CE78}"/>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40</a:t>
            </a:fld>
            <a:endParaRPr lang="en-US" sz="1600" dirty="0"/>
          </a:p>
        </p:txBody>
      </p:sp>
      <p:sp>
        <p:nvSpPr>
          <p:cNvPr id="4" name="Title 1">
            <a:extLst>
              <a:ext uri="{FF2B5EF4-FFF2-40B4-BE49-F238E27FC236}">
                <a16:creationId xmlns:a16="http://schemas.microsoft.com/office/drawing/2014/main" id="{7C86DBD3-0839-3806-C1F6-642642B0A02E}"/>
              </a:ext>
            </a:extLst>
          </p:cNvPr>
          <p:cNvSpPr>
            <a:spLocks noGrp="1"/>
          </p:cNvSpPr>
          <p:nvPr>
            <p:ph type="title"/>
          </p:nvPr>
        </p:nvSpPr>
        <p:spPr>
          <a:xfrm>
            <a:off x="838200" y="0"/>
            <a:ext cx="10515600" cy="1325563"/>
          </a:xfrm>
        </p:spPr>
        <p:txBody>
          <a:bodyPr>
            <a:normAutofit/>
          </a:bodyPr>
          <a:lstStyle/>
          <a:p>
            <a:r>
              <a:rPr lang="en-US" sz="3000" dirty="0"/>
              <a:t>Conclusion and future work</a:t>
            </a:r>
          </a:p>
        </p:txBody>
      </p:sp>
      <p:sp>
        <p:nvSpPr>
          <p:cNvPr id="3" name="TextBox 2">
            <a:extLst>
              <a:ext uri="{FF2B5EF4-FFF2-40B4-BE49-F238E27FC236}">
                <a16:creationId xmlns:a16="http://schemas.microsoft.com/office/drawing/2014/main" id="{1CA72E7F-5547-4C50-8995-C817C1885F6F}"/>
              </a:ext>
            </a:extLst>
          </p:cNvPr>
          <p:cNvSpPr txBox="1"/>
          <p:nvPr/>
        </p:nvSpPr>
        <p:spPr>
          <a:xfrm>
            <a:off x="1111526" y="963147"/>
            <a:ext cx="9968948" cy="4751044"/>
          </a:xfrm>
          <a:prstGeom prst="rect">
            <a:avLst/>
          </a:prstGeom>
          <a:noFill/>
        </p:spPr>
        <p:txBody>
          <a:bodyPr wrap="square">
            <a:spAutoFit/>
          </a:bodyPr>
          <a:lstStyle/>
          <a:p>
            <a:pPr marL="342900" marR="0" lvl="0" indent="-342900" algn="just">
              <a:lnSpc>
                <a:spcPct val="107000"/>
              </a:lnSpc>
              <a:spcAft>
                <a:spcPts val="800"/>
              </a:spcAft>
              <a:buFont typeface="Arial" panose="020B0604020202020204" pitchFamily="34" charset="0"/>
              <a:buChar char="•"/>
              <a:tabLst>
                <a:tab pos="457200" algn="l"/>
              </a:tabLst>
            </a:pPr>
            <a:r>
              <a:rPr lang="en-US" sz="2000" dirty="0">
                <a:effectLst/>
                <a:latin typeface="Aptos" panose="020B0004020202020204" pitchFamily="34" charset="0"/>
                <a:ea typeface="Aptos" panose="020B0004020202020204" pitchFamily="34" charset="0"/>
                <a:cs typeface="Times New Roman" panose="02020603050405020304" pitchFamily="18" charset="0"/>
              </a:rPr>
              <a:t>Significant changes in the dielectric function of bulk Ge were observed. We primarily focus on the decrease in amplitude of </a:t>
            </a:r>
            <a:r>
              <a:rPr lang="el-GR" sz="2000" dirty="0">
                <a:effectLst/>
                <a:latin typeface="Aptos" panose="020B0004020202020204" pitchFamily="34" charset="0"/>
                <a:ea typeface="Aptos" panose="020B0004020202020204" pitchFamily="34" charset="0"/>
                <a:cs typeface="Times New Roman" panose="02020603050405020304" pitchFamily="18" charset="0"/>
              </a:rPr>
              <a:t>ε</a:t>
            </a:r>
            <a:r>
              <a:rPr lang="en-US" sz="200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2000" dirty="0">
                <a:effectLst/>
                <a:latin typeface="Aptos" panose="020B0004020202020204" pitchFamily="34" charset="0"/>
                <a:ea typeface="Aptos" panose="020B0004020202020204" pitchFamily="34" charset="0"/>
                <a:cs typeface="Times New Roman" panose="02020603050405020304" pitchFamily="18" charset="0"/>
              </a:rPr>
              <a:t> within the first ps.</a:t>
            </a:r>
          </a:p>
          <a:p>
            <a:pPr marL="342900" marR="0" lvl="0" indent="-342900" algn="just">
              <a:lnSpc>
                <a:spcPct val="107000"/>
              </a:lnSpc>
              <a:spcAft>
                <a:spcPts val="800"/>
              </a:spcAft>
              <a:buFont typeface="Arial" panose="020B0604020202020204" pitchFamily="34" charset="0"/>
              <a:buChar char="•"/>
              <a:tabLst>
                <a:tab pos="457200" algn="l"/>
              </a:tabLst>
            </a:pPr>
            <a:r>
              <a:rPr lang="en-US" sz="2000" dirty="0">
                <a:effectLst/>
                <a:latin typeface="Aptos" panose="020B0004020202020204" pitchFamily="34" charset="0"/>
                <a:ea typeface="Aptos" panose="020B0004020202020204" pitchFamily="34" charset="0"/>
                <a:cs typeface="Times New Roman" panose="02020603050405020304" pitchFamily="18" charset="0"/>
              </a:rPr>
              <a:t>Carrier statistics provide the photoexcited carrier density, as well as the initial and evolution of the parameters of our model.</a:t>
            </a:r>
          </a:p>
          <a:p>
            <a:pPr marL="342900" marR="0" lvl="0" indent="-342900" algn="just">
              <a:lnSpc>
                <a:spcPct val="107000"/>
              </a:lnSpc>
              <a:spcAft>
                <a:spcPts val="800"/>
              </a:spcAft>
              <a:buFont typeface="Arial" panose="020B0604020202020204" pitchFamily="34" charset="0"/>
              <a:buChar char="•"/>
              <a:tabLst>
                <a:tab pos="457200" algn="l"/>
              </a:tabLst>
            </a:pPr>
            <a:r>
              <a:rPr lang="en-US" sz="2000" dirty="0">
                <a:effectLst/>
                <a:latin typeface="Aptos" panose="020B0004020202020204" pitchFamily="34" charset="0"/>
                <a:ea typeface="Aptos" panose="020B0004020202020204" pitchFamily="34" charset="0"/>
                <a:cs typeface="Times New Roman" panose="02020603050405020304" pitchFamily="18" charset="0"/>
              </a:rPr>
              <a:t>Band filling plus 2D exciton model looks reasonable when compared with the experimental dielectric function.</a:t>
            </a:r>
          </a:p>
          <a:p>
            <a:pPr marL="342900" marR="0" lvl="0" indent="-342900" algn="just">
              <a:lnSpc>
                <a:spcPct val="107000"/>
              </a:lnSpc>
              <a:spcAft>
                <a:spcPts val="800"/>
              </a:spcAft>
              <a:buFont typeface="Arial" panose="020B0604020202020204" pitchFamily="34" charset="0"/>
              <a:buChar char="•"/>
              <a:tabLst>
                <a:tab pos="457200" algn="l"/>
              </a:tabLst>
            </a:pPr>
            <a:r>
              <a:rPr lang="en-US" sz="2000" dirty="0">
                <a:latin typeface="Aptos" panose="020B0004020202020204" pitchFamily="34" charset="0"/>
                <a:ea typeface="Aptos" panose="020B0004020202020204" pitchFamily="34" charset="0"/>
                <a:cs typeface="Times New Roman" panose="02020603050405020304" pitchFamily="18" charset="0"/>
              </a:rPr>
              <a:t>Bandgap renormalization is smaller than expected due to the only considering many-body </a:t>
            </a:r>
            <a:r>
              <a:rPr lang="en-US" sz="2000" dirty="0" err="1">
                <a:latin typeface="Aptos" panose="020B0004020202020204" pitchFamily="34" charset="0"/>
                <a:ea typeface="Aptos" panose="020B0004020202020204" pitchFamily="34" charset="0"/>
                <a:cs typeface="Times New Roman" panose="02020603050405020304" pitchFamily="18" charset="0"/>
              </a:rPr>
              <a:t>effetcs</a:t>
            </a:r>
            <a:r>
              <a:rPr lang="en-US" sz="2000" dirty="0">
                <a:latin typeface="Aptos" panose="020B0004020202020204" pitchFamily="34" charset="0"/>
                <a:ea typeface="Aptos" panose="020B0004020202020204" pitchFamily="34" charset="0"/>
                <a:cs typeface="Times New Roman" panose="02020603050405020304" pitchFamily="18" charset="0"/>
              </a:rPr>
              <a:t>. Carrier relaxation shows the emission of phonon every 4 to 18 fs.</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Aft>
                <a:spcPts val="800"/>
              </a:spcAft>
              <a:buFont typeface="Arial" panose="020B0604020202020204" pitchFamily="34" charset="0"/>
              <a:buChar char="•"/>
              <a:tabLst>
                <a:tab pos="457200" algn="l"/>
              </a:tabLst>
            </a:pPr>
            <a:r>
              <a:rPr lang="en-US" sz="2000" dirty="0">
                <a:effectLst/>
                <a:latin typeface="Aptos" panose="020B0004020202020204" pitchFamily="34" charset="0"/>
                <a:ea typeface="Aptos" panose="020B0004020202020204" pitchFamily="34" charset="0"/>
                <a:cs typeface="Times New Roman" panose="02020603050405020304" pitchFamily="18" charset="0"/>
              </a:rPr>
              <a:t>The model neglects</a:t>
            </a:r>
          </a:p>
          <a:p>
            <a:pPr marL="800100" marR="0" lvl="1" indent="-342900" algn="just">
              <a:lnSpc>
                <a:spcPct val="107000"/>
              </a:lnSpc>
              <a:spcAft>
                <a:spcPts val="800"/>
              </a:spcAft>
              <a:buFont typeface="Wingdings" panose="05000000000000000000" pitchFamily="2" charset="2"/>
              <a:buChar char="§"/>
            </a:pPr>
            <a:r>
              <a:rPr lang="en-US" sz="2000" dirty="0">
                <a:effectLst/>
                <a:latin typeface="Aptos" panose="020B0004020202020204" pitchFamily="34" charset="0"/>
                <a:ea typeface="Times New Roman" panose="02020603050405020304" pitchFamily="18" charset="0"/>
                <a:cs typeface="Times New Roman" panose="02020603050405020304" pitchFamily="18" charset="0"/>
              </a:rPr>
              <a:t>Diffusion of carriers</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gn="just">
              <a:lnSpc>
                <a:spcPct val="107000"/>
              </a:lnSpc>
              <a:spcAft>
                <a:spcPts val="800"/>
              </a:spcAft>
              <a:buFont typeface="Wingdings" panose="05000000000000000000" pitchFamily="2" charset="2"/>
              <a:buChar char="§"/>
            </a:pPr>
            <a:r>
              <a:rPr lang="en-US" sz="2000" b="1" u="sng" dirty="0">
                <a:effectLst/>
                <a:latin typeface="Aptos" panose="020B0004020202020204" pitchFamily="34" charset="0"/>
                <a:ea typeface="Times New Roman" panose="02020603050405020304" pitchFamily="18" charset="0"/>
                <a:cs typeface="Times New Roman" panose="02020603050405020304" pitchFamily="18" charset="0"/>
              </a:rPr>
              <a:t>Excitonic screening</a:t>
            </a:r>
          </a:p>
          <a:p>
            <a:pPr marL="800100" marR="0" lvl="1" indent="-342900" algn="just">
              <a:lnSpc>
                <a:spcPct val="107000"/>
              </a:lnSpc>
              <a:spcAft>
                <a:spcPts val="800"/>
              </a:spcAft>
              <a:buFont typeface="Wingdings" panose="05000000000000000000" pitchFamily="2" charset="2"/>
              <a:buChar char="§"/>
            </a:pPr>
            <a:r>
              <a:rPr lang="en-US" sz="2000" dirty="0">
                <a:latin typeface="Aptos" panose="020B0004020202020204" pitchFamily="34" charset="0"/>
                <a:ea typeface="Aptos" panose="020B0004020202020204" pitchFamily="34" charset="0"/>
                <a:cs typeface="Times New Roman" panose="02020603050405020304" pitchFamily="18" charset="0"/>
              </a:rPr>
              <a:t>Laser induced strain, local heating</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3776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D456B-9689-FB13-6743-75CEB595B74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BD38E12D-B52B-BC6F-014C-16144BAB01CD}"/>
              </a:ext>
            </a:extLst>
          </p:cNvPr>
          <p:cNvSpPr>
            <a:spLocks noGrp="1"/>
          </p:cNvSpPr>
          <p:nvPr>
            <p:ph type="ctrTitle"/>
          </p:nvPr>
        </p:nvSpPr>
        <p:spPr>
          <a:xfrm>
            <a:off x="914400" y="806780"/>
            <a:ext cx="10363200" cy="1466291"/>
          </a:xfrm>
        </p:spPr>
        <p:txBody>
          <a:bodyPr>
            <a:normAutofit/>
          </a:bodyPr>
          <a:lstStyle/>
          <a:p>
            <a:r>
              <a:rPr lang="en-US" sz="4000" dirty="0"/>
              <a:t>Thank you!</a:t>
            </a:r>
            <a:endParaRPr lang="en-US" sz="1400" dirty="0"/>
          </a:p>
        </p:txBody>
      </p:sp>
      <p:sp>
        <p:nvSpPr>
          <p:cNvPr id="2" name="Subtitle 4">
            <a:extLst>
              <a:ext uri="{FF2B5EF4-FFF2-40B4-BE49-F238E27FC236}">
                <a16:creationId xmlns:a16="http://schemas.microsoft.com/office/drawing/2014/main" id="{103A55C9-6143-2C5D-BF76-0931349F520D}"/>
              </a:ext>
            </a:extLst>
          </p:cNvPr>
          <p:cNvSpPr txBox="1">
            <a:spLocks/>
          </p:cNvSpPr>
          <p:nvPr/>
        </p:nvSpPr>
        <p:spPr>
          <a:xfrm>
            <a:off x="1524000" y="1993829"/>
            <a:ext cx="9144000" cy="82829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rPr>
              <a:t>QUESTIONS?</a:t>
            </a:r>
          </a:p>
        </p:txBody>
      </p:sp>
    </p:spTree>
    <p:extLst>
      <p:ext uri="{BB962C8B-B14F-4D97-AF65-F5344CB8AC3E}">
        <p14:creationId xmlns:p14="http://schemas.microsoft.com/office/powerpoint/2010/main" val="230471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111A4-6E06-9CAE-1EE3-655DA3934D2B}"/>
            </a:ext>
          </a:extLst>
        </p:cNvPr>
        <p:cNvGrpSpPr/>
        <p:nvPr/>
      </p:nvGrpSpPr>
      <p:grpSpPr>
        <a:xfrm>
          <a:off x="0" y="0"/>
          <a:ext cx="0" cy="0"/>
          <a:chOff x="0" y="0"/>
          <a:chExt cx="0" cy="0"/>
        </a:xfrm>
      </p:grpSpPr>
      <p:pic>
        <p:nvPicPr>
          <p:cNvPr id="38" name="Graphic 37">
            <a:extLst>
              <a:ext uri="{FF2B5EF4-FFF2-40B4-BE49-F238E27FC236}">
                <a16:creationId xmlns:a16="http://schemas.microsoft.com/office/drawing/2014/main" id="{D70AFD0F-86E9-4D5E-7994-51F48CC9CD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59945" y="88617"/>
            <a:ext cx="5334000" cy="4000500"/>
          </a:xfrm>
          <a:prstGeom prst="rect">
            <a:avLst/>
          </a:prstGeom>
        </p:spPr>
      </p:pic>
      <p:sp>
        <p:nvSpPr>
          <p:cNvPr id="7" name="Slide Number Placeholder 6">
            <a:extLst>
              <a:ext uri="{FF2B5EF4-FFF2-40B4-BE49-F238E27FC236}">
                <a16:creationId xmlns:a16="http://schemas.microsoft.com/office/drawing/2014/main" id="{EF6C1670-892B-0481-44AC-D009C91DC8D1}"/>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42</a:t>
            </a:fld>
            <a:endParaRPr lang="en-US" sz="1600" dirty="0"/>
          </a:p>
        </p:txBody>
      </p:sp>
      <p:sp>
        <p:nvSpPr>
          <p:cNvPr id="13" name="Rectangle 12">
            <a:extLst>
              <a:ext uri="{FF2B5EF4-FFF2-40B4-BE49-F238E27FC236}">
                <a16:creationId xmlns:a16="http://schemas.microsoft.com/office/drawing/2014/main" id="{D2861213-4CE4-4F9F-7F15-0A23B3A1EDC2}"/>
              </a:ext>
            </a:extLst>
          </p:cNvPr>
          <p:cNvSpPr/>
          <p:nvPr/>
        </p:nvSpPr>
        <p:spPr>
          <a:xfrm>
            <a:off x="7218448" y="189835"/>
            <a:ext cx="4616994" cy="3922805"/>
          </a:xfrm>
          <a:prstGeom prst="rect">
            <a:avLst/>
          </a:prstGeom>
          <a:noFill/>
          <a:ln w="38100">
            <a:solidFill>
              <a:srgbClr val="47D4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99;p16">
            <a:extLst>
              <a:ext uri="{FF2B5EF4-FFF2-40B4-BE49-F238E27FC236}">
                <a16:creationId xmlns:a16="http://schemas.microsoft.com/office/drawing/2014/main" id="{24587F68-58DF-FF00-5DDF-F51CCB6F53F7}"/>
              </a:ext>
            </a:extLst>
          </p:cNvPr>
          <p:cNvSpPr txBox="1"/>
          <p:nvPr/>
        </p:nvSpPr>
        <p:spPr>
          <a:xfrm>
            <a:off x="6090270" y="5811598"/>
            <a:ext cx="5492130" cy="830966"/>
          </a:xfrm>
          <a:prstGeom prst="rect">
            <a:avLst/>
          </a:prstGeom>
          <a:noFill/>
          <a:ln>
            <a:noFill/>
          </a:ln>
        </p:spPr>
        <p:txBody>
          <a:bodyPr spcFirstLastPara="1" wrap="square" lIns="91425" tIns="91425" rIns="91425" bIns="91425" anchor="t" anchorCtr="0">
            <a:spAutoFit/>
          </a:bodyPr>
          <a:lstStyle/>
          <a:p>
            <a:r>
              <a:rPr lang="en-US" dirty="0">
                <a:solidFill>
                  <a:schemeClr val="bg1"/>
                </a:solidFill>
                <a:latin typeface="+mj-lt"/>
                <a:ea typeface="Calibri"/>
                <a:cs typeface="Times New Roman"/>
                <a:sym typeface="Times New Roman"/>
              </a:rPr>
              <a:t>P. Yu, M. Cardona, </a:t>
            </a:r>
            <a:r>
              <a:rPr lang="en-US" i="1" dirty="0">
                <a:solidFill>
                  <a:schemeClr val="bg1"/>
                </a:solidFill>
                <a:latin typeface="+mj-lt"/>
                <a:ea typeface="Calibri"/>
                <a:cs typeface="Times New Roman"/>
                <a:sym typeface="Times New Roman"/>
              </a:rPr>
              <a:t>Fundamentals of Semiconductors</a:t>
            </a:r>
            <a:r>
              <a:rPr lang="en-US" dirty="0">
                <a:solidFill>
                  <a:schemeClr val="bg1"/>
                </a:solidFill>
                <a:latin typeface="+mj-lt"/>
                <a:ea typeface="Calibri"/>
                <a:cs typeface="Times New Roman"/>
                <a:sym typeface="Times New Roman"/>
              </a:rPr>
              <a:t> (Springer, Berlin, 1996).</a:t>
            </a:r>
          </a:p>
          <a:p>
            <a:r>
              <a:rPr lang="en-US" dirty="0">
                <a:solidFill>
                  <a:schemeClr val="bg1"/>
                </a:solidFill>
                <a:latin typeface="+mj-lt"/>
                <a:ea typeface="Calibri"/>
                <a:cs typeface="Times New Roman"/>
                <a:sym typeface="Times New Roman"/>
              </a:rPr>
              <a:t>E. O. Kane,</a:t>
            </a:r>
            <a:r>
              <a:rPr lang="fr-FR" dirty="0">
                <a:solidFill>
                  <a:schemeClr val="bg1"/>
                </a:solidFill>
                <a:latin typeface="+mj-lt"/>
                <a:ea typeface="Calibri"/>
                <a:cs typeface="Times New Roman"/>
                <a:sym typeface="Times New Roman"/>
              </a:rPr>
              <a:t> J. Phys. </a:t>
            </a:r>
            <a:r>
              <a:rPr lang="fr-FR" dirty="0" err="1">
                <a:solidFill>
                  <a:schemeClr val="bg1"/>
                </a:solidFill>
                <a:latin typeface="+mj-lt"/>
                <a:ea typeface="Calibri"/>
                <a:cs typeface="Times New Roman"/>
                <a:sym typeface="Times New Roman"/>
              </a:rPr>
              <a:t>Chem</a:t>
            </a:r>
            <a:r>
              <a:rPr lang="fr-FR" dirty="0">
                <a:solidFill>
                  <a:schemeClr val="bg1"/>
                </a:solidFill>
                <a:latin typeface="+mj-lt"/>
                <a:ea typeface="Calibri"/>
                <a:cs typeface="Times New Roman"/>
                <a:sym typeface="Times New Roman"/>
              </a:rPr>
              <a:t>. </a:t>
            </a:r>
            <a:r>
              <a:rPr lang="fr-FR" dirty="0" err="1">
                <a:solidFill>
                  <a:schemeClr val="bg1"/>
                </a:solidFill>
                <a:latin typeface="+mj-lt"/>
                <a:ea typeface="Calibri"/>
                <a:cs typeface="Times New Roman"/>
                <a:sym typeface="Times New Roman"/>
              </a:rPr>
              <a:t>Solids</a:t>
            </a:r>
            <a:r>
              <a:rPr lang="fr-FR" dirty="0">
                <a:solidFill>
                  <a:schemeClr val="bg1"/>
                </a:solidFill>
                <a:latin typeface="+mj-lt"/>
                <a:ea typeface="Calibri"/>
                <a:cs typeface="Times New Roman"/>
                <a:sym typeface="Times New Roman"/>
              </a:rPr>
              <a:t> </a:t>
            </a:r>
            <a:r>
              <a:rPr lang="fr-FR" b="1" dirty="0">
                <a:solidFill>
                  <a:schemeClr val="bg1"/>
                </a:solidFill>
                <a:latin typeface="+mj-lt"/>
                <a:ea typeface="Calibri"/>
                <a:cs typeface="Times New Roman"/>
                <a:sym typeface="Times New Roman"/>
              </a:rPr>
              <a:t>1</a:t>
            </a:r>
            <a:r>
              <a:rPr lang="fr-FR" dirty="0">
                <a:solidFill>
                  <a:schemeClr val="bg1"/>
                </a:solidFill>
                <a:latin typeface="+mj-lt"/>
                <a:ea typeface="Calibri"/>
                <a:cs typeface="Times New Roman"/>
                <a:sym typeface="Times New Roman"/>
              </a:rPr>
              <a:t>, 249 (1957).</a:t>
            </a:r>
            <a:endParaRPr lang="en-US" dirty="0">
              <a:solidFill>
                <a:schemeClr val="bg1"/>
              </a:solidFill>
              <a:latin typeface="+mj-lt"/>
              <a:ea typeface="Calibri"/>
              <a:cs typeface="Times New Roman"/>
              <a:sym typeface="Times New Roman"/>
            </a:endParaRPr>
          </a:p>
        </p:txBody>
      </p:sp>
      <p:sp>
        <p:nvSpPr>
          <p:cNvPr id="12" name="Title 1">
            <a:extLst>
              <a:ext uri="{FF2B5EF4-FFF2-40B4-BE49-F238E27FC236}">
                <a16:creationId xmlns:a16="http://schemas.microsoft.com/office/drawing/2014/main" id="{12BEDFE1-9C0F-62CB-46E0-82357AAD5036}"/>
              </a:ext>
            </a:extLst>
          </p:cNvPr>
          <p:cNvSpPr>
            <a:spLocks noGrp="1"/>
          </p:cNvSpPr>
          <p:nvPr>
            <p:ph type="title"/>
          </p:nvPr>
        </p:nvSpPr>
        <p:spPr>
          <a:xfrm>
            <a:off x="0" y="1"/>
            <a:ext cx="10515600" cy="915894"/>
          </a:xfrm>
        </p:spPr>
        <p:txBody>
          <a:bodyPr>
            <a:normAutofit/>
          </a:bodyPr>
          <a:lstStyle/>
          <a:p>
            <a:r>
              <a:rPr lang="en-US" sz="3600" b="1" kern="100" dirty="0">
                <a:solidFill>
                  <a:schemeClr val="accent6"/>
                </a:solidFill>
                <a:effectLst/>
                <a:latin typeface="Tahoma" panose="020B0604030504040204" pitchFamily="34" charset="0"/>
                <a:ea typeface="Tahoma" panose="020B0604030504040204" pitchFamily="34" charset="0"/>
                <a:cs typeface="Tahoma" panose="020B0604030504040204" pitchFamily="34" charset="0"/>
              </a:rPr>
              <a:t>E</a:t>
            </a:r>
            <a:r>
              <a:rPr lang="en-US" sz="3600" b="1" kern="100" baseline="-25000" dirty="0">
                <a:solidFill>
                  <a:schemeClr val="accent6"/>
                </a:solidFill>
                <a:effectLst/>
                <a:latin typeface="Tahoma" panose="020B0604030504040204" pitchFamily="34" charset="0"/>
                <a:ea typeface="Tahoma" panose="020B0604030504040204" pitchFamily="34" charset="0"/>
                <a:cs typeface="Tahoma" panose="020B0604030504040204" pitchFamily="34" charset="0"/>
              </a:rPr>
              <a:t>1</a:t>
            </a:r>
            <a:r>
              <a:rPr lang="en-US" sz="3600" b="1" dirty="0">
                <a:solidFill>
                  <a:schemeClr val="dk2"/>
                </a:solidFill>
                <a:latin typeface="Tahoma" panose="020B0604030504040204" pitchFamily="34" charset="0"/>
                <a:ea typeface="Tahoma" panose="020B0604030504040204" pitchFamily="34" charset="0"/>
                <a:cs typeface="Tahoma" panose="020B0604030504040204" pitchFamily="34" charset="0"/>
                <a:sym typeface="Tahoma"/>
              </a:rPr>
              <a:t> and </a:t>
            </a:r>
            <a:r>
              <a:rPr lang="en-US" sz="3600" b="1" kern="100" dirty="0">
                <a:solidFill>
                  <a:schemeClr val="accent6"/>
                </a:solidFill>
                <a:effectLst/>
                <a:latin typeface="Tahoma" panose="020B0604030504040204" pitchFamily="34" charset="0"/>
                <a:ea typeface="Tahoma" panose="020B0604030504040204" pitchFamily="34" charset="0"/>
                <a:cs typeface="Tahoma" panose="020B0604030504040204" pitchFamily="34" charset="0"/>
              </a:rPr>
              <a:t>E</a:t>
            </a:r>
            <a:r>
              <a:rPr lang="en-US" sz="3600" b="1" kern="100" baseline="-25000" dirty="0">
                <a:solidFill>
                  <a:schemeClr val="accent6"/>
                </a:solidFill>
                <a:effectLst/>
                <a:latin typeface="Tahoma" panose="020B0604030504040204" pitchFamily="34" charset="0"/>
                <a:ea typeface="Tahoma" panose="020B0604030504040204" pitchFamily="34" charset="0"/>
                <a:cs typeface="Tahoma" panose="020B0604030504040204" pitchFamily="34" charset="0"/>
              </a:rPr>
              <a:t>1</a:t>
            </a:r>
            <a:r>
              <a:rPr lang="en-US" sz="3600" b="1" dirty="0">
                <a:solidFill>
                  <a:schemeClr val="dk2"/>
                </a:solidFill>
                <a:latin typeface="Tahoma" panose="020B0604030504040204" pitchFamily="34" charset="0"/>
                <a:ea typeface="Tahoma" panose="020B0604030504040204" pitchFamily="34" charset="0"/>
                <a:cs typeface="Tahoma" panose="020B0604030504040204" pitchFamily="34" charset="0"/>
                <a:sym typeface="Tahoma"/>
              </a:rPr>
              <a:t>+</a:t>
            </a:r>
            <a:r>
              <a:rPr lang="el-GR" sz="3600" b="1" kern="100" dirty="0">
                <a:solidFill>
                  <a:schemeClr val="accent6"/>
                </a:solidFill>
                <a:effectLst/>
                <a:latin typeface="Tahoma" panose="020B0604030504040204" pitchFamily="34" charset="0"/>
                <a:ea typeface="Tahoma" panose="020B0604030504040204" pitchFamily="34" charset="0"/>
                <a:cs typeface="Tahoma" panose="020B0604030504040204" pitchFamily="34" charset="0"/>
              </a:rPr>
              <a:t>Δ</a:t>
            </a:r>
            <a:r>
              <a:rPr lang="en-US" sz="3600" b="1" kern="100" baseline="-25000" dirty="0">
                <a:solidFill>
                  <a:schemeClr val="accent6"/>
                </a:solidFill>
                <a:effectLst/>
                <a:latin typeface="Tahoma" panose="020B0604030504040204" pitchFamily="34" charset="0"/>
                <a:ea typeface="Tahoma" panose="020B0604030504040204" pitchFamily="34" charset="0"/>
                <a:cs typeface="Tahoma" panose="020B0604030504040204" pitchFamily="34" charset="0"/>
              </a:rPr>
              <a:t>1 </a:t>
            </a:r>
            <a:r>
              <a:rPr lang="en-US" sz="3600" b="1" dirty="0">
                <a:solidFill>
                  <a:schemeClr val="dk2"/>
                </a:solidFill>
                <a:latin typeface="Tahoma" panose="020B0604030504040204" pitchFamily="34" charset="0"/>
                <a:ea typeface="Tahoma" panose="020B0604030504040204" pitchFamily="34" charset="0"/>
                <a:cs typeface="Tahoma" panose="020B0604030504040204" pitchFamily="34" charset="0"/>
                <a:sym typeface="Tahoma"/>
              </a:rPr>
              <a:t>critical points</a:t>
            </a:r>
            <a:endParaRPr lang="en-US" sz="3500"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F6EAE05-0EDF-7C1F-8734-59F997377803}"/>
                  </a:ext>
                </a:extLst>
              </p:cNvPr>
              <p:cNvSpPr txBox="1"/>
              <p:nvPr/>
            </p:nvSpPr>
            <p:spPr>
              <a:xfrm>
                <a:off x="142393" y="915894"/>
                <a:ext cx="6958584" cy="4822346"/>
              </a:xfrm>
              <a:prstGeom prst="rect">
                <a:avLst/>
              </a:prstGeom>
              <a:noFill/>
            </p:spPr>
            <p:txBody>
              <a:bodyPr wrap="square">
                <a:spAutoFit/>
              </a:bodyPr>
              <a:lstStyle/>
              <a:p>
                <a:r>
                  <a:rPr lang="en-US" sz="1600" dirty="0"/>
                  <a:t>Use </a:t>
                </a:r>
                <a14:m>
                  <m:oMath xmlns:m="http://schemas.openxmlformats.org/officeDocument/2006/math">
                    <m:acc>
                      <m:accPr>
                        <m:chr m:val="⃗"/>
                        <m:ctrlPr>
                          <a:rPr lang="en-US" sz="1600" i="1" smtClean="0">
                            <a:latin typeface="Cambria Math" panose="02040503050406030204" pitchFamily="18" charset="0"/>
                          </a:rPr>
                        </m:ctrlPr>
                      </m:accPr>
                      <m:e>
                        <m:r>
                          <a:rPr lang="en-US" sz="1600" b="0" i="1" smtClean="0">
                            <a:latin typeface="Cambria Math" panose="02040503050406030204" pitchFamily="18" charset="0"/>
                          </a:rPr>
                          <m:t>𝑘</m:t>
                        </m:r>
                      </m:e>
                    </m:acc>
                    <m:r>
                      <a:rPr lang="en-US" sz="1600" i="1" smtClean="0">
                        <a:latin typeface="Cambria Math" panose="02040503050406030204" pitchFamily="18" charset="0"/>
                        <a:ea typeface="Cambria Math" panose="02040503050406030204" pitchFamily="18" charset="0"/>
                      </a:rPr>
                      <m:t>∙</m:t>
                    </m:r>
                    <m:acc>
                      <m:accPr>
                        <m:chr m:val="⃗"/>
                        <m:ctrlPr>
                          <a:rPr lang="en-US" sz="1600" i="1" smtClean="0">
                            <a:latin typeface="Cambria Math" panose="02040503050406030204" pitchFamily="18" charset="0"/>
                          </a:rPr>
                        </m:ctrlPr>
                      </m:accPr>
                      <m:e>
                        <m:r>
                          <a:rPr lang="en-US" sz="1600" b="0" i="1" smtClean="0">
                            <a:latin typeface="Cambria Math" panose="02040503050406030204" pitchFamily="18" charset="0"/>
                          </a:rPr>
                          <m:t>𝑝</m:t>
                        </m:r>
                      </m:e>
                    </m:acc>
                  </m:oMath>
                </a14:m>
                <a:r>
                  <a:rPr lang="en-US" sz="1600" dirty="0"/>
                  <a:t> theory and Bloch’s theorem:</a:t>
                </a:r>
              </a:p>
              <a:p>
                <a:endParaRPr lang="en-US" sz="1600" dirty="0"/>
              </a:p>
              <a:p>
                <a:endParaRPr lang="en-US" sz="1600" dirty="0"/>
              </a:p>
              <a:p>
                <a:endParaRPr lang="en-US" sz="1600" dirty="0"/>
              </a:p>
              <a:p>
                <a:endParaRPr lang="en-US" sz="1600" dirty="0"/>
              </a:p>
              <a:p>
                <a:r>
                  <a:rPr lang="en-US" sz="1600" dirty="0"/>
                  <a:t>Only similar spins will couple. If</a:t>
                </a:r>
                <a:r>
                  <a:rPr lang="en-US" sz="1600" dirty="0">
                    <a:ea typeface="Cambria Math" panose="02040503050406030204" pitchFamily="18" charset="0"/>
                  </a:rPr>
                  <a:t> the only non-zero elements are </a:t>
                </a:r>
              </a:p>
              <a:p>
                <a:pP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𝑖</m:t>
                      </m:r>
                      <m:d>
                        <m:dPr>
                          <m:begChr m:val="⟨"/>
                          <m:endChr m:val="⟩"/>
                          <m:ctrlPr>
                            <a:rPr lang="en-US" sz="160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𝑍</m:t>
                          </m:r>
                        </m:e>
                        <m:e>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𝑝</m:t>
                              </m:r>
                            </m:e>
                            <m:sub>
                              <m:r>
                                <a:rPr lang="en-US" sz="1600" b="0" i="1" smtClean="0">
                                  <a:latin typeface="Cambria Math" panose="02040503050406030204" pitchFamily="18" charset="0"/>
                                  <a:ea typeface="Cambria Math" panose="02040503050406030204" pitchFamily="18" charset="0"/>
                                </a:rPr>
                                <m:t>𝑥</m:t>
                              </m:r>
                            </m:sub>
                          </m:sSub>
                        </m:e>
                        <m:e>
                          <m:r>
                            <a:rPr lang="en-US" sz="1600" b="0" i="1" smtClean="0">
                              <a:latin typeface="Cambria Math" panose="02040503050406030204" pitchFamily="18" charset="0"/>
                              <a:ea typeface="Cambria Math" panose="02040503050406030204" pitchFamily="18" charset="0"/>
                            </a:rPr>
                            <m:t>𝑋</m:t>
                          </m:r>
                        </m:e>
                      </m:d>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𝑖</m:t>
                      </m:r>
                      <m:d>
                        <m:dPr>
                          <m:begChr m:val="⟨"/>
                          <m:endChr m:val="⟩"/>
                          <m:ctrlPr>
                            <a:rPr lang="en-US" sz="160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𝑍</m:t>
                          </m:r>
                        </m:e>
                        <m:e>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𝑝</m:t>
                              </m:r>
                            </m:e>
                            <m:sub>
                              <m:r>
                                <a:rPr lang="en-US" sz="1600" b="0" i="1" smtClean="0">
                                  <a:latin typeface="Cambria Math" panose="02040503050406030204" pitchFamily="18" charset="0"/>
                                  <a:ea typeface="Cambria Math" panose="02040503050406030204" pitchFamily="18" charset="0"/>
                                </a:rPr>
                                <m:t>𝑦</m:t>
                              </m:r>
                            </m:sub>
                          </m:sSub>
                        </m:e>
                        <m:e>
                          <m:r>
                            <a:rPr lang="en-US" sz="1600" b="0" i="1" smtClean="0">
                              <a:latin typeface="Cambria Math" panose="02040503050406030204" pitchFamily="18" charset="0"/>
                              <a:ea typeface="Cambria Math" panose="02040503050406030204" pitchFamily="18" charset="0"/>
                            </a:rPr>
                            <m:t>𝑌</m:t>
                          </m:r>
                        </m:e>
                      </m:d>
                      <m:r>
                        <a:rPr lang="en-US" sz="1600" b="0" i="1" smtClean="0">
                          <a:latin typeface="Cambria Math" panose="02040503050406030204" pitchFamily="18" charset="0"/>
                          <a:ea typeface="Cambria Math" panose="02040503050406030204" pitchFamily="18" charset="0"/>
                        </a:rPr>
                        <m:t>,</m:t>
                      </m:r>
                    </m:oMath>
                  </m:oMathPara>
                </a14:m>
                <a:endParaRPr lang="en-US" sz="1600" dirty="0"/>
              </a:p>
              <a:p>
                <a:r>
                  <a:rPr lang="en-US" sz="1600" dirty="0"/>
                  <a:t>Then the Hamiltonian diagonalizes as:</a:t>
                </a:r>
                <a:endParaRPr lang="en-US" sz="16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0=</m:t>
                      </m:r>
                      <m:r>
                        <m:rPr>
                          <m:sty m:val="p"/>
                        </m:rPr>
                        <a:rPr lang="en-US" sz="1600" b="0" i="1" smtClean="0">
                          <a:latin typeface="Cambria Math" panose="02040503050406030204" pitchFamily="18" charset="0"/>
                          <a:ea typeface="Cambria Math" panose="02040503050406030204" pitchFamily="18" charset="0"/>
                        </a:rPr>
                        <m:t>det</m:t>
                      </m:r>
                      <m:d>
                        <m:dPr>
                          <m:ctrlPr>
                            <a:rPr lang="en-US" sz="1600" b="0" i="1" smtClean="0">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𝐻</m:t>
                              </m:r>
                            </m:e>
                            <m:sub>
                              <m:r>
                                <a:rPr lang="en-US" sz="1600" i="1">
                                  <a:latin typeface="Cambria Math" panose="02040503050406030204" pitchFamily="18" charset="0"/>
                                  <a:ea typeface="Cambria Math" panose="02040503050406030204" pitchFamily="18" charset="0"/>
                                </a:rPr>
                                <m:t>0</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𝐻</m:t>
                              </m:r>
                            </m:e>
                            <m:sub>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𝑘</m:t>
                                  </m:r>
                                </m:e>
                              </m:acc>
                            </m:sub>
                          </m:sSub>
                          <m:r>
                            <a:rPr lang="en-US" sz="1600" b="0" i="1" smtClean="0">
                              <a:latin typeface="Cambria Math" panose="02040503050406030204" pitchFamily="18" charset="0"/>
                              <a:ea typeface="Cambria Math" panose="02040503050406030204" pitchFamily="18" charset="0"/>
                            </a:rPr>
                            <m:t>−</m:t>
                          </m:r>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𝐸</m:t>
                              </m:r>
                            </m:e>
                          </m:acc>
                        </m:e>
                      </m:d>
                      <m:r>
                        <a:rPr lang="en-US" sz="1600" b="0" i="1" smtClean="0">
                          <a:latin typeface="Cambria Math" panose="02040503050406030204" pitchFamily="18" charset="0"/>
                          <a:ea typeface="Cambria Math" panose="02040503050406030204" pitchFamily="18" charset="0"/>
                        </a:rPr>
                        <m:t>=</m:t>
                      </m:r>
                      <m:r>
                        <m:rPr>
                          <m:sty m:val="p"/>
                        </m:rPr>
                        <a:rPr lang="en-US" sz="1600" b="0" i="1" smtClean="0">
                          <a:latin typeface="Cambria Math" panose="02040503050406030204" pitchFamily="18" charset="0"/>
                          <a:ea typeface="Cambria Math" panose="02040503050406030204" pitchFamily="18" charset="0"/>
                        </a:rPr>
                        <m:t>det</m:t>
                      </m:r>
                      <m:d>
                        <m:dPr>
                          <m:begChr m:val="|"/>
                          <m:endChr m:val="|"/>
                          <m:ctrlPr>
                            <a:rPr lang="en-US" sz="1600" b="0" i="1" smtClean="0">
                              <a:latin typeface="Cambria Math" panose="02040503050406030204" pitchFamily="18" charset="0"/>
                              <a:ea typeface="Cambria Math" panose="02040503050406030204" pitchFamily="18" charset="0"/>
                            </a:rPr>
                          </m:ctrlPr>
                        </m:dPr>
                        <m:e>
                          <m:m>
                            <m:mPr>
                              <m:mcs>
                                <m:mc>
                                  <m:mcPr>
                                    <m:count m:val="3"/>
                                    <m:mcJc m:val="center"/>
                                  </m:mcPr>
                                </m:mc>
                              </m:mcs>
                              <m:ctrlPr>
                                <a:rPr lang="en-US" sz="1600" i="1">
                                  <a:latin typeface="Cambria Math" panose="02040503050406030204" pitchFamily="18" charset="0"/>
                                  <a:ea typeface="Cambria Math" panose="02040503050406030204" pitchFamily="18" charset="0"/>
                                </a:rPr>
                              </m:ctrlPr>
                            </m:mPr>
                            <m:mr>
                              <m:e>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𝐸</m:t>
                                    </m:r>
                                  </m:e>
                                </m:acc>
                              </m:e>
                              <m:e>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𝑖</m:t>
                                    </m:r>
                                    <m:r>
                                      <a:rPr lang="en-US" sz="1600" i="1">
                                        <a:latin typeface="Cambria Math" panose="02040503050406030204" pitchFamily="18" charset="0"/>
                                        <a:ea typeface="Cambria Math" panose="02040503050406030204" pitchFamily="18" charset="0"/>
                                      </a:rPr>
                                      <m:t>ℏ</m:t>
                                    </m:r>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rad>
                                      <m:radPr>
                                        <m:degHide m:val="on"/>
                                        <m:ctrlPr>
                                          <a:rPr lang="en-US" sz="1600" i="1">
                                            <a:latin typeface="Cambria Math" panose="02040503050406030204" pitchFamily="18" charset="0"/>
                                            <a:ea typeface="Cambria Math" panose="02040503050406030204" pitchFamily="18" charset="0"/>
                                          </a:rPr>
                                        </m:ctrlPr>
                                      </m:radPr>
                                      <m:deg/>
                                      <m:e>
                                        <m:r>
                                          <a:rPr lang="en-US" sz="1600" i="1">
                                            <a:latin typeface="Cambria Math" panose="02040503050406030204" pitchFamily="18" charset="0"/>
                                            <a:ea typeface="Cambria Math" panose="02040503050406030204" pitchFamily="18" charset="0"/>
                                          </a:rPr>
                                          <m:t>2</m:t>
                                        </m:r>
                                      </m:e>
                                    </m:rad>
                                  </m:den>
                                </m:f>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Sub>
                              </m:e>
                              <m:e>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𝑖</m:t>
                                    </m:r>
                                    <m:r>
                                      <a:rPr lang="en-US" sz="1600" i="1">
                                        <a:latin typeface="Cambria Math" panose="02040503050406030204" pitchFamily="18" charset="0"/>
                                        <a:ea typeface="Cambria Math" panose="02040503050406030204" pitchFamily="18" charset="0"/>
                                      </a:rPr>
                                      <m:t>ℏ</m:t>
                                    </m:r>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rad>
                                      <m:radPr>
                                        <m:degHide m:val="on"/>
                                        <m:ctrlPr>
                                          <a:rPr lang="en-US" sz="1600" i="1">
                                            <a:latin typeface="Cambria Math" panose="02040503050406030204" pitchFamily="18" charset="0"/>
                                            <a:ea typeface="Cambria Math" panose="02040503050406030204" pitchFamily="18" charset="0"/>
                                          </a:rPr>
                                        </m:ctrlPr>
                                      </m:radPr>
                                      <m:deg/>
                                      <m:e>
                                        <m:r>
                                          <a:rPr lang="en-US" sz="1600" i="1">
                                            <a:latin typeface="Cambria Math" panose="02040503050406030204" pitchFamily="18" charset="0"/>
                                            <a:ea typeface="Cambria Math" panose="02040503050406030204" pitchFamily="18" charset="0"/>
                                          </a:rPr>
                                          <m:t>2</m:t>
                                        </m:r>
                                      </m:e>
                                    </m:rad>
                                  </m:den>
                                </m:f>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Sub>
                              </m:e>
                            </m:mr>
                            <m:mr>
                              <m:e>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𝑖</m:t>
                                    </m:r>
                                    <m:r>
                                      <a:rPr lang="en-US" sz="1600" i="1">
                                        <a:latin typeface="Cambria Math" panose="02040503050406030204" pitchFamily="18" charset="0"/>
                                        <a:ea typeface="Cambria Math" panose="02040503050406030204" pitchFamily="18" charset="0"/>
                                      </a:rPr>
                                      <m:t>ℏ</m:t>
                                    </m:r>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num>
                                  <m:den>
                                    <m:r>
                                      <a:rPr lang="en-US" sz="1600" i="1">
                                        <a:latin typeface="Cambria Math" panose="02040503050406030204" pitchFamily="18" charset="0"/>
                                        <a:ea typeface="Cambria Math" panose="02040503050406030204" pitchFamily="18" charset="0"/>
                                      </a:rPr>
                                      <m:t>𝑚</m:t>
                                    </m:r>
                                    <m:rad>
                                      <m:radPr>
                                        <m:degHide m:val="on"/>
                                        <m:ctrlPr>
                                          <a:rPr lang="en-US" sz="1600" i="1">
                                            <a:latin typeface="Cambria Math" panose="02040503050406030204" pitchFamily="18" charset="0"/>
                                            <a:ea typeface="Cambria Math" panose="02040503050406030204" pitchFamily="18" charset="0"/>
                                          </a:rPr>
                                        </m:ctrlPr>
                                      </m:radPr>
                                      <m:deg/>
                                      <m:e>
                                        <m:r>
                                          <a:rPr lang="en-US" sz="1600" i="1">
                                            <a:latin typeface="Cambria Math" panose="02040503050406030204" pitchFamily="18" charset="0"/>
                                            <a:ea typeface="Cambria Math" panose="02040503050406030204" pitchFamily="18" charset="0"/>
                                          </a:rPr>
                                          <m:t>2</m:t>
                                        </m:r>
                                      </m:e>
                                    </m:rad>
                                  </m:den>
                                </m:f>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Sub>
                              </m:e>
                              <m:e>
                                <m:r>
                                  <a:rPr lang="en-US" sz="1600" i="1">
                                    <a:latin typeface="Cambria Math" panose="02040503050406030204" pitchFamily="18" charset="0"/>
                                    <a:ea typeface="Cambria Math" panose="02040503050406030204" pitchFamily="18" charset="0"/>
                                  </a:rPr>
                                  <m:t>−</m:t>
                                </m:r>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𝐸</m:t>
                                    </m:r>
                                  </m:e>
                                </m:acc>
                              </m:e>
                              <m:e>
                                <m:r>
                                  <a:rPr lang="en-US" sz="1600" i="1">
                                    <a:latin typeface="Cambria Math" panose="02040503050406030204" pitchFamily="18" charset="0"/>
                                    <a:ea typeface="Cambria Math" panose="02040503050406030204" pitchFamily="18" charset="0"/>
                                  </a:rPr>
                                  <m:t>0</m:t>
                                </m:r>
                              </m:e>
                            </m:mr>
                            <m:mr>
                              <m:e>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𝑖</m:t>
                                    </m:r>
                                    <m:r>
                                      <a:rPr lang="en-US" sz="1600" i="1">
                                        <a:latin typeface="Cambria Math" panose="02040503050406030204" pitchFamily="18" charset="0"/>
                                        <a:ea typeface="Cambria Math" panose="02040503050406030204" pitchFamily="18" charset="0"/>
                                      </a:rPr>
                                      <m:t>ℏ</m:t>
                                    </m:r>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rad>
                                      <m:radPr>
                                        <m:degHide m:val="on"/>
                                        <m:ctrlPr>
                                          <a:rPr lang="en-US" sz="1600" i="1">
                                            <a:latin typeface="Cambria Math" panose="02040503050406030204" pitchFamily="18" charset="0"/>
                                            <a:ea typeface="Cambria Math" panose="02040503050406030204" pitchFamily="18" charset="0"/>
                                          </a:rPr>
                                        </m:ctrlPr>
                                      </m:radPr>
                                      <m:deg/>
                                      <m:e>
                                        <m:r>
                                          <a:rPr lang="en-US" sz="1600" i="1">
                                            <a:latin typeface="Cambria Math" panose="02040503050406030204" pitchFamily="18" charset="0"/>
                                            <a:ea typeface="Cambria Math" panose="02040503050406030204" pitchFamily="18" charset="0"/>
                                          </a:rPr>
                                          <m:t>2</m:t>
                                        </m:r>
                                      </m:e>
                                    </m:rad>
                                  </m:den>
                                </m:f>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Sub>
                              </m:e>
                              <m:e>
                                <m:r>
                                  <a:rPr lang="en-US" sz="1600" i="1">
                                    <a:latin typeface="Cambria Math" panose="02040503050406030204" pitchFamily="18" charset="0"/>
                                    <a:ea typeface="Cambria Math" panose="02040503050406030204" pitchFamily="18" charset="0"/>
                                  </a:rPr>
                                  <m:t>0</m:t>
                                </m:r>
                              </m:e>
                              <m:e>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Δ</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𝐸</m:t>
                                    </m:r>
                                  </m:e>
                                </m:acc>
                              </m:e>
                            </m:mr>
                          </m:m>
                        </m:e>
                      </m:d>
                    </m:oMath>
                  </m:oMathPara>
                </a14:m>
                <a:endParaRPr lang="en-US" sz="1600" dirty="0"/>
              </a:p>
              <a:p>
                <a:r>
                  <a:rPr lang="en-US" sz="1600" dirty="0"/>
                  <a:t>Where </a:t>
                </a:r>
                <a14:m>
                  <m:oMath xmlns:m="http://schemas.openxmlformats.org/officeDocument/2006/math">
                    <m:acc>
                      <m:accPr>
                        <m:chr m:val="̃"/>
                        <m:ctrlPr>
                          <a:rPr lang="en-US" sz="1600" i="1" smtClean="0">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𝐸</m:t>
                        </m:r>
                      </m:e>
                    </m:acc>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𝐸</m:t>
                    </m:r>
                    <m:r>
                      <a:rPr lang="en-US" sz="1600" b="0" i="1" smtClean="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ℏ</m:t>
                            </m:r>
                          </m:e>
                          <m:sup>
                            <m:r>
                              <a:rPr lang="en-US" sz="1600" i="1">
                                <a:latin typeface="Cambria Math" panose="02040503050406030204" pitchFamily="18" charset="0"/>
                                <a:ea typeface="Cambria Math" panose="02040503050406030204" pitchFamily="18" charset="0"/>
                              </a:rPr>
                              <m:t>2</m:t>
                            </m:r>
                          </m:sup>
                        </m:sSup>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𝑘</m:t>
                            </m:r>
                          </m:e>
                          <m:sup>
                            <m:r>
                              <a:rPr lang="en-US" sz="1600" i="1">
                                <a:latin typeface="Cambria Math" panose="02040503050406030204" pitchFamily="18" charset="0"/>
                                <a:ea typeface="Cambria Math" panose="02040503050406030204" pitchFamily="18" charset="0"/>
                              </a:rPr>
                              <m:t>2</m:t>
                            </m:r>
                          </m:sup>
                        </m:sSup>
                      </m:num>
                      <m:den>
                        <m:r>
                          <a:rPr lang="en-US" sz="1600" i="1">
                            <a:latin typeface="Cambria Math" panose="02040503050406030204" pitchFamily="18" charset="0"/>
                            <a:ea typeface="Cambria Math" panose="02040503050406030204" pitchFamily="18" charset="0"/>
                          </a:rPr>
                          <m:t>2</m:t>
                        </m:r>
                        <m:sSub>
                          <m:sSubPr>
                            <m:ctrlPr>
                              <a:rPr lang="en-US" sz="1600" b="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b="0" i="1" smtClean="0">
                                <a:latin typeface="Cambria Math" panose="02040503050406030204" pitchFamily="18" charset="0"/>
                                <a:ea typeface="Cambria Math" panose="02040503050406030204" pitchFamily="18" charset="0"/>
                              </a:rPr>
                              <m:t>0</m:t>
                            </m:r>
                          </m:sub>
                        </m:sSub>
                      </m:den>
                    </m:f>
                  </m:oMath>
                </a14:m>
                <a:r>
                  <a:rPr lang="en-US" sz="1600" dirty="0"/>
                  <a:t>. The characteristic equation is</a:t>
                </a:r>
              </a:p>
              <a:p>
                <a:pP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ea typeface="Cambria Math" panose="02040503050406030204" pitchFamily="18" charset="0"/>
                            </a:rPr>
                          </m:ctrlPr>
                        </m:sSupPr>
                        <m:e>
                          <m:acc>
                            <m:accPr>
                              <m:chr m:val="̃"/>
                              <m:ctrlPr>
                                <a:rPr lang="en-US" sz="1600" i="1" smtClean="0">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𝐸</m:t>
                              </m:r>
                            </m:e>
                          </m:acc>
                        </m:e>
                        <m:sup>
                          <m:r>
                            <a:rPr lang="en-US" sz="1600" b="0" i="0" smtClean="0">
                              <a:latin typeface="Cambria Math" panose="02040503050406030204" pitchFamily="18" charset="0"/>
                              <a:ea typeface="Cambria Math" panose="02040503050406030204" pitchFamily="18" charset="0"/>
                            </a:rPr>
                            <m:t>3</m:t>
                          </m:r>
                        </m:sup>
                      </m:sSup>
                      <m:r>
                        <a:rPr lang="en-US" sz="1600" b="0" i="0" smtClean="0">
                          <a:latin typeface="Cambria Math" panose="02040503050406030204" pitchFamily="18" charset="0"/>
                          <a:ea typeface="Cambria Math" panose="02040503050406030204" pitchFamily="18" charset="0"/>
                        </a:rPr>
                        <m:t>−</m:t>
                      </m:r>
                      <m:d>
                        <m:dPr>
                          <m:ctrlPr>
                            <a:rPr lang="en-US" sz="1600" b="0" i="1" smtClean="0">
                              <a:latin typeface="Cambria Math" panose="02040503050406030204" pitchFamily="18" charset="0"/>
                              <a:ea typeface="Cambria Math" panose="02040503050406030204" pitchFamily="18" charset="0"/>
                            </a:rPr>
                          </m:ctrlPr>
                        </m:dPr>
                        <m:e>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1</m:t>
                              </m:r>
                            </m:sub>
                          </m:sSub>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Δ</m:t>
                              </m:r>
                            </m:e>
                            <m:sub>
                              <m:r>
                                <a:rPr lang="en-US" sz="1600" b="0" i="1" smtClean="0">
                                  <a:latin typeface="Cambria Math" panose="02040503050406030204" pitchFamily="18" charset="0"/>
                                  <a:ea typeface="Cambria Math" panose="02040503050406030204" pitchFamily="18" charset="0"/>
                                </a:rPr>
                                <m:t>1</m:t>
                              </m:r>
                            </m:sub>
                          </m:sSub>
                        </m:e>
                      </m:d>
                      <m:sSup>
                        <m:sSupPr>
                          <m:ctrlPr>
                            <a:rPr lang="en-US" sz="1600" b="0" i="1" smtClean="0">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𝐸</m:t>
                              </m:r>
                            </m:e>
                          </m:acc>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d>
                        <m:dPr>
                          <m:ctrlPr>
                            <a:rPr lang="en-US" sz="1600" b="0" i="1" smtClean="0">
                              <a:latin typeface="Cambria Math" panose="02040503050406030204" pitchFamily="18" charset="0"/>
                              <a:ea typeface="Cambria Math" panose="02040503050406030204" pitchFamily="18" charset="0"/>
                            </a:rPr>
                          </m:ctrlPr>
                        </m:dPr>
                        <m:e>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1</m:t>
                              </m:r>
                            </m:sub>
                          </m:sSub>
                          <m:sSub>
                            <m:sSubPr>
                              <m:ctrlPr>
                                <a:rPr lang="en-US" sz="1600" b="0"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Δ</m:t>
                              </m:r>
                            </m:e>
                            <m:sub>
                              <m:r>
                                <a:rPr lang="en-US" sz="1600" b="0" i="1" smtClean="0">
                                  <a:latin typeface="Cambria Math" panose="02040503050406030204" pitchFamily="18" charset="0"/>
                                  <a:ea typeface="Cambria Math" panose="02040503050406030204" pitchFamily="18" charset="0"/>
                                </a:rPr>
                                <m:t>1</m:t>
                              </m:r>
                            </m:sub>
                          </m:sSub>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ℏ</m:t>
                                  </m:r>
                                </m:e>
                                <m:sup>
                                  <m:r>
                                    <a:rPr lang="en-US" sz="1600" b="0" i="1" smtClean="0">
                                      <a:latin typeface="Cambria Math" panose="02040503050406030204" pitchFamily="18" charset="0"/>
                                      <a:ea typeface="Cambria Math" panose="02040503050406030204" pitchFamily="18" charset="0"/>
                                    </a:rPr>
                                    <m:t>2</m:t>
                                  </m:r>
                                </m:sup>
                              </m:sSup>
                              <m:sSup>
                                <m:sSupPr>
                                  <m:ctrlPr>
                                    <a:rPr lang="en-US" sz="1600" b="0" i="1" smtClean="0">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b="0" i="1" smtClean="0">
                                      <a:latin typeface="Cambria Math" panose="02040503050406030204" pitchFamily="18" charset="0"/>
                                      <a:ea typeface="Cambria Math" panose="02040503050406030204" pitchFamily="18" charset="0"/>
                                    </a:rPr>
                                    <m:t>2</m:t>
                                  </m:r>
                                </m:sup>
                              </m:sSup>
                            </m:num>
                            <m:den>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up>
                                  <m:r>
                                    <a:rPr lang="en-US" sz="1600" i="1">
                                      <a:latin typeface="Cambria Math" panose="02040503050406030204" pitchFamily="18" charset="0"/>
                                      <a:ea typeface="Cambria Math" panose="02040503050406030204" pitchFamily="18" charset="0"/>
                                    </a:rPr>
                                    <m:t>2</m:t>
                                  </m:r>
                                </m:sup>
                              </m:sSubSup>
                            </m:den>
                          </m:f>
                          <m:sSubSup>
                            <m:sSubSupPr>
                              <m:ctrlPr>
                                <a:rPr lang="en-US" sz="1600" b="0" i="1" smtClean="0">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up>
                              <m:r>
                                <a:rPr lang="en-US" sz="1600" b="0" i="1" smtClean="0">
                                  <a:latin typeface="Cambria Math" panose="02040503050406030204" pitchFamily="18" charset="0"/>
                                  <a:ea typeface="Cambria Math" panose="02040503050406030204" pitchFamily="18" charset="0"/>
                                </a:rPr>
                                <m:t>2</m:t>
                              </m:r>
                            </m:sup>
                          </m:sSubSup>
                        </m:e>
                      </m:d>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𝐸</m:t>
                          </m:r>
                        </m:e>
                      </m:acc>
                      <m:r>
                        <a:rPr lang="en-US" sz="1600" b="0" i="1" smtClean="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ℏ</m:t>
                              </m:r>
                            </m:e>
                            <m:sup>
                              <m:r>
                                <a:rPr lang="en-US" sz="1600" i="1">
                                  <a:latin typeface="Cambria Math" panose="02040503050406030204" pitchFamily="18" charset="0"/>
                                  <a:ea typeface="Cambria Math" panose="02040503050406030204" pitchFamily="18" charset="0"/>
                                </a:rPr>
                                <m:t>2</m:t>
                              </m:r>
                            </m:sup>
                          </m:sSup>
                          <m:sSup>
                            <m:sSupPr>
                              <m:ctrlPr>
                                <a:rPr lang="en-US" sz="1600" i="1">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i="1">
                                  <a:latin typeface="Cambria Math" panose="02040503050406030204" pitchFamily="18" charset="0"/>
                                  <a:ea typeface="Cambria Math" panose="02040503050406030204" pitchFamily="18" charset="0"/>
                                </a:rPr>
                                <m:t>2</m:t>
                              </m:r>
                            </m:sup>
                          </m:sSup>
                          <m:sSub>
                            <m:sSubPr>
                              <m:ctrlPr>
                                <a:rPr lang="en-US" sz="1600" b="0"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Δ</m:t>
                              </m:r>
                            </m:e>
                            <m:sub>
                              <m:r>
                                <a:rPr lang="en-US" sz="1600" b="0" i="1" smtClean="0">
                                  <a:latin typeface="Cambria Math" panose="02040503050406030204" pitchFamily="18" charset="0"/>
                                  <a:ea typeface="Cambria Math" panose="02040503050406030204" pitchFamily="18" charset="0"/>
                                </a:rPr>
                                <m:t>1</m:t>
                              </m:r>
                            </m:sub>
                          </m:sSub>
                        </m:num>
                        <m:den>
                          <m:r>
                            <a:rPr lang="en-US" sz="1600" b="0" i="1" smtClean="0">
                              <a:latin typeface="Cambria Math" panose="02040503050406030204" pitchFamily="18" charset="0"/>
                              <a:ea typeface="Cambria Math" panose="02040503050406030204" pitchFamily="18" charset="0"/>
                            </a:rPr>
                            <m:t>2</m:t>
                          </m:r>
                          <m:sSubSup>
                            <m:sSubSupPr>
                              <m:ctrlPr>
                                <a:rPr lang="en-US" sz="1600" b="0" i="1" smtClean="0">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up>
                              <m:r>
                                <a:rPr lang="en-US" sz="1600" b="0" i="1" smtClean="0">
                                  <a:latin typeface="Cambria Math" panose="02040503050406030204" pitchFamily="18" charset="0"/>
                                  <a:ea typeface="Cambria Math" panose="02040503050406030204" pitchFamily="18" charset="0"/>
                                </a:rPr>
                                <m:t>2</m:t>
                              </m:r>
                            </m:sup>
                          </m:sSubSup>
                        </m:den>
                      </m:f>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up>
                          <m:r>
                            <a:rPr lang="en-US" sz="1600" i="1">
                              <a:latin typeface="Cambria Math" panose="02040503050406030204" pitchFamily="18" charset="0"/>
                              <a:ea typeface="Cambria Math" panose="02040503050406030204" pitchFamily="18" charset="0"/>
                            </a:rPr>
                            <m:t>2</m:t>
                          </m:r>
                        </m:sup>
                      </m:sSubSup>
                      <m:r>
                        <a:rPr lang="en-US" sz="1600" b="0" i="1" smtClean="0">
                          <a:latin typeface="Cambria Math" panose="02040503050406030204" pitchFamily="18" charset="0"/>
                          <a:ea typeface="Cambria Math" panose="02040503050406030204" pitchFamily="18" charset="0"/>
                        </a:rPr>
                        <m:t>=0.</m:t>
                      </m:r>
                    </m:oMath>
                  </m:oMathPara>
                </a14:m>
                <a:endParaRPr lang="en-US" sz="1600" dirty="0"/>
              </a:p>
            </p:txBody>
          </p:sp>
        </mc:Choice>
        <mc:Fallback xmlns="">
          <p:sp>
            <p:nvSpPr>
              <p:cNvPr id="17" name="TextBox 16">
                <a:extLst>
                  <a:ext uri="{FF2B5EF4-FFF2-40B4-BE49-F238E27FC236}">
                    <a16:creationId xmlns:a16="http://schemas.microsoft.com/office/drawing/2014/main" id="{3F6EAE05-0EDF-7C1F-8734-59F997377803}"/>
                  </a:ext>
                </a:extLst>
              </p:cNvPr>
              <p:cNvSpPr txBox="1">
                <a:spLocks noRot="1" noChangeAspect="1" noMove="1" noResize="1" noEditPoints="1" noAdjustHandles="1" noChangeArrowheads="1" noChangeShapeType="1" noTextEdit="1"/>
              </p:cNvSpPr>
              <p:nvPr/>
            </p:nvSpPr>
            <p:spPr>
              <a:xfrm>
                <a:off x="142393" y="915894"/>
                <a:ext cx="6958584" cy="4822346"/>
              </a:xfrm>
              <a:prstGeom prst="rect">
                <a:avLst/>
              </a:prstGeom>
              <a:blipFill>
                <a:blip r:embed="rId4"/>
                <a:stretch>
                  <a:fillRect l="-438" t="-1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F8A2125-E737-D798-C395-5CBB6A7EB1C6}"/>
                  </a:ext>
                </a:extLst>
              </p:cNvPr>
              <p:cNvSpPr txBox="1"/>
              <p:nvPr/>
            </p:nvSpPr>
            <p:spPr>
              <a:xfrm>
                <a:off x="2212417" y="1261380"/>
                <a:ext cx="3964097" cy="938783"/>
              </a:xfrm>
              <a:prstGeom prst="rect">
                <a:avLst/>
              </a:prstGeom>
              <a:solidFill>
                <a:srgbClr val="FABCD6"/>
              </a:solidFill>
              <a:ln w="38100">
                <a:solidFill>
                  <a:srgbClr val="EF3784"/>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d>
                        <m:dPr>
                          <m:ctrlPr>
                            <a:rPr lang="en-US" sz="1600" b="0" i="1" smtClean="0">
                              <a:latin typeface="Cambria Math" panose="02040503050406030204" pitchFamily="18" charset="0"/>
                              <a:ea typeface="Cambria Math" panose="02040503050406030204" pitchFamily="18" charset="0"/>
                            </a:rPr>
                          </m:ctrlPr>
                        </m:dPr>
                        <m:e>
                          <m:limLow>
                            <m:limLowPr>
                              <m:ctrlPr>
                                <a:rPr lang="en-US" sz="1600" b="0" i="1" smtClean="0">
                                  <a:latin typeface="Cambria Math" panose="02040503050406030204" pitchFamily="18" charset="0"/>
                                  <a:ea typeface="Cambria Math" panose="02040503050406030204" pitchFamily="18" charset="0"/>
                                </a:rPr>
                              </m:ctrlPr>
                            </m:limLowPr>
                            <m:e>
                              <m:groupChr>
                                <m:groupChrPr>
                                  <m:chr m:val="⏟"/>
                                  <m:ctrlPr>
                                    <a:rPr lang="en-US" sz="1600" b="0" i="1" smtClean="0">
                                      <a:latin typeface="Cambria Math" panose="02040503050406030204" pitchFamily="18" charset="0"/>
                                      <a:ea typeface="Cambria Math" panose="02040503050406030204" pitchFamily="18" charset="0"/>
                                    </a:rPr>
                                  </m:ctrlPr>
                                </m:groupChrPr>
                                <m:e>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𝑝</m:t>
                                          </m:r>
                                        </m:e>
                                        <m:sup>
                                          <m:r>
                                            <a:rPr lang="en-US" sz="1600" i="1">
                                              <a:latin typeface="Cambria Math" panose="02040503050406030204" pitchFamily="18" charset="0"/>
                                              <a:ea typeface="Cambria Math" panose="02040503050406030204" pitchFamily="18" charset="0"/>
                                            </a:rPr>
                                            <m:t>2</m:t>
                                          </m:r>
                                        </m:sup>
                                      </m:sSup>
                                    </m:num>
                                    <m:den>
                                      <m:r>
                                        <a:rPr lang="en-US" sz="1600" i="1">
                                          <a:latin typeface="Cambria Math" panose="02040503050406030204" pitchFamily="18" charset="0"/>
                                          <a:ea typeface="Cambria Math" panose="02040503050406030204" pitchFamily="18" charset="0"/>
                                        </a:rPr>
                                        <m:t>2</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den>
                                  </m:f>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𝑉</m:t>
                                  </m:r>
                                </m:e>
                              </m:groupChr>
                            </m:e>
                            <m:li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𝐻</m:t>
                                  </m:r>
                                </m:e>
                                <m:sub>
                                  <m:r>
                                    <a:rPr lang="en-US" sz="1600" i="1">
                                      <a:latin typeface="Cambria Math" panose="02040503050406030204" pitchFamily="18" charset="0"/>
                                      <a:ea typeface="Cambria Math" panose="02040503050406030204" pitchFamily="18" charset="0"/>
                                    </a:rPr>
                                    <m:t>0</m:t>
                                  </m:r>
                                </m:sub>
                              </m:sSub>
                            </m:lim>
                          </m:limLow>
                          <m:r>
                            <a:rPr lang="en-US" sz="1600" b="0" i="1" smtClean="0">
                              <a:latin typeface="Cambria Math" panose="02040503050406030204" pitchFamily="18" charset="0"/>
                              <a:ea typeface="Cambria Math" panose="02040503050406030204" pitchFamily="18" charset="0"/>
                            </a:rPr>
                            <m:t>+</m:t>
                          </m:r>
                          <m:limLow>
                            <m:limLowPr>
                              <m:ctrlPr>
                                <a:rPr lang="en-US" sz="1600" b="0" i="1" smtClean="0">
                                  <a:latin typeface="Cambria Math" panose="02040503050406030204" pitchFamily="18" charset="0"/>
                                  <a:ea typeface="Cambria Math" panose="02040503050406030204" pitchFamily="18" charset="0"/>
                                </a:rPr>
                              </m:ctrlPr>
                            </m:limLowPr>
                            <m:e>
                              <m:groupChr>
                                <m:groupChrPr>
                                  <m:chr m:val="⏟"/>
                                  <m:ctrlPr>
                                    <a:rPr lang="en-US" sz="1600" b="0" i="1" smtClean="0">
                                      <a:latin typeface="Cambria Math" panose="02040503050406030204" pitchFamily="18" charset="0"/>
                                      <a:ea typeface="Cambria Math" panose="02040503050406030204" pitchFamily="18" charset="0"/>
                                    </a:rPr>
                                  </m:ctrlPr>
                                </m:groupChrPr>
                                <m:e>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ℏ</m:t>
                                      </m:r>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𝑘</m:t>
                                          </m:r>
                                        </m:e>
                                      </m:acc>
                                      <m:r>
                                        <a:rPr lang="en-US" sz="1600" i="1">
                                          <a:latin typeface="Cambria Math" panose="02040503050406030204" pitchFamily="18" charset="0"/>
                                          <a:ea typeface="Cambria Math" panose="02040503050406030204" pitchFamily="18" charset="0"/>
                                        </a:rPr>
                                        <m:t>∙</m:t>
                                      </m:r>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𝑝</m:t>
                                          </m:r>
                                        </m:e>
                                      </m:acc>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den>
                                  </m:f>
                                </m:e>
                              </m:groupChr>
                            </m:e>
                            <m:li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𝐻</m:t>
                                  </m:r>
                                </m:e>
                                <m:sub>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𝑘</m:t>
                                      </m:r>
                                    </m:e>
                                  </m:acc>
                                </m:sub>
                              </m:sSub>
                            </m:lim>
                          </m:limLow>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ℏ</m:t>
                                  </m:r>
                                </m:e>
                                <m:sup>
                                  <m:r>
                                    <a:rPr lang="en-US" sz="1600" b="0" i="1" smtClean="0">
                                      <a:latin typeface="Cambria Math" panose="02040503050406030204" pitchFamily="18" charset="0"/>
                                      <a:ea typeface="Cambria Math" panose="02040503050406030204" pitchFamily="18" charset="0"/>
                                    </a:rPr>
                                    <m:t>2</m:t>
                                  </m:r>
                                </m:sup>
                              </m:sSup>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𝑘</m:t>
                                  </m:r>
                                </m:e>
                                <m:sup>
                                  <m:r>
                                    <a:rPr lang="en-US" sz="1600" b="0" i="1" smtClean="0">
                                      <a:latin typeface="Cambria Math" panose="02040503050406030204" pitchFamily="18" charset="0"/>
                                      <a:ea typeface="Cambria Math" panose="02040503050406030204" pitchFamily="18" charset="0"/>
                                    </a:rPr>
                                    <m:t>2</m:t>
                                  </m:r>
                                </m:sup>
                              </m:sSup>
                            </m:num>
                            <m:den>
                              <m:r>
                                <a:rPr lang="en-US" sz="1600" b="0" i="1" smtClean="0">
                                  <a:latin typeface="Cambria Math" panose="02040503050406030204" pitchFamily="18" charset="0"/>
                                  <a:ea typeface="Cambria Math" panose="02040503050406030204" pitchFamily="18" charset="0"/>
                                </a:rPr>
                                <m:t>2</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den>
                          </m:f>
                        </m:e>
                      </m:d>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𝑢</m:t>
                          </m:r>
                        </m:e>
                        <m:sub>
                          <m:r>
                            <a:rPr lang="en-US" sz="1600" b="0" i="1" smtClean="0">
                              <a:latin typeface="Cambria Math" panose="02040503050406030204" pitchFamily="18" charset="0"/>
                              <a:ea typeface="Cambria Math" panose="02040503050406030204" pitchFamily="18" charset="0"/>
                            </a:rPr>
                            <m:t>𝑛</m:t>
                          </m:r>
                          <m:acc>
                            <m:accPr>
                              <m:chr m:val="⃗"/>
                              <m:ctrlPr>
                                <a:rPr lang="en-US" sz="1600" b="0" i="1" smtClean="0">
                                  <a:latin typeface="Cambria Math" panose="02040503050406030204" pitchFamily="18" charset="0"/>
                                  <a:ea typeface="Cambria Math" panose="02040503050406030204" pitchFamily="18" charset="0"/>
                                </a:rPr>
                              </m:ctrlPr>
                            </m:accPr>
                            <m:e>
                              <m:r>
                                <a:rPr lang="en-US" sz="1600" b="0" i="1" smtClean="0">
                                  <a:latin typeface="Cambria Math" panose="02040503050406030204" pitchFamily="18" charset="0"/>
                                  <a:ea typeface="Cambria Math" panose="02040503050406030204" pitchFamily="18" charset="0"/>
                                </a:rPr>
                                <m:t>𝑘</m:t>
                              </m:r>
                            </m:e>
                          </m:acc>
                        </m:sub>
                      </m:sSub>
                      <m:r>
                        <a:rPr lang="en-US" sz="1600" i="1">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𝑛</m:t>
                          </m:r>
                          <m:acc>
                            <m:accPr>
                              <m:chr m:val="⃗"/>
                              <m:ctrlPr>
                                <a:rPr lang="en-US" sz="1600" b="0" i="1" smtClean="0">
                                  <a:latin typeface="Cambria Math" panose="02040503050406030204" pitchFamily="18" charset="0"/>
                                  <a:ea typeface="Cambria Math" panose="02040503050406030204" pitchFamily="18" charset="0"/>
                                </a:rPr>
                              </m:ctrlPr>
                            </m:accPr>
                            <m:e>
                              <m:r>
                                <a:rPr lang="en-US" sz="1600" b="0" i="1" smtClean="0">
                                  <a:latin typeface="Cambria Math" panose="02040503050406030204" pitchFamily="18" charset="0"/>
                                  <a:ea typeface="Cambria Math" panose="02040503050406030204" pitchFamily="18" charset="0"/>
                                </a:rPr>
                                <m:t>𝑘</m:t>
                              </m:r>
                            </m:e>
                          </m:acc>
                        </m:sub>
                      </m:sSub>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𝑢</m:t>
                          </m:r>
                        </m:e>
                        <m:sub>
                          <m:r>
                            <a:rPr lang="en-US" sz="1600" b="0" i="1" smtClean="0">
                              <a:latin typeface="Cambria Math" panose="02040503050406030204" pitchFamily="18" charset="0"/>
                              <a:ea typeface="Cambria Math" panose="02040503050406030204" pitchFamily="18" charset="0"/>
                            </a:rPr>
                            <m:t>𝑛</m:t>
                          </m:r>
                          <m:acc>
                            <m:accPr>
                              <m:chr m:val="⃗"/>
                              <m:ctrlPr>
                                <a:rPr lang="en-US" sz="1600" b="0" i="1" smtClean="0">
                                  <a:latin typeface="Cambria Math" panose="02040503050406030204" pitchFamily="18" charset="0"/>
                                  <a:ea typeface="Cambria Math" panose="02040503050406030204" pitchFamily="18" charset="0"/>
                                </a:rPr>
                              </m:ctrlPr>
                            </m:accPr>
                            <m:e>
                              <m:r>
                                <a:rPr lang="en-US" sz="1600" b="0" i="1" smtClean="0">
                                  <a:latin typeface="Cambria Math" panose="02040503050406030204" pitchFamily="18" charset="0"/>
                                  <a:ea typeface="Cambria Math" panose="02040503050406030204" pitchFamily="18" charset="0"/>
                                </a:rPr>
                                <m:t>𝑘</m:t>
                              </m:r>
                            </m:e>
                          </m:acc>
                        </m:sub>
                      </m:sSub>
                    </m:oMath>
                  </m:oMathPara>
                </a14:m>
                <a:endParaRPr lang="en-US" sz="1600" dirty="0"/>
              </a:p>
            </p:txBody>
          </p:sp>
        </mc:Choice>
        <mc:Fallback xmlns="">
          <p:sp>
            <p:nvSpPr>
              <p:cNvPr id="18" name="TextBox 17">
                <a:extLst>
                  <a:ext uri="{FF2B5EF4-FFF2-40B4-BE49-F238E27FC236}">
                    <a16:creationId xmlns:a16="http://schemas.microsoft.com/office/drawing/2014/main" id="{1F8A2125-E737-D798-C395-5CBB6A7EB1C6}"/>
                  </a:ext>
                </a:extLst>
              </p:cNvPr>
              <p:cNvSpPr txBox="1">
                <a:spLocks noRot="1" noChangeAspect="1" noMove="1" noResize="1" noEditPoints="1" noAdjustHandles="1" noChangeArrowheads="1" noChangeShapeType="1" noTextEdit="1"/>
              </p:cNvSpPr>
              <p:nvPr/>
            </p:nvSpPr>
            <p:spPr>
              <a:xfrm>
                <a:off x="2212417" y="1261380"/>
                <a:ext cx="3964097" cy="938783"/>
              </a:xfrm>
              <a:prstGeom prst="rect">
                <a:avLst/>
              </a:prstGeom>
              <a:blipFill>
                <a:blip r:embed="rId5"/>
                <a:stretch>
                  <a:fillRect/>
                </a:stretch>
              </a:blipFill>
              <a:ln w="38100">
                <a:solidFill>
                  <a:srgbClr val="EF378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AFB26ED-337D-BBDB-0A08-C1A2574B6397}"/>
                  </a:ext>
                </a:extLst>
              </p:cNvPr>
              <p:cNvSpPr txBox="1"/>
              <p:nvPr/>
            </p:nvSpPr>
            <p:spPr>
              <a:xfrm>
                <a:off x="7683828" y="4149305"/>
                <a:ext cx="3929634" cy="1602105"/>
              </a:xfrm>
              <a:prstGeom prst="rect">
                <a:avLst/>
              </a:prstGeom>
              <a:noFill/>
            </p:spPr>
            <p:txBody>
              <a:bodyPr wrap="square">
                <a:spAutoFit/>
              </a:bodyPr>
              <a:lstStyle/>
              <a:p>
                <a:r>
                  <a:rPr lang="en-US" sz="1600" dirty="0"/>
                  <a:t>Basis:</a:t>
                </a:r>
                <a:endParaRPr lang="en-US" sz="1600"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𝐿</m:t>
                          </m:r>
                        </m:e>
                        <m:sub>
                          <m:r>
                            <a:rPr lang="en-US" sz="1600" b="0" i="1" smtClean="0">
                              <a:latin typeface="Cambria Math" panose="02040503050406030204" pitchFamily="18" charset="0"/>
                              <a:ea typeface="Cambria Math" panose="02040503050406030204" pitchFamily="18" charset="0"/>
                            </a:rPr>
                            <m:t>6</m:t>
                          </m:r>
                        </m:sub>
                        <m:sup>
                          <m:r>
                            <a:rPr lang="en-US" sz="1600" b="0" i="1" smtClean="0">
                              <a:latin typeface="Cambria Math" panose="02040503050406030204" pitchFamily="18" charset="0"/>
                              <a:ea typeface="Cambria Math" panose="02040503050406030204" pitchFamily="18" charset="0"/>
                            </a:rPr>
                            <m:t>+</m:t>
                          </m:r>
                        </m:sup>
                      </m:sSubSup>
                      <m:r>
                        <a:rPr lang="en-US" sz="1600" b="0" i="1" smtClean="0">
                          <a:latin typeface="Cambria Math" panose="02040503050406030204" pitchFamily="18" charset="0"/>
                          <a:ea typeface="Cambria Math" panose="02040503050406030204" pitchFamily="18" charset="0"/>
                        </a:rPr>
                        <m:t>:</m:t>
                      </m:r>
                      <m:d>
                        <m:dPr>
                          <m:begChr m:val="|"/>
                          <m:endChr m:val=""/>
                          <m:ctrlPr>
                            <a:rPr lang="en-US" sz="1600" b="0" i="1" smtClean="0">
                              <a:latin typeface="Cambria Math" panose="02040503050406030204" pitchFamily="18" charset="0"/>
                              <a:ea typeface="Cambria Math" panose="02040503050406030204" pitchFamily="18" charset="0"/>
                            </a:rPr>
                          </m:ctrlPr>
                        </m:dPr>
                        <m:e>
                          <m:d>
                            <m:dPr>
                              <m:begChr m:val=""/>
                              <m:endChr m:val="⟩"/>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𝑍</m:t>
                              </m:r>
                              <m:r>
                                <a:rPr lang="en-US" sz="1600" b="0" i="1" smtClean="0">
                                  <a:latin typeface="Cambria Math" panose="02040503050406030204" pitchFamily="18" charset="0"/>
                                  <a:ea typeface="Cambria Math" panose="02040503050406030204" pitchFamily="18" charset="0"/>
                                </a:rPr>
                                <m:t>↑</m:t>
                              </m:r>
                            </m:e>
                          </m:d>
                        </m:e>
                      </m:d>
                      <m:r>
                        <a:rPr lang="en-US" sz="1600" b="0" i="1" smtClean="0">
                          <a:latin typeface="Cambria Math" panose="02040503050406030204" pitchFamily="18" charset="0"/>
                          <a:ea typeface="Cambria Math" panose="02040503050406030204" pitchFamily="18" charset="0"/>
                        </a:rPr>
                        <m:t>,</m:t>
                      </m:r>
                      <m:d>
                        <m:dPr>
                          <m:begChr m:val="|"/>
                          <m:endChr m:val=""/>
                          <m:ctrlPr>
                            <a:rPr lang="en-US" sz="1600" i="1">
                              <a:latin typeface="Cambria Math" panose="02040503050406030204" pitchFamily="18" charset="0"/>
                              <a:ea typeface="Cambria Math" panose="02040503050406030204" pitchFamily="18" charset="0"/>
                            </a:rPr>
                          </m:ctrlPr>
                        </m:dPr>
                        <m:e>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𝑍</m:t>
                              </m:r>
                              <m:r>
                                <a:rPr lang="en-US" sz="1600" i="1" smtClean="0">
                                  <a:latin typeface="Cambria Math" panose="02040503050406030204" pitchFamily="18" charset="0"/>
                                  <a:ea typeface="Cambria Math" panose="02040503050406030204" pitchFamily="18" charset="0"/>
                                </a:rPr>
                                <m:t>↓</m:t>
                              </m:r>
                            </m:e>
                          </m:d>
                        </m:e>
                      </m:d>
                    </m:oMath>
                  </m:oMathPara>
                </a14:m>
                <a:endParaRPr lang="en-US" sz="160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𝐿</m:t>
                          </m:r>
                        </m:e>
                        <m:sub>
                          <m:r>
                            <a:rPr lang="en-US" sz="1600" b="0" i="1" smtClean="0">
                              <a:latin typeface="Cambria Math" panose="02040503050406030204" pitchFamily="18" charset="0"/>
                              <a:ea typeface="Cambria Math" panose="02040503050406030204" pitchFamily="18" charset="0"/>
                            </a:rPr>
                            <m:t>4</m:t>
                          </m:r>
                        </m:sub>
                        <m:sup>
                          <m:r>
                            <a:rPr lang="en-US" sz="1600" b="0" i="1" smtClean="0">
                              <a:latin typeface="Cambria Math" panose="02040503050406030204" pitchFamily="18" charset="0"/>
                              <a:ea typeface="Cambria Math" panose="02040503050406030204" pitchFamily="18" charset="0"/>
                            </a:rPr>
                            <m:t>−</m:t>
                          </m:r>
                        </m:sup>
                      </m:sSubSup>
                      <m:r>
                        <a:rPr lang="en-US" sz="1600" b="0" i="1" smtClean="0">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𝐿</m:t>
                          </m:r>
                        </m:e>
                        <m:sub>
                          <m:r>
                            <a:rPr lang="en-US" sz="1600" b="0" i="1" smtClean="0">
                              <a:latin typeface="Cambria Math" panose="02040503050406030204" pitchFamily="18" charset="0"/>
                              <a:ea typeface="Cambria Math" panose="02040503050406030204" pitchFamily="18" charset="0"/>
                            </a:rPr>
                            <m:t>5</m:t>
                          </m:r>
                        </m:sub>
                        <m:sup>
                          <m:r>
                            <a:rPr lang="en-US" sz="1600" i="1">
                              <a:latin typeface="Cambria Math" panose="02040503050406030204" pitchFamily="18" charset="0"/>
                              <a:ea typeface="Cambria Math" panose="02040503050406030204" pitchFamily="18" charset="0"/>
                            </a:rPr>
                            <m:t>−</m:t>
                          </m:r>
                        </m:sup>
                      </m:sSubSup>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rad>
                            <m:radPr>
                              <m:degHide m:val="on"/>
                              <m:ctrlPr>
                                <a:rPr lang="en-US" sz="1600" b="0" i="1" smtClean="0">
                                  <a:latin typeface="Cambria Math" panose="02040503050406030204" pitchFamily="18" charset="0"/>
                                  <a:ea typeface="Cambria Math" panose="02040503050406030204" pitchFamily="18" charset="0"/>
                                </a:rPr>
                              </m:ctrlPr>
                            </m:radPr>
                            <m:deg/>
                            <m:e>
                              <m:r>
                                <a:rPr lang="en-US" sz="1600" b="0" i="1" smtClean="0">
                                  <a:latin typeface="Cambria Math" panose="02040503050406030204" pitchFamily="18" charset="0"/>
                                  <a:ea typeface="Cambria Math" panose="02040503050406030204" pitchFamily="18" charset="0"/>
                                </a:rPr>
                                <m:t>2</m:t>
                              </m:r>
                            </m:e>
                          </m:rad>
                        </m:den>
                      </m:f>
                      <m:d>
                        <m:dPr>
                          <m:begChr m:val="|"/>
                          <m:endChr m:val=""/>
                          <m:ctrlPr>
                            <a:rPr lang="en-US" sz="1600" b="0" i="1" smtClean="0">
                              <a:latin typeface="Cambria Math" panose="02040503050406030204" pitchFamily="18" charset="0"/>
                              <a:ea typeface="Cambria Math" panose="02040503050406030204" pitchFamily="18" charset="0"/>
                            </a:rPr>
                          </m:ctrlPr>
                        </m:dPr>
                        <m:e>
                          <m:d>
                            <m:dPr>
                              <m:begChr m:val=""/>
                              <m:endChr m:val="⟩"/>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𝑖𝑌</m:t>
                              </m:r>
                              <m:r>
                                <a:rPr lang="en-US" sz="1600" b="0" i="1" smtClean="0">
                                  <a:latin typeface="Cambria Math" panose="02040503050406030204" pitchFamily="18" charset="0"/>
                                  <a:ea typeface="Cambria Math" panose="02040503050406030204" pitchFamily="18" charset="0"/>
                                </a:rPr>
                                <m:t>)↑</m:t>
                              </m:r>
                            </m:e>
                          </m:d>
                        </m:e>
                      </m:d>
                      <m:r>
                        <a:rPr lang="en-US" sz="1600" b="0" i="1" smtClean="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num>
                        <m:den>
                          <m:rad>
                            <m:radPr>
                              <m:degHide m:val="on"/>
                              <m:ctrlPr>
                                <a:rPr lang="en-US" sz="1600" i="1">
                                  <a:latin typeface="Cambria Math" panose="02040503050406030204" pitchFamily="18" charset="0"/>
                                  <a:ea typeface="Cambria Math" panose="02040503050406030204" pitchFamily="18" charset="0"/>
                                </a:rPr>
                              </m:ctrlPr>
                            </m:radPr>
                            <m:deg/>
                            <m:e>
                              <m:r>
                                <a:rPr lang="en-US" sz="1600" i="1">
                                  <a:latin typeface="Cambria Math" panose="02040503050406030204" pitchFamily="18" charset="0"/>
                                  <a:ea typeface="Cambria Math" panose="02040503050406030204" pitchFamily="18" charset="0"/>
                                </a:rPr>
                                <m:t>2</m:t>
                              </m:r>
                            </m:e>
                          </m:rad>
                        </m:den>
                      </m:f>
                      <m:d>
                        <m:dPr>
                          <m:begChr m:val="|"/>
                          <m:endChr m:val=""/>
                          <m:ctrlPr>
                            <a:rPr lang="en-US" sz="1600" i="1">
                              <a:latin typeface="Cambria Math" panose="02040503050406030204" pitchFamily="18" charset="0"/>
                              <a:ea typeface="Cambria Math" panose="02040503050406030204" pitchFamily="18" charset="0"/>
                            </a:rPr>
                          </m:ctrlPr>
                        </m:dPr>
                        <m:e>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𝑖𝑌</m:t>
                              </m:r>
                              <m:r>
                                <a:rPr lang="en-US" sz="1600" i="1">
                                  <a:latin typeface="Cambria Math" panose="02040503050406030204" pitchFamily="18" charset="0"/>
                                  <a:ea typeface="Cambria Math" panose="02040503050406030204" pitchFamily="18" charset="0"/>
                                </a:rPr>
                                <m:t>)↓</m:t>
                              </m:r>
                            </m:e>
                          </m:d>
                        </m:e>
                      </m:d>
                    </m:oMath>
                  </m:oMathPara>
                </a14:m>
                <a:endParaRPr lang="en-US" sz="1600" dirty="0"/>
              </a:p>
              <a:p>
                <a:pPr/>
                <a14:m>
                  <m:oMathPara xmlns:m="http://schemas.openxmlformats.org/officeDocument/2006/math">
                    <m:oMathParaPr>
                      <m:jc m:val="centerGroup"/>
                    </m:oMathParaPr>
                    <m:oMath xmlns:m="http://schemas.openxmlformats.org/officeDocument/2006/math">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𝐿</m:t>
                          </m:r>
                        </m:e>
                        <m:sub>
                          <m:r>
                            <a:rPr lang="en-US" sz="1600" b="0" i="1" smtClean="0">
                              <a:latin typeface="Cambria Math" panose="02040503050406030204" pitchFamily="18" charset="0"/>
                              <a:ea typeface="Cambria Math" panose="02040503050406030204" pitchFamily="18" charset="0"/>
                            </a:rPr>
                            <m:t>6</m:t>
                          </m:r>
                        </m:sub>
                        <m:sup>
                          <m:r>
                            <a:rPr lang="en-US" sz="1600" i="1">
                              <a:latin typeface="Cambria Math" panose="02040503050406030204" pitchFamily="18" charset="0"/>
                              <a:ea typeface="Cambria Math" panose="02040503050406030204" pitchFamily="18" charset="0"/>
                            </a:rPr>
                            <m:t>−</m:t>
                          </m:r>
                        </m:sup>
                      </m:sSubSup>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num>
                        <m:den>
                          <m:rad>
                            <m:radPr>
                              <m:degHide m:val="on"/>
                              <m:ctrlPr>
                                <a:rPr lang="en-US" sz="1600" i="1">
                                  <a:latin typeface="Cambria Math" panose="02040503050406030204" pitchFamily="18" charset="0"/>
                                  <a:ea typeface="Cambria Math" panose="02040503050406030204" pitchFamily="18" charset="0"/>
                                </a:rPr>
                              </m:ctrlPr>
                            </m:radPr>
                            <m:deg/>
                            <m:e>
                              <m:r>
                                <a:rPr lang="en-US" sz="1600" i="1">
                                  <a:latin typeface="Cambria Math" panose="02040503050406030204" pitchFamily="18" charset="0"/>
                                  <a:ea typeface="Cambria Math" panose="02040503050406030204" pitchFamily="18" charset="0"/>
                                </a:rPr>
                                <m:t>2</m:t>
                              </m:r>
                            </m:e>
                          </m:rad>
                        </m:den>
                      </m:f>
                      <m:d>
                        <m:dPr>
                          <m:begChr m:val="|"/>
                          <m:endChr m:val=""/>
                          <m:ctrlPr>
                            <a:rPr lang="en-US" sz="1600" i="1">
                              <a:latin typeface="Cambria Math" panose="02040503050406030204" pitchFamily="18" charset="0"/>
                              <a:ea typeface="Cambria Math" panose="02040503050406030204" pitchFamily="18" charset="0"/>
                            </a:rPr>
                          </m:ctrlPr>
                        </m:dPr>
                        <m:e>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𝑋</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𝑖𝑌</m:t>
                              </m:r>
                              <m:r>
                                <a:rPr lang="en-US" sz="1600" i="1">
                                  <a:latin typeface="Cambria Math" panose="02040503050406030204" pitchFamily="18" charset="0"/>
                                  <a:ea typeface="Cambria Math" panose="02040503050406030204" pitchFamily="18" charset="0"/>
                                </a:rPr>
                                <m:t>) ↓</m:t>
                              </m:r>
                            </m:e>
                          </m:d>
                        </m:e>
                      </m:d>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num>
                        <m:den>
                          <m:rad>
                            <m:radPr>
                              <m:degHide m:val="on"/>
                              <m:ctrlPr>
                                <a:rPr lang="en-US" sz="1600" i="1">
                                  <a:latin typeface="Cambria Math" panose="02040503050406030204" pitchFamily="18" charset="0"/>
                                  <a:ea typeface="Cambria Math" panose="02040503050406030204" pitchFamily="18" charset="0"/>
                                </a:rPr>
                              </m:ctrlPr>
                            </m:radPr>
                            <m:deg/>
                            <m:e>
                              <m:r>
                                <a:rPr lang="en-US" sz="1600" i="1">
                                  <a:latin typeface="Cambria Math" panose="02040503050406030204" pitchFamily="18" charset="0"/>
                                  <a:ea typeface="Cambria Math" panose="02040503050406030204" pitchFamily="18" charset="0"/>
                                </a:rPr>
                                <m:t>2</m:t>
                              </m:r>
                            </m:e>
                          </m:rad>
                        </m:den>
                      </m:f>
                      <m:d>
                        <m:dPr>
                          <m:begChr m:val="|"/>
                          <m:endChr m:val=""/>
                          <m:ctrlPr>
                            <a:rPr lang="en-US" sz="1600" i="1">
                              <a:latin typeface="Cambria Math" panose="02040503050406030204" pitchFamily="18" charset="0"/>
                              <a:ea typeface="Cambria Math" panose="02040503050406030204" pitchFamily="18" charset="0"/>
                            </a:rPr>
                          </m:ctrlPr>
                        </m:dPr>
                        <m:e>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𝑖𝑌</m:t>
                              </m:r>
                              <m:r>
                                <a:rPr lang="en-US" sz="1600" i="1">
                                  <a:latin typeface="Cambria Math" panose="02040503050406030204" pitchFamily="18" charset="0"/>
                                  <a:ea typeface="Cambria Math" panose="02040503050406030204" pitchFamily="18" charset="0"/>
                                </a:rPr>
                                <m:t>)↑</m:t>
                              </m:r>
                            </m:e>
                          </m:d>
                        </m:e>
                      </m:d>
                    </m:oMath>
                  </m:oMathPara>
                </a14:m>
                <a:endParaRPr lang="en-US" sz="1600" dirty="0"/>
              </a:p>
            </p:txBody>
          </p:sp>
        </mc:Choice>
        <mc:Fallback xmlns="">
          <p:sp>
            <p:nvSpPr>
              <p:cNvPr id="32" name="TextBox 31">
                <a:extLst>
                  <a:ext uri="{FF2B5EF4-FFF2-40B4-BE49-F238E27FC236}">
                    <a16:creationId xmlns:a16="http://schemas.microsoft.com/office/drawing/2014/main" id="{8AFB26ED-337D-BBDB-0A08-C1A2574B6397}"/>
                  </a:ext>
                </a:extLst>
              </p:cNvPr>
              <p:cNvSpPr txBox="1">
                <a:spLocks noRot="1" noChangeAspect="1" noMove="1" noResize="1" noEditPoints="1" noAdjustHandles="1" noChangeArrowheads="1" noChangeShapeType="1" noTextEdit="1"/>
              </p:cNvSpPr>
              <p:nvPr/>
            </p:nvSpPr>
            <p:spPr>
              <a:xfrm>
                <a:off x="7683828" y="4149305"/>
                <a:ext cx="3929634" cy="1602105"/>
              </a:xfrm>
              <a:prstGeom prst="rect">
                <a:avLst/>
              </a:prstGeom>
              <a:blipFill>
                <a:blip r:embed="rId6"/>
                <a:stretch>
                  <a:fillRect l="-775" t="-7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C052FE6-F8EB-2EB4-F439-03697917CADC}"/>
                  </a:ext>
                </a:extLst>
              </p:cNvPr>
              <p:cNvSpPr txBox="1"/>
              <p:nvPr/>
            </p:nvSpPr>
            <p:spPr>
              <a:xfrm>
                <a:off x="9277770" y="130943"/>
                <a:ext cx="2068863" cy="584775"/>
              </a:xfrm>
              <a:prstGeom prst="rect">
                <a:avLst/>
              </a:prstGeom>
              <a:solidFill>
                <a:srgbClr val="FFC000"/>
              </a:solidFill>
            </p:spPr>
            <p:txBody>
              <a:bodyPr wrap="square" rtlCol="0">
                <a:spAutoFit/>
              </a:bodyPr>
              <a:lstStyle/>
              <a:p>
                <a:pPr algn="ctr"/>
                <a:r>
                  <a:rPr lang="en-US" sz="1600" dirty="0"/>
                  <a:t>2D </a:t>
                </a:r>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𝑀</m:t>
                        </m:r>
                      </m:e>
                      <m:sub>
                        <m:r>
                          <a:rPr lang="en-US" sz="1600" b="0" i="1" smtClean="0">
                            <a:latin typeface="Cambria Math" panose="02040503050406030204" pitchFamily="18" charset="0"/>
                            <a:ea typeface="Cambria Math" panose="02040503050406030204" pitchFamily="18" charset="0"/>
                          </a:rPr>
                          <m:t>0</m:t>
                        </m:r>
                      </m:sub>
                    </m:sSub>
                  </m:oMath>
                </a14:m>
                <a:r>
                  <a:rPr lang="en-US" sz="1600" dirty="0"/>
                  <a:t> minimum van Hove singularities</a:t>
                </a:r>
              </a:p>
            </p:txBody>
          </p:sp>
        </mc:Choice>
        <mc:Fallback xmlns="">
          <p:sp>
            <p:nvSpPr>
              <p:cNvPr id="34" name="TextBox 33">
                <a:extLst>
                  <a:ext uri="{FF2B5EF4-FFF2-40B4-BE49-F238E27FC236}">
                    <a16:creationId xmlns:a16="http://schemas.microsoft.com/office/drawing/2014/main" id="{8C052FE6-F8EB-2EB4-F439-03697917CADC}"/>
                  </a:ext>
                </a:extLst>
              </p:cNvPr>
              <p:cNvSpPr txBox="1">
                <a:spLocks noRot="1" noChangeAspect="1" noMove="1" noResize="1" noEditPoints="1" noAdjustHandles="1" noChangeArrowheads="1" noChangeShapeType="1" noTextEdit="1"/>
              </p:cNvSpPr>
              <p:nvPr/>
            </p:nvSpPr>
            <p:spPr>
              <a:xfrm>
                <a:off x="9277770" y="130943"/>
                <a:ext cx="2068863" cy="584775"/>
              </a:xfrm>
              <a:prstGeom prst="rect">
                <a:avLst/>
              </a:prstGeom>
              <a:blipFill>
                <a:blip r:embed="rId7"/>
                <a:stretch>
                  <a:fillRect l="-295" t="-3125" r="-3540" b="-12500"/>
                </a:stretch>
              </a:blipFill>
            </p:spPr>
            <p:txBody>
              <a:bodyPr/>
              <a:lstStyle/>
              <a:p>
                <a:r>
                  <a:rPr lang="en-US">
                    <a:noFill/>
                  </a:rPr>
                  <a:t> </a:t>
                </a:r>
              </a:p>
            </p:txBody>
          </p:sp>
        </mc:Fallback>
      </mc:AlternateContent>
    </p:spTree>
    <p:extLst>
      <p:ext uri="{BB962C8B-B14F-4D97-AF65-F5344CB8AC3E}">
        <p14:creationId xmlns:p14="http://schemas.microsoft.com/office/powerpoint/2010/main" val="57720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F9960-7A46-0744-6422-3D1B7FBAD3AD}"/>
            </a:ext>
          </a:extLst>
        </p:cNvPr>
        <p:cNvGrpSpPr/>
        <p:nvPr/>
      </p:nvGrpSpPr>
      <p:grpSpPr>
        <a:xfrm>
          <a:off x="0" y="0"/>
          <a:ext cx="0" cy="0"/>
          <a:chOff x="0" y="0"/>
          <a:chExt cx="0" cy="0"/>
        </a:xfrm>
      </p:grpSpPr>
      <p:pic>
        <p:nvPicPr>
          <p:cNvPr id="38" name="Graphic 37">
            <a:extLst>
              <a:ext uri="{FF2B5EF4-FFF2-40B4-BE49-F238E27FC236}">
                <a16:creationId xmlns:a16="http://schemas.microsoft.com/office/drawing/2014/main" id="{C8A6AD58-1CC3-6642-3009-F1141172D2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59945" y="88617"/>
            <a:ext cx="5334000" cy="4000500"/>
          </a:xfrm>
          <a:prstGeom prst="rect">
            <a:avLst/>
          </a:prstGeom>
        </p:spPr>
      </p:pic>
      <p:sp>
        <p:nvSpPr>
          <p:cNvPr id="7" name="Slide Number Placeholder 6">
            <a:extLst>
              <a:ext uri="{FF2B5EF4-FFF2-40B4-BE49-F238E27FC236}">
                <a16:creationId xmlns:a16="http://schemas.microsoft.com/office/drawing/2014/main" id="{27C4EBA3-8B6D-9614-ACB3-889077C7DDB1}"/>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43</a:t>
            </a:fld>
            <a:endParaRPr lang="en-US" sz="1600" dirty="0"/>
          </a:p>
        </p:txBody>
      </p:sp>
      <p:sp>
        <p:nvSpPr>
          <p:cNvPr id="13" name="Rectangle 12">
            <a:extLst>
              <a:ext uri="{FF2B5EF4-FFF2-40B4-BE49-F238E27FC236}">
                <a16:creationId xmlns:a16="http://schemas.microsoft.com/office/drawing/2014/main" id="{6ADEADC7-9BFF-5D8B-9D4C-6C01C32FA96F}"/>
              </a:ext>
            </a:extLst>
          </p:cNvPr>
          <p:cNvSpPr/>
          <p:nvPr/>
        </p:nvSpPr>
        <p:spPr>
          <a:xfrm>
            <a:off x="7218448" y="189835"/>
            <a:ext cx="4616994" cy="3922805"/>
          </a:xfrm>
          <a:prstGeom prst="rect">
            <a:avLst/>
          </a:prstGeom>
          <a:noFill/>
          <a:ln w="38100">
            <a:solidFill>
              <a:srgbClr val="47D4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99;p16">
            <a:extLst>
              <a:ext uri="{FF2B5EF4-FFF2-40B4-BE49-F238E27FC236}">
                <a16:creationId xmlns:a16="http://schemas.microsoft.com/office/drawing/2014/main" id="{84053204-FB8D-EAA3-E2CD-3DB9AC64352C}"/>
              </a:ext>
            </a:extLst>
          </p:cNvPr>
          <p:cNvSpPr txBox="1"/>
          <p:nvPr/>
        </p:nvSpPr>
        <p:spPr>
          <a:xfrm>
            <a:off x="6090270" y="5811598"/>
            <a:ext cx="5492130" cy="830966"/>
          </a:xfrm>
          <a:prstGeom prst="rect">
            <a:avLst/>
          </a:prstGeom>
          <a:noFill/>
          <a:ln>
            <a:noFill/>
          </a:ln>
        </p:spPr>
        <p:txBody>
          <a:bodyPr spcFirstLastPara="1" wrap="square" lIns="91425" tIns="91425" rIns="91425" bIns="91425" anchor="t" anchorCtr="0">
            <a:spAutoFit/>
          </a:bodyPr>
          <a:lstStyle/>
          <a:p>
            <a:r>
              <a:rPr lang="en-US" dirty="0">
                <a:solidFill>
                  <a:schemeClr val="bg1"/>
                </a:solidFill>
                <a:latin typeface="+mj-lt"/>
                <a:ea typeface="Calibri"/>
                <a:cs typeface="Times New Roman"/>
                <a:sym typeface="Times New Roman"/>
              </a:rPr>
              <a:t>P. Yu, M. Cardona, </a:t>
            </a:r>
            <a:r>
              <a:rPr lang="en-US" i="1" dirty="0">
                <a:solidFill>
                  <a:schemeClr val="bg1"/>
                </a:solidFill>
                <a:latin typeface="+mj-lt"/>
                <a:ea typeface="Calibri"/>
                <a:cs typeface="Times New Roman"/>
                <a:sym typeface="Times New Roman"/>
              </a:rPr>
              <a:t>Fundamentals of Semiconductors</a:t>
            </a:r>
            <a:r>
              <a:rPr lang="en-US" dirty="0">
                <a:solidFill>
                  <a:schemeClr val="bg1"/>
                </a:solidFill>
                <a:latin typeface="+mj-lt"/>
                <a:ea typeface="Calibri"/>
                <a:cs typeface="Times New Roman"/>
                <a:sym typeface="Times New Roman"/>
              </a:rPr>
              <a:t> (Springer, Berlin, 1996).</a:t>
            </a:r>
          </a:p>
          <a:p>
            <a:r>
              <a:rPr lang="en-US" dirty="0">
                <a:solidFill>
                  <a:schemeClr val="bg1"/>
                </a:solidFill>
                <a:latin typeface="+mj-lt"/>
                <a:ea typeface="Calibri"/>
                <a:cs typeface="Times New Roman"/>
                <a:sym typeface="Times New Roman"/>
              </a:rPr>
              <a:t>E. O. Kane,</a:t>
            </a:r>
            <a:r>
              <a:rPr lang="fr-FR" dirty="0">
                <a:solidFill>
                  <a:schemeClr val="bg1"/>
                </a:solidFill>
                <a:latin typeface="+mj-lt"/>
                <a:ea typeface="Calibri"/>
                <a:cs typeface="Times New Roman"/>
                <a:sym typeface="Times New Roman"/>
              </a:rPr>
              <a:t> J. Phys. </a:t>
            </a:r>
            <a:r>
              <a:rPr lang="fr-FR" dirty="0" err="1">
                <a:solidFill>
                  <a:schemeClr val="bg1"/>
                </a:solidFill>
                <a:latin typeface="+mj-lt"/>
                <a:ea typeface="Calibri"/>
                <a:cs typeface="Times New Roman"/>
                <a:sym typeface="Times New Roman"/>
              </a:rPr>
              <a:t>Chem</a:t>
            </a:r>
            <a:r>
              <a:rPr lang="fr-FR" dirty="0">
                <a:solidFill>
                  <a:schemeClr val="bg1"/>
                </a:solidFill>
                <a:latin typeface="+mj-lt"/>
                <a:ea typeface="Calibri"/>
                <a:cs typeface="Times New Roman"/>
                <a:sym typeface="Times New Roman"/>
              </a:rPr>
              <a:t>. </a:t>
            </a:r>
            <a:r>
              <a:rPr lang="fr-FR" dirty="0" err="1">
                <a:solidFill>
                  <a:schemeClr val="bg1"/>
                </a:solidFill>
                <a:latin typeface="+mj-lt"/>
                <a:ea typeface="Calibri"/>
                <a:cs typeface="Times New Roman"/>
                <a:sym typeface="Times New Roman"/>
              </a:rPr>
              <a:t>Solids</a:t>
            </a:r>
            <a:r>
              <a:rPr lang="fr-FR" dirty="0">
                <a:solidFill>
                  <a:schemeClr val="bg1"/>
                </a:solidFill>
                <a:latin typeface="+mj-lt"/>
                <a:ea typeface="Calibri"/>
                <a:cs typeface="Times New Roman"/>
                <a:sym typeface="Times New Roman"/>
              </a:rPr>
              <a:t> </a:t>
            </a:r>
            <a:r>
              <a:rPr lang="fr-FR" b="1" dirty="0">
                <a:solidFill>
                  <a:schemeClr val="bg1"/>
                </a:solidFill>
                <a:latin typeface="+mj-lt"/>
                <a:ea typeface="Calibri"/>
                <a:cs typeface="Times New Roman"/>
                <a:sym typeface="Times New Roman"/>
              </a:rPr>
              <a:t>1</a:t>
            </a:r>
            <a:r>
              <a:rPr lang="fr-FR" dirty="0">
                <a:solidFill>
                  <a:schemeClr val="bg1"/>
                </a:solidFill>
                <a:latin typeface="+mj-lt"/>
                <a:ea typeface="Calibri"/>
                <a:cs typeface="Times New Roman"/>
                <a:sym typeface="Times New Roman"/>
              </a:rPr>
              <a:t>, 249 (1957).</a:t>
            </a:r>
            <a:endParaRPr lang="en-US" dirty="0">
              <a:solidFill>
                <a:schemeClr val="bg1"/>
              </a:solidFill>
              <a:latin typeface="+mj-lt"/>
              <a:ea typeface="Calibri"/>
              <a:cs typeface="Times New Roman"/>
              <a:sym typeface="Times New Roman"/>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B724F75-D7A9-4857-4A8E-C2AEF55D94E2}"/>
                  </a:ext>
                </a:extLst>
              </p:cNvPr>
              <p:cNvSpPr txBox="1"/>
              <p:nvPr/>
            </p:nvSpPr>
            <p:spPr>
              <a:xfrm>
                <a:off x="142393" y="915894"/>
                <a:ext cx="6958584" cy="4066306"/>
              </a:xfrm>
              <a:prstGeom prst="rect">
                <a:avLst/>
              </a:prstGeom>
              <a:noFill/>
            </p:spPr>
            <p:txBody>
              <a:bodyPr wrap="square">
                <a:spAutoFit/>
              </a:bodyPr>
              <a:lstStyle/>
              <a:p>
                <a:r>
                  <a:rPr lang="en-US" sz="1600" dirty="0"/>
                  <a:t>For small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𝑘</m:t>
                        </m:r>
                      </m:e>
                      <m:sub>
                        <m:r>
                          <a:rPr lang="en-US" sz="1600" i="1">
                            <a:latin typeface="Cambria Math" panose="02040503050406030204" pitchFamily="18" charset="0"/>
                          </a:rPr>
                          <m:t>⊥</m:t>
                        </m:r>
                      </m:sub>
                    </m:sSub>
                  </m:oMath>
                </a14:m>
                <a:r>
                  <a:rPr lang="en-US" sz="1600" dirty="0"/>
                  <a:t> (parabolic approximation),</a:t>
                </a:r>
              </a:p>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m:rPr>
                              <m:sty m:val="p"/>
                            </m:rPr>
                            <a:rPr lang="en-US" sz="1600" b="0" i="0" smtClean="0">
                              <a:latin typeface="Cambria Math" panose="02040503050406030204" pitchFamily="18" charset="0"/>
                              <a:ea typeface="Cambria Math" panose="02040503050406030204" pitchFamily="18" charset="0"/>
                            </a:rPr>
                            <m:t>CB</m:t>
                          </m:r>
                        </m:sub>
                      </m:sSub>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Sub>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1</m:t>
                          </m:r>
                        </m:sub>
                      </m:sSub>
                      <m:r>
                        <a:rPr lang="en-US" sz="1600" b="0" i="1" smtClean="0">
                          <a:latin typeface="Cambria Math" panose="02040503050406030204" pitchFamily="18" charset="0"/>
                          <a:ea typeface="Cambria Math" panose="02040503050406030204" pitchFamily="18" charset="0"/>
                        </a:rPr>
                        <m:t>+</m:t>
                      </m:r>
                      <m:f>
                        <m:fPr>
                          <m:ctrlPr>
                            <a:rPr lang="en-US" sz="1600" i="1" smtClean="0">
                              <a:latin typeface="Cambria Math" panose="02040503050406030204" pitchFamily="18" charset="0"/>
                              <a:ea typeface="Cambria Math" panose="02040503050406030204" pitchFamily="18" charset="0"/>
                            </a:rPr>
                          </m:ctrlPr>
                        </m:fPr>
                        <m:num>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ℏ</m:t>
                              </m:r>
                            </m:e>
                            <m:sup>
                              <m:r>
                                <a:rPr lang="en-US" sz="1600" b="0" i="1" smtClean="0">
                                  <a:latin typeface="Cambria Math" panose="02040503050406030204" pitchFamily="18" charset="0"/>
                                  <a:ea typeface="Cambria Math" panose="02040503050406030204" pitchFamily="18" charset="0"/>
                                </a:rPr>
                                <m:t>2</m:t>
                              </m:r>
                            </m:sup>
                          </m:sSup>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𝑘</m:t>
                              </m:r>
                            </m:e>
                            <m:sub>
                              <m:r>
                                <a:rPr lang="en-US" sz="1600" b="0" i="1" smtClean="0">
                                  <a:latin typeface="Cambria Math" panose="02040503050406030204" pitchFamily="18" charset="0"/>
                                  <a:ea typeface="Cambria Math" panose="02040503050406030204" pitchFamily="18" charset="0"/>
                                </a:rPr>
                                <m:t>⊥</m:t>
                              </m:r>
                            </m:sub>
                            <m:sup>
                              <m:r>
                                <a:rPr lang="en-US" sz="1600" b="0" i="1" smtClean="0">
                                  <a:latin typeface="Cambria Math" panose="02040503050406030204" pitchFamily="18" charset="0"/>
                                  <a:ea typeface="Cambria Math" panose="02040503050406030204" pitchFamily="18" charset="0"/>
                                </a:rPr>
                                <m:t>2</m:t>
                              </m:r>
                            </m:sup>
                          </m:sSubSup>
                        </m:num>
                        <m:den>
                          <m:r>
                            <a:rPr lang="en-US" sz="1600" b="0" i="1" smtClean="0">
                              <a:latin typeface="Cambria Math" panose="02040503050406030204" pitchFamily="18" charset="0"/>
                              <a:ea typeface="Cambria Math" panose="02040503050406030204" pitchFamily="18" charset="0"/>
                            </a:rPr>
                            <m:t>2</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den>
                      </m:f>
                      <m:limLow>
                        <m:limLowPr>
                          <m:ctrlPr>
                            <a:rPr lang="en-US" sz="1600" b="0" i="1" smtClean="0">
                              <a:latin typeface="Cambria Math" panose="02040503050406030204" pitchFamily="18" charset="0"/>
                              <a:ea typeface="Cambria Math" panose="02040503050406030204" pitchFamily="18" charset="0"/>
                            </a:rPr>
                          </m:ctrlPr>
                        </m:limLowPr>
                        <m:e>
                          <m:groupChr>
                            <m:groupChrPr>
                              <m:chr m:val="⏟"/>
                              <m:ctrlPr>
                                <a:rPr lang="en-US" sz="1600" b="0" i="1" smtClean="0">
                                  <a:latin typeface="Cambria Math" panose="02040503050406030204" pitchFamily="18" charset="0"/>
                                  <a:ea typeface="Cambria Math" panose="02040503050406030204" pitchFamily="18" charset="0"/>
                                </a:rPr>
                              </m:ctrlPr>
                            </m:groupChrPr>
                            <m:e>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1+</m:t>
                                  </m:r>
                                  <m:f>
                                    <m:fPr>
                                      <m:ctrlPr>
                                        <a:rPr lang="en-US" sz="1600" b="0" i="1" smtClean="0">
                                          <a:latin typeface="Cambria Math" panose="02040503050406030204" pitchFamily="18" charset="0"/>
                                          <a:ea typeface="Cambria Math" panose="02040503050406030204" pitchFamily="18" charset="0"/>
                                        </a:rPr>
                                      </m:ctrlPr>
                                    </m:fPr>
                                    <m:num>
                                      <m:sSup>
                                        <m:sSupPr>
                                          <m:ctrlPr>
                                            <a:rPr lang="en-US" sz="1600" b="0" i="1" smtClean="0">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b="0" i="1" smtClean="0">
                                              <a:latin typeface="Cambria Math" panose="02040503050406030204" pitchFamily="18" charset="0"/>
                                              <a:ea typeface="Cambria Math" panose="02040503050406030204" pitchFamily="18" charset="0"/>
                                            </a:rPr>
                                            <m:t>2</m:t>
                                          </m:r>
                                        </m:sup>
                                      </m:sSup>
                                    </m:num>
                                    <m:den>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𝑚</m:t>
                                          </m:r>
                                        </m:e>
                                        <m:sub>
                                          <m:r>
                                            <a:rPr lang="en-US" sz="1600" b="0" i="1" smtClean="0">
                                              <a:latin typeface="Cambria Math" panose="02040503050406030204" pitchFamily="18" charset="0"/>
                                              <a:ea typeface="Cambria Math" panose="02040503050406030204" pitchFamily="18" charset="0"/>
                                            </a:rPr>
                                            <m:t>0</m:t>
                                          </m:r>
                                        </m:sub>
                                      </m:sSub>
                                    </m:den>
                                  </m:f>
                                  <m:d>
                                    <m:dPr>
                                      <m:begChr m:val="["/>
                                      <m:endChr m:val="]"/>
                                      <m:ctrlPr>
                                        <a:rPr lang="en-US" sz="1600" i="1" smtClean="0">
                                          <a:latin typeface="Cambria Math" panose="02040503050406030204" pitchFamily="18" charset="0"/>
                                          <a:ea typeface="Cambria Math" panose="02040503050406030204" pitchFamily="18" charset="0"/>
                                        </a:rPr>
                                      </m:ctrlPr>
                                    </m:dPr>
                                    <m:e>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1</m:t>
                                              </m:r>
                                            </m:sub>
                                          </m:sSub>
                                        </m:den>
                                      </m:f>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1</m:t>
                                              </m:r>
                                            </m:sub>
                                          </m:sSub>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Δ</m:t>
                                              </m:r>
                                            </m:e>
                                            <m:sub>
                                              <m:r>
                                                <a:rPr lang="en-US" sz="1600" b="0" i="1" smtClean="0">
                                                  <a:latin typeface="Cambria Math" panose="02040503050406030204" pitchFamily="18" charset="0"/>
                                                  <a:ea typeface="Cambria Math" panose="02040503050406030204" pitchFamily="18" charset="0"/>
                                                </a:rPr>
                                                <m:t>1</m:t>
                                              </m:r>
                                            </m:sub>
                                          </m:sSub>
                                        </m:den>
                                      </m:f>
                                    </m:e>
                                  </m:d>
                                </m:e>
                              </m:d>
                            </m:e>
                          </m:groupChr>
                        </m:e>
                        <m:lim>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𝑚</m:t>
                              </m:r>
                            </m:e>
                            <m:sub>
                              <m:r>
                                <a:rPr lang="en-US" sz="1600" b="0" i="1" smtClean="0">
                                  <a:latin typeface="Cambria Math" panose="02040503050406030204" pitchFamily="18" charset="0"/>
                                  <a:ea typeface="Cambria Math" panose="02040503050406030204" pitchFamily="18" charset="0"/>
                                </a:rPr>
                                <m:t>⊥</m:t>
                              </m:r>
                            </m:sub>
                            <m:sup>
                              <m:r>
                                <a:rPr lang="en-US" sz="1600" b="0" i="1" smtClean="0">
                                  <a:latin typeface="Cambria Math" panose="02040503050406030204" pitchFamily="18" charset="0"/>
                                  <a:ea typeface="Cambria Math" panose="02040503050406030204" pitchFamily="18" charset="0"/>
                                </a:rPr>
                                <m:t>(</m:t>
                              </m:r>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𝐿</m:t>
                                  </m:r>
                                </m:e>
                                <m:sub>
                                  <m:r>
                                    <a:rPr lang="en-US" sz="1600" b="0" i="1" smtClean="0">
                                      <a:latin typeface="Cambria Math" panose="02040503050406030204" pitchFamily="18" charset="0"/>
                                      <a:ea typeface="Cambria Math" panose="02040503050406030204" pitchFamily="18" charset="0"/>
                                    </a:rPr>
                                    <m:t>6</m:t>
                                  </m:r>
                                </m:sub>
                                <m:sup>
                                  <m:r>
                                    <a:rPr lang="en-US" sz="1600" b="0" i="1" smtClean="0">
                                      <a:latin typeface="Cambria Math" panose="02040503050406030204" pitchFamily="18" charset="0"/>
                                      <a:ea typeface="Cambria Math" panose="02040503050406030204" pitchFamily="18" charset="0"/>
                                    </a:rPr>
                                    <m:t>+</m:t>
                                  </m:r>
                                </m:sup>
                              </m:sSubSup>
                              <m:r>
                                <a:rPr lang="en-US" sz="1600" b="0" i="1" smtClean="0">
                                  <a:latin typeface="Cambria Math" panose="02040503050406030204" pitchFamily="18" charset="0"/>
                                  <a:ea typeface="Cambria Math" panose="02040503050406030204" pitchFamily="18" charset="0"/>
                                </a:rPr>
                                <m:t>)</m:t>
                              </m:r>
                            </m:sup>
                          </m:sSubSup>
                        </m:lim>
                      </m:limLow>
                      <m:r>
                        <a:rPr lang="en-US" sz="1600" b="0" i="1" smtClean="0">
                          <a:latin typeface="Cambria Math" panose="02040503050406030204" pitchFamily="18" charset="0"/>
                          <a:ea typeface="Cambria Math" panose="02040503050406030204" pitchFamily="18" charset="0"/>
                        </a:rPr>
                        <m:t>,</m:t>
                      </m:r>
                    </m:oMath>
                  </m:oMathPara>
                </a14:m>
                <a:endParaRPr lang="en-US" sz="1600" b="0" i="0" dirty="0">
                  <a:latin typeface="Cambria Math" panose="02040503050406030204" pitchFamily="18" charset="0"/>
                  <a:ea typeface="Cambria Math" panose="02040503050406030204" pitchFamily="18" charset="0"/>
                </a:endParaRPr>
              </a:p>
              <a:p>
                <a:endParaRPr lang="en-US" sz="1600" dirty="0">
                  <a:latin typeface="Cambria Math" panose="02040503050406030204" pitchFamily="18" charset="0"/>
                  <a:ea typeface="Cambria Math" panose="02040503050406030204" pitchFamily="18" charset="0"/>
                </a:endParaRPr>
              </a:p>
              <a:p>
                <a:endParaRPr lang="en-US" sz="1600" b="0" i="0" dirty="0">
                  <a:latin typeface="Cambria Math" panose="02040503050406030204" pitchFamily="18" charset="0"/>
                  <a:ea typeface="Cambria Math" panose="02040503050406030204" pitchFamily="18" charset="0"/>
                </a:endParaRPr>
              </a:p>
              <a:p>
                <a:endParaRPr lang="en-US" sz="1600" dirty="0">
                  <a:latin typeface="Cambria Math" panose="02040503050406030204" pitchFamily="18" charset="0"/>
                  <a:ea typeface="Cambria Math" panose="02040503050406030204" pitchFamily="18" charset="0"/>
                </a:endParaRPr>
              </a:p>
              <a:p>
                <a:endParaRPr lang="en-US" sz="1600" b="0" i="0" dirty="0">
                  <a:latin typeface="Cambria Math" panose="02040503050406030204" pitchFamily="18" charset="0"/>
                  <a:ea typeface="Cambria Math" panose="02040503050406030204" pitchFamily="18" charset="0"/>
                </a:endParaRPr>
              </a:p>
              <a:p>
                <a:r>
                  <a:rPr lang="en-US" sz="1600" dirty="0"/>
                  <a:t>Reduced masses:</a:t>
                </a:r>
              </a:p>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𝜇</m:t>
                              </m:r>
                            </m:e>
                            <m:sub>
                              <m:r>
                                <a:rPr lang="en-US" sz="1600" b="0" i="1" smtClean="0">
                                  <a:latin typeface="Cambria Math" panose="02040503050406030204" pitchFamily="18" charset="0"/>
                                  <a:ea typeface="Cambria Math" panose="02040503050406030204" pitchFamily="18" charset="0"/>
                                </a:rPr>
                                <m:t>⊥</m:t>
                              </m:r>
                            </m:sub>
                            <m:sup>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1</m:t>
                                  </m:r>
                                </m:sub>
                              </m:sSub>
                              <m:r>
                                <a:rPr lang="en-US" sz="1600" b="0" i="1" smtClean="0">
                                  <a:latin typeface="Cambria Math" panose="02040503050406030204" pitchFamily="18" charset="0"/>
                                  <a:ea typeface="Cambria Math" panose="02040503050406030204" pitchFamily="18" charset="0"/>
                                </a:rPr>
                                <m:t>)</m:t>
                              </m:r>
                            </m:sup>
                          </m:sSubSup>
                        </m:den>
                      </m:f>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m:t>
                              </m:r>
                            </m:sub>
                            <m:sup>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𝐿</m:t>
                                  </m:r>
                                </m:e>
                                <m:sub>
                                  <m:r>
                                    <a:rPr lang="en-US" sz="1600" i="1">
                                      <a:latin typeface="Cambria Math" panose="02040503050406030204" pitchFamily="18" charset="0"/>
                                      <a:ea typeface="Cambria Math" panose="02040503050406030204" pitchFamily="18" charset="0"/>
                                    </a:rPr>
                                    <m:t>6</m:t>
                                  </m:r>
                                </m:sub>
                                <m:sup>
                                  <m:r>
                                    <a:rPr lang="en-US" sz="1600" i="1">
                                      <a:latin typeface="Cambria Math" panose="02040503050406030204" pitchFamily="18" charset="0"/>
                                      <a:ea typeface="Cambria Math" panose="02040503050406030204" pitchFamily="18" charset="0"/>
                                    </a:rPr>
                                    <m:t>+</m:t>
                                  </m:r>
                                </m:sup>
                              </m:sSubSup>
                              <m:r>
                                <a:rPr lang="en-US" sz="1600" i="1">
                                  <a:latin typeface="Cambria Math" panose="02040503050406030204" pitchFamily="18" charset="0"/>
                                  <a:ea typeface="Cambria Math" panose="02040503050406030204" pitchFamily="18" charset="0"/>
                                </a:rPr>
                                <m:t>)</m:t>
                              </m:r>
                            </m:sup>
                          </m:sSubSup>
                        </m:den>
                      </m:f>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m:t>
                              </m:r>
                            </m:sub>
                            <m:sup>
                              <m:d>
                                <m:dPr>
                                  <m:ctrlPr>
                                    <a:rPr lang="en-US" sz="1600" i="1">
                                      <a:latin typeface="Cambria Math" panose="02040503050406030204" pitchFamily="18" charset="0"/>
                                      <a:ea typeface="Cambria Math" panose="02040503050406030204" pitchFamily="18" charset="0"/>
                                    </a:rPr>
                                  </m:ctrlPr>
                                </m:dPr>
                                <m:e>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𝐿</m:t>
                                      </m:r>
                                    </m:e>
                                    <m:sub>
                                      <m:r>
                                        <a:rPr lang="en-US" sz="1600" i="1">
                                          <a:latin typeface="Cambria Math" panose="02040503050406030204" pitchFamily="18" charset="0"/>
                                          <a:ea typeface="Cambria Math" panose="02040503050406030204" pitchFamily="18" charset="0"/>
                                        </a:rPr>
                                        <m:t>4</m:t>
                                      </m:r>
                                    </m:sub>
                                    <m:sup>
                                      <m:r>
                                        <a:rPr lang="en-US" sz="1600" i="1">
                                          <a:latin typeface="Cambria Math" panose="02040503050406030204" pitchFamily="18" charset="0"/>
                                          <a:ea typeface="Cambria Math" panose="02040503050406030204" pitchFamily="18" charset="0"/>
                                        </a:rPr>
                                        <m:t>−</m:t>
                                      </m:r>
                                    </m:sup>
                                  </m:sSubSup>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𝐿</m:t>
                                      </m:r>
                                    </m:e>
                                    <m:sub>
                                      <m:r>
                                        <a:rPr lang="en-US" sz="1600" i="1">
                                          <a:latin typeface="Cambria Math" panose="02040503050406030204" pitchFamily="18" charset="0"/>
                                          <a:ea typeface="Cambria Math" panose="02040503050406030204" pitchFamily="18" charset="0"/>
                                        </a:rPr>
                                        <m:t>5</m:t>
                                      </m:r>
                                    </m:sub>
                                    <m:sup>
                                      <m:r>
                                        <a:rPr lang="en-US" sz="1600" i="1">
                                          <a:latin typeface="Cambria Math" panose="02040503050406030204" pitchFamily="18" charset="0"/>
                                          <a:ea typeface="Cambria Math" panose="02040503050406030204" pitchFamily="18" charset="0"/>
                                        </a:rPr>
                                        <m:t>−</m:t>
                                      </m:r>
                                    </m:sup>
                                  </m:sSubSup>
                                </m:e>
                              </m:d>
                            </m:sup>
                          </m:sSubSup>
                        </m:den>
                      </m:f>
                      <m:r>
                        <a:rPr lang="en-US" sz="1600" b="0" i="1" smtClean="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i="1">
                                  <a:latin typeface="Cambria Math" panose="02040503050406030204" pitchFamily="18" charset="0"/>
                                  <a:ea typeface="Cambria Math" panose="02040503050406030204" pitchFamily="18" charset="0"/>
                                </a:rPr>
                                <m:t>2</m:t>
                              </m:r>
                            </m:sup>
                          </m:sSup>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den>
                      </m:f>
                      <m:d>
                        <m:dPr>
                          <m:ctrlPr>
                            <a:rPr lang="en-US" sz="1600" i="1">
                              <a:latin typeface="Cambria Math" panose="02040503050406030204" pitchFamily="18" charset="0"/>
                              <a:ea typeface="Cambria Math" panose="02040503050406030204" pitchFamily="18" charset="0"/>
                            </a:rPr>
                          </m:ctrlPr>
                        </m:dPr>
                        <m:e>
                          <m:f>
                            <m:fPr>
                              <m:ctrlPr>
                                <a:rPr lang="en-US" sz="1600" i="1">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2</m:t>
                              </m:r>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den>
                          </m:f>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Δ</m:t>
                                  </m:r>
                                </m:e>
                                <m:sub>
                                  <m:r>
                                    <a:rPr lang="en-US" sz="1600" i="1">
                                      <a:latin typeface="Cambria Math" panose="02040503050406030204" pitchFamily="18" charset="0"/>
                                      <a:ea typeface="Cambria Math" panose="02040503050406030204" pitchFamily="18" charset="0"/>
                                    </a:rPr>
                                    <m:t>1</m:t>
                                  </m:r>
                                </m:sub>
                              </m:sSub>
                            </m:den>
                          </m:f>
                        </m:e>
                      </m:d>
                    </m:oMath>
                  </m:oMathPara>
                </a14:m>
                <a:endParaRPr lang="en-US" sz="1600" i="0"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𝜇</m:t>
                              </m:r>
                            </m:e>
                            <m:sub>
                              <m:r>
                                <a:rPr lang="en-US" sz="1600" b="0" i="1" smtClean="0">
                                  <a:latin typeface="Cambria Math" panose="02040503050406030204" pitchFamily="18" charset="0"/>
                                  <a:ea typeface="Cambria Math" panose="02040503050406030204" pitchFamily="18" charset="0"/>
                                </a:rPr>
                                <m:t>⊥</m:t>
                              </m:r>
                            </m:sub>
                            <m:sup>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1</m:t>
                                  </m:r>
                                </m:sub>
                              </m:sSub>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Δ</m:t>
                                  </m:r>
                                </m:e>
                                <m:sub>
                                  <m:r>
                                    <a:rPr lang="en-US" sz="1600" b="0" i="1" smtClean="0">
                                      <a:latin typeface="Cambria Math" panose="02040503050406030204" pitchFamily="18" charset="0"/>
                                      <a:ea typeface="Cambria Math" panose="02040503050406030204" pitchFamily="18" charset="0"/>
                                    </a:rPr>
                                    <m:t>1</m:t>
                                  </m:r>
                                </m:sub>
                              </m:sSub>
                              <m:r>
                                <a:rPr lang="en-US" sz="1600" b="0" i="1" smtClean="0">
                                  <a:latin typeface="Cambria Math" panose="02040503050406030204" pitchFamily="18" charset="0"/>
                                  <a:ea typeface="Cambria Math" panose="02040503050406030204" pitchFamily="18" charset="0"/>
                                </a:rPr>
                                <m:t>)</m:t>
                              </m:r>
                            </m:sup>
                          </m:sSubSup>
                        </m:den>
                      </m:f>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m:t>
                              </m:r>
                            </m:sub>
                            <m:sup>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𝐿</m:t>
                                  </m:r>
                                </m:e>
                                <m:sub>
                                  <m:r>
                                    <a:rPr lang="en-US" sz="1600" i="1">
                                      <a:latin typeface="Cambria Math" panose="02040503050406030204" pitchFamily="18" charset="0"/>
                                      <a:ea typeface="Cambria Math" panose="02040503050406030204" pitchFamily="18" charset="0"/>
                                    </a:rPr>
                                    <m:t>6</m:t>
                                  </m:r>
                                </m:sub>
                                <m:sup>
                                  <m:r>
                                    <a:rPr lang="en-US" sz="1600" i="1">
                                      <a:latin typeface="Cambria Math" panose="02040503050406030204" pitchFamily="18" charset="0"/>
                                      <a:ea typeface="Cambria Math" panose="02040503050406030204" pitchFamily="18" charset="0"/>
                                    </a:rPr>
                                    <m:t>+</m:t>
                                  </m:r>
                                </m:sup>
                              </m:sSubSup>
                              <m:r>
                                <a:rPr lang="en-US" sz="1600" i="1">
                                  <a:latin typeface="Cambria Math" panose="02040503050406030204" pitchFamily="18" charset="0"/>
                                  <a:ea typeface="Cambria Math" panose="02040503050406030204" pitchFamily="18" charset="0"/>
                                </a:rPr>
                                <m:t>)</m:t>
                              </m:r>
                            </m:sup>
                          </m:sSubSup>
                        </m:den>
                      </m:f>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m:t>
                              </m:r>
                            </m:sub>
                            <m:sup>
                              <m:d>
                                <m:dPr>
                                  <m:ctrlPr>
                                    <a:rPr lang="en-US" sz="1600" i="1">
                                      <a:latin typeface="Cambria Math" panose="02040503050406030204" pitchFamily="18" charset="0"/>
                                      <a:ea typeface="Cambria Math" panose="02040503050406030204" pitchFamily="18" charset="0"/>
                                    </a:rPr>
                                  </m:ctrlPr>
                                </m:dPr>
                                <m:e>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𝐿</m:t>
                                      </m:r>
                                    </m:e>
                                    <m:sub>
                                      <m:r>
                                        <a:rPr lang="en-US" sz="1600" b="0" i="1" smtClean="0">
                                          <a:latin typeface="Cambria Math" panose="02040503050406030204" pitchFamily="18" charset="0"/>
                                          <a:ea typeface="Cambria Math" panose="02040503050406030204" pitchFamily="18" charset="0"/>
                                        </a:rPr>
                                        <m:t>6</m:t>
                                      </m:r>
                                    </m:sub>
                                    <m:sup>
                                      <m:r>
                                        <a:rPr lang="en-US" sz="1600" i="1">
                                          <a:latin typeface="Cambria Math" panose="02040503050406030204" pitchFamily="18" charset="0"/>
                                          <a:ea typeface="Cambria Math" panose="02040503050406030204" pitchFamily="18" charset="0"/>
                                        </a:rPr>
                                        <m:t>−</m:t>
                                      </m:r>
                                    </m:sup>
                                  </m:sSubSup>
                                </m:e>
                              </m:d>
                            </m:sup>
                          </m:sSubSup>
                        </m:den>
                      </m:f>
                      <m:r>
                        <a:rPr lang="en-US" sz="1600" b="0" i="1" smtClean="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i="1">
                                  <a:latin typeface="Cambria Math" panose="02040503050406030204" pitchFamily="18" charset="0"/>
                                  <a:ea typeface="Cambria Math" panose="02040503050406030204" pitchFamily="18" charset="0"/>
                                </a:rPr>
                                <m:t>2</m:t>
                              </m:r>
                            </m:sup>
                          </m:sSup>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den>
                      </m:f>
                      <m:d>
                        <m:dPr>
                          <m:ctrlPr>
                            <a:rPr lang="en-US" sz="1600" i="1">
                              <a:latin typeface="Cambria Math" panose="02040503050406030204" pitchFamily="18" charset="0"/>
                              <a:ea typeface="Cambria Math" panose="02040503050406030204" pitchFamily="18" charset="0"/>
                            </a:rPr>
                          </m:ctrlPr>
                        </m:dPr>
                        <m:e>
                          <m:f>
                            <m:fPr>
                              <m:ctrlPr>
                                <a:rPr lang="en-US" sz="1600" i="1">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den>
                          </m:f>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2</m:t>
                              </m:r>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Δ</m:t>
                                  </m:r>
                                </m:e>
                                <m:sub>
                                  <m:r>
                                    <a:rPr lang="en-US" sz="1600" i="1">
                                      <a:latin typeface="Cambria Math" panose="02040503050406030204" pitchFamily="18" charset="0"/>
                                      <a:ea typeface="Cambria Math" panose="02040503050406030204" pitchFamily="18" charset="0"/>
                                    </a:rPr>
                                    <m:t>1</m:t>
                                  </m:r>
                                </m:sub>
                              </m:sSub>
                            </m:den>
                          </m:f>
                        </m:e>
                      </m:d>
                    </m:oMath>
                  </m:oMathPara>
                </a14:m>
                <a:endParaRPr lang="en-US" sz="1600" b="0" i="0" dirty="0">
                  <a:latin typeface="Cambria Math" panose="02040503050406030204" pitchFamily="18" charset="0"/>
                  <a:ea typeface="Cambria Math" panose="02040503050406030204" pitchFamily="18" charset="0"/>
                </a:endParaRPr>
              </a:p>
              <a:p>
                <a:endParaRPr lang="en-US" sz="1600" b="0" i="0" dirty="0">
                  <a:latin typeface="Cambria Math" panose="02040503050406030204" pitchFamily="18" charset="0"/>
                  <a:ea typeface="Cambria Math" panose="02040503050406030204" pitchFamily="18" charset="0"/>
                </a:endParaRPr>
              </a:p>
            </p:txBody>
          </p:sp>
        </mc:Choice>
        <mc:Fallback xmlns="">
          <p:sp>
            <p:nvSpPr>
              <p:cNvPr id="17" name="TextBox 16">
                <a:extLst>
                  <a:ext uri="{FF2B5EF4-FFF2-40B4-BE49-F238E27FC236}">
                    <a16:creationId xmlns:a16="http://schemas.microsoft.com/office/drawing/2014/main" id="{1B724F75-D7A9-4857-4A8E-C2AEF55D94E2}"/>
                  </a:ext>
                </a:extLst>
              </p:cNvPr>
              <p:cNvSpPr txBox="1">
                <a:spLocks noRot="1" noChangeAspect="1" noMove="1" noResize="1" noEditPoints="1" noAdjustHandles="1" noChangeArrowheads="1" noChangeShapeType="1" noTextEdit="1"/>
              </p:cNvSpPr>
              <p:nvPr/>
            </p:nvSpPr>
            <p:spPr>
              <a:xfrm>
                <a:off x="142393" y="915894"/>
                <a:ext cx="6958584" cy="4066306"/>
              </a:xfrm>
              <a:prstGeom prst="rect">
                <a:avLst/>
              </a:prstGeom>
              <a:blipFill>
                <a:blip r:embed="rId4"/>
                <a:stretch>
                  <a:fillRect l="-438" t="-4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0689405-FCF3-2356-1377-7146855C2E68}"/>
                  </a:ext>
                </a:extLst>
              </p:cNvPr>
              <p:cNvSpPr txBox="1"/>
              <p:nvPr/>
            </p:nvSpPr>
            <p:spPr>
              <a:xfrm>
                <a:off x="7683828" y="4149305"/>
                <a:ext cx="3929634" cy="1602105"/>
              </a:xfrm>
              <a:prstGeom prst="rect">
                <a:avLst/>
              </a:prstGeom>
              <a:noFill/>
            </p:spPr>
            <p:txBody>
              <a:bodyPr wrap="square">
                <a:spAutoFit/>
              </a:bodyPr>
              <a:lstStyle/>
              <a:p>
                <a:r>
                  <a:rPr lang="en-US" sz="1600" dirty="0"/>
                  <a:t>Basis:</a:t>
                </a:r>
                <a:endParaRPr lang="en-US" sz="1600"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𝐿</m:t>
                          </m:r>
                        </m:e>
                        <m:sub>
                          <m:r>
                            <a:rPr lang="en-US" sz="1600" b="0" i="1" smtClean="0">
                              <a:latin typeface="Cambria Math" panose="02040503050406030204" pitchFamily="18" charset="0"/>
                              <a:ea typeface="Cambria Math" panose="02040503050406030204" pitchFamily="18" charset="0"/>
                            </a:rPr>
                            <m:t>6</m:t>
                          </m:r>
                        </m:sub>
                        <m:sup>
                          <m:r>
                            <a:rPr lang="en-US" sz="1600" b="0" i="1" smtClean="0">
                              <a:latin typeface="Cambria Math" panose="02040503050406030204" pitchFamily="18" charset="0"/>
                              <a:ea typeface="Cambria Math" panose="02040503050406030204" pitchFamily="18" charset="0"/>
                            </a:rPr>
                            <m:t>+</m:t>
                          </m:r>
                        </m:sup>
                      </m:sSubSup>
                      <m:r>
                        <a:rPr lang="en-US" sz="1600" b="0" i="1" smtClean="0">
                          <a:latin typeface="Cambria Math" panose="02040503050406030204" pitchFamily="18" charset="0"/>
                          <a:ea typeface="Cambria Math" panose="02040503050406030204" pitchFamily="18" charset="0"/>
                        </a:rPr>
                        <m:t>:</m:t>
                      </m:r>
                      <m:d>
                        <m:dPr>
                          <m:begChr m:val="|"/>
                          <m:endChr m:val=""/>
                          <m:ctrlPr>
                            <a:rPr lang="en-US" sz="1600" b="0" i="1" smtClean="0">
                              <a:latin typeface="Cambria Math" panose="02040503050406030204" pitchFamily="18" charset="0"/>
                              <a:ea typeface="Cambria Math" panose="02040503050406030204" pitchFamily="18" charset="0"/>
                            </a:rPr>
                          </m:ctrlPr>
                        </m:dPr>
                        <m:e>
                          <m:d>
                            <m:dPr>
                              <m:begChr m:val=""/>
                              <m:endChr m:val="⟩"/>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𝑍</m:t>
                              </m:r>
                              <m:r>
                                <a:rPr lang="en-US" sz="1600" b="0" i="1" smtClean="0">
                                  <a:latin typeface="Cambria Math" panose="02040503050406030204" pitchFamily="18" charset="0"/>
                                  <a:ea typeface="Cambria Math" panose="02040503050406030204" pitchFamily="18" charset="0"/>
                                </a:rPr>
                                <m:t>↑</m:t>
                              </m:r>
                            </m:e>
                          </m:d>
                        </m:e>
                      </m:d>
                      <m:r>
                        <a:rPr lang="en-US" sz="1600" b="0" i="1" smtClean="0">
                          <a:latin typeface="Cambria Math" panose="02040503050406030204" pitchFamily="18" charset="0"/>
                          <a:ea typeface="Cambria Math" panose="02040503050406030204" pitchFamily="18" charset="0"/>
                        </a:rPr>
                        <m:t>,</m:t>
                      </m:r>
                      <m:d>
                        <m:dPr>
                          <m:begChr m:val="|"/>
                          <m:endChr m:val=""/>
                          <m:ctrlPr>
                            <a:rPr lang="en-US" sz="1600" i="1">
                              <a:latin typeface="Cambria Math" panose="02040503050406030204" pitchFamily="18" charset="0"/>
                              <a:ea typeface="Cambria Math" panose="02040503050406030204" pitchFamily="18" charset="0"/>
                            </a:rPr>
                          </m:ctrlPr>
                        </m:dPr>
                        <m:e>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𝑍</m:t>
                              </m:r>
                              <m:r>
                                <a:rPr lang="en-US" sz="1600" i="1" smtClean="0">
                                  <a:latin typeface="Cambria Math" panose="02040503050406030204" pitchFamily="18" charset="0"/>
                                  <a:ea typeface="Cambria Math" panose="02040503050406030204" pitchFamily="18" charset="0"/>
                                </a:rPr>
                                <m:t>↓</m:t>
                              </m:r>
                            </m:e>
                          </m:d>
                        </m:e>
                      </m:d>
                    </m:oMath>
                  </m:oMathPara>
                </a14:m>
                <a:endParaRPr lang="en-US" sz="160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𝐿</m:t>
                          </m:r>
                        </m:e>
                        <m:sub>
                          <m:r>
                            <a:rPr lang="en-US" sz="1600" b="0" i="1" smtClean="0">
                              <a:latin typeface="Cambria Math" panose="02040503050406030204" pitchFamily="18" charset="0"/>
                              <a:ea typeface="Cambria Math" panose="02040503050406030204" pitchFamily="18" charset="0"/>
                            </a:rPr>
                            <m:t>4</m:t>
                          </m:r>
                        </m:sub>
                        <m:sup>
                          <m:r>
                            <a:rPr lang="en-US" sz="1600" b="0" i="1" smtClean="0">
                              <a:latin typeface="Cambria Math" panose="02040503050406030204" pitchFamily="18" charset="0"/>
                              <a:ea typeface="Cambria Math" panose="02040503050406030204" pitchFamily="18" charset="0"/>
                            </a:rPr>
                            <m:t>−</m:t>
                          </m:r>
                        </m:sup>
                      </m:sSubSup>
                      <m:r>
                        <a:rPr lang="en-US" sz="1600" b="0" i="1" smtClean="0">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𝐿</m:t>
                          </m:r>
                        </m:e>
                        <m:sub>
                          <m:r>
                            <a:rPr lang="en-US" sz="1600" b="0" i="1" smtClean="0">
                              <a:latin typeface="Cambria Math" panose="02040503050406030204" pitchFamily="18" charset="0"/>
                              <a:ea typeface="Cambria Math" panose="02040503050406030204" pitchFamily="18" charset="0"/>
                            </a:rPr>
                            <m:t>5</m:t>
                          </m:r>
                        </m:sub>
                        <m:sup>
                          <m:r>
                            <a:rPr lang="en-US" sz="1600" i="1">
                              <a:latin typeface="Cambria Math" panose="02040503050406030204" pitchFamily="18" charset="0"/>
                              <a:ea typeface="Cambria Math" panose="02040503050406030204" pitchFamily="18" charset="0"/>
                            </a:rPr>
                            <m:t>−</m:t>
                          </m:r>
                        </m:sup>
                      </m:sSubSup>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rad>
                            <m:radPr>
                              <m:degHide m:val="on"/>
                              <m:ctrlPr>
                                <a:rPr lang="en-US" sz="1600" b="0" i="1" smtClean="0">
                                  <a:latin typeface="Cambria Math" panose="02040503050406030204" pitchFamily="18" charset="0"/>
                                  <a:ea typeface="Cambria Math" panose="02040503050406030204" pitchFamily="18" charset="0"/>
                                </a:rPr>
                              </m:ctrlPr>
                            </m:radPr>
                            <m:deg/>
                            <m:e>
                              <m:r>
                                <a:rPr lang="en-US" sz="1600" b="0" i="1" smtClean="0">
                                  <a:latin typeface="Cambria Math" panose="02040503050406030204" pitchFamily="18" charset="0"/>
                                  <a:ea typeface="Cambria Math" panose="02040503050406030204" pitchFamily="18" charset="0"/>
                                </a:rPr>
                                <m:t>2</m:t>
                              </m:r>
                            </m:e>
                          </m:rad>
                        </m:den>
                      </m:f>
                      <m:d>
                        <m:dPr>
                          <m:begChr m:val="|"/>
                          <m:endChr m:val=""/>
                          <m:ctrlPr>
                            <a:rPr lang="en-US" sz="1600" b="0" i="1" smtClean="0">
                              <a:latin typeface="Cambria Math" panose="02040503050406030204" pitchFamily="18" charset="0"/>
                              <a:ea typeface="Cambria Math" panose="02040503050406030204" pitchFamily="18" charset="0"/>
                            </a:rPr>
                          </m:ctrlPr>
                        </m:dPr>
                        <m:e>
                          <m:d>
                            <m:dPr>
                              <m:begChr m:val=""/>
                              <m:endChr m:val="⟩"/>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𝑖𝑌</m:t>
                              </m:r>
                              <m:r>
                                <a:rPr lang="en-US" sz="1600" b="0" i="1" smtClean="0">
                                  <a:latin typeface="Cambria Math" panose="02040503050406030204" pitchFamily="18" charset="0"/>
                                  <a:ea typeface="Cambria Math" panose="02040503050406030204" pitchFamily="18" charset="0"/>
                                </a:rPr>
                                <m:t>)↑</m:t>
                              </m:r>
                            </m:e>
                          </m:d>
                        </m:e>
                      </m:d>
                      <m:r>
                        <a:rPr lang="en-US" sz="1600" b="0" i="1" smtClean="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num>
                        <m:den>
                          <m:rad>
                            <m:radPr>
                              <m:degHide m:val="on"/>
                              <m:ctrlPr>
                                <a:rPr lang="en-US" sz="1600" i="1">
                                  <a:latin typeface="Cambria Math" panose="02040503050406030204" pitchFamily="18" charset="0"/>
                                  <a:ea typeface="Cambria Math" panose="02040503050406030204" pitchFamily="18" charset="0"/>
                                </a:rPr>
                              </m:ctrlPr>
                            </m:radPr>
                            <m:deg/>
                            <m:e>
                              <m:r>
                                <a:rPr lang="en-US" sz="1600" i="1">
                                  <a:latin typeface="Cambria Math" panose="02040503050406030204" pitchFamily="18" charset="0"/>
                                  <a:ea typeface="Cambria Math" panose="02040503050406030204" pitchFamily="18" charset="0"/>
                                </a:rPr>
                                <m:t>2</m:t>
                              </m:r>
                            </m:e>
                          </m:rad>
                        </m:den>
                      </m:f>
                      <m:d>
                        <m:dPr>
                          <m:begChr m:val="|"/>
                          <m:endChr m:val=""/>
                          <m:ctrlPr>
                            <a:rPr lang="en-US" sz="1600" i="1">
                              <a:latin typeface="Cambria Math" panose="02040503050406030204" pitchFamily="18" charset="0"/>
                              <a:ea typeface="Cambria Math" panose="02040503050406030204" pitchFamily="18" charset="0"/>
                            </a:rPr>
                          </m:ctrlPr>
                        </m:dPr>
                        <m:e>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𝑖𝑌</m:t>
                              </m:r>
                              <m:r>
                                <a:rPr lang="en-US" sz="1600" i="1">
                                  <a:latin typeface="Cambria Math" panose="02040503050406030204" pitchFamily="18" charset="0"/>
                                  <a:ea typeface="Cambria Math" panose="02040503050406030204" pitchFamily="18" charset="0"/>
                                </a:rPr>
                                <m:t>)↓</m:t>
                              </m:r>
                            </m:e>
                          </m:d>
                        </m:e>
                      </m:d>
                    </m:oMath>
                  </m:oMathPara>
                </a14:m>
                <a:endParaRPr lang="en-US" sz="1600" dirty="0"/>
              </a:p>
              <a:p>
                <a:pPr/>
                <a14:m>
                  <m:oMathPara xmlns:m="http://schemas.openxmlformats.org/officeDocument/2006/math">
                    <m:oMathParaPr>
                      <m:jc m:val="centerGroup"/>
                    </m:oMathParaPr>
                    <m:oMath xmlns:m="http://schemas.openxmlformats.org/officeDocument/2006/math">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𝐿</m:t>
                          </m:r>
                        </m:e>
                        <m:sub>
                          <m:r>
                            <a:rPr lang="en-US" sz="1600" b="0" i="1" smtClean="0">
                              <a:latin typeface="Cambria Math" panose="02040503050406030204" pitchFamily="18" charset="0"/>
                              <a:ea typeface="Cambria Math" panose="02040503050406030204" pitchFamily="18" charset="0"/>
                            </a:rPr>
                            <m:t>6</m:t>
                          </m:r>
                        </m:sub>
                        <m:sup>
                          <m:r>
                            <a:rPr lang="en-US" sz="1600" i="1">
                              <a:latin typeface="Cambria Math" panose="02040503050406030204" pitchFamily="18" charset="0"/>
                              <a:ea typeface="Cambria Math" panose="02040503050406030204" pitchFamily="18" charset="0"/>
                            </a:rPr>
                            <m:t>−</m:t>
                          </m:r>
                        </m:sup>
                      </m:sSubSup>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num>
                        <m:den>
                          <m:rad>
                            <m:radPr>
                              <m:degHide m:val="on"/>
                              <m:ctrlPr>
                                <a:rPr lang="en-US" sz="1600" i="1">
                                  <a:latin typeface="Cambria Math" panose="02040503050406030204" pitchFamily="18" charset="0"/>
                                  <a:ea typeface="Cambria Math" panose="02040503050406030204" pitchFamily="18" charset="0"/>
                                </a:rPr>
                              </m:ctrlPr>
                            </m:radPr>
                            <m:deg/>
                            <m:e>
                              <m:r>
                                <a:rPr lang="en-US" sz="1600" i="1">
                                  <a:latin typeface="Cambria Math" panose="02040503050406030204" pitchFamily="18" charset="0"/>
                                  <a:ea typeface="Cambria Math" panose="02040503050406030204" pitchFamily="18" charset="0"/>
                                </a:rPr>
                                <m:t>2</m:t>
                              </m:r>
                            </m:e>
                          </m:rad>
                        </m:den>
                      </m:f>
                      <m:d>
                        <m:dPr>
                          <m:begChr m:val="|"/>
                          <m:endChr m:val=""/>
                          <m:ctrlPr>
                            <a:rPr lang="en-US" sz="1600" i="1">
                              <a:latin typeface="Cambria Math" panose="02040503050406030204" pitchFamily="18" charset="0"/>
                              <a:ea typeface="Cambria Math" panose="02040503050406030204" pitchFamily="18" charset="0"/>
                            </a:rPr>
                          </m:ctrlPr>
                        </m:dPr>
                        <m:e>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𝑋</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𝑖𝑌</m:t>
                              </m:r>
                              <m:r>
                                <a:rPr lang="en-US" sz="1600" i="1">
                                  <a:latin typeface="Cambria Math" panose="02040503050406030204" pitchFamily="18" charset="0"/>
                                  <a:ea typeface="Cambria Math" panose="02040503050406030204" pitchFamily="18" charset="0"/>
                                </a:rPr>
                                <m:t>) ↓</m:t>
                              </m:r>
                            </m:e>
                          </m:d>
                        </m:e>
                      </m:d>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num>
                        <m:den>
                          <m:rad>
                            <m:radPr>
                              <m:degHide m:val="on"/>
                              <m:ctrlPr>
                                <a:rPr lang="en-US" sz="1600" i="1">
                                  <a:latin typeface="Cambria Math" panose="02040503050406030204" pitchFamily="18" charset="0"/>
                                  <a:ea typeface="Cambria Math" panose="02040503050406030204" pitchFamily="18" charset="0"/>
                                </a:rPr>
                              </m:ctrlPr>
                            </m:radPr>
                            <m:deg/>
                            <m:e>
                              <m:r>
                                <a:rPr lang="en-US" sz="1600" i="1">
                                  <a:latin typeface="Cambria Math" panose="02040503050406030204" pitchFamily="18" charset="0"/>
                                  <a:ea typeface="Cambria Math" panose="02040503050406030204" pitchFamily="18" charset="0"/>
                                </a:rPr>
                                <m:t>2</m:t>
                              </m:r>
                            </m:e>
                          </m:rad>
                        </m:den>
                      </m:f>
                      <m:d>
                        <m:dPr>
                          <m:begChr m:val="|"/>
                          <m:endChr m:val=""/>
                          <m:ctrlPr>
                            <a:rPr lang="en-US" sz="1600" i="1">
                              <a:latin typeface="Cambria Math" panose="02040503050406030204" pitchFamily="18" charset="0"/>
                              <a:ea typeface="Cambria Math" panose="02040503050406030204" pitchFamily="18" charset="0"/>
                            </a:rPr>
                          </m:ctrlPr>
                        </m:dPr>
                        <m:e>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𝑖𝑌</m:t>
                              </m:r>
                              <m:r>
                                <a:rPr lang="en-US" sz="1600" i="1">
                                  <a:latin typeface="Cambria Math" panose="02040503050406030204" pitchFamily="18" charset="0"/>
                                  <a:ea typeface="Cambria Math" panose="02040503050406030204" pitchFamily="18" charset="0"/>
                                </a:rPr>
                                <m:t>)↑</m:t>
                              </m:r>
                            </m:e>
                          </m:d>
                        </m:e>
                      </m:d>
                    </m:oMath>
                  </m:oMathPara>
                </a14:m>
                <a:endParaRPr lang="en-US" sz="1600" dirty="0"/>
              </a:p>
            </p:txBody>
          </p:sp>
        </mc:Choice>
        <mc:Fallback xmlns="">
          <p:sp>
            <p:nvSpPr>
              <p:cNvPr id="32" name="TextBox 31">
                <a:extLst>
                  <a:ext uri="{FF2B5EF4-FFF2-40B4-BE49-F238E27FC236}">
                    <a16:creationId xmlns:a16="http://schemas.microsoft.com/office/drawing/2014/main" id="{90689405-FCF3-2356-1377-7146855C2E68}"/>
                  </a:ext>
                </a:extLst>
              </p:cNvPr>
              <p:cNvSpPr txBox="1">
                <a:spLocks noRot="1" noChangeAspect="1" noMove="1" noResize="1" noEditPoints="1" noAdjustHandles="1" noChangeArrowheads="1" noChangeShapeType="1" noTextEdit="1"/>
              </p:cNvSpPr>
              <p:nvPr/>
            </p:nvSpPr>
            <p:spPr>
              <a:xfrm>
                <a:off x="7683828" y="4149305"/>
                <a:ext cx="3929634" cy="1602105"/>
              </a:xfrm>
              <a:prstGeom prst="rect">
                <a:avLst/>
              </a:prstGeom>
              <a:blipFill>
                <a:blip r:embed="rId5"/>
                <a:stretch>
                  <a:fillRect l="-775" t="-7634"/>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700E973F-E1FE-4348-3250-0438B7AAA9FC}"/>
              </a:ext>
            </a:extLst>
          </p:cNvPr>
          <p:cNvSpPr>
            <a:spLocks noGrp="1"/>
          </p:cNvSpPr>
          <p:nvPr>
            <p:ph type="title"/>
          </p:nvPr>
        </p:nvSpPr>
        <p:spPr>
          <a:xfrm>
            <a:off x="0" y="1"/>
            <a:ext cx="10515600" cy="915894"/>
          </a:xfrm>
        </p:spPr>
        <p:txBody>
          <a:bodyPr>
            <a:normAutofit/>
          </a:bodyPr>
          <a:lstStyle/>
          <a:p>
            <a:r>
              <a:rPr lang="en-US" sz="3600" b="1" kern="100" dirty="0">
                <a:solidFill>
                  <a:schemeClr val="accent6"/>
                </a:solidFill>
                <a:effectLst/>
                <a:latin typeface="Tahoma" panose="020B0604030504040204" pitchFamily="34" charset="0"/>
                <a:ea typeface="Tahoma" panose="020B0604030504040204" pitchFamily="34" charset="0"/>
                <a:cs typeface="Tahoma" panose="020B0604030504040204" pitchFamily="34" charset="0"/>
              </a:rPr>
              <a:t>Effective masses</a:t>
            </a:r>
            <a:endParaRPr lang="en-US" sz="3500" dirty="0"/>
          </a:p>
        </p:txBody>
      </p:sp>
      <p:grpSp>
        <p:nvGrpSpPr>
          <p:cNvPr id="16" name="Group 15">
            <a:extLst>
              <a:ext uri="{FF2B5EF4-FFF2-40B4-BE49-F238E27FC236}">
                <a16:creationId xmlns:a16="http://schemas.microsoft.com/office/drawing/2014/main" id="{ABCB7CD4-F401-A76A-D130-7891E8D4EC3C}"/>
              </a:ext>
            </a:extLst>
          </p:cNvPr>
          <p:cNvGrpSpPr/>
          <p:nvPr/>
        </p:nvGrpSpPr>
        <p:grpSpPr>
          <a:xfrm>
            <a:off x="232914" y="2073207"/>
            <a:ext cx="6958584" cy="1011046"/>
            <a:chOff x="232914" y="2168096"/>
            <a:chExt cx="6958584" cy="1011046"/>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05F2E38-22C4-D1C9-3090-051174AA247E}"/>
                    </a:ext>
                  </a:extLst>
                </p:cNvPr>
                <p:cNvSpPr txBox="1"/>
                <p:nvPr/>
              </p:nvSpPr>
              <p:spPr>
                <a:xfrm>
                  <a:off x="3234906" y="2168096"/>
                  <a:ext cx="3956592" cy="10110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m:rPr>
                                <m:sty m:val="p"/>
                              </m:rPr>
                              <a:rPr lang="en-US" sz="1600" b="0" i="0" smtClean="0">
                                <a:latin typeface="Cambria Math" panose="02040503050406030204" pitchFamily="18" charset="0"/>
                                <a:ea typeface="Cambria Math" panose="02040503050406030204" pitchFamily="18" charset="0"/>
                              </a:rPr>
                              <m:t>lh</m:t>
                            </m:r>
                          </m:sub>
                        </m:sSub>
                        <m:d>
                          <m:dPr>
                            <m:ctrlPr>
                              <a:rPr lang="en-US" sz="1600" b="0" i="1" smtClean="0">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Sub>
                          </m:e>
                        </m:d>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Δ</m:t>
                            </m:r>
                          </m:e>
                          <m:sub>
                            <m:r>
                              <a:rPr lang="en-US" sz="1600" b="0" i="1" smtClean="0">
                                <a:latin typeface="Cambria Math" panose="02040503050406030204" pitchFamily="18" charset="0"/>
                                <a:ea typeface="Cambria Math" panose="02040503050406030204" pitchFamily="18" charset="0"/>
                              </a:rPr>
                              <m:t>1</m:t>
                            </m:r>
                          </m:sub>
                        </m:sSub>
                        <m:r>
                          <a:rPr lang="en-US" sz="1600" b="0" i="1" smtClean="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ℏ</m:t>
                                </m:r>
                              </m:e>
                              <m:sup>
                                <m:r>
                                  <a:rPr lang="en-US" sz="1600" i="1">
                                    <a:latin typeface="Cambria Math" panose="02040503050406030204" pitchFamily="18" charset="0"/>
                                    <a:ea typeface="Cambria Math" panose="02040503050406030204" pitchFamily="18" charset="0"/>
                                  </a:rPr>
                                  <m:t>2</m:t>
                                </m:r>
                              </m:sup>
                            </m:s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up>
                                <m:r>
                                  <a:rPr lang="en-US" sz="1600" i="1">
                                    <a:latin typeface="Cambria Math" panose="02040503050406030204" pitchFamily="18" charset="0"/>
                                    <a:ea typeface="Cambria Math" panose="02040503050406030204" pitchFamily="18" charset="0"/>
                                  </a:rPr>
                                  <m:t>2</m:t>
                                </m:r>
                              </m:sup>
                            </m:sSubSup>
                          </m:num>
                          <m:den>
                            <m:r>
                              <a:rPr lang="en-US" sz="1600" i="1">
                                <a:latin typeface="Cambria Math" panose="02040503050406030204" pitchFamily="18" charset="0"/>
                                <a:ea typeface="Cambria Math" panose="02040503050406030204" pitchFamily="18" charset="0"/>
                              </a:rPr>
                              <m:t>2</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den>
                        </m:f>
                        <m:limLow>
                          <m:limLowPr>
                            <m:ctrlPr>
                              <a:rPr lang="en-US" sz="1600" i="1">
                                <a:latin typeface="Cambria Math" panose="02040503050406030204" pitchFamily="18" charset="0"/>
                                <a:ea typeface="Cambria Math" panose="02040503050406030204" pitchFamily="18" charset="0"/>
                              </a:rPr>
                            </m:ctrlPr>
                          </m:limLowPr>
                          <m:e>
                            <m:groupChr>
                              <m:groupChrPr>
                                <m:chr m:val="⏟"/>
                                <m:ctrlPr>
                                  <a:rPr lang="en-US" sz="1600" i="1">
                                    <a:latin typeface="Cambria Math" panose="02040503050406030204" pitchFamily="18" charset="0"/>
                                    <a:ea typeface="Cambria Math" panose="02040503050406030204" pitchFamily="18" charset="0"/>
                                  </a:rPr>
                                </m:ctrlPr>
                              </m:groupChrPr>
                              <m:e>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1</m:t>
                                    </m:r>
                                    <m:r>
                                      <a:rPr lang="en-US" sz="1600" b="0" i="1" smtClean="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i="1">
                                                <a:latin typeface="Cambria Math" panose="02040503050406030204" pitchFamily="18" charset="0"/>
                                                <a:ea typeface="Cambria Math" panose="02040503050406030204" pitchFamily="18" charset="0"/>
                                              </a:rPr>
                                              <m:t>2</m:t>
                                            </m:r>
                                          </m:sup>
                                        </m:sSup>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d>
                                          <m:dPr>
                                            <m:ctrlPr>
                                              <a:rPr lang="en-US" sz="1600" i="1">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Δ</m:t>
                                                </m:r>
                                              </m:e>
                                              <m:sub>
                                                <m:r>
                                                  <a:rPr lang="en-US" sz="1600" i="1">
                                                    <a:latin typeface="Cambria Math" panose="02040503050406030204" pitchFamily="18" charset="0"/>
                                                    <a:ea typeface="Cambria Math" panose="02040503050406030204" pitchFamily="18" charset="0"/>
                                                  </a:rPr>
                                                  <m:t>1</m:t>
                                                </m:r>
                                              </m:sub>
                                            </m:sSub>
                                          </m:e>
                                        </m:d>
                                      </m:den>
                                    </m:f>
                                  </m:e>
                                </m:d>
                              </m:e>
                            </m:groupChr>
                          </m:e>
                          <m:lim>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m:t>
                                </m:r>
                              </m:sub>
                              <m:sup>
                                <m:d>
                                  <m:dPr>
                                    <m:ctrlPr>
                                      <a:rPr lang="en-US" sz="1600" i="1">
                                        <a:latin typeface="Cambria Math" panose="02040503050406030204" pitchFamily="18" charset="0"/>
                                        <a:ea typeface="Cambria Math" panose="02040503050406030204" pitchFamily="18" charset="0"/>
                                      </a:rPr>
                                    </m:ctrlPr>
                                  </m:dPr>
                                  <m:e>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𝐿</m:t>
                                        </m:r>
                                      </m:e>
                                      <m:sub>
                                        <m:r>
                                          <a:rPr lang="en-US" sz="1600" i="1">
                                            <a:latin typeface="Cambria Math" panose="02040503050406030204" pitchFamily="18" charset="0"/>
                                            <a:ea typeface="Cambria Math" panose="02040503050406030204" pitchFamily="18" charset="0"/>
                                          </a:rPr>
                                          <m:t>6</m:t>
                                        </m:r>
                                      </m:sub>
                                      <m:sup>
                                        <m:r>
                                          <a:rPr lang="en-US" sz="1600" i="1">
                                            <a:latin typeface="Cambria Math" panose="02040503050406030204" pitchFamily="18" charset="0"/>
                                            <a:ea typeface="Cambria Math" panose="02040503050406030204" pitchFamily="18" charset="0"/>
                                          </a:rPr>
                                          <m:t>−</m:t>
                                        </m:r>
                                      </m:sup>
                                    </m:sSubSup>
                                  </m:e>
                                </m:d>
                              </m:sup>
                            </m:sSubSup>
                          </m:lim>
                        </m:limLow>
                        <m:r>
                          <a:rPr lang="en-US" sz="1600" b="0" i="1" smtClean="0">
                            <a:latin typeface="Cambria Math" panose="02040503050406030204" pitchFamily="18" charset="0"/>
                            <a:ea typeface="Cambria Math" panose="02040503050406030204" pitchFamily="18" charset="0"/>
                          </a:rPr>
                          <m:t>.</m:t>
                        </m:r>
                      </m:oMath>
                    </m:oMathPara>
                  </a14:m>
                  <a:endParaRPr lang="en-US" sz="1600" dirty="0"/>
                </a:p>
              </p:txBody>
            </p:sp>
          </mc:Choice>
          <mc:Fallback xmlns="">
            <p:sp>
              <p:nvSpPr>
                <p:cNvPr id="6" name="TextBox 5">
                  <a:extLst>
                    <a:ext uri="{FF2B5EF4-FFF2-40B4-BE49-F238E27FC236}">
                      <a16:creationId xmlns:a16="http://schemas.microsoft.com/office/drawing/2014/main" id="{705F2E38-22C4-D1C9-3090-051174AA247E}"/>
                    </a:ext>
                  </a:extLst>
                </p:cNvPr>
                <p:cNvSpPr txBox="1">
                  <a:spLocks noRot="1" noChangeAspect="1" noMove="1" noResize="1" noEditPoints="1" noAdjustHandles="1" noChangeArrowheads="1" noChangeShapeType="1" noTextEdit="1"/>
                </p:cNvSpPr>
                <p:nvPr/>
              </p:nvSpPr>
              <p:spPr>
                <a:xfrm>
                  <a:off x="3234906" y="2168096"/>
                  <a:ext cx="3956592" cy="101104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0FD7AE4-B0F5-7042-270F-6A6806A67E3A}"/>
                    </a:ext>
                  </a:extLst>
                </p:cNvPr>
                <p:cNvSpPr txBox="1"/>
                <p:nvPr/>
              </p:nvSpPr>
              <p:spPr>
                <a:xfrm>
                  <a:off x="232914" y="2175127"/>
                  <a:ext cx="2803260" cy="9950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m:rPr>
                                <m:sty m:val="p"/>
                              </m:rPr>
                              <a:rPr lang="en-US" sz="1600" b="0" i="0" smtClean="0">
                                <a:latin typeface="Cambria Math" panose="02040503050406030204" pitchFamily="18" charset="0"/>
                                <a:ea typeface="Cambria Math" panose="02040503050406030204" pitchFamily="18" charset="0"/>
                              </a:rPr>
                              <m:t>hh</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Sub>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ℏ</m:t>
                                </m:r>
                              </m:e>
                              <m:sup>
                                <m:r>
                                  <a:rPr lang="en-US" sz="1600" i="1">
                                    <a:latin typeface="Cambria Math" panose="02040503050406030204" pitchFamily="18" charset="0"/>
                                    <a:ea typeface="Cambria Math" panose="02040503050406030204" pitchFamily="18" charset="0"/>
                                  </a:rPr>
                                  <m:t>2</m:t>
                                </m:r>
                              </m:sup>
                            </m:s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up>
                                <m:r>
                                  <a:rPr lang="en-US" sz="1600" i="1">
                                    <a:latin typeface="Cambria Math" panose="02040503050406030204" pitchFamily="18" charset="0"/>
                                    <a:ea typeface="Cambria Math" panose="02040503050406030204" pitchFamily="18" charset="0"/>
                                  </a:rPr>
                                  <m:t>2</m:t>
                                </m:r>
                              </m:sup>
                            </m:sSubSup>
                          </m:num>
                          <m:den>
                            <m:r>
                              <a:rPr lang="en-US" sz="1600" i="1">
                                <a:latin typeface="Cambria Math" panose="02040503050406030204" pitchFamily="18" charset="0"/>
                                <a:ea typeface="Cambria Math" panose="02040503050406030204" pitchFamily="18" charset="0"/>
                              </a:rPr>
                              <m:t>2</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den>
                        </m:f>
                        <m:limLow>
                          <m:limLowPr>
                            <m:ctrlPr>
                              <a:rPr lang="en-US" sz="1600" i="1">
                                <a:latin typeface="Cambria Math" panose="02040503050406030204" pitchFamily="18" charset="0"/>
                                <a:ea typeface="Cambria Math" panose="02040503050406030204" pitchFamily="18" charset="0"/>
                              </a:rPr>
                            </m:ctrlPr>
                          </m:limLowPr>
                          <m:e>
                            <m:groupChr>
                              <m:groupChrPr>
                                <m:chr m:val="⏟"/>
                                <m:ctrlPr>
                                  <a:rPr lang="en-US" sz="1600" i="1">
                                    <a:latin typeface="Cambria Math" panose="02040503050406030204" pitchFamily="18" charset="0"/>
                                    <a:ea typeface="Cambria Math" panose="02040503050406030204" pitchFamily="18" charset="0"/>
                                  </a:rPr>
                                </m:ctrlPr>
                              </m:groupChrPr>
                              <m:e>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1</m:t>
                                    </m:r>
                                    <m:r>
                                      <a:rPr lang="en-US" sz="1600" b="0" i="1" smtClean="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i="1">
                                                <a:latin typeface="Cambria Math" panose="02040503050406030204" pitchFamily="18" charset="0"/>
                                                <a:ea typeface="Cambria Math" panose="02040503050406030204" pitchFamily="18" charset="0"/>
                                              </a:rPr>
                                              <m:t>2</m:t>
                                            </m:r>
                                          </m:sup>
                                        </m:sSup>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den>
                                    </m:f>
                                  </m:e>
                                </m:d>
                              </m:e>
                            </m:groupChr>
                          </m:e>
                          <m:lim>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m:t>
                                </m:r>
                              </m:sub>
                              <m:sup>
                                <m:r>
                                  <a:rPr lang="en-US" sz="1600" i="1">
                                    <a:latin typeface="Cambria Math" panose="02040503050406030204" pitchFamily="18" charset="0"/>
                                    <a:ea typeface="Cambria Math" panose="02040503050406030204" pitchFamily="18" charset="0"/>
                                  </a:rPr>
                                  <m:t>(</m:t>
                                </m:r>
                                <m:sSubSup>
                                  <m:sSubSupPr>
                                    <m:ctrlPr>
                                      <a:rPr lang="en-US" sz="1600" b="0" i="1" smtClean="0">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𝐿</m:t>
                                    </m:r>
                                  </m:e>
                                  <m:sub>
                                    <m:r>
                                      <a:rPr lang="en-US" sz="1600" i="1">
                                        <a:latin typeface="Cambria Math" panose="02040503050406030204" pitchFamily="18" charset="0"/>
                                        <a:ea typeface="Cambria Math" panose="02040503050406030204" pitchFamily="18" charset="0"/>
                                      </a:rPr>
                                      <m:t>4</m:t>
                                    </m:r>
                                  </m:sub>
                                  <m:sup>
                                    <m:r>
                                      <a:rPr lang="en-US" sz="1600" b="0" i="1" smtClean="0">
                                        <a:latin typeface="Cambria Math" panose="02040503050406030204" pitchFamily="18" charset="0"/>
                                        <a:ea typeface="Cambria Math" panose="02040503050406030204" pitchFamily="18" charset="0"/>
                                      </a:rPr>
                                      <m:t>−</m:t>
                                    </m:r>
                                  </m:sup>
                                </m:sSubSup>
                                <m:r>
                                  <a:rPr lang="en-US" sz="1600" b="0" i="1" smtClean="0">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𝐿</m:t>
                                    </m:r>
                                  </m:e>
                                  <m:sub>
                                    <m:r>
                                      <a:rPr lang="en-US" sz="1600" b="0" i="1" smtClean="0">
                                        <a:latin typeface="Cambria Math" panose="02040503050406030204" pitchFamily="18" charset="0"/>
                                        <a:ea typeface="Cambria Math" panose="02040503050406030204" pitchFamily="18" charset="0"/>
                                      </a:rPr>
                                      <m:t>5</m:t>
                                    </m:r>
                                  </m:sub>
                                  <m:sup>
                                    <m:r>
                                      <a:rPr lang="en-US" sz="1600" i="1">
                                        <a:latin typeface="Cambria Math" panose="02040503050406030204" pitchFamily="18" charset="0"/>
                                        <a:ea typeface="Cambria Math" panose="02040503050406030204" pitchFamily="18" charset="0"/>
                                      </a:rPr>
                                      <m:t>−</m:t>
                                    </m:r>
                                  </m:sup>
                                </m:sSubSup>
                                <m:r>
                                  <a:rPr lang="en-US" sz="1600" i="1">
                                    <a:latin typeface="Cambria Math" panose="02040503050406030204" pitchFamily="18" charset="0"/>
                                    <a:ea typeface="Cambria Math" panose="02040503050406030204" pitchFamily="18" charset="0"/>
                                  </a:rPr>
                                  <m:t>)</m:t>
                                </m:r>
                              </m:sup>
                            </m:sSubSup>
                          </m:lim>
                        </m:limLow>
                        <m:r>
                          <a:rPr lang="en-US" sz="1600"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1" name="TextBox 10">
                  <a:extLst>
                    <a:ext uri="{FF2B5EF4-FFF2-40B4-BE49-F238E27FC236}">
                      <a16:creationId xmlns:a16="http://schemas.microsoft.com/office/drawing/2014/main" id="{A0FD7AE4-B0F5-7042-270F-6A6806A67E3A}"/>
                    </a:ext>
                  </a:extLst>
                </p:cNvPr>
                <p:cNvSpPr txBox="1">
                  <a:spLocks noRot="1" noChangeAspect="1" noMove="1" noResize="1" noEditPoints="1" noAdjustHandles="1" noChangeArrowheads="1" noChangeShapeType="1" noTextEdit="1"/>
                </p:cNvSpPr>
                <p:nvPr/>
              </p:nvSpPr>
              <p:spPr>
                <a:xfrm>
                  <a:off x="232914" y="2175127"/>
                  <a:ext cx="2803260" cy="995016"/>
                </a:xfrm>
                <a:prstGeom prst="rect">
                  <a:avLst/>
                </a:prstGeom>
                <a:blipFill>
                  <a:blip r:embed="rId7"/>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707B1F34-059B-E1D6-44CB-0609F707BD2A}"/>
                </a:ext>
              </a:extLst>
            </p:cNvPr>
            <p:cNvSpPr txBox="1"/>
            <p:nvPr/>
          </p:nvSpPr>
          <p:spPr>
            <a:xfrm>
              <a:off x="2889461" y="2348617"/>
              <a:ext cx="511115" cy="307777"/>
            </a:xfrm>
            <a:prstGeom prst="rect">
              <a:avLst/>
            </a:prstGeom>
            <a:noFill/>
          </p:spPr>
          <p:txBody>
            <a:bodyPr wrap="square">
              <a:spAutoFit/>
            </a:bodyPr>
            <a:lstStyle/>
            <a:p>
              <a:r>
                <a:rPr lang="en-US" sz="1400" dirty="0"/>
                <a:t>and</a:t>
              </a:r>
              <a:endParaRPr lang="en-US" dirty="0"/>
            </a:p>
          </p:txBody>
        </p:sp>
      </p:grpSp>
    </p:spTree>
    <p:extLst>
      <p:ext uri="{BB962C8B-B14F-4D97-AF65-F5344CB8AC3E}">
        <p14:creationId xmlns:p14="http://schemas.microsoft.com/office/powerpoint/2010/main" val="392259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B2493-858E-FAC8-EDBC-7EA4BCA71C1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Text Placeholder 67">
                <a:extLst>
                  <a:ext uri="{FF2B5EF4-FFF2-40B4-BE49-F238E27FC236}">
                    <a16:creationId xmlns:a16="http://schemas.microsoft.com/office/drawing/2014/main" id="{54891A29-83F4-F267-A0B7-74E5607802C1}"/>
                  </a:ext>
                </a:extLst>
              </p:cNvPr>
              <p:cNvSpPr txBox="1">
                <a:spLocks/>
              </p:cNvSpPr>
              <p:nvPr/>
            </p:nvSpPr>
            <p:spPr>
              <a:xfrm>
                <a:off x="0" y="810884"/>
                <a:ext cx="5598543" cy="508230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sz="1600" dirty="0"/>
                  <a:t>From </a:t>
                </a:r>
                <a14:m>
                  <m:oMath xmlns:m="http://schemas.openxmlformats.org/officeDocument/2006/math">
                    <m:r>
                      <a:rPr lang="en-US" sz="1600" b="1" i="1" smtClean="0">
                        <a:latin typeface="Cambria Math" panose="02040503050406030204" pitchFamily="18" charset="0"/>
                        <a:ea typeface="Cambria Math" panose="02040503050406030204" pitchFamily="18" charset="0"/>
                      </a:rPr>
                      <m:t>𝒌</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𝒑</m:t>
                    </m:r>
                  </m:oMath>
                </a14:m>
                <a:r>
                  <a:rPr lang="en-US" sz="1600" dirty="0"/>
                  <a:t> theory and for small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𝑘</m:t>
                        </m:r>
                      </m:e>
                      <m:sub>
                        <m:r>
                          <a:rPr lang="en-US" sz="1600" i="1">
                            <a:latin typeface="Cambria Math" panose="02040503050406030204" pitchFamily="18" charset="0"/>
                          </a:rPr>
                          <m:t>⊥</m:t>
                        </m:r>
                      </m:sub>
                    </m:sSub>
                  </m:oMath>
                </a14:m>
                <a:r>
                  <a:rPr lang="en-US" sz="1600" dirty="0"/>
                  <a:t> in the L-valley (parabolic approximation):</a:t>
                </a:r>
              </a:p>
              <a:p>
                <a:pPr marL="114300" indent="0">
                  <a:buNone/>
                </a:pPr>
                <a:endParaRPr lang="en-US" sz="1600" dirty="0"/>
              </a:p>
              <a:p>
                <a:pPr marL="114300" indent="0">
                  <a:buNone/>
                </a:pPr>
                <a:endParaRPr lang="en-US" sz="1600" dirty="0"/>
              </a:p>
              <a:p>
                <a:pPr marL="114300" indent="0">
                  <a:buNone/>
                </a:pPr>
                <a:endParaRPr lang="en-US" sz="1600" dirty="0"/>
              </a:p>
              <a:p>
                <a:pPr marL="114300" indent="0">
                  <a:buNone/>
                </a:pPr>
                <a:endParaRPr lang="en-US" sz="1600" dirty="0"/>
              </a:p>
              <a:p>
                <a:pPr marL="114300" indent="0">
                  <a:buNone/>
                </a:pPr>
                <a:endParaRPr lang="en-US" sz="1600" dirty="0"/>
              </a:p>
              <a:p>
                <a:pPr marL="114300" indent="0">
                  <a:buNone/>
                </a:pPr>
                <a:endParaRPr lang="en-US" sz="1600" dirty="0"/>
              </a:p>
              <a:p>
                <a:pPr marL="114300" indent="0">
                  <a:buNone/>
                </a:pPr>
                <a:r>
                  <a:rPr lang="en-US" sz="1600" kern="0" dirty="0">
                    <a:effectLst/>
                    <a:latin typeface="Aptos" panose="020B0004020202020204" pitchFamily="34" charset="0"/>
                    <a:ea typeface="Aptos" panose="020B0004020202020204" pitchFamily="34" charset="0"/>
                    <a:cs typeface="Times New Roman" panose="02020603050405020304" pitchFamily="18" charset="0"/>
                  </a:rPr>
                  <a:t>E</a:t>
                </a:r>
                <a:r>
                  <a:rPr lang="en-US" sz="16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600" kern="0" dirty="0">
                    <a:effectLst/>
                    <a:latin typeface="Aptos" panose="020B0004020202020204" pitchFamily="34" charset="0"/>
                    <a:ea typeface="Aptos" panose="020B0004020202020204" pitchFamily="34" charset="0"/>
                    <a:cs typeface="Times New Roman" panose="02020603050405020304" pitchFamily="18" charset="0"/>
                  </a:rPr>
                  <a:t> and E</a:t>
                </a:r>
                <a:r>
                  <a:rPr lang="en-US" sz="16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600" kern="0" dirty="0">
                    <a:effectLst/>
                    <a:latin typeface="Aptos" panose="020B0004020202020204" pitchFamily="34" charset="0"/>
                    <a:ea typeface="Aptos" panose="020B0004020202020204" pitchFamily="34" charset="0"/>
                    <a:cs typeface="Times New Roman" panose="02020603050405020304" pitchFamily="18" charset="0"/>
                  </a:rPr>
                  <a:t>+Δ</a:t>
                </a:r>
                <a:r>
                  <a:rPr lang="en-US" sz="1600" kern="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600" kern="0" dirty="0">
                    <a:effectLst/>
                    <a:latin typeface="Aptos" panose="020B0004020202020204" pitchFamily="34" charset="0"/>
                    <a:ea typeface="Aptos" panose="020B0004020202020204" pitchFamily="34" charset="0"/>
                    <a:cs typeface="Times New Roman" panose="02020603050405020304" pitchFamily="18" charset="0"/>
                  </a:rPr>
                  <a:t> transitions happen over a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𝑘</m:t>
                        </m:r>
                      </m:e>
                      <m:sub>
                        <m:r>
                          <m:rPr>
                            <m:sty m:val="p"/>
                          </m:rPr>
                          <a:rPr lang="en-US" sz="1600" b="0" i="0" smtClean="0">
                            <a:latin typeface="Cambria Math" panose="02040503050406030204" pitchFamily="18" charset="0"/>
                          </a:rPr>
                          <m:t>max</m:t>
                        </m:r>
                      </m:sub>
                    </m:sSub>
                  </m:oMath>
                </a14:m>
                <a:r>
                  <a:rPr lang="en-US" sz="1600" dirty="0"/>
                  <a:t>, not just at the L-valley.</a:t>
                </a:r>
              </a:p>
              <a:p>
                <a:pPr marL="114300" indent="0">
                  <a:buNone/>
                </a:pPr>
                <a:endParaRPr lang="en-US" sz="1600" dirty="0"/>
              </a:p>
              <a:p>
                <a:pPr marL="114300" indent="0">
                  <a:buNone/>
                </a:pPr>
                <a:endParaRPr lang="en-US" sz="1600" dirty="0"/>
              </a:p>
            </p:txBody>
          </p:sp>
        </mc:Choice>
        <mc:Fallback xmlns="">
          <p:sp>
            <p:nvSpPr>
              <p:cNvPr id="16" name="Text Placeholder 67">
                <a:extLst>
                  <a:ext uri="{FF2B5EF4-FFF2-40B4-BE49-F238E27FC236}">
                    <a16:creationId xmlns:a16="http://schemas.microsoft.com/office/drawing/2014/main" id="{54891A29-83F4-F267-A0B7-74E5607802C1}"/>
                  </a:ext>
                </a:extLst>
              </p:cNvPr>
              <p:cNvSpPr txBox="1">
                <a:spLocks noRot="1" noChangeAspect="1" noMove="1" noResize="1" noEditPoints="1" noAdjustHandles="1" noChangeArrowheads="1" noChangeShapeType="1" noTextEdit="1"/>
              </p:cNvSpPr>
              <p:nvPr/>
            </p:nvSpPr>
            <p:spPr>
              <a:xfrm>
                <a:off x="0" y="810884"/>
                <a:ext cx="5598543" cy="5082308"/>
              </a:xfrm>
              <a:prstGeom prst="rect">
                <a:avLst/>
              </a:prstGeom>
              <a:blipFill>
                <a:blip r:embed="rId3"/>
                <a:stretch>
                  <a:fillRect/>
                </a:stretch>
              </a:blipFill>
              <a:ln>
                <a:noFill/>
              </a:ln>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86E52E93-9D25-45AC-C522-2674EF4BDD80}"/>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44</a:t>
            </a:fld>
            <a:endParaRPr lang="en-US" sz="1600" dirty="0"/>
          </a:p>
        </p:txBody>
      </p:sp>
      <p:sp>
        <p:nvSpPr>
          <p:cNvPr id="4" name="Title 1">
            <a:extLst>
              <a:ext uri="{FF2B5EF4-FFF2-40B4-BE49-F238E27FC236}">
                <a16:creationId xmlns:a16="http://schemas.microsoft.com/office/drawing/2014/main" id="{9232D430-48F9-0D8D-7DB7-ECEF5479B904}"/>
              </a:ext>
            </a:extLst>
          </p:cNvPr>
          <p:cNvSpPr>
            <a:spLocks noGrp="1"/>
          </p:cNvSpPr>
          <p:nvPr>
            <p:ph type="title"/>
          </p:nvPr>
        </p:nvSpPr>
        <p:spPr>
          <a:xfrm>
            <a:off x="838200" y="0"/>
            <a:ext cx="10515600" cy="1325563"/>
          </a:xfrm>
        </p:spPr>
        <p:txBody>
          <a:bodyPr>
            <a:normAutofit/>
          </a:bodyPr>
          <a:lstStyle/>
          <a:p>
            <a:r>
              <a:rPr lang="en-US" sz="3000" dirty="0"/>
              <a:t>L-valley non-parabolicity and extra terms</a:t>
            </a:r>
          </a:p>
        </p:txBody>
      </p:sp>
      <p:sp>
        <p:nvSpPr>
          <p:cNvPr id="9" name="Google Shape;99;p16">
            <a:extLst>
              <a:ext uri="{FF2B5EF4-FFF2-40B4-BE49-F238E27FC236}">
                <a16:creationId xmlns:a16="http://schemas.microsoft.com/office/drawing/2014/main" id="{B5291A3A-5007-12E4-0AB3-FBD892FF7EEC}"/>
              </a:ext>
            </a:extLst>
          </p:cNvPr>
          <p:cNvSpPr txBox="1"/>
          <p:nvPr/>
        </p:nvSpPr>
        <p:spPr>
          <a:xfrm>
            <a:off x="6090270" y="5811598"/>
            <a:ext cx="6108657" cy="615523"/>
          </a:xfrm>
          <a:prstGeom prst="rect">
            <a:avLst/>
          </a:prstGeom>
          <a:noFill/>
          <a:ln>
            <a:noFill/>
          </a:ln>
        </p:spPr>
        <p:txBody>
          <a:bodyPr spcFirstLastPara="1" wrap="square" lIns="91425" tIns="91425" rIns="91425" bIns="91425" anchor="t" anchorCtr="0">
            <a:spAutoFit/>
          </a:bodyPr>
          <a:lstStyle/>
          <a:p>
            <a:r>
              <a:rPr lang="en-US" dirty="0">
                <a:solidFill>
                  <a:schemeClr val="bg1"/>
                </a:solidFill>
                <a:ea typeface="Calibri"/>
                <a:cs typeface="Times New Roman"/>
                <a:sym typeface="Times New Roman"/>
              </a:rPr>
              <a:t>C. Xu</a:t>
            </a:r>
            <a:r>
              <a:rPr lang="en-US" i="1" dirty="0">
                <a:solidFill>
                  <a:schemeClr val="bg1"/>
                </a:solidFill>
                <a:latin typeface="+mj-lt"/>
                <a:ea typeface="Calibri"/>
                <a:cs typeface="Times New Roman"/>
                <a:sym typeface="Times New Roman"/>
              </a:rPr>
              <a:t> et al.</a:t>
            </a:r>
            <a:r>
              <a:rPr lang="en-US" dirty="0">
                <a:solidFill>
                  <a:schemeClr val="bg1"/>
                </a:solidFill>
                <a:ea typeface="Calibri"/>
                <a:cs typeface="Times New Roman"/>
                <a:sym typeface="Times New Roman"/>
              </a:rPr>
              <a:t>, </a:t>
            </a:r>
            <a:r>
              <a:rPr lang="fr-FR" dirty="0">
                <a:solidFill>
                  <a:schemeClr val="bg1"/>
                </a:solidFill>
                <a:latin typeface="+mn-lt"/>
                <a:ea typeface="Calibri"/>
                <a:cs typeface="Times New Roman"/>
                <a:sym typeface="Times New Roman"/>
              </a:rPr>
              <a:t>Phys. </a:t>
            </a:r>
            <a:r>
              <a:rPr lang="fr-FR" dirty="0" err="1">
                <a:solidFill>
                  <a:schemeClr val="bg1"/>
                </a:solidFill>
                <a:latin typeface="+mn-lt"/>
                <a:ea typeface="Calibri"/>
                <a:cs typeface="Times New Roman"/>
                <a:sym typeface="Times New Roman"/>
              </a:rPr>
              <a:t>Lett</a:t>
            </a:r>
            <a:r>
              <a:rPr lang="fr-FR" dirty="0">
                <a:solidFill>
                  <a:schemeClr val="bg1"/>
                </a:solidFill>
                <a:ea typeface="Calibri"/>
                <a:cs typeface="Times New Roman"/>
                <a:sym typeface="Times New Roman"/>
              </a:rPr>
              <a:t>. </a:t>
            </a:r>
            <a:r>
              <a:rPr lang="fr-FR" b="1" dirty="0">
                <a:solidFill>
                  <a:schemeClr val="bg1"/>
                </a:solidFill>
                <a:latin typeface="+mn-lt"/>
                <a:ea typeface="Calibri"/>
                <a:cs typeface="Times New Roman"/>
                <a:sym typeface="Times New Roman"/>
              </a:rPr>
              <a:t>118</a:t>
            </a:r>
            <a:r>
              <a:rPr lang="fr-FR" dirty="0">
                <a:solidFill>
                  <a:schemeClr val="bg1"/>
                </a:solidFill>
                <a:latin typeface="+mn-lt"/>
                <a:ea typeface="Calibri"/>
                <a:cs typeface="Times New Roman"/>
                <a:sym typeface="Times New Roman"/>
              </a:rPr>
              <a:t>, 267402 (2017).</a:t>
            </a:r>
          </a:p>
          <a:p>
            <a:r>
              <a:rPr lang="en-US" dirty="0">
                <a:solidFill>
                  <a:schemeClr val="bg1"/>
                </a:solidFill>
                <a:ea typeface="Calibri"/>
                <a:cs typeface="Times New Roman"/>
                <a:sym typeface="Times New Roman"/>
              </a:rPr>
              <a:t>M. Cardona, Phys. Rev. B </a:t>
            </a:r>
            <a:r>
              <a:rPr lang="en-US" b="1" dirty="0">
                <a:solidFill>
                  <a:schemeClr val="bg1"/>
                </a:solidFill>
                <a:ea typeface="Calibri"/>
                <a:cs typeface="Times New Roman"/>
                <a:sym typeface="Times New Roman"/>
              </a:rPr>
              <a:t>15</a:t>
            </a:r>
            <a:r>
              <a:rPr lang="en-US" dirty="0">
                <a:solidFill>
                  <a:schemeClr val="bg1"/>
                </a:solidFill>
                <a:ea typeface="Calibri"/>
                <a:cs typeface="Times New Roman"/>
                <a:sym typeface="Times New Roman"/>
              </a:rPr>
              <a:t> 5999 (1977).</a:t>
            </a:r>
            <a:endParaRPr lang="fr-FR" dirty="0">
              <a:solidFill>
                <a:schemeClr val="bg1"/>
              </a:solidFill>
              <a:ea typeface="Calibri"/>
              <a:cs typeface="Times New Roman"/>
              <a:sym typeface="Times New Roman"/>
            </a:endParaRPr>
          </a:p>
        </p:txBody>
      </p:sp>
      <p:pic>
        <p:nvPicPr>
          <p:cNvPr id="3" name="Graphic 2">
            <a:extLst>
              <a:ext uri="{FF2B5EF4-FFF2-40B4-BE49-F238E27FC236}">
                <a16:creationId xmlns:a16="http://schemas.microsoft.com/office/drawing/2014/main" id="{F236B2EB-34C5-0340-405B-D9B83C6485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67369" y="1000596"/>
            <a:ext cx="4762500" cy="4762500"/>
          </a:xfrm>
          <a:prstGeom prst="rect">
            <a:avLst/>
          </a:prstGeom>
        </p:spPr>
      </p:pic>
      <p:pic>
        <p:nvPicPr>
          <p:cNvPr id="8" name="Picture 7">
            <a:extLst>
              <a:ext uri="{FF2B5EF4-FFF2-40B4-BE49-F238E27FC236}">
                <a16:creationId xmlns:a16="http://schemas.microsoft.com/office/drawing/2014/main" id="{7C211088-185B-F97F-61AF-E50D0B62ED5C}"/>
              </a:ext>
            </a:extLst>
          </p:cNvPr>
          <p:cNvPicPr>
            <a:picLocks noChangeAspect="1"/>
          </p:cNvPicPr>
          <p:nvPr/>
        </p:nvPicPr>
        <p:blipFill>
          <a:blip r:embed="rId6"/>
          <a:stretch>
            <a:fillRect/>
          </a:stretch>
        </p:blipFill>
        <p:spPr>
          <a:xfrm>
            <a:off x="10349813" y="179801"/>
            <a:ext cx="1645669" cy="36576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B5061B6-C1D6-DAAE-681A-DC89BBBB78C2}"/>
                  </a:ext>
                </a:extLst>
              </p:cNvPr>
              <p:cNvSpPr txBox="1"/>
              <p:nvPr/>
            </p:nvSpPr>
            <p:spPr>
              <a:xfrm>
                <a:off x="573696" y="1463580"/>
                <a:ext cx="4472230" cy="654153"/>
              </a:xfrm>
              <a:prstGeom prst="rect">
                <a:avLst/>
              </a:prstGeom>
              <a:solidFill>
                <a:srgbClr val="FABCD6"/>
              </a:solidFill>
              <a:ln w="38100">
                <a:solidFill>
                  <a:srgbClr val="EF3784"/>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m:rPr>
                              <m:sty m:val="p"/>
                            </m:rPr>
                            <a:rPr lang="en-US" sz="1600" b="0" i="0" smtClean="0">
                              <a:latin typeface="Cambria Math" panose="02040503050406030204" pitchFamily="18" charset="0"/>
                              <a:ea typeface="Cambria Math" panose="02040503050406030204" pitchFamily="18" charset="0"/>
                            </a:rPr>
                            <m:t>CB</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ℏ</m:t>
                              </m:r>
                            </m:e>
                            <m:sup>
                              <m:r>
                                <a:rPr lang="en-US" sz="1600" i="1">
                                  <a:latin typeface="Cambria Math" panose="02040503050406030204" pitchFamily="18" charset="0"/>
                                  <a:ea typeface="Cambria Math" panose="02040503050406030204" pitchFamily="18" charset="0"/>
                                </a:rPr>
                                <m:t>2</m:t>
                              </m:r>
                            </m:sup>
                          </m:s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up>
                              <m:r>
                                <a:rPr lang="en-US" sz="1600" i="1">
                                  <a:latin typeface="Cambria Math" panose="02040503050406030204" pitchFamily="18" charset="0"/>
                                  <a:ea typeface="Cambria Math" panose="02040503050406030204" pitchFamily="18" charset="0"/>
                                </a:rPr>
                                <m:t>2</m:t>
                              </m:r>
                            </m:sup>
                          </m:sSubSup>
                        </m:num>
                        <m:den>
                          <m:r>
                            <a:rPr lang="en-US" sz="1600" i="1">
                              <a:latin typeface="Cambria Math" panose="02040503050406030204" pitchFamily="18" charset="0"/>
                              <a:ea typeface="Cambria Math" panose="02040503050406030204" pitchFamily="18" charset="0"/>
                            </a:rPr>
                            <m:t>2</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den>
                      </m:f>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1+</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i="1">
                                      <a:latin typeface="Cambria Math" panose="02040503050406030204" pitchFamily="18" charset="0"/>
                                      <a:ea typeface="Cambria Math" panose="02040503050406030204" pitchFamily="18" charset="0"/>
                                    </a:rPr>
                                    <m:t>2</m:t>
                                  </m:r>
                                </m:sup>
                              </m:sSup>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den>
                          </m:f>
                          <m:d>
                            <m:dPr>
                              <m:begChr m:val="["/>
                              <m:endChr m:val="]"/>
                              <m:ctrlPr>
                                <a:rPr lang="en-US" sz="1600" i="1">
                                  <a:latin typeface="Cambria Math" panose="02040503050406030204" pitchFamily="18" charset="0"/>
                                  <a:ea typeface="Cambria Math" panose="02040503050406030204" pitchFamily="18" charset="0"/>
                                </a:rPr>
                              </m:ctrlPr>
                            </m:dPr>
                            <m:e>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den>
                              </m:f>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Δ</m:t>
                                      </m:r>
                                    </m:e>
                                    <m:sub>
                                      <m:r>
                                        <a:rPr lang="en-US" sz="1600" i="1">
                                          <a:latin typeface="Cambria Math" panose="02040503050406030204" pitchFamily="18" charset="0"/>
                                          <a:ea typeface="Cambria Math" panose="02040503050406030204" pitchFamily="18" charset="0"/>
                                        </a:rPr>
                                        <m:t>1</m:t>
                                      </m:r>
                                    </m:sub>
                                  </m:sSub>
                                </m:den>
                              </m:f>
                            </m:e>
                          </m:d>
                        </m:e>
                      </m:d>
                      <m:r>
                        <a:rPr lang="en-US" sz="1600" i="1">
                          <a:latin typeface="Cambria Math" panose="02040503050406030204" pitchFamily="18" charset="0"/>
                          <a:ea typeface="Cambria Math" panose="02040503050406030204" pitchFamily="18" charset="0"/>
                        </a:rPr>
                        <m:t>,</m:t>
                      </m:r>
                    </m:oMath>
                  </m:oMathPara>
                </a14:m>
                <a:endParaRPr lang="en-US" sz="1600" dirty="0"/>
              </a:p>
            </p:txBody>
          </p:sp>
        </mc:Choice>
        <mc:Fallback xmlns="">
          <p:sp>
            <p:nvSpPr>
              <p:cNvPr id="11" name="TextBox 10">
                <a:extLst>
                  <a:ext uri="{FF2B5EF4-FFF2-40B4-BE49-F238E27FC236}">
                    <a16:creationId xmlns:a16="http://schemas.microsoft.com/office/drawing/2014/main" id="{FB5061B6-C1D6-DAAE-681A-DC89BBBB78C2}"/>
                  </a:ext>
                </a:extLst>
              </p:cNvPr>
              <p:cNvSpPr txBox="1">
                <a:spLocks noRot="1" noChangeAspect="1" noMove="1" noResize="1" noEditPoints="1" noAdjustHandles="1" noChangeArrowheads="1" noChangeShapeType="1" noTextEdit="1"/>
              </p:cNvSpPr>
              <p:nvPr/>
            </p:nvSpPr>
            <p:spPr>
              <a:xfrm>
                <a:off x="573696" y="1463580"/>
                <a:ext cx="4472230" cy="654153"/>
              </a:xfrm>
              <a:prstGeom prst="rect">
                <a:avLst/>
              </a:prstGeom>
              <a:blipFill>
                <a:blip r:embed="rId7"/>
                <a:stretch>
                  <a:fillRect/>
                </a:stretch>
              </a:blipFill>
              <a:ln w="38100">
                <a:solidFill>
                  <a:srgbClr val="EF378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00B6EC5-3597-3A06-8B7B-125B739ECDB3}"/>
                  </a:ext>
                </a:extLst>
              </p:cNvPr>
              <p:cNvSpPr txBox="1"/>
              <p:nvPr/>
            </p:nvSpPr>
            <p:spPr>
              <a:xfrm>
                <a:off x="573695" y="2192481"/>
                <a:ext cx="4472229" cy="654153"/>
              </a:xfrm>
              <a:prstGeom prst="rect">
                <a:avLst/>
              </a:prstGeom>
              <a:solidFill>
                <a:srgbClr val="FABCD6"/>
              </a:solidFill>
              <a:ln w="38100">
                <a:solidFill>
                  <a:srgbClr val="EF3784"/>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m:rPr>
                              <m:sty m:val="p"/>
                            </m:rPr>
                            <a:rPr lang="en-US" sz="1600" b="0" i="0" smtClean="0">
                              <a:latin typeface="Cambria Math" panose="02040503050406030204" pitchFamily="18" charset="0"/>
                              <a:ea typeface="Cambria Math" panose="02040503050406030204" pitchFamily="18" charset="0"/>
                            </a:rPr>
                            <m:t>hh</m:t>
                          </m:r>
                        </m:sub>
                      </m:sSub>
                      <m:d>
                        <m:dPr>
                          <m:ctrlPr>
                            <a:rPr lang="en-US" sz="1600" i="1">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Sub>
                        </m:e>
                      </m:d>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ℏ</m:t>
                              </m:r>
                            </m:e>
                            <m:sup>
                              <m:r>
                                <a:rPr lang="en-US" sz="1600" i="1">
                                  <a:latin typeface="Cambria Math" panose="02040503050406030204" pitchFamily="18" charset="0"/>
                                  <a:ea typeface="Cambria Math" panose="02040503050406030204" pitchFamily="18" charset="0"/>
                                </a:rPr>
                                <m:t>2</m:t>
                              </m:r>
                            </m:sup>
                          </m:s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up>
                              <m:r>
                                <a:rPr lang="en-US" sz="1600" i="1">
                                  <a:latin typeface="Cambria Math" panose="02040503050406030204" pitchFamily="18" charset="0"/>
                                  <a:ea typeface="Cambria Math" panose="02040503050406030204" pitchFamily="18" charset="0"/>
                                </a:rPr>
                                <m:t>2</m:t>
                              </m:r>
                            </m:sup>
                          </m:sSubSup>
                        </m:num>
                        <m:den>
                          <m:r>
                            <a:rPr lang="en-US" sz="1600" i="1">
                              <a:latin typeface="Cambria Math" panose="02040503050406030204" pitchFamily="18" charset="0"/>
                              <a:ea typeface="Cambria Math" panose="02040503050406030204" pitchFamily="18" charset="0"/>
                            </a:rPr>
                            <m:t>2</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den>
                      </m:f>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1−</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i="1">
                                      <a:latin typeface="Cambria Math" panose="02040503050406030204" pitchFamily="18" charset="0"/>
                                      <a:ea typeface="Cambria Math" panose="02040503050406030204" pitchFamily="18" charset="0"/>
                                    </a:rPr>
                                    <m:t>2</m:t>
                                  </m:r>
                                </m:sup>
                              </m:sSup>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den>
                          </m:f>
                        </m:e>
                      </m:d>
                      <m:r>
                        <a:rPr lang="en-US" sz="1600" b="0" i="1" smtClean="0">
                          <a:latin typeface="Cambria Math" panose="02040503050406030204" pitchFamily="18" charset="0"/>
                          <a:ea typeface="Cambria Math" panose="02040503050406030204" pitchFamily="18" charset="0"/>
                        </a:rPr>
                        <m:t>,</m:t>
                      </m:r>
                    </m:oMath>
                  </m:oMathPara>
                </a14:m>
                <a:endParaRPr lang="en-US" sz="1600" dirty="0"/>
              </a:p>
            </p:txBody>
          </p:sp>
        </mc:Choice>
        <mc:Fallback xmlns="">
          <p:sp>
            <p:nvSpPr>
              <p:cNvPr id="12" name="TextBox 11">
                <a:extLst>
                  <a:ext uri="{FF2B5EF4-FFF2-40B4-BE49-F238E27FC236}">
                    <a16:creationId xmlns:a16="http://schemas.microsoft.com/office/drawing/2014/main" id="{D00B6EC5-3597-3A06-8B7B-125B739ECDB3}"/>
                  </a:ext>
                </a:extLst>
              </p:cNvPr>
              <p:cNvSpPr txBox="1">
                <a:spLocks noRot="1" noChangeAspect="1" noMove="1" noResize="1" noEditPoints="1" noAdjustHandles="1" noChangeArrowheads="1" noChangeShapeType="1" noTextEdit="1"/>
              </p:cNvSpPr>
              <p:nvPr/>
            </p:nvSpPr>
            <p:spPr>
              <a:xfrm>
                <a:off x="573695" y="2192481"/>
                <a:ext cx="4472229" cy="654153"/>
              </a:xfrm>
              <a:prstGeom prst="rect">
                <a:avLst/>
              </a:prstGeom>
              <a:blipFill>
                <a:blip r:embed="rId8"/>
                <a:stretch>
                  <a:fillRect/>
                </a:stretch>
              </a:blipFill>
              <a:ln w="38100">
                <a:solidFill>
                  <a:srgbClr val="EF378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8C0CDE2-B4E2-CAB8-FE3B-47F79650AAEB}"/>
                  </a:ext>
                </a:extLst>
              </p:cNvPr>
              <p:cNvSpPr txBox="1"/>
              <p:nvPr/>
            </p:nvSpPr>
            <p:spPr>
              <a:xfrm>
                <a:off x="573695" y="2921267"/>
                <a:ext cx="4472230" cy="654153"/>
              </a:xfrm>
              <a:prstGeom prst="rect">
                <a:avLst/>
              </a:prstGeom>
              <a:solidFill>
                <a:srgbClr val="FABCD6"/>
              </a:solidFill>
              <a:ln w="38100">
                <a:solidFill>
                  <a:srgbClr val="EF3784"/>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m:rPr>
                              <m:sty m:val="p"/>
                            </m:rPr>
                            <a:rPr lang="en-US" sz="1600" b="0" i="0" smtClean="0">
                              <a:latin typeface="Cambria Math" panose="02040503050406030204" pitchFamily="18" charset="0"/>
                              <a:ea typeface="Cambria Math" panose="02040503050406030204" pitchFamily="18" charset="0"/>
                            </a:rPr>
                            <m:t>l</m:t>
                          </m:r>
                          <m:r>
                            <m:rPr>
                              <m:sty m:val="p"/>
                            </m:rPr>
                            <a:rPr lang="en-US" sz="1600">
                              <a:latin typeface="Cambria Math" panose="02040503050406030204" pitchFamily="18" charset="0"/>
                              <a:ea typeface="Cambria Math" panose="02040503050406030204" pitchFamily="18" charset="0"/>
                            </a:rPr>
                            <m:t>h</m:t>
                          </m:r>
                        </m:sub>
                      </m:sSub>
                      <m:d>
                        <m:dPr>
                          <m:ctrlPr>
                            <a:rPr lang="en-US" sz="1600" i="1">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Sub>
                        </m:e>
                      </m:d>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Δ</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ℏ</m:t>
                              </m:r>
                            </m:e>
                            <m:sup>
                              <m:r>
                                <a:rPr lang="en-US" sz="1600" i="1">
                                  <a:latin typeface="Cambria Math" panose="02040503050406030204" pitchFamily="18" charset="0"/>
                                  <a:ea typeface="Cambria Math" panose="02040503050406030204" pitchFamily="18" charset="0"/>
                                </a:rPr>
                                <m:t>2</m:t>
                              </m:r>
                            </m:sup>
                          </m:s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𝑘</m:t>
                              </m:r>
                            </m:e>
                            <m:sub>
                              <m:r>
                                <a:rPr lang="en-US" sz="1600" i="1">
                                  <a:latin typeface="Cambria Math" panose="02040503050406030204" pitchFamily="18" charset="0"/>
                                  <a:ea typeface="Cambria Math" panose="02040503050406030204" pitchFamily="18" charset="0"/>
                                </a:rPr>
                                <m:t>⊥</m:t>
                              </m:r>
                            </m:sub>
                            <m:sup>
                              <m:r>
                                <a:rPr lang="en-US" sz="1600" i="1">
                                  <a:latin typeface="Cambria Math" panose="02040503050406030204" pitchFamily="18" charset="0"/>
                                  <a:ea typeface="Cambria Math" panose="02040503050406030204" pitchFamily="18" charset="0"/>
                                </a:rPr>
                                <m:t>2</m:t>
                              </m:r>
                            </m:sup>
                          </m:sSubSup>
                        </m:num>
                        <m:den>
                          <m:r>
                            <a:rPr lang="en-US" sz="1600" i="1">
                              <a:latin typeface="Cambria Math" panose="02040503050406030204" pitchFamily="18" charset="0"/>
                              <a:ea typeface="Cambria Math" panose="02040503050406030204" pitchFamily="18" charset="0"/>
                            </a:rPr>
                            <m:t>2</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den>
                      </m:f>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1−</m:t>
                          </m:r>
                          <m:f>
                            <m:fPr>
                              <m:ctrlPr>
                                <a:rPr lang="en-US" sz="1600" i="1">
                                  <a:latin typeface="Cambria Math" panose="02040503050406030204" pitchFamily="18" charset="0"/>
                                  <a:ea typeface="Cambria Math" panose="02040503050406030204" pitchFamily="18" charset="0"/>
                                </a:rPr>
                              </m:ctrlPr>
                            </m:fPr>
                            <m:num>
                              <m:sSup>
                                <m:sSupPr>
                                  <m:ctrlPr>
                                    <a:rPr lang="en-US" sz="1600" i="1">
                                      <a:latin typeface="Cambria Math" panose="02040503050406030204" pitchFamily="18" charset="0"/>
                                      <a:ea typeface="Cambria Math" panose="02040503050406030204" pitchFamily="18" charset="0"/>
                                    </a:rPr>
                                  </m:ctrlPr>
                                </m:s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𝑃</m:t>
                                      </m:r>
                                    </m:e>
                                  </m:acc>
                                </m:e>
                                <m:sup>
                                  <m:r>
                                    <a:rPr lang="en-US" sz="1600" i="1">
                                      <a:latin typeface="Cambria Math" panose="02040503050406030204" pitchFamily="18" charset="0"/>
                                      <a:ea typeface="Cambria Math" panose="02040503050406030204" pitchFamily="18" charset="0"/>
                                    </a:rPr>
                                    <m:t>2</m:t>
                                  </m:r>
                                </m:sup>
                              </m:sSup>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0</m:t>
                                  </m:r>
                                </m:sub>
                              </m:sSub>
                              <m:d>
                                <m:dPr>
                                  <m:ctrlPr>
                                    <a:rPr lang="en-US" sz="1600" i="1">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Δ</m:t>
                                      </m:r>
                                    </m:e>
                                    <m:sub>
                                      <m:r>
                                        <a:rPr lang="en-US" sz="1600" i="1">
                                          <a:latin typeface="Cambria Math" panose="02040503050406030204" pitchFamily="18" charset="0"/>
                                          <a:ea typeface="Cambria Math" panose="02040503050406030204" pitchFamily="18" charset="0"/>
                                        </a:rPr>
                                        <m:t>1</m:t>
                                      </m:r>
                                    </m:sub>
                                  </m:sSub>
                                </m:e>
                              </m:d>
                            </m:den>
                          </m:f>
                        </m:e>
                      </m:d>
                      <m:r>
                        <a:rPr lang="en-US" sz="1600" b="0" i="1" smtClean="0">
                          <a:latin typeface="Cambria Math" panose="02040503050406030204" pitchFamily="18" charset="0"/>
                          <a:ea typeface="Cambria Math" panose="02040503050406030204" pitchFamily="18" charset="0"/>
                        </a:rPr>
                        <m:t>.</m:t>
                      </m:r>
                    </m:oMath>
                  </m:oMathPara>
                </a14:m>
                <a:endParaRPr lang="en-US" sz="1600" dirty="0"/>
              </a:p>
            </p:txBody>
          </p:sp>
        </mc:Choice>
        <mc:Fallback xmlns="">
          <p:sp>
            <p:nvSpPr>
              <p:cNvPr id="14" name="TextBox 13">
                <a:extLst>
                  <a:ext uri="{FF2B5EF4-FFF2-40B4-BE49-F238E27FC236}">
                    <a16:creationId xmlns:a16="http://schemas.microsoft.com/office/drawing/2014/main" id="{88C0CDE2-B4E2-CAB8-FE3B-47F79650AAEB}"/>
                  </a:ext>
                </a:extLst>
              </p:cNvPr>
              <p:cNvSpPr txBox="1">
                <a:spLocks noRot="1" noChangeAspect="1" noMove="1" noResize="1" noEditPoints="1" noAdjustHandles="1" noChangeArrowheads="1" noChangeShapeType="1" noTextEdit="1"/>
              </p:cNvSpPr>
              <p:nvPr/>
            </p:nvSpPr>
            <p:spPr>
              <a:xfrm>
                <a:off x="573695" y="2921267"/>
                <a:ext cx="4472230" cy="654153"/>
              </a:xfrm>
              <a:prstGeom prst="rect">
                <a:avLst/>
              </a:prstGeom>
              <a:blipFill>
                <a:blip r:embed="rId9"/>
                <a:stretch>
                  <a:fillRect/>
                </a:stretch>
              </a:blipFill>
              <a:ln w="38100">
                <a:solidFill>
                  <a:srgbClr val="EF378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DF64286-AB3D-8083-DB05-BDD197DE3384}"/>
                  </a:ext>
                </a:extLst>
              </p:cNvPr>
              <p:cNvSpPr txBox="1"/>
              <p:nvPr/>
            </p:nvSpPr>
            <p:spPr>
              <a:xfrm>
                <a:off x="573695" y="4228231"/>
                <a:ext cx="4472228" cy="1092222"/>
              </a:xfrm>
              <a:prstGeom prst="rect">
                <a:avLst/>
              </a:prstGeom>
              <a:solidFill>
                <a:srgbClr val="FFC000"/>
              </a:solidFill>
            </p:spPr>
            <p:txBody>
              <a:bodyPr wrap="square" rtlCol="0">
                <a:spAutoFit/>
              </a:bodyPr>
              <a:lstStyle/>
              <a:p>
                <a:pPr algn="ctr"/>
                <a:r>
                  <a:rPr lang="en-US" sz="2000" dirty="0"/>
                  <a:t>Extra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𝑘</m:t>
                        </m:r>
                      </m:e>
                      <m:sub>
                        <m:r>
                          <a:rPr lang="en-US" sz="2000" i="1">
                            <a:latin typeface="Cambria Math" panose="02040503050406030204" pitchFamily="18" charset="0"/>
                          </a:rPr>
                          <m:t>⊥</m:t>
                        </m:r>
                      </m:sub>
                    </m:sSub>
                  </m:oMath>
                </a14:m>
                <a:r>
                  <a:rPr lang="en-US" sz="2000" dirty="0"/>
                  <a:t> terms of the matrix element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𝑃</m:t>
                        </m:r>
                      </m:sub>
                    </m:sSub>
                  </m:oMath>
                </a14:m>
                <a:r>
                  <a:rPr lang="en-US" sz="2000" dirty="0"/>
                  <a:t> in the </a:t>
                </a:r>
                <a14:m>
                  <m:oMath xmlns:m="http://schemas.openxmlformats.org/officeDocument/2006/math">
                    <m:r>
                      <m:rPr>
                        <m:sty m:val="p"/>
                      </m:rPr>
                      <a:rPr lang="en-US" sz="2000" b="0" i="0" smtClean="0">
                        <a:latin typeface="Cambria Math" panose="02040503050406030204" pitchFamily="18" charset="0"/>
                      </a:rPr>
                      <m:t>Λ</m:t>
                    </m:r>
                  </m:oMath>
                </a14:m>
                <a:r>
                  <a:rPr lang="en-US" sz="2000" dirty="0"/>
                  <a:t>-direction increase </a:t>
                </a: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𝜇</m:t>
                        </m:r>
                      </m:e>
                      <m:sub>
                        <m:r>
                          <a:rPr lang="en-US" sz="2000" i="1">
                            <a:latin typeface="Cambria Math" panose="02040503050406030204" pitchFamily="18" charset="0"/>
                          </a:rPr>
                          <m:t>⊥</m:t>
                        </m:r>
                      </m:sub>
                      <m:sup>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𝐸</m:t>
                            </m:r>
                          </m:e>
                          <m:sub>
                            <m:r>
                              <a:rPr lang="en-US" sz="2000" i="1">
                                <a:latin typeface="Cambria Math" panose="02040503050406030204" pitchFamily="18" charset="0"/>
                              </a:rPr>
                              <m:t>1</m:t>
                            </m:r>
                          </m:sub>
                        </m:sSub>
                        <m:r>
                          <a:rPr lang="en-US" sz="2000" i="1">
                            <a:latin typeface="Cambria Math" panose="02040503050406030204" pitchFamily="18" charset="0"/>
                          </a:rPr>
                          <m:t>)</m:t>
                        </m:r>
                      </m:sup>
                    </m:sSubSup>
                    <m:r>
                      <a:rPr lang="en-US" sz="2000" i="1">
                        <a:latin typeface="Cambria Math" panose="02040503050406030204" pitchFamily="18" charset="0"/>
                      </a:rPr>
                      <m:t> </m:t>
                    </m:r>
                  </m:oMath>
                </a14:m>
                <a:r>
                  <a:rPr lang="en-US" sz="2000" dirty="0"/>
                  <a:t>and increase </a:t>
                </a:r>
                <a14:m>
                  <m:oMath xmlns:m="http://schemas.openxmlformats.org/officeDocument/2006/math">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𝜇</m:t>
                        </m:r>
                      </m:e>
                      <m:sub>
                        <m:r>
                          <a:rPr lang="en-US" sz="2000" i="1">
                            <a:latin typeface="Cambria Math" panose="02040503050406030204" pitchFamily="18" charset="0"/>
                          </a:rPr>
                          <m:t>⊥</m:t>
                        </m:r>
                      </m:sub>
                      <m: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Δ</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up>
                    </m:sSubSup>
                  </m:oMath>
                </a14:m>
                <a:r>
                  <a:rPr lang="en-US" sz="2000" dirty="0"/>
                  <a:t>.</a:t>
                </a:r>
              </a:p>
            </p:txBody>
          </p:sp>
        </mc:Choice>
        <mc:Fallback xmlns="">
          <p:sp>
            <p:nvSpPr>
              <p:cNvPr id="15" name="TextBox 14">
                <a:extLst>
                  <a:ext uri="{FF2B5EF4-FFF2-40B4-BE49-F238E27FC236}">
                    <a16:creationId xmlns:a16="http://schemas.microsoft.com/office/drawing/2014/main" id="{0DF64286-AB3D-8083-DB05-BDD197DE3384}"/>
                  </a:ext>
                </a:extLst>
              </p:cNvPr>
              <p:cNvSpPr txBox="1">
                <a:spLocks noRot="1" noChangeAspect="1" noMove="1" noResize="1" noEditPoints="1" noAdjustHandles="1" noChangeArrowheads="1" noChangeShapeType="1" noTextEdit="1"/>
              </p:cNvSpPr>
              <p:nvPr/>
            </p:nvSpPr>
            <p:spPr>
              <a:xfrm>
                <a:off x="573695" y="4228231"/>
                <a:ext cx="4472228" cy="1092222"/>
              </a:xfrm>
              <a:prstGeom prst="rect">
                <a:avLst/>
              </a:prstGeom>
              <a:blipFill>
                <a:blip r:embed="rId10"/>
                <a:stretch>
                  <a:fillRect t="-2793" r="-409" b="-7821"/>
                </a:stretch>
              </a:blipFill>
            </p:spPr>
            <p:txBody>
              <a:bodyPr/>
              <a:lstStyle/>
              <a:p>
                <a:r>
                  <a:rPr lang="en-US">
                    <a:noFill/>
                  </a:rPr>
                  <a:t> </a:t>
                </a:r>
              </a:p>
            </p:txBody>
          </p:sp>
        </mc:Fallback>
      </mc:AlternateContent>
    </p:spTree>
    <p:extLst>
      <p:ext uri="{BB962C8B-B14F-4D97-AF65-F5344CB8AC3E}">
        <p14:creationId xmlns:p14="http://schemas.microsoft.com/office/powerpoint/2010/main" val="201397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A0B195F-7F3A-76E4-BE5F-FB57DDB682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59232" y="1192932"/>
            <a:ext cx="4923692" cy="4572000"/>
          </a:xfrm>
          <a:prstGeom prst="rect">
            <a:avLst/>
          </a:prstGeom>
        </p:spPr>
      </p:pic>
      <p:pic>
        <p:nvPicPr>
          <p:cNvPr id="8" name="Content Placeholder 7">
            <a:extLst>
              <a:ext uri="{FF2B5EF4-FFF2-40B4-BE49-F238E27FC236}">
                <a16:creationId xmlns:a16="http://schemas.microsoft.com/office/drawing/2014/main" id="{750C99C3-039C-5CCF-11EA-0AE930D7DCEC}"/>
              </a:ext>
            </a:extLst>
          </p:cNvPr>
          <p:cNvPicPr>
            <a:picLocks noGrp="1" noChangeAspect="1"/>
          </p:cNvPicPr>
          <p:nvPr>
            <p:ph sz="half"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4664" y="1236062"/>
            <a:ext cx="4923692" cy="4572000"/>
          </a:xfr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ED62791-8E69-3B30-95B9-B17C8A861C39}"/>
                  </a:ext>
                </a:extLst>
              </p:cNvPr>
              <p:cNvSpPr txBox="1"/>
              <p:nvPr/>
            </p:nvSpPr>
            <p:spPr>
              <a:xfrm>
                <a:off x="7519034" y="1650037"/>
                <a:ext cx="3322155" cy="369332"/>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1800" b="0" i="1" smtClean="0">
                          <a:effectLst/>
                          <a:latin typeface="Cambria Math" panose="02040503050406030204" pitchFamily="18" charset="0"/>
                          <a:ea typeface="Times New Roman" panose="02020603050405020304" pitchFamily="18" charset="0"/>
                          <a:cs typeface="Times New Roman" panose="02020603050405020304" pitchFamily="18" charset="0"/>
                        </a:rPr>
                        <m:t>𝑛</m:t>
                      </m:r>
                      <m:d>
                        <m:dPr>
                          <m:ctrlPr>
                            <a:rPr lang="en-US" sz="1800" i="1">
                              <a:effectLst/>
                              <a:latin typeface="Cambria Math" panose="02040503050406030204" pitchFamily="18" charset="0"/>
                              <a:ea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𝑇</m:t>
                          </m:r>
                        </m:e>
                      </m: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𝑛</m:t>
                          </m:r>
                        </m:e>
                        <m:sub>
                          <m:r>
                            <m:rPr>
                              <m:sty m:val="p"/>
                            </m:rPr>
                            <a:rPr lang="en-US" b="0" i="0" smtClean="0">
                              <a:latin typeface="Cambria Math" panose="02040503050406030204" pitchFamily="18" charset="0"/>
                              <a:ea typeface="Times New Roman" panose="02020603050405020304" pitchFamily="18" charset="0"/>
                              <a:cs typeface="Times New Roman" panose="02020603050405020304" pitchFamily="18" charset="0"/>
                            </a:rPr>
                            <m:t>L</m:t>
                          </m:r>
                        </m:sub>
                      </m:sSub>
                      <m:d>
                        <m:dPr>
                          <m:ctrlPr>
                            <a:rPr lang="en-US" b="0" i="1"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b="0" i="1" smtClean="0">
                              <a:latin typeface="Cambria Math" panose="02040503050406030204" pitchFamily="18" charset="0"/>
                              <a:ea typeface="Times New Roman" panose="02020603050405020304" pitchFamily="18" charset="0"/>
                              <a:cs typeface="Times New Roman" panose="02020603050405020304" pitchFamily="18" charset="0"/>
                            </a:rPr>
                            <m:t>𝑇</m:t>
                          </m:r>
                        </m:e>
                      </m:d>
                      <m:r>
                        <a:rPr lang="en-US" b="0" i="1" smtClean="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𝑛</m:t>
                          </m:r>
                        </m:e>
                        <m:sub>
                          <m:r>
                            <m:rPr>
                              <m:sty m:val="p"/>
                            </m:rPr>
                            <a:rPr lang="en-US" b="0" i="0" smtClean="0">
                              <a:latin typeface="Cambria Math" panose="02040503050406030204" pitchFamily="18" charset="0"/>
                              <a:ea typeface="Times New Roman" panose="02020603050405020304" pitchFamily="18" charset="0"/>
                              <a:cs typeface="Times New Roman" panose="02020603050405020304" pitchFamily="18" charset="0"/>
                            </a:rPr>
                            <m:t>Γ</m:t>
                          </m:r>
                        </m:sub>
                      </m:sSub>
                      <m:d>
                        <m:dPr>
                          <m:ctrlPr>
                            <a:rPr lang="en-US" b="0" i="1"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b="0" i="1" smtClean="0">
                              <a:latin typeface="Cambria Math" panose="02040503050406030204" pitchFamily="18" charset="0"/>
                              <a:ea typeface="Times New Roman" panose="02020603050405020304" pitchFamily="18" charset="0"/>
                              <a:cs typeface="Times New Roman" panose="02020603050405020304" pitchFamily="18" charset="0"/>
                            </a:rPr>
                            <m:t>𝑇</m:t>
                          </m:r>
                        </m:e>
                      </m:d>
                      <m:r>
                        <a:rPr lang="en-US" b="0" i="1" smtClean="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𝑛</m:t>
                          </m:r>
                        </m:e>
                        <m:sub>
                          <m:r>
                            <m:rPr>
                              <m:sty m:val="p"/>
                            </m:rPr>
                            <a:rPr lang="en-US" b="0" i="0" smtClean="0">
                              <a:latin typeface="Cambria Math" panose="02040503050406030204" pitchFamily="18" charset="0"/>
                              <a:ea typeface="Times New Roman" panose="02020603050405020304" pitchFamily="18" charset="0"/>
                              <a:cs typeface="Times New Roman" panose="02020603050405020304" pitchFamily="18" charset="0"/>
                            </a:rPr>
                            <m:t>X</m:t>
                          </m:r>
                        </m:sub>
                      </m:sSub>
                      <m:r>
                        <a:rPr lang="en-US" b="0" i="1" smtClean="0">
                          <a:latin typeface="Cambria Math" panose="02040503050406030204" pitchFamily="18" charset="0"/>
                          <a:ea typeface="Times New Roman" panose="02020603050405020304" pitchFamily="18" charset="0"/>
                          <a:cs typeface="Times New Roman" panose="02020603050405020304" pitchFamily="18" charset="0"/>
                        </a:rPr>
                        <m:t>(</m:t>
                      </m:r>
                      <m:r>
                        <a:rPr lang="en-US" b="0" i="1" smtClean="0">
                          <a:latin typeface="Cambria Math" panose="02040503050406030204" pitchFamily="18" charset="0"/>
                          <a:ea typeface="Times New Roman" panose="02020603050405020304" pitchFamily="18" charset="0"/>
                          <a:cs typeface="Times New Roman" panose="02020603050405020304" pitchFamily="18" charset="0"/>
                        </a:rPr>
                        <m:t>𝑇</m:t>
                      </m:r>
                      <m:r>
                        <a:rPr lang="en-US" b="0" i="1" smtClean="0">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7ED62791-8E69-3B30-95B9-B17C8A861C39}"/>
                  </a:ext>
                </a:extLst>
              </p:cNvPr>
              <p:cNvSpPr txBox="1">
                <a:spLocks noRot="1" noChangeAspect="1" noMove="1" noResize="1" noEditPoints="1" noAdjustHandles="1" noChangeArrowheads="1" noChangeShapeType="1" noTextEdit="1"/>
              </p:cNvSpPr>
              <p:nvPr/>
            </p:nvSpPr>
            <p:spPr>
              <a:xfrm>
                <a:off x="7519034" y="1650037"/>
                <a:ext cx="3322155" cy="369332"/>
              </a:xfrm>
              <a:prstGeom prst="rect">
                <a:avLst/>
              </a:prstGeom>
              <a:blipFill>
                <a:blip r:embed="rId7"/>
                <a:stretch>
                  <a:fillRect b="-13333"/>
                </a:stretch>
              </a:blipFill>
            </p:spPr>
            <p:txBody>
              <a:bodyPr/>
              <a:lstStyle/>
              <a:p>
                <a:r>
                  <a:rPr lang="en-US">
                    <a:noFill/>
                  </a:rPr>
                  <a:t> </a:t>
                </a:r>
              </a:p>
            </p:txBody>
          </p:sp>
        </mc:Fallback>
      </mc:AlternateContent>
      <p:sp>
        <p:nvSpPr>
          <p:cNvPr id="13" name="Title 1">
            <a:extLst>
              <a:ext uri="{FF2B5EF4-FFF2-40B4-BE49-F238E27FC236}">
                <a16:creationId xmlns:a16="http://schemas.microsoft.com/office/drawing/2014/main" id="{B6332A62-E7BE-A13A-7EB9-5CD37D840FA1}"/>
              </a:ext>
            </a:extLst>
          </p:cNvPr>
          <p:cNvSpPr>
            <a:spLocks noGrp="1"/>
          </p:cNvSpPr>
          <p:nvPr>
            <p:ph type="title"/>
          </p:nvPr>
        </p:nvSpPr>
        <p:spPr>
          <a:xfrm>
            <a:off x="838200" y="365129"/>
            <a:ext cx="10515600" cy="1325563"/>
          </a:xfrm>
        </p:spPr>
        <p:txBody>
          <a:bodyPr/>
          <a:lstStyle/>
          <a:p>
            <a:r>
              <a:rPr lang="en-US" dirty="0"/>
              <a:t>Charge carrier concentration</a:t>
            </a:r>
          </a:p>
        </p:txBody>
      </p:sp>
    </p:spTree>
    <p:extLst>
      <p:ext uri="{BB962C8B-B14F-4D97-AF65-F5344CB8AC3E}">
        <p14:creationId xmlns:p14="http://schemas.microsoft.com/office/powerpoint/2010/main" val="4120017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6332A62-E7BE-A13A-7EB9-5CD37D840FA1}"/>
              </a:ext>
            </a:extLst>
          </p:cNvPr>
          <p:cNvSpPr>
            <a:spLocks noGrp="1"/>
          </p:cNvSpPr>
          <p:nvPr>
            <p:ph type="title"/>
          </p:nvPr>
        </p:nvSpPr>
        <p:spPr/>
        <p:txBody>
          <a:bodyPr/>
          <a:lstStyle/>
          <a:p>
            <a:r>
              <a:rPr lang="en-US" dirty="0"/>
              <a:t>Temperature of carriers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028B4EF2-8711-0251-F3C6-D2BD23EB05D4}"/>
                  </a:ext>
                </a:extLst>
              </p:cNvPr>
              <p:cNvSpPr>
                <a:spLocks noGrp="1"/>
              </p:cNvSpPr>
              <p:nvPr>
                <p:ph idx="1"/>
              </p:nvPr>
            </p:nvSpPr>
            <p:spPr/>
            <p:txBody>
              <a:bodyPr/>
              <a:lstStyle/>
              <a:p>
                <a:pPr marL="0" indent="0">
                  <a:buNone/>
                </a:pPr>
                <a:r>
                  <a:rPr lang="en-US" dirty="0"/>
                  <a:t>Carrier temperature can be calculated by setting the absorbed optical energy equal to the electron-hole distribution:</a:t>
                </a:r>
              </a:p>
              <a:p>
                <a:pPr marL="0" indent="0">
                  <a:buNone/>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m:rPr>
                              <m:sty m:val="p"/>
                              <m:brk m:alnAt="7"/>
                            </m:rPr>
                            <a:rPr lang="en-US" b="0" i="0" smtClean="0">
                              <a:latin typeface="Cambria Math" panose="02040503050406030204" pitchFamily="18" charset="0"/>
                            </a:rPr>
                            <m:t>C</m:t>
                          </m:r>
                        </m:sub>
                        <m:sup/>
                        <m:e>
                          <m:nary>
                            <m:naryPr>
                              <m:chr m:val="∑"/>
                              <m:supHide m:val="on"/>
                              <m:ctrlPr>
                                <a:rPr lang="en-US" i="1">
                                  <a:latin typeface="Cambria Math" panose="02040503050406030204" pitchFamily="18" charset="0"/>
                                </a:rPr>
                              </m:ctrlPr>
                            </m:naryPr>
                            <m:sub>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𝑘</m:t>
                                  </m:r>
                                </m:e>
                              </m:acc>
                            </m:sub>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𝐸</m:t>
                                  </m:r>
                                </m:e>
                                <m:sup>
                                  <m:r>
                                    <m:rPr>
                                      <m:sty m:val="p"/>
                                    </m:rPr>
                                    <a:rPr lang="en-US" b="0" i="0" smtClean="0">
                                      <a:latin typeface="Cambria Math" panose="02040503050406030204" pitchFamily="18" charset="0"/>
                                    </a:rPr>
                                    <m:t>C</m:t>
                                  </m:r>
                                </m:sup>
                              </m:sSup>
                              <m:d>
                                <m:dPr>
                                  <m:ctrlPr>
                                    <a:rPr lang="en-US" b="0" i="1" smtClean="0">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𝑘</m:t>
                                      </m:r>
                                    </m:e>
                                  </m:acc>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𝑒</m:t>
                                  </m:r>
                                </m:sub>
                              </m:sSub>
                              <m:d>
                                <m:dPr>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𝑘</m:t>
                                      </m:r>
                                    </m:e>
                                  </m:acc>
                                </m:e>
                              </m:d>
                            </m:e>
                          </m:nary>
                        </m:e>
                      </m:nary>
                      <m:r>
                        <a:rPr lang="en-US" b="0" i="1" smtClean="0">
                          <a:latin typeface="Cambria Math" panose="02040503050406030204" pitchFamily="18" charset="0"/>
                        </a:rPr>
                        <m:t>+</m:t>
                      </m:r>
                      <m:nary>
                        <m:naryPr>
                          <m:chr m:val="∑"/>
                          <m:supHide m:val="on"/>
                          <m:ctrlPr>
                            <a:rPr lang="en-US" i="1">
                              <a:latin typeface="Cambria Math" panose="02040503050406030204" pitchFamily="18" charset="0"/>
                            </a:rPr>
                          </m:ctrlPr>
                        </m:naryPr>
                        <m:sub>
                          <m:r>
                            <m:rPr>
                              <m:sty m:val="p"/>
                            </m:rPr>
                            <a:rPr lang="en-US" b="0" i="0" smtClean="0">
                              <a:latin typeface="Cambria Math" panose="02040503050406030204" pitchFamily="18" charset="0"/>
                            </a:rPr>
                            <m:t>V</m:t>
                          </m:r>
                        </m:sub>
                        <m:sup/>
                        <m:e>
                          <m:nary>
                            <m:naryPr>
                              <m:chr m:val="∑"/>
                              <m:supHide m:val="on"/>
                              <m:ctrlPr>
                                <a:rPr lang="en-US" i="1">
                                  <a:latin typeface="Cambria Math" panose="02040503050406030204" pitchFamily="18" charset="0"/>
                                </a:rPr>
                              </m:ctrlPr>
                            </m:naryPr>
                            <m:sub>
                              <m:acc>
                                <m:accPr>
                                  <m:chr m:val="⃗"/>
                                  <m:ctrlPr>
                                    <a:rPr lang="en-US" i="1">
                                      <a:latin typeface="Cambria Math" panose="02040503050406030204" pitchFamily="18" charset="0"/>
                                    </a:rPr>
                                  </m:ctrlPr>
                                </m:accPr>
                                <m:e>
                                  <m:r>
                                    <a:rPr lang="en-US" i="1">
                                      <a:latin typeface="Cambria Math" panose="02040503050406030204" pitchFamily="18" charset="0"/>
                                    </a:rPr>
                                    <m:t>𝑘</m:t>
                                  </m:r>
                                </m:e>
                              </m:acc>
                            </m:sub>
                            <m:sup/>
                            <m:e>
                              <m:sSup>
                                <m:sSupPr>
                                  <m:ctrlPr>
                                    <a:rPr lang="en-US" i="1">
                                      <a:latin typeface="Cambria Math" panose="02040503050406030204" pitchFamily="18" charset="0"/>
                                    </a:rPr>
                                  </m:ctrlPr>
                                </m:sSupPr>
                                <m:e>
                                  <m:r>
                                    <a:rPr lang="en-US" i="1">
                                      <a:latin typeface="Cambria Math" panose="02040503050406030204" pitchFamily="18" charset="0"/>
                                    </a:rPr>
                                    <m:t>𝐸</m:t>
                                  </m:r>
                                </m:e>
                                <m:sup>
                                  <m:r>
                                    <m:rPr>
                                      <m:sty m:val="p"/>
                                    </m:rPr>
                                    <a:rPr lang="en-US" b="0" i="0" smtClean="0">
                                      <a:latin typeface="Cambria Math" panose="02040503050406030204" pitchFamily="18" charset="0"/>
                                    </a:rPr>
                                    <m:t>V</m:t>
                                  </m:r>
                                </m:sup>
                              </m:sSup>
                              <m:d>
                                <m:dPr>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𝑘</m:t>
                                      </m:r>
                                    </m:e>
                                  </m:acc>
                                </m:e>
                              </m:d>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h</m:t>
                                  </m:r>
                                </m:sub>
                              </m:sSub>
                              <m:d>
                                <m:dPr>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𝑘</m:t>
                                      </m:r>
                                    </m:e>
                                  </m:acc>
                                </m:e>
                              </m:d>
                            </m:e>
                          </m:nary>
                        </m:e>
                      </m:nary>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ℏ</m:t>
                      </m:r>
                      <m:r>
                        <a:rPr lang="en-US" b="0" i="1" smtClean="0">
                          <a:latin typeface="Cambria Math" panose="02040503050406030204" pitchFamily="18" charset="0"/>
                        </a:rPr>
                        <m:t>𝜔</m:t>
                      </m:r>
                      <m:r>
                        <a:rPr lang="en-US" b="0" i="1" smtClean="0">
                          <a:latin typeface="Cambria Math" panose="02040503050406030204" pitchFamily="18" charset="0"/>
                        </a:rPr>
                        <m:t>,</m:t>
                      </m:r>
                    </m:oMath>
                  </m:oMathPara>
                </a14:m>
                <a:endParaRPr lang="en-US" dirty="0"/>
              </a:p>
              <a:p>
                <a:pPr marL="0" indent="0">
                  <a:buNone/>
                </a:pPr>
                <a:r>
                  <a:rPr lang="en-US" dirty="0"/>
                  <a:t>Which approximates to:</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m:rPr>
                                  <m:sty m:val="p"/>
                                </m:rPr>
                                <a:rPr lang="en-US" b="0" i="0" smtClean="0">
                                  <a:latin typeface="Cambria Math" panose="02040503050406030204" pitchFamily="18" charset="0"/>
                                </a:rPr>
                                <m:t>B</m:t>
                              </m:r>
                            </m:sub>
                          </m:sSub>
                        </m:den>
                      </m:f>
                      <m:r>
                        <a:rPr lang="en-US" b="0" i="1" smtClean="0">
                          <a:latin typeface="Cambria Math" panose="02040503050406030204" pitchFamily="18" charset="0"/>
                        </a:rPr>
                        <m:t>(ℏ</m:t>
                      </m:r>
                      <m:r>
                        <a:rPr lang="en-US" b="0" i="1" smtClean="0">
                          <a:latin typeface="Cambria Math" panose="02040503050406030204" pitchFamily="18" charset="0"/>
                        </a:rPr>
                        <m:t>𝜔</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m:rPr>
                              <m:sty m:val="p"/>
                            </m:rPr>
                            <a:rPr lang="en-US" b="0" i="0" smtClean="0">
                              <a:latin typeface="Cambria Math" panose="02040503050406030204" pitchFamily="18" charset="0"/>
                            </a:rPr>
                            <m:t>ind</m:t>
                          </m:r>
                        </m:sub>
                      </m:sSub>
                      <m:r>
                        <a:rPr lang="en-US" b="0" i="1" smtClean="0">
                          <a:latin typeface="Cambria Math" panose="02040503050406030204" pitchFamily="18" charset="0"/>
                        </a:rPr>
                        <m:t>)</m:t>
                      </m:r>
                    </m:oMath>
                  </m:oMathPara>
                </a14:m>
                <a:endParaRPr lang="en-US" dirty="0"/>
              </a:p>
              <a:p>
                <a:pPr marL="0" indent="0">
                  <a:buNone/>
                </a:pPr>
                <a:endParaRPr lang="en-US" dirty="0"/>
              </a:p>
            </p:txBody>
          </p:sp>
        </mc:Choice>
        <mc:Fallback xmlns="">
          <p:sp>
            <p:nvSpPr>
              <p:cNvPr id="4" name="Content Placeholder 3">
                <a:extLst>
                  <a:ext uri="{FF2B5EF4-FFF2-40B4-BE49-F238E27FC236}">
                    <a16:creationId xmlns:a16="http://schemas.microsoft.com/office/drawing/2014/main" id="{028B4EF2-8711-0251-F3C6-D2BD23EB05D4}"/>
                  </a:ext>
                </a:extLst>
              </p:cNvPr>
              <p:cNvSpPr>
                <a:spLocks noGrp="1" noRot="1" noChangeAspect="1" noMove="1" noResize="1" noEditPoints="1" noAdjustHandles="1" noChangeArrowheads="1" noChangeShapeType="1" noTextEdit="1"/>
              </p:cNvSpPr>
              <p:nvPr>
                <p:ph idx="1"/>
              </p:nvPr>
            </p:nvSpPr>
            <p:spPr>
              <a:blipFill>
                <a:blip r:embed="rId3"/>
                <a:stretch>
                  <a:fillRect l="-696" t="-1906"/>
                </a:stretch>
              </a:blipFill>
            </p:spPr>
            <p:txBody>
              <a:bodyPr/>
              <a:lstStyle/>
              <a:p>
                <a:r>
                  <a:rPr lang="en-US">
                    <a:noFill/>
                  </a:rPr>
                  <a:t> </a:t>
                </a:r>
              </a:p>
            </p:txBody>
          </p:sp>
        </mc:Fallback>
      </mc:AlternateContent>
      <p:sp>
        <p:nvSpPr>
          <p:cNvPr id="5" name="Google Shape;99;p16">
            <a:extLst>
              <a:ext uri="{FF2B5EF4-FFF2-40B4-BE49-F238E27FC236}">
                <a16:creationId xmlns:a16="http://schemas.microsoft.com/office/drawing/2014/main" id="{8151B3E3-A729-2F93-EEF7-4DD4F775C363}"/>
              </a:ext>
            </a:extLst>
          </p:cNvPr>
          <p:cNvSpPr txBox="1"/>
          <p:nvPr/>
        </p:nvSpPr>
        <p:spPr>
          <a:xfrm>
            <a:off x="6090270" y="5811598"/>
            <a:ext cx="6108657"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bg1"/>
                </a:solidFill>
                <a:ea typeface="Calibri"/>
                <a:cs typeface="Times New Roman"/>
                <a:sym typeface="Times New Roman"/>
              </a:rPr>
              <a:t>A. L. </a:t>
            </a:r>
            <a:r>
              <a:rPr lang="en-US" dirty="0" err="1">
                <a:solidFill>
                  <a:schemeClr val="bg1"/>
                </a:solidFill>
                <a:ea typeface="Calibri"/>
                <a:cs typeface="Times New Roman"/>
                <a:sym typeface="Times New Roman"/>
              </a:rPr>
              <a:t>Smirl</a:t>
            </a:r>
            <a:r>
              <a:rPr lang="en-US" dirty="0">
                <a:solidFill>
                  <a:schemeClr val="bg1"/>
                </a:solidFill>
                <a:ea typeface="Calibri"/>
                <a:cs typeface="Times New Roman"/>
                <a:sym typeface="Times New Roman"/>
              </a:rPr>
              <a:t>, </a:t>
            </a:r>
            <a:r>
              <a:rPr lang="en-US" dirty="0">
                <a:solidFill>
                  <a:schemeClr val="bg1"/>
                </a:solidFill>
                <a:latin typeface="+mn-lt"/>
                <a:ea typeface="Calibri"/>
                <a:cs typeface="Times New Roman"/>
                <a:sym typeface="Times New Roman"/>
              </a:rPr>
              <a:t>The physics of nonlinear absorption and ultrafast carrier relaxation in semiconductors.</a:t>
            </a:r>
            <a:r>
              <a:rPr lang="fr-FR" dirty="0">
                <a:solidFill>
                  <a:schemeClr val="bg1"/>
                </a:solidFill>
                <a:latin typeface="+mn-lt"/>
                <a:ea typeface="Calibri"/>
                <a:cs typeface="Times New Roman"/>
                <a:sym typeface="Times New Roman"/>
              </a:rPr>
              <a:t> (1980).</a:t>
            </a:r>
          </a:p>
        </p:txBody>
      </p:sp>
    </p:spTree>
    <p:extLst>
      <p:ext uri="{BB962C8B-B14F-4D97-AF65-F5344CB8AC3E}">
        <p14:creationId xmlns:p14="http://schemas.microsoft.com/office/powerpoint/2010/main" val="873731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F67B5-109E-0836-C52C-72FF84B8DF6D}"/>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DF7B94AC-C049-A8B6-18B3-893AE90D3726}"/>
              </a:ext>
            </a:extLst>
          </p:cNvPr>
          <p:cNvSpPr>
            <a:spLocks noGrp="1"/>
          </p:cNvSpPr>
          <p:nvPr>
            <p:ph type="ctrTitle"/>
          </p:nvPr>
        </p:nvSpPr>
        <p:spPr>
          <a:xfrm>
            <a:off x="914400" y="806780"/>
            <a:ext cx="10363200" cy="1466291"/>
          </a:xfrm>
        </p:spPr>
        <p:txBody>
          <a:bodyPr>
            <a:normAutofit/>
          </a:bodyPr>
          <a:lstStyle/>
          <a:p>
            <a:r>
              <a:rPr lang="en-US" sz="4000" dirty="0"/>
              <a:t>Introduction</a:t>
            </a:r>
            <a:endParaRPr lang="en-US" sz="1400" dirty="0"/>
          </a:p>
        </p:txBody>
      </p:sp>
    </p:spTree>
    <p:extLst>
      <p:ext uri="{BB962C8B-B14F-4D97-AF65-F5344CB8AC3E}">
        <p14:creationId xmlns:p14="http://schemas.microsoft.com/office/powerpoint/2010/main" val="49882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C6E33FE-FDBC-A54A-EDC8-1F8E4C5203D3}"/>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6</a:t>
            </a:fld>
            <a:endParaRPr lang="en-US" sz="1600" dirty="0"/>
          </a:p>
        </p:txBody>
      </p:sp>
      <p:pic>
        <p:nvPicPr>
          <p:cNvPr id="22" name="Content Placeholder 4">
            <a:extLst>
              <a:ext uri="{FF2B5EF4-FFF2-40B4-BE49-F238E27FC236}">
                <a16:creationId xmlns:a16="http://schemas.microsoft.com/office/drawing/2014/main" id="{0426033A-C229-0F37-F50E-E947427FEE7C}"/>
              </a:ext>
            </a:extLst>
          </p:cNvPr>
          <p:cNvPicPr>
            <a:picLocks noChangeAspect="1"/>
          </p:cNvPicPr>
          <p:nvPr/>
        </p:nvPicPr>
        <p:blipFill>
          <a:blip r:embed="rId3"/>
          <a:stretch>
            <a:fillRect/>
          </a:stretch>
        </p:blipFill>
        <p:spPr>
          <a:xfrm>
            <a:off x="94164" y="1038414"/>
            <a:ext cx="3819991" cy="4572000"/>
          </a:xfrm>
          <a:prstGeom prst="rect">
            <a:avLst/>
          </a:prstGeom>
          <a:noFill/>
          <a:ln>
            <a:noFill/>
          </a:ln>
        </p:spPr>
      </p:pic>
      <p:sp>
        <p:nvSpPr>
          <p:cNvPr id="23" name="Google Shape;99;p16">
            <a:extLst>
              <a:ext uri="{FF2B5EF4-FFF2-40B4-BE49-F238E27FC236}">
                <a16:creationId xmlns:a16="http://schemas.microsoft.com/office/drawing/2014/main" id="{2BF425FD-0911-C588-83DD-6979CBDE4011}"/>
              </a:ext>
            </a:extLst>
          </p:cNvPr>
          <p:cNvSpPr txBox="1"/>
          <p:nvPr/>
        </p:nvSpPr>
        <p:spPr>
          <a:xfrm>
            <a:off x="6083344" y="5811598"/>
            <a:ext cx="5505682" cy="830966"/>
          </a:xfrm>
          <a:prstGeom prst="rect">
            <a:avLst/>
          </a:prstGeom>
          <a:noFill/>
          <a:ln>
            <a:noFill/>
          </a:ln>
        </p:spPr>
        <p:txBody>
          <a:bodyPr spcFirstLastPara="1" wrap="square" lIns="91425" tIns="91425" rIns="91425" bIns="91425" anchor="t" anchorCtr="0">
            <a:spAutoFit/>
          </a:bodyPr>
          <a:lstStyle/>
          <a:p>
            <a:r>
              <a:rPr lang="en-US" dirty="0">
                <a:solidFill>
                  <a:schemeClr val="bg1"/>
                </a:solidFill>
                <a:ea typeface="Calibri"/>
                <a:cs typeface="Times New Roman"/>
                <a:sym typeface="Times New Roman"/>
              </a:rPr>
              <a:t>H. Kalt, C. F. Klingshirn, </a:t>
            </a:r>
            <a:r>
              <a:rPr lang="en-US" i="1" dirty="0">
                <a:solidFill>
                  <a:schemeClr val="bg1"/>
                </a:solidFill>
                <a:ea typeface="Calibri"/>
                <a:cs typeface="Times New Roman"/>
                <a:sym typeface="Times New Roman"/>
              </a:rPr>
              <a:t>Semiconductor Optics 2</a:t>
            </a:r>
            <a:r>
              <a:rPr lang="en-US" dirty="0">
                <a:solidFill>
                  <a:schemeClr val="bg1"/>
                </a:solidFill>
                <a:ea typeface="Calibri"/>
                <a:cs typeface="Times New Roman"/>
                <a:sym typeface="Times New Roman"/>
              </a:rPr>
              <a:t> (Springer, 2024).</a:t>
            </a:r>
          </a:p>
          <a:p>
            <a:pPr marL="0" lvl="0" indent="0" algn="l" rtl="0">
              <a:spcBef>
                <a:spcPts val="0"/>
              </a:spcBef>
              <a:spcAft>
                <a:spcPts val="0"/>
              </a:spcAft>
              <a:buNone/>
            </a:pPr>
            <a:r>
              <a:rPr lang="en-US" dirty="0">
                <a:solidFill>
                  <a:schemeClr val="bg1"/>
                </a:solidFill>
                <a:latin typeface="+mn-lt"/>
                <a:ea typeface="Calibri"/>
                <a:cs typeface="Times New Roman"/>
                <a:sym typeface="Times New Roman"/>
              </a:rPr>
              <a:t>H. G. Tompkins and J. N. Hilfiker, </a:t>
            </a:r>
            <a:r>
              <a:rPr lang="en-US" i="1" dirty="0">
                <a:solidFill>
                  <a:schemeClr val="bg1"/>
                </a:solidFill>
                <a:latin typeface="+mn-lt"/>
                <a:ea typeface="Calibri"/>
                <a:cs typeface="Times New Roman"/>
                <a:sym typeface="Times New Roman"/>
              </a:rPr>
              <a:t>Spectroscopic Ellipsometry</a:t>
            </a:r>
            <a:r>
              <a:rPr lang="en-US" dirty="0">
                <a:solidFill>
                  <a:schemeClr val="bg1"/>
                </a:solidFill>
                <a:latin typeface="+mn-lt"/>
                <a:ea typeface="Calibri"/>
                <a:cs typeface="Times New Roman"/>
                <a:sym typeface="Times New Roman"/>
              </a:rPr>
              <a:t> (Momentum Press, 2016).</a:t>
            </a:r>
            <a:endParaRPr dirty="0">
              <a:solidFill>
                <a:schemeClr val="bg1"/>
              </a:solidFill>
              <a:latin typeface="+mn-lt"/>
              <a:ea typeface="Calibri"/>
              <a:cs typeface="Calibri"/>
              <a:sym typeface="Calibri"/>
            </a:endParaRPr>
          </a:p>
        </p:txBody>
      </p:sp>
      <p:sp>
        <p:nvSpPr>
          <p:cNvPr id="24" name="Title 1">
            <a:extLst>
              <a:ext uri="{FF2B5EF4-FFF2-40B4-BE49-F238E27FC236}">
                <a16:creationId xmlns:a16="http://schemas.microsoft.com/office/drawing/2014/main" id="{87222A23-0655-B030-9CE8-B197394257B1}"/>
              </a:ext>
            </a:extLst>
          </p:cNvPr>
          <p:cNvSpPr>
            <a:spLocks noGrp="1"/>
          </p:cNvSpPr>
          <p:nvPr>
            <p:ph type="title"/>
          </p:nvPr>
        </p:nvSpPr>
        <p:spPr>
          <a:xfrm>
            <a:off x="838200" y="0"/>
            <a:ext cx="10515600" cy="1325563"/>
          </a:xfrm>
        </p:spPr>
        <p:txBody>
          <a:bodyPr>
            <a:normAutofit/>
          </a:bodyPr>
          <a:lstStyle/>
          <a:p>
            <a:r>
              <a:rPr lang="en-US" sz="3500" dirty="0"/>
              <a:t>Problem statement</a:t>
            </a:r>
          </a:p>
        </p:txBody>
      </p:sp>
      <p:grpSp>
        <p:nvGrpSpPr>
          <p:cNvPr id="3" name="Group 2">
            <a:extLst>
              <a:ext uri="{FF2B5EF4-FFF2-40B4-BE49-F238E27FC236}">
                <a16:creationId xmlns:a16="http://schemas.microsoft.com/office/drawing/2014/main" id="{3ED135C3-8363-2B6E-1A6A-32A15B7DC300}"/>
              </a:ext>
            </a:extLst>
          </p:cNvPr>
          <p:cNvGrpSpPr/>
          <p:nvPr/>
        </p:nvGrpSpPr>
        <p:grpSpPr>
          <a:xfrm>
            <a:off x="3986135" y="1219568"/>
            <a:ext cx="2109865" cy="1799781"/>
            <a:chOff x="6096000" y="346674"/>
            <a:chExt cx="2109865" cy="1799781"/>
          </a:xfrm>
        </p:grpSpPr>
        <p:cxnSp>
          <p:nvCxnSpPr>
            <p:cNvPr id="4" name="Straight Arrow Connector 3">
              <a:extLst>
                <a:ext uri="{FF2B5EF4-FFF2-40B4-BE49-F238E27FC236}">
                  <a16:creationId xmlns:a16="http://schemas.microsoft.com/office/drawing/2014/main" id="{E48EC969-F5F4-9595-55C4-0965FDB21584}"/>
                </a:ext>
              </a:extLst>
            </p:cNvPr>
            <p:cNvCxnSpPr>
              <a:cxnSpLocks/>
            </p:cNvCxnSpPr>
            <p:nvPr/>
          </p:nvCxnSpPr>
          <p:spPr>
            <a:xfrm rot="18778450">
              <a:off x="6963478" y="1608338"/>
              <a:ext cx="769768" cy="0"/>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90CC093-C51C-CF2A-5836-D0F4A8736CF3}"/>
                </a:ext>
              </a:extLst>
            </p:cNvPr>
            <p:cNvSpPr/>
            <p:nvPr/>
          </p:nvSpPr>
          <p:spPr>
            <a:xfrm>
              <a:off x="6324448" y="1809091"/>
              <a:ext cx="1579233" cy="337364"/>
            </a:xfrm>
            <a:prstGeom prst="rect">
              <a:avLst/>
            </a:prstGeom>
            <a:solidFill>
              <a:schemeClr val="accent3">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6" name="Freeform: Shape 5">
              <a:extLst>
                <a:ext uri="{FF2B5EF4-FFF2-40B4-BE49-F238E27FC236}">
                  <a16:creationId xmlns:a16="http://schemas.microsoft.com/office/drawing/2014/main" id="{F5524180-0C70-A788-1691-975D9D659F92}"/>
                </a:ext>
              </a:extLst>
            </p:cNvPr>
            <p:cNvSpPr/>
            <p:nvPr/>
          </p:nvSpPr>
          <p:spPr>
            <a:xfrm rot="5400000">
              <a:off x="7152745" y="624883"/>
              <a:ext cx="404651" cy="332374"/>
            </a:xfrm>
            <a:custGeom>
              <a:avLst/>
              <a:gdLst>
                <a:gd name="connsiteX0" fmla="*/ 0 w 6496050"/>
                <a:gd name="connsiteY0" fmla="*/ 3422650 h 3429000"/>
                <a:gd name="connsiteX1" fmla="*/ 1708150 w 6496050"/>
                <a:gd name="connsiteY1" fmla="*/ 2673350 h 3429000"/>
                <a:gd name="connsiteX2" fmla="*/ 3257550 w 6496050"/>
                <a:gd name="connsiteY2" fmla="*/ 0 h 3429000"/>
                <a:gd name="connsiteX3" fmla="*/ 4794250 w 6496050"/>
                <a:gd name="connsiteY3" fmla="*/ 2673350 h 3429000"/>
                <a:gd name="connsiteX4" fmla="*/ 6496050 w 649605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050" h="3429000">
                  <a:moveTo>
                    <a:pt x="0" y="3422650"/>
                  </a:moveTo>
                  <a:cubicBezTo>
                    <a:pt x="582612" y="3333221"/>
                    <a:pt x="1165225" y="3243792"/>
                    <a:pt x="1708150" y="2673350"/>
                  </a:cubicBezTo>
                  <a:cubicBezTo>
                    <a:pt x="2251075" y="2102908"/>
                    <a:pt x="2743200" y="0"/>
                    <a:pt x="3257550" y="0"/>
                  </a:cubicBezTo>
                  <a:cubicBezTo>
                    <a:pt x="3771900" y="0"/>
                    <a:pt x="4254500" y="2101850"/>
                    <a:pt x="4794250" y="2673350"/>
                  </a:cubicBezTo>
                  <a:cubicBezTo>
                    <a:pt x="5334000" y="3244850"/>
                    <a:pt x="5915025" y="3336925"/>
                    <a:pt x="6496050" y="3429000"/>
                  </a:cubicBezTo>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grpSp>
          <p:nvGrpSpPr>
            <p:cNvPr id="8" name="Group 7">
              <a:extLst>
                <a:ext uri="{FF2B5EF4-FFF2-40B4-BE49-F238E27FC236}">
                  <a16:creationId xmlns:a16="http://schemas.microsoft.com/office/drawing/2014/main" id="{3717A1BE-9983-8ED1-B7FB-3673FE17D0A2}"/>
                </a:ext>
              </a:extLst>
            </p:cNvPr>
            <p:cNvGrpSpPr/>
            <p:nvPr/>
          </p:nvGrpSpPr>
          <p:grpSpPr>
            <a:xfrm rot="2578450">
              <a:off x="6096000" y="1420375"/>
              <a:ext cx="1131295" cy="0"/>
              <a:chOff x="4658190" y="3771900"/>
              <a:chExt cx="1564810" cy="0"/>
            </a:xfrm>
          </p:grpSpPr>
          <p:cxnSp>
            <p:nvCxnSpPr>
              <p:cNvPr id="20" name="Straight Connector 19">
                <a:extLst>
                  <a:ext uri="{FF2B5EF4-FFF2-40B4-BE49-F238E27FC236}">
                    <a16:creationId xmlns:a16="http://schemas.microsoft.com/office/drawing/2014/main" id="{F5EC493B-3F0D-FDDD-3372-B9665389C653}"/>
                  </a:ext>
                </a:extLst>
              </p:cNvPr>
              <p:cNvCxnSpPr>
                <a:cxnSpLocks/>
              </p:cNvCxnSpPr>
              <p:nvPr/>
            </p:nvCxnSpPr>
            <p:spPr>
              <a:xfrm>
                <a:off x="4658190" y="3771900"/>
                <a:ext cx="1564810" cy="0"/>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2126D43-7677-4330-00B5-E146F4CAB1D5}"/>
                  </a:ext>
                </a:extLst>
              </p:cNvPr>
              <p:cNvCxnSpPr>
                <a:cxnSpLocks/>
              </p:cNvCxnSpPr>
              <p:nvPr/>
            </p:nvCxnSpPr>
            <p:spPr>
              <a:xfrm>
                <a:off x="4664540" y="3771900"/>
                <a:ext cx="968059" cy="0"/>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9" name="Freeform: Shape 8">
              <a:extLst>
                <a:ext uri="{FF2B5EF4-FFF2-40B4-BE49-F238E27FC236}">
                  <a16:creationId xmlns:a16="http://schemas.microsoft.com/office/drawing/2014/main" id="{3DD50887-F408-4070-5EB3-F59FCA1F3EF2}"/>
                </a:ext>
              </a:extLst>
            </p:cNvPr>
            <p:cNvSpPr/>
            <p:nvPr/>
          </p:nvSpPr>
          <p:spPr>
            <a:xfrm rot="2578450">
              <a:off x="6313809" y="835010"/>
              <a:ext cx="367906" cy="282762"/>
            </a:xfrm>
            <a:custGeom>
              <a:avLst/>
              <a:gdLst>
                <a:gd name="connsiteX0" fmla="*/ 0 w 6496050"/>
                <a:gd name="connsiteY0" fmla="*/ 3422650 h 3429000"/>
                <a:gd name="connsiteX1" fmla="*/ 1708150 w 6496050"/>
                <a:gd name="connsiteY1" fmla="*/ 2673350 h 3429000"/>
                <a:gd name="connsiteX2" fmla="*/ 3257550 w 6496050"/>
                <a:gd name="connsiteY2" fmla="*/ 0 h 3429000"/>
                <a:gd name="connsiteX3" fmla="*/ 4794250 w 6496050"/>
                <a:gd name="connsiteY3" fmla="*/ 2673350 h 3429000"/>
                <a:gd name="connsiteX4" fmla="*/ 6496050 w 649605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050" h="3429000">
                  <a:moveTo>
                    <a:pt x="0" y="3422650"/>
                  </a:moveTo>
                  <a:cubicBezTo>
                    <a:pt x="582612" y="3333221"/>
                    <a:pt x="1165225" y="3243792"/>
                    <a:pt x="1708150" y="2673350"/>
                  </a:cubicBezTo>
                  <a:cubicBezTo>
                    <a:pt x="2251075" y="2102908"/>
                    <a:pt x="2743200" y="0"/>
                    <a:pt x="3257550" y="0"/>
                  </a:cubicBezTo>
                  <a:cubicBezTo>
                    <a:pt x="3771900" y="0"/>
                    <a:pt x="4254500" y="2101850"/>
                    <a:pt x="4794250" y="2673350"/>
                  </a:cubicBezTo>
                  <a:cubicBezTo>
                    <a:pt x="5334000" y="3244850"/>
                    <a:pt x="5915025" y="3336925"/>
                    <a:pt x="6496050" y="3429000"/>
                  </a:cubicBezTo>
                </a:path>
              </a:pathLst>
            </a:custGeom>
            <a:solidFill>
              <a:srgbClr val="0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cxnSp>
          <p:nvCxnSpPr>
            <p:cNvPr id="10" name="Straight Connector 9">
              <a:extLst>
                <a:ext uri="{FF2B5EF4-FFF2-40B4-BE49-F238E27FC236}">
                  <a16:creationId xmlns:a16="http://schemas.microsoft.com/office/drawing/2014/main" id="{E4CA4271-465E-945E-72AF-EE945C94C01B}"/>
                </a:ext>
              </a:extLst>
            </p:cNvPr>
            <p:cNvCxnSpPr>
              <a:cxnSpLocks/>
            </p:cNvCxnSpPr>
            <p:nvPr/>
          </p:nvCxnSpPr>
          <p:spPr>
            <a:xfrm rot="18778450">
              <a:off x="6886011" y="1438439"/>
              <a:ext cx="1244285" cy="0"/>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Partial Circle 10">
              <a:extLst>
                <a:ext uri="{FF2B5EF4-FFF2-40B4-BE49-F238E27FC236}">
                  <a16:creationId xmlns:a16="http://schemas.microsoft.com/office/drawing/2014/main" id="{3A1292A0-7C84-CE90-4048-B0E58DB568B8}"/>
                </a:ext>
              </a:extLst>
            </p:cNvPr>
            <p:cNvSpPr/>
            <p:nvPr/>
          </p:nvSpPr>
          <p:spPr>
            <a:xfrm>
              <a:off x="6948796" y="1636424"/>
              <a:ext cx="330537" cy="363550"/>
            </a:xfrm>
            <a:prstGeom prst="pie">
              <a:avLst>
                <a:gd name="adj1" fmla="val 0"/>
                <a:gd name="adj2" fmla="val 10800000"/>
              </a:avLst>
            </a:prstGeom>
            <a:gradFill>
              <a:gsLst>
                <a:gs pos="0">
                  <a:schemeClr val="accent3">
                    <a:lumMod val="60000"/>
                    <a:lumOff val="40000"/>
                  </a:schemeClr>
                </a:gs>
                <a:gs pos="17000">
                  <a:schemeClr val="accent3">
                    <a:lumMod val="60000"/>
                    <a:lumOff val="40000"/>
                  </a:schemeClr>
                </a:gs>
                <a:gs pos="0">
                  <a:schemeClr val="accent3">
                    <a:lumMod val="60000"/>
                    <a:lumOff val="40000"/>
                  </a:schemeClr>
                </a:gs>
                <a:gs pos="100000">
                  <a:srgbClr val="FF000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solidFill>
              </a:endParaRPr>
            </a:p>
          </p:txBody>
        </p:sp>
        <mc:AlternateContent xmlns:mc="http://schemas.openxmlformats.org/markup-compatibility/2006" xmlns:a14="http://schemas.microsoft.com/office/drawing/2010/main">
          <mc:Choice Requires="a14">
            <p:sp>
              <p:nvSpPr>
                <p:cNvPr id="12" name="TextBox 37">
                  <a:extLst>
                    <a:ext uri="{FF2B5EF4-FFF2-40B4-BE49-F238E27FC236}">
                      <a16:creationId xmlns:a16="http://schemas.microsoft.com/office/drawing/2014/main" id="{BF00DAAE-9513-2238-C34A-CAB34D6D3793}"/>
                    </a:ext>
                  </a:extLst>
                </p:cNvPr>
                <p:cNvSpPr txBox="1"/>
                <p:nvPr/>
              </p:nvSpPr>
              <p:spPr>
                <a:xfrm>
                  <a:off x="6653950" y="1044034"/>
                  <a:ext cx="150875" cy="18466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200" b="0" i="1" smtClean="0">
                            <a:solidFill>
                              <a:srgbClr val="0000FF"/>
                            </a:solidFill>
                            <a:latin typeface="Cambria Math" panose="02040503050406030204" pitchFamily="18" charset="0"/>
                          </a:rPr>
                          <m:t>𝜔</m:t>
                        </m:r>
                      </m:oMath>
                    </m:oMathPara>
                  </a14:m>
                  <a:endParaRPr lang="en-US" sz="1200" dirty="0">
                    <a:solidFill>
                      <a:srgbClr val="0000FF"/>
                    </a:solidFill>
                  </a:endParaRPr>
                </a:p>
              </p:txBody>
            </p:sp>
          </mc:Choice>
          <mc:Fallback xmlns="">
            <p:sp>
              <p:nvSpPr>
                <p:cNvPr id="12" name="TextBox 37">
                  <a:extLst>
                    <a:ext uri="{FF2B5EF4-FFF2-40B4-BE49-F238E27FC236}">
                      <a16:creationId xmlns:a16="http://schemas.microsoft.com/office/drawing/2014/main" id="{BF00DAAE-9513-2238-C34A-CAB34D6D3793}"/>
                    </a:ext>
                  </a:extLst>
                </p:cNvPr>
                <p:cNvSpPr txBox="1">
                  <a:spLocks noRot="1" noChangeAspect="1" noMove="1" noResize="1" noEditPoints="1" noAdjustHandles="1" noChangeArrowheads="1" noChangeShapeType="1" noTextEdit="1"/>
                </p:cNvSpPr>
                <p:nvPr/>
              </p:nvSpPr>
              <p:spPr>
                <a:xfrm>
                  <a:off x="6653950" y="1044034"/>
                  <a:ext cx="150875" cy="184666"/>
                </a:xfrm>
                <a:prstGeom prst="rect">
                  <a:avLst/>
                </a:prstGeom>
                <a:blipFill>
                  <a:blip r:embed="rId4"/>
                  <a:stretch>
                    <a:fillRect l="-12000" r="-12000"/>
                  </a:stretch>
                </a:blipFill>
              </p:spPr>
              <p:txBody>
                <a:bodyPr/>
                <a:lstStyle/>
                <a:p>
                  <a:r>
                    <a:rPr lang="en-US">
                      <a:noFill/>
                    </a:rPr>
                    <a:t> </a:t>
                  </a:r>
                </a:p>
              </p:txBody>
            </p:sp>
          </mc:Fallback>
        </mc:AlternateContent>
        <p:sp>
          <p:nvSpPr>
            <p:cNvPr id="13" name="TextBox 38">
              <a:extLst>
                <a:ext uri="{FF2B5EF4-FFF2-40B4-BE49-F238E27FC236}">
                  <a16:creationId xmlns:a16="http://schemas.microsoft.com/office/drawing/2014/main" id="{FF697F83-1654-08D3-90F7-E8DCAC2E4CE9}"/>
                </a:ext>
              </a:extLst>
            </p:cNvPr>
            <p:cNvSpPr txBox="1"/>
            <p:nvPr/>
          </p:nvSpPr>
          <p:spPr>
            <a:xfrm>
              <a:off x="6169560" y="1466419"/>
              <a:ext cx="1016982" cy="2202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Probe</a:t>
              </a:r>
            </a:p>
          </p:txBody>
        </p:sp>
        <p:sp>
          <p:nvSpPr>
            <p:cNvPr id="14" name="TextBox 39">
              <a:extLst>
                <a:ext uri="{FF2B5EF4-FFF2-40B4-BE49-F238E27FC236}">
                  <a16:creationId xmlns:a16="http://schemas.microsoft.com/office/drawing/2014/main" id="{11A5BBE4-A034-F636-6C5B-EC5986238106}"/>
                </a:ext>
              </a:extLst>
            </p:cNvPr>
            <p:cNvSpPr txBox="1"/>
            <p:nvPr/>
          </p:nvSpPr>
          <p:spPr>
            <a:xfrm>
              <a:off x="7188883" y="346674"/>
              <a:ext cx="1016982" cy="2202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Pump</a:t>
              </a:r>
            </a:p>
          </p:txBody>
        </p:sp>
        <mc:AlternateContent xmlns:mc="http://schemas.openxmlformats.org/markup-compatibility/2006" xmlns:a14="http://schemas.microsoft.com/office/drawing/2010/main">
          <mc:Choice Requires="a14">
            <p:sp>
              <p:nvSpPr>
                <p:cNvPr id="15" name="TextBox 40">
                  <a:extLst>
                    <a:ext uri="{FF2B5EF4-FFF2-40B4-BE49-F238E27FC236}">
                      <a16:creationId xmlns:a16="http://schemas.microsoft.com/office/drawing/2014/main" id="{22504023-9008-A0A7-4FC3-7C2C7143DB90}"/>
                    </a:ext>
                  </a:extLst>
                </p:cNvPr>
                <p:cNvSpPr txBox="1"/>
                <p:nvPr/>
              </p:nvSpPr>
              <p:spPr>
                <a:xfrm>
                  <a:off x="6388063" y="484825"/>
                  <a:ext cx="138327" cy="146841"/>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m:rPr>
                            <m:sty m:val="p"/>
                          </m:rPr>
                          <a:rPr lang="en-US" sz="1200" b="0" i="0" smtClean="0">
                            <a:solidFill>
                              <a:schemeClr val="tx1"/>
                            </a:solidFill>
                            <a:latin typeface="Cambria Math" panose="02040503050406030204" pitchFamily="18" charset="0"/>
                          </a:rPr>
                          <m:t>Δ</m:t>
                        </m:r>
                        <m:r>
                          <a:rPr lang="en-US" sz="1200" b="0" i="1" smtClean="0">
                            <a:solidFill>
                              <a:schemeClr val="tx1"/>
                            </a:solidFill>
                            <a:latin typeface="Cambria Math" panose="02040503050406030204" pitchFamily="18" charset="0"/>
                          </a:rPr>
                          <m:t>𝑡</m:t>
                        </m:r>
                      </m:oMath>
                    </m:oMathPara>
                  </a14:m>
                  <a:endParaRPr lang="en-US" sz="1200" dirty="0">
                    <a:solidFill>
                      <a:schemeClr val="tx1"/>
                    </a:solidFill>
                  </a:endParaRPr>
                </a:p>
              </p:txBody>
            </p:sp>
          </mc:Choice>
          <mc:Fallback xmlns="">
            <p:sp>
              <p:nvSpPr>
                <p:cNvPr id="15" name="TextBox 40">
                  <a:extLst>
                    <a:ext uri="{FF2B5EF4-FFF2-40B4-BE49-F238E27FC236}">
                      <a16:creationId xmlns:a16="http://schemas.microsoft.com/office/drawing/2014/main" id="{22504023-9008-A0A7-4FC3-7C2C7143DB90}"/>
                    </a:ext>
                  </a:extLst>
                </p:cNvPr>
                <p:cNvSpPr txBox="1">
                  <a:spLocks noRot="1" noChangeAspect="1" noMove="1" noResize="1" noEditPoints="1" noAdjustHandles="1" noChangeArrowheads="1" noChangeShapeType="1" noTextEdit="1"/>
                </p:cNvSpPr>
                <p:nvPr/>
              </p:nvSpPr>
              <p:spPr>
                <a:xfrm>
                  <a:off x="6388063" y="484825"/>
                  <a:ext cx="138327" cy="146841"/>
                </a:xfrm>
                <a:prstGeom prst="rect">
                  <a:avLst/>
                </a:prstGeom>
                <a:blipFill>
                  <a:blip r:embed="rId5"/>
                  <a:stretch>
                    <a:fillRect l="-40909" r="-50000" b="-37500"/>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6577B1AE-501A-2608-4216-E4ECC9AA1CCA}"/>
                </a:ext>
              </a:extLst>
            </p:cNvPr>
            <p:cNvCxnSpPr/>
            <p:nvPr/>
          </p:nvCxnSpPr>
          <p:spPr>
            <a:xfrm>
              <a:off x="6313611" y="719998"/>
              <a:ext cx="34431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12729AD-FF47-EF48-65F8-8B3891331E7B}"/>
                </a:ext>
              </a:extLst>
            </p:cNvPr>
            <p:cNvGrpSpPr/>
            <p:nvPr/>
          </p:nvGrpSpPr>
          <p:grpSpPr>
            <a:xfrm rot="5400000">
              <a:off x="6491923" y="1210886"/>
              <a:ext cx="1244285" cy="0"/>
              <a:chOff x="4766140" y="4318000"/>
              <a:chExt cx="1564810" cy="0"/>
            </a:xfrm>
          </p:grpSpPr>
          <p:cxnSp>
            <p:nvCxnSpPr>
              <p:cNvPr id="18" name="Straight Connector 17">
                <a:extLst>
                  <a:ext uri="{FF2B5EF4-FFF2-40B4-BE49-F238E27FC236}">
                    <a16:creationId xmlns:a16="http://schemas.microsoft.com/office/drawing/2014/main" id="{B145B915-03F7-9F48-BEE5-543CFC4DC20E}"/>
                  </a:ext>
                </a:extLst>
              </p:cNvPr>
              <p:cNvCxnSpPr>
                <a:cxnSpLocks/>
              </p:cNvCxnSpPr>
              <p:nvPr/>
            </p:nvCxnSpPr>
            <p:spPr>
              <a:xfrm>
                <a:off x="4766140" y="4318000"/>
                <a:ext cx="156481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10D11C4-6E53-AFCD-124E-F940BA87B552}"/>
                  </a:ext>
                </a:extLst>
              </p:cNvPr>
              <p:cNvCxnSpPr>
                <a:cxnSpLocks/>
              </p:cNvCxnSpPr>
              <p:nvPr/>
            </p:nvCxnSpPr>
            <p:spPr>
              <a:xfrm>
                <a:off x="4772490" y="4318000"/>
                <a:ext cx="96805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5" name="TextBox 24">
            <a:extLst>
              <a:ext uri="{FF2B5EF4-FFF2-40B4-BE49-F238E27FC236}">
                <a16:creationId xmlns:a16="http://schemas.microsoft.com/office/drawing/2014/main" id="{2A34F404-4B87-9925-B48B-C37A7A5AB665}"/>
              </a:ext>
            </a:extLst>
          </p:cNvPr>
          <p:cNvSpPr txBox="1"/>
          <p:nvPr/>
        </p:nvSpPr>
        <p:spPr>
          <a:xfrm>
            <a:off x="6055690" y="1732520"/>
            <a:ext cx="6035477" cy="2246769"/>
          </a:xfrm>
          <a:prstGeom prst="rect">
            <a:avLst/>
          </a:prstGeom>
          <a:noFill/>
        </p:spPr>
        <p:txBody>
          <a:bodyPr wrap="square" rtlCol="0">
            <a:spAutoFit/>
          </a:bodyPr>
          <a:lstStyle/>
          <a:p>
            <a:pPr marL="0" indent="0" algn="just">
              <a:buNone/>
            </a:pPr>
            <a:r>
              <a:rPr lang="en-US" sz="2000" dirty="0">
                <a:latin typeface="+mj-lt"/>
                <a:ea typeface="Calibri" panose="020F0502020204030204" pitchFamily="34" charset="0"/>
                <a:cs typeface="Times New Roman" panose="02020603050405020304" pitchFamily="18" charset="0"/>
              </a:rPr>
              <a:t>The study of n</a:t>
            </a:r>
            <a:r>
              <a:rPr lang="en-US" sz="2000" dirty="0">
                <a:effectLst/>
                <a:latin typeface="+mj-lt"/>
                <a:ea typeface="Calibri" panose="020F0502020204030204" pitchFamily="34" charset="0"/>
                <a:cs typeface="Times New Roman" panose="02020603050405020304" pitchFamily="18" charset="0"/>
              </a:rPr>
              <a:t>on-linear effects in germanium induced by photoexcited carriers by using time resolve ellipsometry:</a:t>
            </a:r>
            <a:endParaRPr lang="en-US" sz="2000" dirty="0">
              <a:latin typeface="+mj-lt"/>
            </a:endParaRPr>
          </a:p>
          <a:p>
            <a:pPr marL="285750" indent="-285750" algn="just">
              <a:buFont typeface="Arial" panose="020B0604020202020204" pitchFamily="34" charset="0"/>
              <a:buChar char="•"/>
            </a:pPr>
            <a:r>
              <a:rPr lang="en-US" sz="2000" dirty="0">
                <a:latin typeface="+mj-lt"/>
              </a:rPr>
              <a:t>Carrier-carrier scattering.</a:t>
            </a:r>
          </a:p>
          <a:p>
            <a:pPr marL="285750" indent="-285750" algn="just">
              <a:buFont typeface="Arial" panose="020B0604020202020204" pitchFamily="34" charset="0"/>
              <a:buChar char="•"/>
            </a:pPr>
            <a:r>
              <a:rPr lang="en-US" sz="2000" dirty="0">
                <a:latin typeface="+mj-lt"/>
              </a:rPr>
              <a:t>Carrier-phonon scattering.</a:t>
            </a:r>
          </a:p>
          <a:p>
            <a:pPr marL="285750" indent="-285750" algn="just">
              <a:buFont typeface="Arial" panose="020B0604020202020204" pitchFamily="34" charset="0"/>
              <a:buChar char="•"/>
            </a:pPr>
            <a:r>
              <a:rPr lang="en-US" sz="2000" dirty="0">
                <a:latin typeface="+mj-lt"/>
              </a:rPr>
              <a:t>Intervalley scattering.</a:t>
            </a:r>
          </a:p>
          <a:p>
            <a:pPr marL="285750" indent="-285750" algn="just">
              <a:buFont typeface="Arial" panose="020B0604020202020204" pitchFamily="34" charset="0"/>
              <a:buChar char="•"/>
            </a:pPr>
            <a:r>
              <a:rPr lang="en-US" sz="2000" dirty="0">
                <a:latin typeface="+mj-lt"/>
              </a:rPr>
              <a:t>Momentum and energy relaxation of hot carriers.</a:t>
            </a:r>
          </a:p>
        </p:txBody>
      </p:sp>
      <p:grpSp>
        <p:nvGrpSpPr>
          <p:cNvPr id="26" name="Group 25">
            <a:extLst>
              <a:ext uri="{FF2B5EF4-FFF2-40B4-BE49-F238E27FC236}">
                <a16:creationId xmlns:a16="http://schemas.microsoft.com/office/drawing/2014/main" id="{478CC110-7554-E03C-3D20-F6A77C6872F5}"/>
              </a:ext>
            </a:extLst>
          </p:cNvPr>
          <p:cNvGrpSpPr/>
          <p:nvPr/>
        </p:nvGrpSpPr>
        <p:grpSpPr>
          <a:xfrm>
            <a:off x="3590540" y="3186447"/>
            <a:ext cx="4544568" cy="2542032"/>
            <a:chOff x="1225300" y="1972731"/>
            <a:chExt cx="6050384" cy="3389830"/>
          </a:xfrm>
          <a:effectLst/>
        </p:grpSpPr>
        <p:sp>
          <p:nvSpPr>
            <p:cNvPr id="27" name="Diamond 26">
              <a:extLst>
                <a:ext uri="{FF2B5EF4-FFF2-40B4-BE49-F238E27FC236}">
                  <a16:creationId xmlns:a16="http://schemas.microsoft.com/office/drawing/2014/main" id="{D28E88B5-6014-1C78-D461-A890961F67B9}"/>
                </a:ext>
              </a:extLst>
            </p:cNvPr>
            <p:cNvSpPr/>
            <p:nvPr/>
          </p:nvSpPr>
          <p:spPr>
            <a:xfrm>
              <a:off x="2578296" y="3517580"/>
              <a:ext cx="3380509" cy="875024"/>
            </a:xfrm>
            <a:prstGeom prst="diamond">
              <a:avLst/>
            </a:prstGeom>
            <a:solidFill>
              <a:srgbClr val="B630A6"/>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8" name="Parallelogram 27">
              <a:extLst>
                <a:ext uri="{FF2B5EF4-FFF2-40B4-BE49-F238E27FC236}">
                  <a16:creationId xmlns:a16="http://schemas.microsoft.com/office/drawing/2014/main" id="{0394DDD1-62B2-467A-400E-9B3D46343848}"/>
                </a:ext>
              </a:extLst>
            </p:cNvPr>
            <p:cNvSpPr/>
            <p:nvPr/>
          </p:nvSpPr>
          <p:spPr>
            <a:xfrm rot="5400000">
              <a:off x="3105468" y="3402961"/>
              <a:ext cx="600851" cy="1732139"/>
            </a:xfrm>
            <a:prstGeom prst="parallelogram">
              <a:avLst>
                <a:gd name="adj" fmla="val 75123"/>
              </a:avLst>
            </a:prstGeom>
            <a:solidFill>
              <a:srgbClr val="B630A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9" name="Parallelogram 28">
              <a:extLst>
                <a:ext uri="{FF2B5EF4-FFF2-40B4-BE49-F238E27FC236}">
                  <a16:creationId xmlns:a16="http://schemas.microsoft.com/office/drawing/2014/main" id="{C8CADC9F-C8B1-E855-45C4-6C0771E5F0FE}"/>
                </a:ext>
              </a:extLst>
            </p:cNvPr>
            <p:cNvSpPr/>
            <p:nvPr/>
          </p:nvSpPr>
          <p:spPr>
            <a:xfrm rot="16200000" flipV="1">
              <a:off x="4845798" y="3398198"/>
              <a:ext cx="600851" cy="1732139"/>
            </a:xfrm>
            <a:prstGeom prst="parallelogram">
              <a:avLst>
                <a:gd name="adj" fmla="val 75123"/>
              </a:avLst>
            </a:prstGeom>
            <a:solidFill>
              <a:srgbClr val="B630A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0" name="Parallelogram 29">
              <a:extLst>
                <a:ext uri="{FF2B5EF4-FFF2-40B4-BE49-F238E27FC236}">
                  <a16:creationId xmlns:a16="http://schemas.microsoft.com/office/drawing/2014/main" id="{0E269B4B-3831-5020-6A43-72DB18BEA0BF}"/>
                </a:ext>
              </a:extLst>
            </p:cNvPr>
            <p:cNvSpPr/>
            <p:nvPr/>
          </p:nvSpPr>
          <p:spPr>
            <a:xfrm rot="5400000">
              <a:off x="3105468" y="3554486"/>
              <a:ext cx="600851" cy="1732139"/>
            </a:xfrm>
            <a:prstGeom prst="parallelogram">
              <a:avLst>
                <a:gd name="adj" fmla="val 75123"/>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1" name="Parallelogram 30">
              <a:extLst>
                <a:ext uri="{FF2B5EF4-FFF2-40B4-BE49-F238E27FC236}">
                  <a16:creationId xmlns:a16="http://schemas.microsoft.com/office/drawing/2014/main" id="{4AA570CF-7C14-BB98-3ACE-DC1F912414B6}"/>
                </a:ext>
              </a:extLst>
            </p:cNvPr>
            <p:cNvSpPr/>
            <p:nvPr/>
          </p:nvSpPr>
          <p:spPr>
            <a:xfrm rot="16200000" flipV="1">
              <a:off x="4845798" y="3554485"/>
              <a:ext cx="600851" cy="1732139"/>
            </a:xfrm>
            <a:prstGeom prst="parallelogram">
              <a:avLst>
                <a:gd name="adj" fmla="val 75123"/>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2" name="Straight Connector 31">
              <a:extLst>
                <a:ext uri="{FF2B5EF4-FFF2-40B4-BE49-F238E27FC236}">
                  <a16:creationId xmlns:a16="http://schemas.microsoft.com/office/drawing/2014/main" id="{2F30703A-F52B-C113-2F35-C9CC7FDBD866}"/>
                </a:ext>
              </a:extLst>
            </p:cNvPr>
            <p:cNvCxnSpPr>
              <a:stCxn id="27" idx="2"/>
            </p:cNvCxnSpPr>
            <p:nvPr/>
          </p:nvCxnSpPr>
          <p:spPr>
            <a:xfrm flipH="1">
              <a:off x="4264455" y="4392604"/>
              <a:ext cx="4096" cy="969957"/>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751C768-62BF-36F1-86C7-FD4ADD11889C}"/>
                </a:ext>
              </a:extLst>
            </p:cNvPr>
            <p:cNvCxnSpPr/>
            <p:nvPr/>
          </p:nvCxnSpPr>
          <p:spPr>
            <a:xfrm flipH="1">
              <a:off x="2533434" y="3959869"/>
              <a:ext cx="4096" cy="969957"/>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Freeform: Shape 33">
              <a:extLst>
                <a:ext uri="{FF2B5EF4-FFF2-40B4-BE49-F238E27FC236}">
                  <a16:creationId xmlns:a16="http://schemas.microsoft.com/office/drawing/2014/main" id="{FCA5B0E8-6B96-95CD-FB02-110A03182023}"/>
                </a:ext>
              </a:extLst>
            </p:cNvPr>
            <p:cNvSpPr/>
            <p:nvPr/>
          </p:nvSpPr>
          <p:spPr>
            <a:xfrm>
              <a:off x="2113800" y="2603943"/>
              <a:ext cx="2154751" cy="1341006"/>
            </a:xfrm>
            <a:custGeom>
              <a:avLst/>
              <a:gdLst>
                <a:gd name="connsiteX0" fmla="*/ 0 w 2676525"/>
                <a:gd name="connsiteY0" fmla="*/ 0 h 3781425"/>
                <a:gd name="connsiteX1" fmla="*/ 0 w 2676525"/>
                <a:gd name="connsiteY1" fmla="*/ 2276475 h 3781425"/>
                <a:gd name="connsiteX2" fmla="*/ 2676525 w 2676525"/>
                <a:gd name="connsiteY2" fmla="*/ 3781425 h 3781425"/>
                <a:gd name="connsiteX3" fmla="*/ 0 w 2676525"/>
                <a:gd name="connsiteY3" fmla="*/ 0 h 3781425"/>
              </a:gdLst>
              <a:ahLst/>
              <a:cxnLst>
                <a:cxn ang="0">
                  <a:pos x="connsiteX0" y="connsiteY0"/>
                </a:cxn>
                <a:cxn ang="0">
                  <a:pos x="connsiteX1" y="connsiteY1"/>
                </a:cxn>
                <a:cxn ang="0">
                  <a:pos x="connsiteX2" y="connsiteY2"/>
                </a:cxn>
                <a:cxn ang="0">
                  <a:pos x="connsiteX3" y="connsiteY3"/>
                </a:cxn>
              </a:cxnLst>
              <a:rect l="l" t="t" r="r" b="b"/>
              <a:pathLst>
                <a:path w="2676525" h="3781425">
                  <a:moveTo>
                    <a:pt x="0" y="0"/>
                  </a:moveTo>
                  <a:lnTo>
                    <a:pt x="0" y="2276475"/>
                  </a:lnTo>
                  <a:lnTo>
                    <a:pt x="2676525" y="3781425"/>
                  </a:lnTo>
                  <a:lnTo>
                    <a:pt x="0" y="0"/>
                  </a:lnTo>
                  <a:close/>
                </a:path>
              </a:pathLst>
            </a:custGeom>
            <a:pattFill prst="wdUpDiag">
              <a:fgClr>
                <a:schemeClr val="tx1"/>
              </a:fgClr>
              <a:bgClr>
                <a:schemeClr val="bg1"/>
              </a:bgClr>
            </a:patt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5" name="Freeform: Shape 34">
              <a:extLst>
                <a:ext uri="{FF2B5EF4-FFF2-40B4-BE49-F238E27FC236}">
                  <a16:creationId xmlns:a16="http://schemas.microsoft.com/office/drawing/2014/main" id="{80BED5A6-4AEE-4E0A-6E4A-19B377C64C63}"/>
                </a:ext>
              </a:extLst>
            </p:cNvPr>
            <p:cNvSpPr/>
            <p:nvPr/>
          </p:nvSpPr>
          <p:spPr>
            <a:xfrm>
              <a:off x="4264025" y="3603625"/>
              <a:ext cx="2181225" cy="752475"/>
            </a:xfrm>
            <a:custGeom>
              <a:avLst/>
              <a:gdLst>
                <a:gd name="connsiteX0" fmla="*/ 0 w 2181225"/>
                <a:gd name="connsiteY0" fmla="*/ 339725 h 752475"/>
                <a:gd name="connsiteX1" fmla="*/ 2181225 w 2181225"/>
                <a:gd name="connsiteY1" fmla="*/ 752475 h 752475"/>
                <a:gd name="connsiteX2" fmla="*/ 2178050 w 2181225"/>
                <a:gd name="connsiteY2" fmla="*/ 0 h 752475"/>
                <a:gd name="connsiteX3" fmla="*/ 0 w 2181225"/>
                <a:gd name="connsiteY3" fmla="*/ 339725 h 752475"/>
              </a:gdLst>
              <a:ahLst/>
              <a:cxnLst>
                <a:cxn ang="0">
                  <a:pos x="connsiteX0" y="connsiteY0"/>
                </a:cxn>
                <a:cxn ang="0">
                  <a:pos x="connsiteX1" y="connsiteY1"/>
                </a:cxn>
                <a:cxn ang="0">
                  <a:pos x="connsiteX2" y="connsiteY2"/>
                </a:cxn>
                <a:cxn ang="0">
                  <a:pos x="connsiteX3" y="connsiteY3"/>
                </a:cxn>
              </a:cxnLst>
              <a:rect l="l" t="t" r="r" b="b"/>
              <a:pathLst>
                <a:path w="2181225" h="752475">
                  <a:moveTo>
                    <a:pt x="0" y="339725"/>
                  </a:moveTo>
                  <a:lnTo>
                    <a:pt x="2181225" y="752475"/>
                  </a:lnTo>
                  <a:cubicBezTo>
                    <a:pt x="2180167" y="501650"/>
                    <a:pt x="2179108" y="250825"/>
                    <a:pt x="2178050" y="0"/>
                  </a:cubicBezTo>
                  <a:lnTo>
                    <a:pt x="0" y="339725"/>
                  </a:lnTo>
                  <a:close/>
                </a:path>
              </a:pathLst>
            </a:custGeom>
            <a:pattFill prst="wdUpDiag">
              <a:fgClr>
                <a:schemeClr val="tx1"/>
              </a:fgClr>
              <a:bgClr>
                <a:schemeClr val="bg1"/>
              </a:bgClr>
            </a:patt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cxnSp>
          <p:nvCxnSpPr>
            <p:cNvPr id="36" name="Straight Connector 35">
              <a:extLst>
                <a:ext uri="{FF2B5EF4-FFF2-40B4-BE49-F238E27FC236}">
                  <a16:creationId xmlns:a16="http://schemas.microsoft.com/office/drawing/2014/main" id="{40703F97-621A-A0E3-9947-CCE4E6F9C3E6}"/>
                </a:ext>
              </a:extLst>
            </p:cNvPr>
            <p:cNvCxnSpPr>
              <a:cxnSpLocks/>
            </p:cNvCxnSpPr>
            <p:nvPr/>
          </p:nvCxnSpPr>
          <p:spPr>
            <a:xfrm rot="21076220">
              <a:off x="4255389" y="3743560"/>
              <a:ext cx="2541975"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7" name="Group 36">
              <a:extLst>
                <a:ext uri="{FF2B5EF4-FFF2-40B4-BE49-F238E27FC236}">
                  <a16:creationId xmlns:a16="http://schemas.microsoft.com/office/drawing/2014/main" id="{8E357C10-D040-5D2E-EAB3-3AB9E3174DB3}"/>
                </a:ext>
              </a:extLst>
            </p:cNvPr>
            <p:cNvGrpSpPr/>
            <p:nvPr/>
          </p:nvGrpSpPr>
          <p:grpSpPr>
            <a:xfrm rot="1815988">
              <a:off x="6540082" y="2982413"/>
              <a:ext cx="305175" cy="1137715"/>
              <a:chOff x="5306047" y="958071"/>
              <a:chExt cx="552449" cy="1531129"/>
            </a:xfrm>
          </p:grpSpPr>
          <p:cxnSp>
            <p:nvCxnSpPr>
              <p:cNvPr id="68" name="Straight Connector 67">
                <a:extLst>
                  <a:ext uri="{FF2B5EF4-FFF2-40B4-BE49-F238E27FC236}">
                    <a16:creationId xmlns:a16="http://schemas.microsoft.com/office/drawing/2014/main" id="{AFDDAA35-1B5F-A14A-649C-7DEFDDCA36F0}"/>
                  </a:ext>
                </a:extLst>
              </p:cNvPr>
              <p:cNvCxnSpPr>
                <a:cxnSpLocks/>
                <a:stCxn id="70" idx="2"/>
                <a:endCxn id="70" idx="6"/>
              </p:cNvCxnSpPr>
              <p:nvPr/>
            </p:nvCxnSpPr>
            <p:spPr>
              <a:xfrm>
                <a:off x="5306047" y="1723636"/>
                <a:ext cx="55244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03BF7E8F-11B5-7679-3F63-3F9569DB3D6D}"/>
                  </a:ext>
                </a:extLst>
              </p:cNvPr>
              <p:cNvCxnSpPr>
                <a:cxnSpLocks/>
                <a:stCxn id="70" idx="0"/>
                <a:endCxn id="70" idx="4"/>
              </p:cNvCxnSpPr>
              <p:nvPr/>
            </p:nvCxnSpPr>
            <p:spPr>
              <a:xfrm>
                <a:off x="5582272" y="958071"/>
                <a:ext cx="0" cy="1531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0" name="Oval 69">
                <a:extLst>
                  <a:ext uri="{FF2B5EF4-FFF2-40B4-BE49-F238E27FC236}">
                    <a16:creationId xmlns:a16="http://schemas.microsoft.com/office/drawing/2014/main" id="{1DE91993-947D-D37E-3D07-F1D7545C3EF5}"/>
                  </a:ext>
                </a:extLst>
              </p:cNvPr>
              <p:cNvSpPr/>
              <p:nvPr/>
            </p:nvSpPr>
            <p:spPr>
              <a:xfrm>
                <a:off x="5306047" y="958071"/>
                <a:ext cx="552449" cy="153112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cxnSp>
            <p:nvCxnSpPr>
              <p:cNvPr id="71" name="Straight Arrow Connector 70">
                <a:extLst>
                  <a:ext uri="{FF2B5EF4-FFF2-40B4-BE49-F238E27FC236}">
                    <a16:creationId xmlns:a16="http://schemas.microsoft.com/office/drawing/2014/main" id="{804BDF4B-E7F7-4E1E-E5EA-6976AA854028}"/>
                  </a:ext>
                </a:extLst>
              </p:cNvPr>
              <p:cNvCxnSpPr>
                <a:cxnSpLocks/>
              </p:cNvCxnSpPr>
              <p:nvPr/>
            </p:nvCxnSpPr>
            <p:spPr>
              <a:xfrm flipV="1">
                <a:off x="5582271" y="958071"/>
                <a:ext cx="0" cy="765564"/>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38" name="Straight Arrow Connector 37">
              <a:extLst>
                <a:ext uri="{FF2B5EF4-FFF2-40B4-BE49-F238E27FC236}">
                  <a16:creationId xmlns:a16="http://schemas.microsoft.com/office/drawing/2014/main" id="{DE1A2321-CB71-FC88-44E7-E9BDB2FBB9ED}"/>
                </a:ext>
              </a:extLst>
            </p:cNvPr>
            <p:cNvCxnSpPr>
              <a:cxnSpLocks/>
            </p:cNvCxnSpPr>
            <p:nvPr/>
          </p:nvCxnSpPr>
          <p:spPr>
            <a:xfrm flipH="1">
              <a:off x="6258652" y="3554999"/>
              <a:ext cx="452904" cy="23787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787E3F8-D192-3F7E-8732-2375166B9A49}"/>
                </a:ext>
              </a:extLst>
            </p:cNvPr>
            <p:cNvCxnSpPr>
              <a:cxnSpLocks/>
            </p:cNvCxnSpPr>
            <p:nvPr/>
          </p:nvCxnSpPr>
          <p:spPr>
            <a:xfrm flipH="1" flipV="1">
              <a:off x="6569017" y="3026890"/>
              <a:ext cx="129422" cy="533386"/>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CC59BAFB-A76F-F98E-2A5A-73B079B8B4CB}"/>
                </a:ext>
              </a:extLst>
            </p:cNvPr>
            <p:cNvCxnSpPr>
              <a:cxnSpLocks/>
            </p:cNvCxnSpPr>
            <p:nvPr/>
          </p:nvCxnSpPr>
          <p:spPr>
            <a:xfrm flipV="1">
              <a:off x="6560881" y="3478092"/>
              <a:ext cx="693998" cy="10624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41" name="Freeform: Shape 40">
              <a:extLst>
                <a:ext uri="{FF2B5EF4-FFF2-40B4-BE49-F238E27FC236}">
                  <a16:creationId xmlns:a16="http://schemas.microsoft.com/office/drawing/2014/main" id="{464466F7-B766-CCC3-D251-5822E4BA2797}"/>
                </a:ext>
              </a:extLst>
            </p:cNvPr>
            <p:cNvSpPr/>
            <p:nvPr/>
          </p:nvSpPr>
          <p:spPr>
            <a:xfrm>
              <a:off x="3419476" y="3636168"/>
              <a:ext cx="828675" cy="302419"/>
            </a:xfrm>
            <a:custGeom>
              <a:avLst/>
              <a:gdLst>
                <a:gd name="connsiteX0" fmla="*/ 0 w 828675"/>
                <a:gd name="connsiteY0" fmla="*/ 104775 h 302419"/>
                <a:gd name="connsiteX1" fmla="*/ 369094 w 828675"/>
                <a:gd name="connsiteY1" fmla="*/ 0 h 302419"/>
                <a:gd name="connsiteX2" fmla="*/ 828675 w 828675"/>
                <a:gd name="connsiteY2" fmla="*/ 302419 h 302419"/>
                <a:gd name="connsiteX3" fmla="*/ 0 w 828675"/>
                <a:gd name="connsiteY3" fmla="*/ 104775 h 302419"/>
              </a:gdLst>
              <a:ahLst/>
              <a:cxnLst>
                <a:cxn ang="0">
                  <a:pos x="connsiteX0" y="connsiteY0"/>
                </a:cxn>
                <a:cxn ang="0">
                  <a:pos x="connsiteX1" y="connsiteY1"/>
                </a:cxn>
                <a:cxn ang="0">
                  <a:pos x="connsiteX2" y="connsiteY2"/>
                </a:cxn>
                <a:cxn ang="0">
                  <a:pos x="connsiteX3" y="connsiteY3"/>
                </a:cxn>
              </a:cxnLst>
              <a:rect l="l" t="t" r="r" b="b"/>
              <a:pathLst>
                <a:path w="828675" h="302419">
                  <a:moveTo>
                    <a:pt x="0" y="104775"/>
                  </a:moveTo>
                  <a:lnTo>
                    <a:pt x="369094" y="0"/>
                  </a:lnTo>
                  <a:lnTo>
                    <a:pt x="828675" y="302419"/>
                  </a:lnTo>
                  <a:lnTo>
                    <a:pt x="0" y="104775"/>
                  </a:lnTo>
                  <a:close/>
                </a:path>
              </a:pathLst>
            </a:custGeom>
            <a:pattFill prst="wdUpDiag">
              <a:fgClr>
                <a:schemeClr val="tx1"/>
              </a:fgClr>
              <a:bgClr>
                <a:srgbClr val="B630A6"/>
              </a:bgClr>
            </a:patt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42" name="Straight Connector 41">
              <a:extLst>
                <a:ext uri="{FF2B5EF4-FFF2-40B4-BE49-F238E27FC236}">
                  <a16:creationId xmlns:a16="http://schemas.microsoft.com/office/drawing/2014/main" id="{C50BDAF3-7158-3723-B3AA-98AAB84E9539}"/>
                </a:ext>
              </a:extLst>
            </p:cNvPr>
            <p:cNvCxnSpPr>
              <a:cxnSpLocks/>
              <a:stCxn id="27" idx="0"/>
              <a:endCxn id="27" idx="1"/>
            </p:cNvCxnSpPr>
            <p:nvPr/>
          </p:nvCxnSpPr>
          <p:spPr>
            <a:xfrm flipH="1">
              <a:off x="2578296" y="3517580"/>
              <a:ext cx="1690255" cy="437512"/>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id="{0AB011E1-1F12-9881-46B8-055410250EAF}"/>
                </a:ext>
              </a:extLst>
            </p:cNvPr>
            <p:cNvGrpSpPr/>
            <p:nvPr/>
          </p:nvGrpSpPr>
          <p:grpSpPr>
            <a:xfrm rot="1910382">
              <a:off x="1916286" y="3266666"/>
              <a:ext cx="2547329" cy="0"/>
              <a:chOff x="2939071" y="2471442"/>
              <a:chExt cx="2547329" cy="0"/>
            </a:xfrm>
          </p:grpSpPr>
          <p:cxnSp>
            <p:nvCxnSpPr>
              <p:cNvPr id="66" name="Straight Connector 65">
                <a:extLst>
                  <a:ext uri="{FF2B5EF4-FFF2-40B4-BE49-F238E27FC236}">
                    <a16:creationId xmlns:a16="http://schemas.microsoft.com/office/drawing/2014/main" id="{122A8212-B971-9700-7BAF-0B1979EAEB7A}"/>
                  </a:ext>
                </a:extLst>
              </p:cNvPr>
              <p:cNvCxnSpPr>
                <a:cxnSpLocks/>
              </p:cNvCxnSpPr>
              <p:nvPr/>
            </p:nvCxnSpPr>
            <p:spPr>
              <a:xfrm>
                <a:off x="2944425" y="2471442"/>
                <a:ext cx="2541975"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FB7C67EE-1CBA-7ADF-B8D9-71743BC4F8DA}"/>
                  </a:ext>
                </a:extLst>
              </p:cNvPr>
              <p:cNvCxnSpPr>
                <a:cxnSpLocks/>
              </p:cNvCxnSpPr>
              <p:nvPr/>
            </p:nvCxnSpPr>
            <p:spPr>
              <a:xfrm>
                <a:off x="2939071" y="2471442"/>
                <a:ext cx="1332892" cy="0"/>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44" name="Freeform: Shape 43">
              <a:extLst>
                <a:ext uri="{FF2B5EF4-FFF2-40B4-BE49-F238E27FC236}">
                  <a16:creationId xmlns:a16="http://schemas.microsoft.com/office/drawing/2014/main" id="{5D64EC57-F668-0B41-7D43-9DDD1C3E307D}"/>
                </a:ext>
              </a:extLst>
            </p:cNvPr>
            <p:cNvSpPr/>
            <p:nvPr/>
          </p:nvSpPr>
          <p:spPr>
            <a:xfrm>
              <a:off x="4275548" y="3787989"/>
              <a:ext cx="1733550" cy="438150"/>
            </a:xfrm>
            <a:custGeom>
              <a:avLst/>
              <a:gdLst>
                <a:gd name="connsiteX0" fmla="*/ 0 w 1733550"/>
                <a:gd name="connsiteY0" fmla="*/ 159544 h 438150"/>
                <a:gd name="connsiteX1" fmla="*/ 1016794 w 1733550"/>
                <a:gd name="connsiteY1" fmla="*/ 0 h 438150"/>
                <a:gd name="connsiteX2" fmla="*/ 1726407 w 1733550"/>
                <a:gd name="connsiteY2" fmla="*/ 185738 h 438150"/>
                <a:gd name="connsiteX3" fmla="*/ 1733550 w 1733550"/>
                <a:gd name="connsiteY3" fmla="*/ 338138 h 438150"/>
                <a:gd name="connsiteX4" fmla="*/ 1381125 w 1733550"/>
                <a:gd name="connsiteY4" fmla="*/ 438150 h 438150"/>
                <a:gd name="connsiteX5" fmla="*/ 0 w 1733550"/>
                <a:gd name="connsiteY5" fmla="*/ 159544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3550" h="438150">
                  <a:moveTo>
                    <a:pt x="0" y="159544"/>
                  </a:moveTo>
                  <a:lnTo>
                    <a:pt x="1016794" y="0"/>
                  </a:lnTo>
                  <a:lnTo>
                    <a:pt x="1726407" y="185738"/>
                  </a:lnTo>
                  <a:lnTo>
                    <a:pt x="1733550" y="338138"/>
                  </a:lnTo>
                  <a:lnTo>
                    <a:pt x="1381125" y="438150"/>
                  </a:lnTo>
                  <a:lnTo>
                    <a:pt x="0" y="159544"/>
                  </a:lnTo>
                  <a:close/>
                </a:path>
              </a:pathLst>
            </a:custGeom>
            <a:pattFill prst="wdUpDiag">
              <a:fgClr>
                <a:schemeClr val="tx1"/>
              </a:fgClr>
              <a:bgClr>
                <a:srgbClr val="B630A6"/>
              </a:bgClr>
            </a:patt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45" name="Straight Connector 44">
              <a:extLst>
                <a:ext uri="{FF2B5EF4-FFF2-40B4-BE49-F238E27FC236}">
                  <a16:creationId xmlns:a16="http://schemas.microsoft.com/office/drawing/2014/main" id="{EA91AB96-EA02-6D3E-E210-AEF4B6BA5FCE}"/>
                </a:ext>
              </a:extLst>
            </p:cNvPr>
            <p:cNvCxnSpPr>
              <a:cxnSpLocks/>
            </p:cNvCxnSpPr>
            <p:nvPr/>
          </p:nvCxnSpPr>
          <p:spPr>
            <a:xfrm flipH="1">
              <a:off x="4268551" y="3958461"/>
              <a:ext cx="1751933" cy="443667"/>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A54869F0-014B-88C1-2395-913D887A903B}"/>
                </a:ext>
              </a:extLst>
            </p:cNvPr>
            <p:cNvCxnSpPr>
              <a:cxnSpLocks/>
            </p:cNvCxnSpPr>
            <p:nvPr/>
          </p:nvCxnSpPr>
          <p:spPr>
            <a:xfrm flipH="1" flipV="1">
              <a:off x="4268551" y="3517580"/>
              <a:ext cx="1737599" cy="440881"/>
            </a:xfrm>
            <a:prstGeom prst="line">
              <a:avLst/>
            </a:prstGeom>
            <a:ln w="349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4BC6DE34-4959-59EE-7DF2-EDEE47242BF1}"/>
                </a:ext>
              </a:extLst>
            </p:cNvPr>
            <p:cNvCxnSpPr>
              <a:cxnSpLocks/>
            </p:cNvCxnSpPr>
            <p:nvPr/>
          </p:nvCxnSpPr>
          <p:spPr>
            <a:xfrm flipH="1">
              <a:off x="4265566" y="4264267"/>
              <a:ext cx="1746974" cy="46481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Freeform: Shape 47">
              <a:extLst>
                <a:ext uri="{FF2B5EF4-FFF2-40B4-BE49-F238E27FC236}">
                  <a16:creationId xmlns:a16="http://schemas.microsoft.com/office/drawing/2014/main" id="{A6F7C137-1392-0E6F-8F0F-6C1623304584}"/>
                </a:ext>
              </a:extLst>
            </p:cNvPr>
            <p:cNvSpPr/>
            <p:nvPr/>
          </p:nvSpPr>
          <p:spPr>
            <a:xfrm>
              <a:off x="5662613" y="4129088"/>
              <a:ext cx="357187" cy="145256"/>
            </a:xfrm>
            <a:custGeom>
              <a:avLst/>
              <a:gdLst>
                <a:gd name="connsiteX0" fmla="*/ 0 w 357187"/>
                <a:gd name="connsiteY0" fmla="*/ 83343 h 145256"/>
                <a:gd name="connsiteX1" fmla="*/ 357187 w 357187"/>
                <a:gd name="connsiteY1" fmla="*/ 145256 h 145256"/>
                <a:gd name="connsiteX2" fmla="*/ 342900 w 357187"/>
                <a:gd name="connsiteY2" fmla="*/ 0 h 145256"/>
                <a:gd name="connsiteX3" fmla="*/ 0 w 357187"/>
                <a:gd name="connsiteY3" fmla="*/ 83343 h 145256"/>
              </a:gdLst>
              <a:ahLst/>
              <a:cxnLst>
                <a:cxn ang="0">
                  <a:pos x="connsiteX0" y="connsiteY0"/>
                </a:cxn>
                <a:cxn ang="0">
                  <a:pos x="connsiteX1" y="connsiteY1"/>
                </a:cxn>
                <a:cxn ang="0">
                  <a:pos x="connsiteX2" y="connsiteY2"/>
                </a:cxn>
                <a:cxn ang="0">
                  <a:pos x="connsiteX3" y="connsiteY3"/>
                </a:cxn>
              </a:cxnLst>
              <a:rect l="l" t="t" r="r" b="b"/>
              <a:pathLst>
                <a:path w="357187" h="145256">
                  <a:moveTo>
                    <a:pt x="0" y="83343"/>
                  </a:moveTo>
                  <a:lnTo>
                    <a:pt x="357187" y="145256"/>
                  </a:lnTo>
                  <a:lnTo>
                    <a:pt x="342900" y="0"/>
                  </a:lnTo>
                  <a:lnTo>
                    <a:pt x="0" y="83343"/>
                  </a:lnTo>
                  <a:close/>
                </a:path>
              </a:pathLst>
            </a:custGeom>
            <a:pattFill prst="wdUpDiag">
              <a:fgClr>
                <a:schemeClr val="tx1"/>
              </a:fgClr>
              <a:bgClr>
                <a:srgbClr val="00B050"/>
              </a:bgClr>
            </a:patt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49" name="Straight Connector 48">
              <a:extLst>
                <a:ext uri="{FF2B5EF4-FFF2-40B4-BE49-F238E27FC236}">
                  <a16:creationId xmlns:a16="http://schemas.microsoft.com/office/drawing/2014/main" id="{BED161D9-D767-E731-B7F9-BA2A2FFD1605}"/>
                </a:ext>
              </a:extLst>
            </p:cNvPr>
            <p:cNvCxnSpPr/>
            <p:nvPr/>
          </p:nvCxnSpPr>
          <p:spPr>
            <a:xfrm flipH="1">
              <a:off x="6010492" y="3959869"/>
              <a:ext cx="4096" cy="969957"/>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001B587C-2FDF-0D9C-64C8-A0A62E3C2813}"/>
                </a:ext>
              </a:extLst>
            </p:cNvPr>
            <p:cNvCxnSpPr>
              <a:cxnSpLocks/>
            </p:cNvCxnSpPr>
            <p:nvPr/>
          </p:nvCxnSpPr>
          <p:spPr>
            <a:xfrm flipH="1">
              <a:off x="4266503" y="4119495"/>
              <a:ext cx="1746037" cy="45136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3E702B32-C046-B4BA-4146-0CE044FF9FFD}"/>
                </a:ext>
              </a:extLst>
            </p:cNvPr>
            <p:cNvCxnSpPr>
              <a:cxnSpLocks/>
            </p:cNvCxnSpPr>
            <p:nvPr/>
          </p:nvCxnSpPr>
          <p:spPr>
            <a:xfrm flipV="1">
              <a:off x="2436099" y="2293647"/>
              <a:ext cx="238003" cy="495242"/>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49F05067-A157-1B10-A53B-508E6FDFF843}"/>
                </a:ext>
              </a:extLst>
            </p:cNvPr>
            <p:cNvCxnSpPr>
              <a:cxnSpLocks/>
            </p:cNvCxnSpPr>
            <p:nvPr/>
          </p:nvCxnSpPr>
          <p:spPr>
            <a:xfrm rot="842889" flipH="1">
              <a:off x="1975103" y="2728428"/>
              <a:ext cx="452904" cy="23787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477C7F56-9803-7816-31EE-5A42011896F1}"/>
                </a:ext>
              </a:extLst>
            </p:cNvPr>
            <p:cNvCxnSpPr>
              <a:cxnSpLocks/>
            </p:cNvCxnSpPr>
            <p:nvPr/>
          </p:nvCxnSpPr>
          <p:spPr>
            <a:xfrm flipV="1">
              <a:off x="2103239" y="2535546"/>
              <a:ext cx="157447" cy="326417"/>
            </a:xfrm>
            <a:prstGeom prst="line">
              <a:avLst/>
            </a:prstGeom>
            <a:ln w="952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30CCF303-D2DC-CE05-0714-6405C4627232}"/>
                </a:ext>
              </a:extLst>
            </p:cNvPr>
            <p:cNvCxnSpPr>
              <a:cxnSpLocks/>
            </p:cNvCxnSpPr>
            <p:nvPr/>
          </p:nvCxnSpPr>
          <p:spPr>
            <a:xfrm flipV="1">
              <a:off x="2254551" y="2468171"/>
              <a:ext cx="323745" cy="76182"/>
            </a:xfrm>
            <a:prstGeom prst="line">
              <a:avLst/>
            </a:prstGeom>
            <a:ln w="952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EE168609-5AAF-4BF4-F381-0AE4E3B54E00}"/>
                </a:ext>
              </a:extLst>
            </p:cNvPr>
            <p:cNvCxnSpPr>
              <a:cxnSpLocks/>
            </p:cNvCxnSpPr>
            <p:nvPr/>
          </p:nvCxnSpPr>
          <p:spPr>
            <a:xfrm flipH="1" flipV="1">
              <a:off x="2254552" y="2535540"/>
              <a:ext cx="174550" cy="248183"/>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011ABC29-A932-400C-52A7-E005AA0E9465}"/>
                </a:ext>
              </a:extLst>
            </p:cNvPr>
            <p:cNvSpPr txBox="1"/>
            <p:nvPr/>
          </p:nvSpPr>
          <p:spPr>
            <a:xfrm>
              <a:off x="3030450" y="4571756"/>
              <a:ext cx="1001801" cy="328339"/>
            </a:xfrm>
            <a:prstGeom prst="rect">
              <a:avLst/>
            </a:prstGeom>
            <a:noFill/>
          </p:spPr>
          <p:txBody>
            <a:bodyPr wrap="square" rtlCol="0">
              <a:spAutoFit/>
            </a:bodyPr>
            <a:lstStyle/>
            <a:p>
              <a:r>
                <a:rPr lang="en-US" sz="1000" b="1" dirty="0"/>
                <a:t>Sample</a:t>
              </a: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883C946-B868-FA83-4FCC-A45283374500}"/>
                    </a:ext>
                  </a:extLst>
                </p:cNvPr>
                <p:cNvSpPr txBox="1"/>
                <p:nvPr/>
              </p:nvSpPr>
              <p:spPr>
                <a:xfrm>
                  <a:off x="2539824" y="1972731"/>
                  <a:ext cx="407632" cy="3283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effectLst/>
                            <a:latin typeface="Cambria Math" panose="02040503050406030204" pitchFamily="18" charset="0"/>
                          </a:rPr>
                          <m:t>𝑝</m:t>
                        </m:r>
                      </m:oMath>
                    </m:oMathPara>
                  </a14:m>
                  <a:endParaRPr lang="en-US" sz="1000" dirty="0">
                    <a:effectLst/>
                  </a:endParaRPr>
                </a:p>
              </p:txBody>
            </p:sp>
          </mc:Choice>
          <mc:Fallback xmlns="">
            <p:sp>
              <p:nvSpPr>
                <p:cNvPr id="57" name="TextBox 56">
                  <a:extLst>
                    <a:ext uri="{FF2B5EF4-FFF2-40B4-BE49-F238E27FC236}">
                      <a16:creationId xmlns:a16="http://schemas.microsoft.com/office/drawing/2014/main" id="{D883C946-B868-FA83-4FCC-A45283374500}"/>
                    </a:ext>
                  </a:extLst>
                </p:cNvPr>
                <p:cNvSpPr txBox="1">
                  <a:spLocks noRot="1" noChangeAspect="1" noMove="1" noResize="1" noEditPoints="1" noAdjustHandles="1" noChangeArrowheads="1" noChangeShapeType="1" noTextEdit="1"/>
                </p:cNvSpPr>
                <p:nvPr/>
              </p:nvSpPr>
              <p:spPr>
                <a:xfrm>
                  <a:off x="2539824" y="1972731"/>
                  <a:ext cx="407632" cy="32833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76AA599D-6A38-46B2-989B-F2B388DECF2B}"/>
                    </a:ext>
                  </a:extLst>
                </p:cNvPr>
                <p:cNvSpPr txBox="1"/>
                <p:nvPr/>
              </p:nvSpPr>
              <p:spPr>
                <a:xfrm>
                  <a:off x="1612539" y="2698754"/>
                  <a:ext cx="407632" cy="3283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effectLst/>
                            <a:latin typeface="Cambria Math" panose="02040503050406030204" pitchFamily="18" charset="0"/>
                          </a:rPr>
                          <m:t>𝑠</m:t>
                        </m:r>
                      </m:oMath>
                    </m:oMathPara>
                  </a14:m>
                  <a:endParaRPr lang="en-US" sz="1000" dirty="0">
                    <a:effectLst/>
                  </a:endParaRPr>
                </a:p>
              </p:txBody>
            </p:sp>
          </mc:Choice>
          <mc:Fallback xmlns="">
            <p:sp>
              <p:nvSpPr>
                <p:cNvPr id="58" name="TextBox 57">
                  <a:extLst>
                    <a:ext uri="{FF2B5EF4-FFF2-40B4-BE49-F238E27FC236}">
                      <a16:creationId xmlns:a16="http://schemas.microsoft.com/office/drawing/2014/main" id="{76AA599D-6A38-46B2-989B-F2B388DECF2B}"/>
                    </a:ext>
                  </a:extLst>
                </p:cNvPr>
                <p:cNvSpPr txBox="1">
                  <a:spLocks noRot="1" noChangeAspect="1" noMove="1" noResize="1" noEditPoints="1" noAdjustHandles="1" noChangeArrowheads="1" noChangeShapeType="1" noTextEdit="1"/>
                </p:cNvSpPr>
                <p:nvPr/>
              </p:nvSpPr>
              <p:spPr>
                <a:xfrm>
                  <a:off x="1612539" y="2698754"/>
                  <a:ext cx="407632" cy="32833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E5F10FE3-CFD5-6C23-EAFF-35FF092B6E97}"/>
                    </a:ext>
                  </a:extLst>
                </p:cNvPr>
                <p:cNvSpPr txBox="1"/>
                <p:nvPr/>
              </p:nvSpPr>
              <p:spPr>
                <a:xfrm>
                  <a:off x="2015083" y="2208363"/>
                  <a:ext cx="407632" cy="3283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solidFill>
                              <a:srgbClr val="FF0000"/>
                            </a:solidFill>
                            <a:effectLst/>
                            <a:latin typeface="Cambria Math" panose="02040503050406030204" pitchFamily="18" charset="0"/>
                          </a:rPr>
                          <m:t>𝐸</m:t>
                        </m:r>
                      </m:oMath>
                    </m:oMathPara>
                  </a14:m>
                  <a:endParaRPr lang="en-US" sz="1000" dirty="0">
                    <a:solidFill>
                      <a:srgbClr val="FF0000"/>
                    </a:solidFill>
                    <a:effectLst/>
                  </a:endParaRPr>
                </a:p>
              </p:txBody>
            </p:sp>
          </mc:Choice>
          <mc:Fallback xmlns="">
            <p:sp>
              <p:nvSpPr>
                <p:cNvPr id="59" name="TextBox 58">
                  <a:extLst>
                    <a:ext uri="{FF2B5EF4-FFF2-40B4-BE49-F238E27FC236}">
                      <a16:creationId xmlns:a16="http://schemas.microsoft.com/office/drawing/2014/main" id="{E5F10FE3-CFD5-6C23-EAFF-35FF092B6E97}"/>
                    </a:ext>
                  </a:extLst>
                </p:cNvPr>
                <p:cNvSpPr txBox="1">
                  <a:spLocks noRot="1" noChangeAspect="1" noMove="1" noResize="1" noEditPoints="1" noAdjustHandles="1" noChangeArrowheads="1" noChangeShapeType="1" noTextEdit="1"/>
                </p:cNvSpPr>
                <p:nvPr/>
              </p:nvSpPr>
              <p:spPr>
                <a:xfrm>
                  <a:off x="2015083" y="2208363"/>
                  <a:ext cx="407632" cy="328339"/>
                </a:xfrm>
                <a:prstGeom prst="rect">
                  <a:avLst/>
                </a:prstGeom>
                <a:blipFill>
                  <a:blip r:embed="rId8"/>
                  <a:stretch>
                    <a:fillRect/>
                  </a:stretch>
                </a:blipFill>
              </p:spPr>
              <p:txBody>
                <a:bodyPr/>
                <a:lstStyle/>
                <a:p>
                  <a:r>
                    <a:rPr lang="en-US">
                      <a:noFill/>
                    </a:rPr>
                    <a:t> </a:t>
                  </a:r>
                </a:p>
              </p:txBody>
            </p:sp>
          </mc:Fallback>
        </mc:AlternateContent>
        <p:cxnSp>
          <p:nvCxnSpPr>
            <p:cNvPr id="60" name="Straight Connector 59">
              <a:extLst>
                <a:ext uri="{FF2B5EF4-FFF2-40B4-BE49-F238E27FC236}">
                  <a16:creationId xmlns:a16="http://schemas.microsoft.com/office/drawing/2014/main" id="{7EC48282-1D2E-6339-9BFA-434D1F492D82}"/>
                </a:ext>
              </a:extLst>
            </p:cNvPr>
            <p:cNvCxnSpPr>
              <a:cxnSpLocks/>
            </p:cNvCxnSpPr>
            <p:nvPr/>
          </p:nvCxnSpPr>
          <p:spPr>
            <a:xfrm>
              <a:off x="4265723" y="2411317"/>
              <a:ext cx="4447" cy="151547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Arc 60">
              <a:extLst>
                <a:ext uri="{FF2B5EF4-FFF2-40B4-BE49-F238E27FC236}">
                  <a16:creationId xmlns:a16="http://schemas.microsoft.com/office/drawing/2014/main" id="{F9A055C4-0EF6-CFA8-583D-B2AB36910FFB}"/>
                </a:ext>
              </a:extLst>
            </p:cNvPr>
            <p:cNvSpPr/>
            <p:nvPr/>
          </p:nvSpPr>
          <p:spPr>
            <a:xfrm>
              <a:off x="4014852" y="3568253"/>
              <a:ext cx="408842" cy="426153"/>
            </a:xfrm>
            <a:prstGeom prst="arc">
              <a:avLst>
                <a:gd name="adj1" fmla="val 11030828"/>
                <a:gd name="adj2" fmla="val 17184691"/>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AE8B4EC0-9772-3640-9EFF-4FD655CBDEA4}"/>
                    </a:ext>
                  </a:extLst>
                </p:cNvPr>
                <p:cNvSpPr txBox="1"/>
                <p:nvPr/>
              </p:nvSpPr>
              <p:spPr>
                <a:xfrm>
                  <a:off x="3779825" y="3144879"/>
                  <a:ext cx="407632" cy="3283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effectLst/>
                            <a:latin typeface="Cambria Math" panose="02040503050406030204" pitchFamily="18" charset="0"/>
                          </a:rPr>
                          <m:t>𝜙</m:t>
                        </m:r>
                      </m:oMath>
                    </m:oMathPara>
                  </a14:m>
                  <a:endParaRPr lang="en-US" sz="1000" dirty="0">
                    <a:effectLst/>
                  </a:endParaRPr>
                </a:p>
              </p:txBody>
            </p:sp>
          </mc:Choice>
          <mc:Fallback xmlns="">
            <p:sp>
              <p:nvSpPr>
                <p:cNvPr id="62" name="TextBox 61">
                  <a:extLst>
                    <a:ext uri="{FF2B5EF4-FFF2-40B4-BE49-F238E27FC236}">
                      <a16:creationId xmlns:a16="http://schemas.microsoft.com/office/drawing/2014/main" id="{AE8B4EC0-9772-3640-9EFF-4FD655CBDEA4}"/>
                    </a:ext>
                  </a:extLst>
                </p:cNvPr>
                <p:cNvSpPr txBox="1">
                  <a:spLocks noRot="1" noChangeAspect="1" noMove="1" noResize="1" noEditPoints="1" noAdjustHandles="1" noChangeArrowheads="1" noChangeShapeType="1" noTextEdit="1"/>
                </p:cNvSpPr>
                <p:nvPr/>
              </p:nvSpPr>
              <p:spPr>
                <a:xfrm>
                  <a:off x="3779825" y="3144879"/>
                  <a:ext cx="407632" cy="328339"/>
                </a:xfrm>
                <a:prstGeom prst="rect">
                  <a:avLst/>
                </a:prstGeom>
                <a:blipFill>
                  <a:blip r:embed="rId9"/>
                  <a:stretch>
                    <a:fillRect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F59D7B41-BB54-E129-AA66-F7CBC2FB0641}"/>
                    </a:ext>
                  </a:extLst>
                </p:cNvPr>
                <p:cNvSpPr txBox="1"/>
                <p:nvPr/>
              </p:nvSpPr>
              <p:spPr>
                <a:xfrm>
                  <a:off x="6868052" y="2753108"/>
                  <a:ext cx="407632" cy="3283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solidFill>
                              <a:srgbClr val="FF0000"/>
                            </a:solidFill>
                            <a:effectLst/>
                            <a:latin typeface="Cambria Math" panose="02040503050406030204" pitchFamily="18" charset="0"/>
                          </a:rPr>
                          <m:t>𝐸</m:t>
                        </m:r>
                      </m:oMath>
                    </m:oMathPara>
                  </a14:m>
                  <a:endParaRPr lang="en-US" sz="1000" dirty="0">
                    <a:solidFill>
                      <a:srgbClr val="FF0000"/>
                    </a:solidFill>
                    <a:effectLst/>
                  </a:endParaRPr>
                </a:p>
              </p:txBody>
            </p:sp>
          </mc:Choice>
          <mc:Fallback xmlns="">
            <p:sp>
              <p:nvSpPr>
                <p:cNvPr id="63" name="TextBox 62">
                  <a:extLst>
                    <a:ext uri="{FF2B5EF4-FFF2-40B4-BE49-F238E27FC236}">
                      <a16:creationId xmlns:a16="http://schemas.microsoft.com/office/drawing/2014/main" id="{F59D7B41-BB54-E129-AA66-F7CBC2FB0641}"/>
                    </a:ext>
                  </a:extLst>
                </p:cNvPr>
                <p:cNvSpPr txBox="1">
                  <a:spLocks noRot="1" noChangeAspect="1" noMove="1" noResize="1" noEditPoints="1" noAdjustHandles="1" noChangeArrowheads="1" noChangeShapeType="1" noTextEdit="1"/>
                </p:cNvSpPr>
                <p:nvPr/>
              </p:nvSpPr>
              <p:spPr>
                <a:xfrm>
                  <a:off x="6868052" y="2753108"/>
                  <a:ext cx="407632" cy="328339"/>
                </a:xfrm>
                <a:prstGeom prst="rect">
                  <a:avLst/>
                </a:prstGeom>
                <a:blipFill>
                  <a:blip r:embed="rId8"/>
                  <a:stretch>
                    <a:fillRect/>
                  </a:stretch>
                </a:blipFill>
              </p:spPr>
              <p:txBody>
                <a:bodyPr/>
                <a:lstStyle/>
                <a:p>
                  <a:r>
                    <a:rPr lang="en-US">
                      <a:noFill/>
                    </a:rPr>
                    <a:t> </a:t>
                  </a:r>
                </a:p>
              </p:txBody>
            </p:sp>
          </mc:Fallback>
        </mc:AlternateContent>
        <p:sp>
          <p:nvSpPr>
            <p:cNvPr id="64" name="TextBox 63">
              <a:extLst>
                <a:ext uri="{FF2B5EF4-FFF2-40B4-BE49-F238E27FC236}">
                  <a16:creationId xmlns:a16="http://schemas.microsoft.com/office/drawing/2014/main" id="{BE1F6CBD-E7B1-33DB-3200-7D0037094A67}"/>
                </a:ext>
              </a:extLst>
            </p:cNvPr>
            <p:cNvSpPr txBox="1"/>
            <p:nvPr/>
          </p:nvSpPr>
          <p:spPr>
            <a:xfrm>
              <a:off x="1225300" y="3673934"/>
              <a:ext cx="1227999" cy="533551"/>
            </a:xfrm>
            <a:prstGeom prst="rect">
              <a:avLst/>
            </a:prstGeom>
            <a:noFill/>
          </p:spPr>
          <p:txBody>
            <a:bodyPr wrap="square" rtlCol="0">
              <a:spAutoFit/>
            </a:bodyPr>
            <a:lstStyle/>
            <a:p>
              <a:pPr algn="ctr"/>
              <a:r>
                <a:rPr lang="en-US" sz="1000" b="1" dirty="0"/>
                <a:t>Plane of incidence</a:t>
              </a:r>
            </a:p>
          </p:txBody>
        </p:sp>
        <p:cxnSp>
          <p:nvCxnSpPr>
            <p:cNvPr id="65" name="Straight Connector 64">
              <a:extLst>
                <a:ext uri="{FF2B5EF4-FFF2-40B4-BE49-F238E27FC236}">
                  <a16:creationId xmlns:a16="http://schemas.microsoft.com/office/drawing/2014/main" id="{5E6FD91A-2EE7-D9BC-1CC5-F26EB57D0AF0}"/>
                </a:ext>
              </a:extLst>
            </p:cNvPr>
            <p:cNvCxnSpPr>
              <a:cxnSpLocks/>
            </p:cNvCxnSpPr>
            <p:nvPr/>
          </p:nvCxnSpPr>
          <p:spPr>
            <a:xfrm flipV="1">
              <a:off x="1947976" y="3418502"/>
              <a:ext cx="846621" cy="325058"/>
            </a:xfrm>
            <a:prstGeom prst="line">
              <a:avLst/>
            </a:prstGeom>
            <a:ln w="9525">
              <a:solidFill>
                <a:schemeClr val="tx1"/>
              </a:solidFill>
              <a:prstDash val="soli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0501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79043-279E-63D1-958C-1F9AE0CE6992}"/>
            </a:ext>
          </a:extLst>
        </p:cNvPr>
        <p:cNvGrpSpPr/>
        <p:nvPr/>
      </p:nvGrpSpPr>
      <p:grpSpPr>
        <a:xfrm>
          <a:off x="0" y="0"/>
          <a:ext cx="0" cy="0"/>
          <a:chOff x="0" y="0"/>
          <a:chExt cx="0" cy="0"/>
        </a:xfrm>
      </p:grpSpPr>
      <p:pic>
        <p:nvPicPr>
          <p:cNvPr id="8" name="Graphic 7">
            <a:extLst>
              <a:ext uri="{FF2B5EF4-FFF2-40B4-BE49-F238E27FC236}">
                <a16:creationId xmlns:a16="http://schemas.microsoft.com/office/drawing/2014/main" id="{84D13B37-EDC7-EF1B-68D9-CE84FF81EE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5016" y="1130858"/>
            <a:ext cx="5334000" cy="4000500"/>
          </a:xfrm>
          <a:prstGeom prst="rect">
            <a:avLst/>
          </a:prstGeom>
        </p:spPr>
      </p:pic>
      <p:sp>
        <p:nvSpPr>
          <p:cNvPr id="7" name="Slide Number Placeholder 6">
            <a:extLst>
              <a:ext uri="{FF2B5EF4-FFF2-40B4-BE49-F238E27FC236}">
                <a16:creationId xmlns:a16="http://schemas.microsoft.com/office/drawing/2014/main" id="{CD1DD748-8575-E73D-0CCA-32FC6DF54234}"/>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7</a:t>
            </a:fld>
            <a:endParaRPr lang="en-US" sz="1600" dirty="0"/>
          </a:p>
        </p:txBody>
      </p:sp>
      <p:sp>
        <p:nvSpPr>
          <p:cNvPr id="12" name="Title 1">
            <a:extLst>
              <a:ext uri="{FF2B5EF4-FFF2-40B4-BE49-F238E27FC236}">
                <a16:creationId xmlns:a16="http://schemas.microsoft.com/office/drawing/2014/main" id="{1CDA3A16-1583-85D3-B5E0-D45E4F9AD154}"/>
              </a:ext>
            </a:extLst>
          </p:cNvPr>
          <p:cNvSpPr>
            <a:spLocks noGrp="1"/>
          </p:cNvSpPr>
          <p:nvPr>
            <p:ph type="title"/>
          </p:nvPr>
        </p:nvSpPr>
        <p:spPr>
          <a:xfrm>
            <a:off x="0" y="1"/>
            <a:ext cx="10515600" cy="915894"/>
          </a:xfrm>
        </p:spPr>
        <p:txBody>
          <a:bodyPr>
            <a:normAutofit/>
          </a:bodyPr>
          <a:lstStyle/>
          <a:p>
            <a:r>
              <a:rPr lang="en-US" sz="3600" kern="100" dirty="0">
                <a:solidFill>
                  <a:schemeClr val="accent6"/>
                </a:solidFill>
                <a:latin typeface="Tahoma" panose="020B0604030504040204" pitchFamily="34" charset="0"/>
                <a:ea typeface="Tahoma" panose="020B0604030504040204" pitchFamily="34" charset="0"/>
                <a:cs typeface="Tahoma" panose="020B0604030504040204" pitchFamily="34" charset="0"/>
              </a:rPr>
              <a:t>Dielectric function of Ge</a:t>
            </a:r>
            <a:endParaRPr lang="en-US" sz="3500" dirty="0"/>
          </a:p>
        </p:txBody>
      </p:sp>
      <p:sp>
        <p:nvSpPr>
          <p:cNvPr id="11" name="Google Shape;99;p16">
            <a:extLst>
              <a:ext uri="{FF2B5EF4-FFF2-40B4-BE49-F238E27FC236}">
                <a16:creationId xmlns:a16="http://schemas.microsoft.com/office/drawing/2014/main" id="{0217DB1B-75D0-D2AE-C41D-C48AA698FD1F}"/>
              </a:ext>
            </a:extLst>
          </p:cNvPr>
          <p:cNvSpPr txBox="1"/>
          <p:nvPr/>
        </p:nvSpPr>
        <p:spPr>
          <a:xfrm>
            <a:off x="6090270" y="5811598"/>
            <a:ext cx="5492130" cy="830966"/>
          </a:xfrm>
          <a:prstGeom prst="rect">
            <a:avLst/>
          </a:prstGeom>
          <a:noFill/>
          <a:ln>
            <a:noFill/>
          </a:ln>
        </p:spPr>
        <p:txBody>
          <a:bodyPr spcFirstLastPara="1" wrap="square" lIns="91425" tIns="91425" rIns="91425" bIns="91425" anchor="t" anchorCtr="0">
            <a:spAutoFit/>
          </a:bodyPr>
          <a:lstStyle/>
          <a:p>
            <a:r>
              <a:rPr lang="en-US" dirty="0">
                <a:solidFill>
                  <a:schemeClr val="bg1"/>
                </a:solidFill>
                <a:latin typeface="+mj-lt"/>
                <a:ea typeface="Calibri"/>
                <a:cs typeface="Times New Roman"/>
                <a:sym typeface="Times New Roman"/>
              </a:rPr>
              <a:t>P. Yu and M. Cardona, </a:t>
            </a:r>
            <a:r>
              <a:rPr lang="en-US" i="1" dirty="0">
                <a:solidFill>
                  <a:schemeClr val="bg1"/>
                </a:solidFill>
                <a:latin typeface="+mj-lt"/>
                <a:ea typeface="Calibri"/>
                <a:cs typeface="Times New Roman"/>
                <a:sym typeface="Times New Roman"/>
              </a:rPr>
              <a:t>Fundamentals of Semiconductors</a:t>
            </a:r>
            <a:r>
              <a:rPr lang="en-US" dirty="0">
                <a:solidFill>
                  <a:schemeClr val="bg1"/>
                </a:solidFill>
                <a:latin typeface="+mj-lt"/>
                <a:ea typeface="Calibri"/>
                <a:cs typeface="Times New Roman"/>
                <a:sym typeface="Times New Roman"/>
              </a:rPr>
              <a:t> (Springer, Berlin, 1996).</a:t>
            </a:r>
          </a:p>
          <a:p>
            <a:r>
              <a:rPr lang="fr-FR" dirty="0">
                <a:solidFill>
                  <a:schemeClr val="bg1"/>
                </a:solidFill>
                <a:ea typeface="Calibri"/>
                <a:cs typeface="Times New Roman"/>
                <a:sym typeface="Times New Roman"/>
              </a:rPr>
              <a:t>C. </a:t>
            </a:r>
            <a:r>
              <a:rPr lang="fr-FR" dirty="0" err="1">
                <a:solidFill>
                  <a:schemeClr val="bg1"/>
                </a:solidFill>
                <a:ea typeface="Calibri"/>
                <a:cs typeface="Times New Roman"/>
                <a:sym typeface="Times New Roman"/>
              </a:rPr>
              <a:t>Emminger</a:t>
            </a:r>
            <a:r>
              <a:rPr lang="fr-FR" dirty="0">
                <a:solidFill>
                  <a:schemeClr val="bg1"/>
                </a:solidFill>
                <a:ea typeface="Calibri"/>
                <a:cs typeface="Times New Roman"/>
                <a:sym typeface="Times New Roman"/>
              </a:rPr>
              <a:t> </a:t>
            </a:r>
            <a:r>
              <a:rPr lang="en-US" i="1" dirty="0">
                <a:solidFill>
                  <a:schemeClr val="bg1"/>
                </a:solidFill>
                <a:ea typeface="Calibri"/>
                <a:cs typeface="Times New Roman"/>
                <a:sym typeface="Times New Roman"/>
              </a:rPr>
              <a:t>et al.</a:t>
            </a:r>
            <a:r>
              <a:rPr lang="fr-FR" dirty="0">
                <a:solidFill>
                  <a:schemeClr val="bg1"/>
                </a:solidFill>
                <a:ea typeface="Calibri"/>
                <a:cs typeface="Times New Roman"/>
                <a:sym typeface="Times New Roman"/>
              </a:rPr>
              <a:t>, J. Vac. </a:t>
            </a:r>
            <a:r>
              <a:rPr lang="fr-FR" dirty="0" err="1">
                <a:solidFill>
                  <a:schemeClr val="bg1"/>
                </a:solidFill>
                <a:ea typeface="Calibri"/>
                <a:cs typeface="Times New Roman"/>
                <a:sym typeface="Times New Roman"/>
              </a:rPr>
              <a:t>Sci</a:t>
            </a:r>
            <a:r>
              <a:rPr lang="fr-FR" dirty="0">
                <a:solidFill>
                  <a:schemeClr val="bg1"/>
                </a:solidFill>
                <a:ea typeface="Calibri"/>
                <a:cs typeface="Times New Roman"/>
                <a:sym typeface="Times New Roman"/>
              </a:rPr>
              <a:t>. </a:t>
            </a:r>
            <a:r>
              <a:rPr lang="fr-FR" dirty="0" err="1">
                <a:solidFill>
                  <a:schemeClr val="bg1"/>
                </a:solidFill>
                <a:ea typeface="Calibri"/>
                <a:cs typeface="Times New Roman"/>
                <a:sym typeface="Times New Roman"/>
              </a:rPr>
              <a:t>Technol</a:t>
            </a:r>
            <a:r>
              <a:rPr lang="fr-FR" dirty="0">
                <a:solidFill>
                  <a:schemeClr val="bg1"/>
                </a:solidFill>
                <a:ea typeface="Calibri"/>
                <a:cs typeface="Times New Roman"/>
                <a:sym typeface="Times New Roman"/>
              </a:rPr>
              <a:t>. B </a:t>
            </a:r>
            <a:r>
              <a:rPr lang="fr-FR" b="1" dirty="0">
                <a:solidFill>
                  <a:schemeClr val="bg1"/>
                </a:solidFill>
                <a:ea typeface="Calibri"/>
                <a:cs typeface="Times New Roman"/>
                <a:sym typeface="Times New Roman"/>
              </a:rPr>
              <a:t>38</a:t>
            </a:r>
            <a:r>
              <a:rPr lang="fr-FR" dirty="0">
                <a:solidFill>
                  <a:schemeClr val="bg1"/>
                </a:solidFill>
                <a:ea typeface="Calibri"/>
                <a:cs typeface="Times New Roman"/>
                <a:sym typeface="Times New Roman"/>
              </a:rPr>
              <a:t>, 012202 (2020).</a:t>
            </a:r>
          </a:p>
        </p:txBody>
      </p:sp>
      <p:grpSp>
        <p:nvGrpSpPr>
          <p:cNvPr id="23" name="Group 22">
            <a:extLst>
              <a:ext uri="{FF2B5EF4-FFF2-40B4-BE49-F238E27FC236}">
                <a16:creationId xmlns:a16="http://schemas.microsoft.com/office/drawing/2014/main" id="{E4563F92-B544-E5CE-FB9B-11A9B0174633}"/>
              </a:ext>
            </a:extLst>
          </p:cNvPr>
          <p:cNvGrpSpPr/>
          <p:nvPr/>
        </p:nvGrpSpPr>
        <p:grpSpPr>
          <a:xfrm>
            <a:off x="494884" y="939492"/>
            <a:ext cx="5238752" cy="4204957"/>
            <a:chOff x="385554" y="1267481"/>
            <a:chExt cx="5238752" cy="4204957"/>
          </a:xfrm>
        </p:grpSpPr>
        <p:sp>
          <p:nvSpPr>
            <p:cNvPr id="20" name="TextBox 19">
              <a:extLst>
                <a:ext uri="{FF2B5EF4-FFF2-40B4-BE49-F238E27FC236}">
                  <a16:creationId xmlns:a16="http://schemas.microsoft.com/office/drawing/2014/main" id="{02497C7A-5402-7D7E-3F06-C4BDD62B0283}"/>
                </a:ext>
              </a:extLst>
            </p:cNvPr>
            <p:cNvSpPr txBox="1"/>
            <p:nvPr/>
          </p:nvSpPr>
          <p:spPr>
            <a:xfrm>
              <a:off x="385554" y="5133884"/>
              <a:ext cx="5238749" cy="338554"/>
            </a:xfrm>
            <a:prstGeom prst="rect">
              <a:avLst/>
            </a:prstGeom>
            <a:solidFill>
              <a:srgbClr val="D9F2D0"/>
            </a:solidFill>
            <a:ln w="38100">
              <a:solidFill>
                <a:srgbClr val="47D45A"/>
              </a:solidFill>
            </a:ln>
          </p:spPr>
          <p:txBody>
            <a:bodyPr wrap="square" rtlCol="0">
              <a:spAutoFit/>
            </a:bodyPr>
            <a:lstStyle/>
            <a:p>
              <a:pPr algn="ctr"/>
              <a:r>
                <a:rPr lang="en-US" sz="1600" b="1" dirty="0"/>
                <a:t>Band Structure of Ge</a:t>
              </a:r>
            </a:p>
          </p:txBody>
        </p:sp>
        <p:pic>
          <p:nvPicPr>
            <p:cNvPr id="22" name="Graphic 21">
              <a:extLst>
                <a:ext uri="{FF2B5EF4-FFF2-40B4-BE49-F238E27FC236}">
                  <a16:creationId xmlns:a16="http://schemas.microsoft.com/office/drawing/2014/main" id="{9BE4EC66-7DBD-D102-5696-6465246DB6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556" y="1323884"/>
              <a:ext cx="5238750" cy="3810000"/>
            </a:xfrm>
            <a:prstGeom prst="rect">
              <a:avLst/>
            </a:prstGeom>
          </p:spPr>
        </p:pic>
        <p:sp>
          <p:nvSpPr>
            <p:cNvPr id="18" name="Rectangle 17">
              <a:extLst>
                <a:ext uri="{FF2B5EF4-FFF2-40B4-BE49-F238E27FC236}">
                  <a16:creationId xmlns:a16="http://schemas.microsoft.com/office/drawing/2014/main" id="{0158B2EF-482F-3127-B289-AC8FB33FB79B}"/>
                </a:ext>
              </a:extLst>
            </p:cNvPr>
            <p:cNvSpPr/>
            <p:nvPr/>
          </p:nvSpPr>
          <p:spPr>
            <a:xfrm>
              <a:off x="385555" y="1267481"/>
              <a:ext cx="5238750" cy="3866403"/>
            </a:xfrm>
            <a:prstGeom prst="rect">
              <a:avLst/>
            </a:prstGeom>
            <a:noFill/>
            <a:ln w="38100">
              <a:solidFill>
                <a:srgbClr val="47D4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195146A7-A487-04FE-F67A-FFD2AE2BDB66}"/>
              </a:ext>
            </a:extLst>
          </p:cNvPr>
          <p:cNvGrpSpPr/>
          <p:nvPr/>
        </p:nvGrpSpPr>
        <p:grpSpPr>
          <a:xfrm>
            <a:off x="6248395" y="1096734"/>
            <a:ext cx="5334005" cy="4374225"/>
            <a:chOff x="6458361" y="1158152"/>
            <a:chExt cx="5334005" cy="4374225"/>
          </a:xfrm>
        </p:grpSpPr>
        <p:sp>
          <p:nvSpPr>
            <p:cNvPr id="4" name="Rectangle 3">
              <a:extLst>
                <a:ext uri="{FF2B5EF4-FFF2-40B4-BE49-F238E27FC236}">
                  <a16:creationId xmlns:a16="http://schemas.microsoft.com/office/drawing/2014/main" id="{81404849-FC31-FFB6-0CA7-D7357D4AF69D}"/>
                </a:ext>
              </a:extLst>
            </p:cNvPr>
            <p:cNvSpPr/>
            <p:nvPr/>
          </p:nvSpPr>
          <p:spPr>
            <a:xfrm>
              <a:off x="6458366" y="1158152"/>
              <a:ext cx="5334000" cy="4035671"/>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A03D276-0994-CE6F-9FAA-01E961ABBF4B}"/>
                </a:ext>
              </a:extLst>
            </p:cNvPr>
            <p:cNvSpPr txBox="1"/>
            <p:nvPr/>
          </p:nvSpPr>
          <p:spPr>
            <a:xfrm>
              <a:off x="6458361" y="5193823"/>
              <a:ext cx="5334000" cy="338554"/>
            </a:xfrm>
            <a:prstGeom prst="rect">
              <a:avLst/>
            </a:prstGeom>
            <a:solidFill>
              <a:srgbClr val="FABCD6"/>
            </a:solidFill>
            <a:ln w="38100">
              <a:solidFill>
                <a:srgbClr val="EF3784"/>
              </a:solidFill>
            </a:ln>
          </p:spPr>
          <p:txBody>
            <a:bodyPr wrap="square" rtlCol="0">
              <a:spAutoFit/>
            </a:bodyPr>
            <a:lstStyle/>
            <a:p>
              <a:pPr algn="ctr"/>
              <a:r>
                <a:rPr lang="en-US" sz="1600" b="1" dirty="0">
                  <a:solidFill>
                    <a:schemeClr val="tx1"/>
                  </a:solidFill>
                </a:rPr>
                <a:t>Dielectric Function of Ge</a:t>
              </a:r>
              <a:endParaRPr lang="en-US" sz="1600" b="1" dirty="0"/>
            </a:p>
          </p:txBody>
        </p:sp>
      </p:grpSp>
      <p:grpSp>
        <p:nvGrpSpPr>
          <p:cNvPr id="9" name="Group 8">
            <a:extLst>
              <a:ext uri="{FF2B5EF4-FFF2-40B4-BE49-F238E27FC236}">
                <a16:creationId xmlns:a16="http://schemas.microsoft.com/office/drawing/2014/main" id="{D70C2533-4D8D-B4D8-6651-518775513C94}"/>
              </a:ext>
            </a:extLst>
          </p:cNvPr>
          <p:cNvGrpSpPr/>
          <p:nvPr/>
        </p:nvGrpSpPr>
        <p:grpSpPr>
          <a:xfrm>
            <a:off x="6251713" y="1096734"/>
            <a:ext cx="5334005" cy="4374225"/>
            <a:chOff x="6458361" y="1158152"/>
            <a:chExt cx="5334005" cy="4374225"/>
          </a:xfrm>
        </p:grpSpPr>
        <p:pic>
          <p:nvPicPr>
            <p:cNvPr id="10" name="Graphic 9">
              <a:extLst>
                <a:ext uri="{FF2B5EF4-FFF2-40B4-BE49-F238E27FC236}">
                  <a16:creationId xmlns:a16="http://schemas.microsoft.com/office/drawing/2014/main" id="{14A9654F-3262-F1B7-7B8C-46A92B6515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58366" y="1193331"/>
              <a:ext cx="5334000" cy="4000500"/>
            </a:xfrm>
            <a:prstGeom prst="rect">
              <a:avLst/>
            </a:prstGeom>
          </p:spPr>
        </p:pic>
        <p:sp>
          <p:nvSpPr>
            <p:cNvPr id="13" name="Rectangle 12">
              <a:extLst>
                <a:ext uri="{FF2B5EF4-FFF2-40B4-BE49-F238E27FC236}">
                  <a16:creationId xmlns:a16="http://schemas.microsoft.com/office/drawing/2014/main" id="{BDDB5FE8-DC5D-1BAC-26D4-F1C27604794E}"/>
                </a:ext>
              </a:extLst>
            </p:cNvPr>
            <p:cNvSpPr/>
            <p:nvPr/>
          </p:nvSpPr>
          <p:spPr>
            <a:xfrm>
              <a:off x="6458366" y="1158152"/>
              <a:ext cx="5334000" cy="4035671"/>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DEE9137-5832-84A9-C51F-F19D5C645F54}"/>
                </a:ext>
              </a:extLst>
            </p:cNvPr>
            <p:cNvSpPr txBox="1"/>
            <p:nvPr/>
          </p:nvSpPr>
          <p:spPr>
            <a:xfrm>
              <a:off x="6458361" y="5193823"/>
              <a:ext cx="5334000" cy="338554"/>
            </a:xfrm>
            <a:prstGeom prst="rect">
              <a:avLst/>
            </a:prstGeom>
            <a:solidFill>
              <a:srgbClr val="FABCD6"/>
            </a:solidFill>
            <a:ln w="38100">
              <a:solidFill>
                <a:srgbClr val="EF3784"/>
              </a:solidFill>
            </a:ln>
          </p:spPr>
          <p:txBody>
            <a:bodyPr wrap="square" rtlCol="0">
              <a:spAutoFit/>
            </a:bodyPr>
            <a:lstStyle/>
            <a:p>
              <a:pPr algn="ctr"/>
              <a:r>
                <a:rPr lang="en-US" sz="1600" b="1" dirty="0">
                  <a:solidFill>
                    <a:schemeClr val="tx1"/>
                  </a:solidFill>
                </a:rPr>
                <a:t>Dielectric Function of Ge</a:t>
              </a:r>
              <a:endParaRPr lang="en-US" sz="1600" b="1" dirty="0"/>
            </a:p>
          </p:txBody>
        </p:sp>
      </p:grpSp>
      <p:grpSp>
        <p:nvGrpSpPr>
          <p:cNvPr id="15" name="Group 14">
            <a:extLst>
              <a:ext uri="{FF2B5EF4-FFF2-40B4-BE49-F238E27FC236}">
                <a16:creationId xmlns:a16="http://schemas.microsoft.com/office/drawing/2014/main" id="{33474F33-AFC7-2B15-9088-32C2CB07318F}"/>
              </a:ext>
            </a:extLst>
          </p:cNvPr>
          <p:cNvGrpSpPr/>
          <p:nvPr/>
        </p:nvGrpSpPr>
        <p:grpSpPr>
          <a:xfrm>
            <a:off x="7742582" y="376818"/>
            <a:ext cx="1182757" cy="4539569"/>
            <a:chOff x="7742582" y="376818"/>
            <a:chExt cx="1182757" cy="4539569"/>
          </a:xfrm>
        </p:grpSpPr>
        <p:sp>
          <p:nvSpPr>
            <p:cNvPr id="16" name="Rectangle 15">
              <a:extLst>
                <a:ext uri="{FF2B5EF4-FFF2-40B4-BE49-F238E27FC236}">
                  <a16:creationId xmlns:a16="http://schemas.microsoft.com/office/drawing/2014/main" id="{709E31D7-70DF-3B77-AFB0-AE5CDCD022D1}"/>
                </a:ext>
              </a:extLst>
            </p:cNvPr>
            <p:cNvSpPr/>
            <p:nvPr/>
          </p:nvSpPr>
          <p:spPr>
            <a:xfrm>
              <a:off x="7742582" y="951074"/>
              <a:ext cx="1182757" cy="3965313"/>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EC7F489-FADC-7D50-ABAA-7AD6EA4E2219}"/>
                </a:ext>
              </a:extLst>
            </p:cNvPr>
            <p:cNvSpPr txBox="1"/>
            <p:nvPr/>
          </p:nvSpPr>
          <p:spPr>
            <a:xfrm>
              <a:off x="7743029" y="376818"/>
              <a:ext cx="1182309" cy="584775"/>
            </a:xfrm>
            <a:prstGeom prst="rect">
              <a:avLst/>
            </a:prstGeom>
            <a:solidFill>
              <a:srgbClr val="FFC000"/>
            </a:solidFill>
          </p:spPr>
          <p:txBody>
            <a:bodyPr wrap="square" rtlCol="0">
              <a:spAutoFit/>
            </a:bodyPr>
            <a:lstStyle/>
            <a:p>
              <a:pPr algn="ctr"/>
              <a:r>
                <a:rPr lang="en-US" sz="1600" dirty="0"/>
                <a:t>Probing range</a:t>
              </a:r>
            </a:p>
          </p:txBody>
        </p:sp>
      </p:grpSp>
      <p:cxnSp>
        <p:nvCxnSpPr>
          <p:cNvPr id="6" name="Straight Arrow Connector 5">
            <a:extLst>
              <a:ext uri="{FF2B5EF4-FFF2-40B4-BE49-F238E27FC236}">
                <a16:creationId xmlns:a16="http://schemas.microsoft.com/office/drawing/2014/main" id="{5A1B8483-DBDE-384D-AED4-F2F213442554}"/>
              </a:ext>
            </a:extLst>
          </p:cNvPr>
          <p:cNvCxnSpPr>
            <a:cxnSpLocks/>
          </p:cNvCxnSpPr>
          <p:nvPr/>
        </p:nvCxnSpPr>
        <p:spPr>
          <a:xfrm>
            <a:off x="1245996" y="2810919"/>
            <a:ext cx="0" cy="261257"/>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7476A85-EAC6-54B2-DD8C-11075E1CB1B0}"/>
              </a:ext>
            </a:extLst>
          </p:cNvPr>
          <p:cNvSpPr txBox="1"/>
          <p:nvPr/>
        </p:nvSpPr>
        <p:spPr>
          <a:xfrm>
            <a:off x="1112017" y="2519900"/>
            <a:ext cx="525864" cy="307777"/>
          </a:xfrm>
          <a:prstGeom prst="rect">
            <a:avLst/>
          </a:prstGeom>
          <a:noFill/>
        </p:spPr>
        <p:txBody>
          <a:bodyPr wrap="square" rtlCol="0">
            <a:spAutoFit/>
          </a:bodyPr>
          <a:lstStyle/>
          <a:p>
            <a:r>
              <a:rPr lang="en-US" b="1" kern="100" dirty="0">
                <a:solidFill>
                  <a:schemeClr val="tx1"/>
                </a:solidFill>
                <a:latin typeface="Calibri" panose="020F0502020204030204" pitchFamily="34" charset="0"/>
                <a:ea typeface="Calibri" panose="020F0502020204030204" pitchFamily="34" charset="0"/>
                <a:cs typeface="Calibri" panose="020F0502020204030204" pitchFamily="34" charset="0"/>
              </a:rPr>
              <a:t>E</a:t>
            </a:r>
            <a:r>
              <a:rPr lang="en-US" b="1" kern="100" baseline="-25000" dirty="0">
                <a:solidFill>
                  <a:schemeClr val="tx1"/>
                </a:solidFill>
                <a:latin typeface="Calibri" panose="020F0502020204030204" pitchFamily="34" charset="0"/>
                <a:ea typeface="Calibri" panose="020F0502020204030204" pitchFamily="34" charset="0"/>
                <a:cs typeface="Calibri" panose="020F0502020204030204" pitchFamily="34" charset="0"/>
              </a:rPr>
              <a:t>ind</a:t>
            </a:r>
            <a:endParaRPr lang="en-US" b="1"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7F49C7D-28B6-8417-AEC6-3930C85FB13A}"/>
                  </a:ext>
                </a:extLst>
              </p:cNvPr>
              <p:cNvSpPr txBox="1"/>
              <p:nvPr/>
            </p:nvSpPr>
            <p:spPr>
              <a:xfrm>
                <a:off x="951113" y="5242644"/>
                <a:ext cx="4529557" cy="984437"/>
              </a:xfrm>
              <a:prstGeom prst="rect">
                <a:avLst/>
              </a:prstGeom>
              <a:solidFill>
                <a:srgbClr val="FFC000"/>
              </a:solidFill>
            </p:spPr>
            <p:txBody>
              <a:bodyPr wrap="square">
                <a:spAutoFit/>
              </a:bodyPr>
              <a:lstStyle/>
              <a:p>
                <a:pPr algn="ctr"/>
                <a:r>
                  <a:rPr lang="en-US" sz="1600" dirty="0"/>
                  <a:t>Critical points when the JDOS becomes singular</a:t>
                </a:r>
              </a:p>
              <a:p>
                <a:pPr algn="ct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𝐽</m:t>
                          </m:r>
                        </m:e>
                        <m:sub>
                          <m:r>
                            <m:rPr>
                              <m:sty m:val="p"/>
                            </m:rPr>
                            <a:rPr lang="en-US" sz="1600" b="0" i="0" smtClean="0">
                              <a:latin typeface="Cambria Math" panose="02040503050406030204" pitchFamily="18" charset="0"/>
                            </a:rPr>
                            <m:t>CV</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𝐸</m:t>
                          </m:r>
                        </m:e>
                      </m:d>
                      <m:r>
                        <a:rPr lang="en-US" sz="1600" b="0" i="1" smtClean="0">
                          <a:latin typeface="Cambria Math" panose="02040503050406030204" pitchFamily="18" charset="0"/>
                        </a:rPr>
                        <m:t>∝</m:t>
                      </m:r>
                      <m:nary>
                        <m:naryPr>
                          <m:limLoc m:val="undOvr"/>
                          <m:subHide m:val="on"/>
                          <m:supHide m:val="on"/>
                          <m:ctrlPr>
                            <a:rPr lang="en-US" sz="1600" b="0" i="1" smtClean="0">
                              <a:latin typeface="Cambria Math" panose="02040503050406030204" pitchFamily="18" charset="0"/>
                            </a:rPr>
                          </m:ctrlPr>
                        </m:naryPr>
                        <m:sub/>
                        <m:sup/>
                        <m:e>
                          <m:f>
                            <m:fPr>
                              <m:ctrlPr>
                                <a:rPr lang="en-US" sz="1600" b="0" i="1" smtClean="0">
                                  <a:latin typeface="Cambria Math" panose="02040503050406030204" pitchFamily="18" charset="0"/>
                                </a:rPr>
                              </m:ctrlPr>
                            </m:fPr>
                            <m:num>
                              <m:r>
                                <m:rPr>
                                  <m:sty m:val="p"/>
                                </m:rPr>
                                <a:rPr lang="en-US" sz="1600" b="0" i="1" smtClean="0">
                                  <a:latin typeface="Cambria Math" panose="02040503050406030204" pitchFamily="18" charset="0"/>
                                </a:rPr>
                                <m:t>d</m:t>
                              </m:r>
                              <m:r>
                                <a:rPr lang="en-US" sz="1600" b="1" i="0" smtClean="0">
                                  <a:latin typeface="Cambria Math" panose="02040503050406030204" pitchFamily="18" charset="0"/>
                                </a:rPr>
                                <m:t>𝐒</m:t>
                              </m:r>
                            </m:num>
                            <m:den>
                              <m:d>
                                <m:dPr>
                                  <m:begChr m:val="|"/>
                                  <m:endChr m:val="|"/>
                                  <m:ctrlPr>
                                    <a:rPr lang="en-US" sz="1600" b="1" i="1" smtClean="0">
                                      <a:latin typeface="Cambria Math" panose="02040503050406030204" pitchFamily="18" charset="0"/>
                                    </a:rPr>
                                  </m:ctrlPr>
                                </m:dPr>
                                <m:e>
                                  <m:sSub>
                                    <m:sSubPr>
                                      <m:ctrlPr>
                                        <a:rPr lang="en-US" sz="1600" b="1" i="1" smtClean="0">
                                          <a:latin typeface="Cambria Math" panose="02040503050406030204" pitchFamily="18" charset="0"/>
                                          <a:ea typeface="Cambria Math" panose="02040503050406030204" pitchFamily="18" charset="0"/>
                                        </a:rPr>
                                      </m:ctrlPr>
                                    </m:sSubPr>
                                    <m:e>
                                      <m:r>
                                        <a:rPr lang="en-US" sz="1600" b="1" i="0" smtClean="0">
                                          <a:latin typeface="Cambria Math" panose="02040503050406030204" pitchFamily="18" charset="0"/>
                                          <a:ea typeface="Cambria Math" panose="02040503050406030204" pitchFamily="18" charset="0"/>
                                        </a:rPr>
                                        <m:t>𝛁</m:t>
                                      </m:r>
                                    </m:e>
                                    <m:sub>
                                      <m:r>
                                        <a:rPr lang="en-US" sz="1600" b="1" i="0" smtClean="0">
                                          <a:latin typeface="Cambria Math" panose="02040503050406030204" pitchFamily="18" charset="0"/>
                                          <a:ea typeface="Cambria Math" panose="02040503050406030204" pitchFamily="18" charset="0"/>
                                        </a:rPr>
                                        <m:t>𝐤</m:t>
                                      </m:r>
                                    </m:sub>
                                  </m:sSub>
                                  <m:d>
                                    <m:dPr>
                                      <m:begChr m:val="["/>
                                      <m:endChr m:val="]"/>
                                      <m:ctrlPr>
                                        <a:rPr lang="en-US" sz="1600" b="1" i="1" smtClean="0">
                                          <a:latin typeface="Cambria Math" panose="02040503050406030204" pitchFamily="18" charset="0"/>
                                          <a:ea typeface="Cambria Math" panose="02040503050406030204" pitchFamily="18" charset="0"/>
                                        </a:rPr>
                                      </m:ctrlPr>
                                    </m:dPr>
                                    <m:e>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m:rPr>
                                              <m:sty m:val="p"/>
                                            </m:rPr>
                                            <a:rPr lang="en-US" sz="1600" b="0" i="0" smtClean="0">
                                              <a:latin typeface="Cambria Math" panose="02040503050406030204" pitchFamily="18" charset="0"/>
                                              <a:ea typeface="Cambria Math" panose="02040503050406030204" pitchFamily="18" charset="0"/>
                                            </a:rPr>
                                            <m:t>C</m:t>
                                          </m:r>
                                        </m:sub>
                                      </m:sSub>
                                      <m:d>
                                        <m:dPr>
                                          <m:ctrlPr>
                                            <a:rPr lang="en-US" sz="1600" b="1" i="1" smtClean="0">
                                              <a:latin typeface="Cambria Math" panose="02040503050406030204" pitchFamily="18" charset="0"/>
                                              <a:ea typeface="Cambria Math" panose="02040503050406030204" pitchFamily="18" charset="0"/>
                                            </a:rPr>
                                          </m:ctrlPr>
                                        </m:dPr>
                                        <m:e>
                                          <m:r>
                                            <a:rPr lang="en-US" sz="1600" b="1">
                                              <a:latin typeface="Cambria Math" panose="02040503050406030204" pitchFamily="18" charset="0"/>
                                              <a:ea typeface="Cambria Math" panose="02040503050406030204" pitchFamily="18" charset="0"/>
                                            </a:rPr>
                                            <m:t>𝐤</m:t>
                                          </m:r>
                                        </m:e>
                                      </m:d>
                                      <m:r>
                                        <a:rPr lang="en-US" sz="1600" b="1" i="1" smtClean="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m:rPr>
                                              <m:sty m:val="p"/>
                                            </m:rPr>
                                            <a:rPr lang="en-US" sz="1600" b="0" i="0" smtClean="0">
                                              <a:latin typeface="Cambria Math" panose="02040503050406030204" pitchFamily="18" charset="0"/>
                                              <a:ea typeface="Cambria Math" panose="02040503050406030204" pitchFamily="18" charset="0"/>
                                            </a:rPr>
                                            <m:t>V</m:t>
                                          </m:r>
                                        </m:sub>
                                      </m:sSub>
                                      <m:r>
                                        <a:rPr lang="en-US" sz="1600" b="1" i="1">
                                          <a:latin typeface="Cambria Math" panose="02040503050406030204" pitchFamily="18" charset="0"/>
                                          <a:ea typeface="Cambria Math" panose="02040503050406030204" pitchFamily="18" charset="0"/>
                                        </a:rPr>
                                        <m:t>(</m:t>
                                      </m:r>
                                      <m:r>
                                        <a:rPr lang="en-US" sz="1600" b="1">
                                          <a:latin typeface="Cambria Math" panose="02040503050406030204" pitchFamily="18" charset="0"/>
                                          <a:ea typeface="Cambria Math" panose="02040503050406030204" pitchFamily="18" charset="0"/>
                                        </a:rPr>
                                        <m:t>𝐤</m:t>
                                      </m:r>
                                      <m:r>
                                        <a:rPr lang="en-US" sz="1600" b="1" i="1">
                                          <a:latin typeface="Cambria Math" panose="02040503050406030204" pitchFamily="18" charset="0"/>
                                          <a:ea typeface="Cambria Math" panose="02040503050406030204" pitchFamily="18" charset="0"/>
                                        </a:rPr>
                                        <m:t>)</m:t>
                                      </m:r>
                                    </m:e>
                                  </m:d>
                                </m:e>
                              </m:d>
                            </m:den>
                          </m:f>
                        </m:e>
                      </m:nary>
                    </m:oMath>
                  </m:oMathPara>
                </a14:m>
                <a:endParaRPr lang="en-US" sz="1600" dirty="0"/>
              </a:p>
            </p:txBody>
          </p:sp>
        </mc:Choice>
        <mc:Fallback xmlns="">
          <p:sp>
            <p:nvSpPr>
              <p:cNvPr id="21" name="TextBox 20">
                <a:extLst>
                  <a:ext uri="{FF2B5EF4-FFF2-40B4-BE49-F238E27FC236}">
                    <a16:creationId xmlns:a16="http://schemas.microsoft.com/office/drawing/2014/main" id="{07F49C7D-28B6-8417-AEC6-3930C85FB13A}"/>
                  </a:ext>
                </a:extLst>
              </p:cNvPr>
              <p:cNvSpPr txBox="1">
                <a:spLocks noRot="1" noChangeAspect="1" noMove="1" noResize="1" noEditPoints="1" noAdjustHandles="1" noChangeArrowheads="1" noChangeShapeType="1" noTextEdit="1"/>
              </p:cNvSpPr>
              <p:nvPr/>
            </p:nvSpPr>
            <p:spPr>
              <a:xfrm>
                <a:off x="951113" y="5242644"/>
                <a:ext cx="4529557" cy="984437"/>
              </a:xfrm>
              <a:prstGeom prst="rect">
                <a:avLst/>
              </a:prstGeom>
              <a:blipFill>
                <a:blip r:embed="rId9"/>
                <a:stretch>
                  <a:fillRect l="-404" t="-1852" r="-538"/>
                </a:stretch>
              </a:blipFill>
            </p:spPr>
            <p:txBody>
              <a:bodyPr/>
              <a:lstStyle/>
              <a:p>
                <a:r>
                  <a:rPr lang="en-US">
                    <a:noFill/>
                  </a:rPr>
                  <a:t> </a:t>
                </a:r>
              </a:p>
            </p:txBody>
          </p:sp>
        </mc:Fallback>
      </mc:AlternateContent>
    </p:spTree>
    <p:extLst>
      <p:ext uri="{BB962C8B-B14F-4D97-AF65-F5344CB8AC3E}">
        <p14:creationId xmlns:p14="http://schemas.microsoft.com/office/powerpoint/2010/main" val="242750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88E43-63DA-6B1E-F513-00792797B2F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AD347C5A-A5B5-970F-5925-93A3909C2DCC}"/>
              </a:ext>
            </a:extLst>
          </p:cNvPr>
          <p:cNvSpPr>
            <a:spLocks noGrp="1"/>
          </p:cNvSpPr>
          <p:nvPr>
            <p:ph type="ctrTitle"/>
          </p:nvPr>
        </p:nvSpPr>
        <p:spPr>
          <a:xfrm>
            <a:off x="914400" y="806780"/>
            <a:ext cx="10363200" cy="1466291"/>
          </a:xfrm>
        </p:spPr>
        <p:txBody>
          <a:bodyPr>
            <a:normAutofit/>
          </a:bodyPr>
          <a:lstStyle/>
          <a:p>
            <a:r>
              <a:rPr lang="en-US" sz="4000" dirty="0"/>
              <a:t>Steady state dielectric function</a:t>
            </a:r>
            <a:endParaRPr lang="en-US" sz="1400" dirty="0"/>
          </a:p>
        </p:txBody>
      </p:sp>
    </p:spTree>
    <p:extLst>
      <p:ext uri="{BB962C8B-B14F-4D97-AF65-F5344CB8AC3E}">
        <p14:creationId xmlns:p14="http://schemas.microsoft.com/office/powerpoint/2010/main" val="382785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920F7-89D5-5190-7E41-884AD9F84845}"/>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258437F-CB86-0753-8978-69F37F84E578}"/>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9</a:t>
            </a:fld>
            <a:endParaRPr lang="en-US" sz="1600" dirty="0"/>
          </a:p>
        </p:txBody>
      </p:sp>
      <p:sp>
        <p:nvSpPr>
          <p:cNvPr id="12" name="Title 1">
            <a:extLst>
              <a:ext uri="{FF2B5EF4-FFF2-40B4-BE49-F238E27FC236}">
                <a16:creationId xmlns:a16="http://schemas.microsoft.com/office/drawing/2014/main" id="{09376BA0-E8C3-499E-77E3-31374CE42080}"/>
              </a:ext>
            </a:extLst>
          </p:cNvPr>
          <p:cNvSpPr>
            <a:spLocks noGrp="1"/>
          </p:cNvSpPr>
          <p:nvPr>
            <p:ph type="title"/>
          </p:nvPr>
        </p:nvSpPr>
        <p:spPr>
          <a:xfrm>
            <a:off x="0" y="1"/>
            <a:ext cx="10515600" cy="915894"/>
          </a:xfrm>
        </p:spPr>
        <p:txBody>
          <a:bodyPr>
            <a:normAutofit/>
          </a:bodyPr>
          <a:lstStyle/>
          <a:p>
            <a:r>
              <a:rPr lang="en-US" sz="3600" kern="100" dirty="0">
                <a:solidFill>
                  <a:schemeClr val="accent6"/>
                </a:solidFill>
                <a:latin typeface="Tahoma" panose="020B0604030504040204" pitchFamily="34" charset="0"/>
                <a:ea typeface="Tahoma" panose="020B0604030504040204" pitchFamily="34" charset="0"/>
                <a:cs typeface="Tahoma" panose="020B0604030504040204" pitchFamily="34" charset="0"/>
              </a:rPr>
              <a:t>Dielectric function of Ge</a:t>
            </a:r>
            <a:endParaRPr lang="en-US" sz="3500" dirty="0"/>
          </a:p>
        </p:txBody>
      </p:sp>
      <p:sp>
        <p:nvSpPr>
          <p:cNvPr id="11" name="Google Shape;99;p16">
            <a:extLst>
              <a:ext uri="{FF2B5EF4-FFF2-40B4-BE49-F238E27FC236}">
                <a16:creationId xmlns:a16="http://schemas.microsoft.com/office/drawing/2014/main" id="{688AC233-09D2-35E9-1D84-869144DF359F}"/>
              </a:ext>
            </a:extLst>
          </p:cNvPr>
          <p:cNvSpPr txBox="1"/>
          <p:nvPr/>
        </p:nvSpPr>
        <p:spPr>
          <a:xfrm>
            <a:off x="6090270" y="5811598"/>
            <a:ext cx="5492130" cy="1046410"/>
          </a:xfrm>
          <a:prstGeom prst="rect">
            <a:avLst/>
          </a:prstGeom>
          <a:noFill/>
          <a:ln>
            <a:noFill/>
          </a:ln>
        </p:spPr>
        <p:txBody>
          <a:bodyPr spcFirstLastPara="1" wrap="square" lIns="91425" tIns="91425" rIns="91425" bIns="91425" anchor="t" anchorCtr="0">
            <a:spAutoFit/>
          </a:bodyPr>
          <a:lstStyle/>
          <a:p>
            <a:r>
              <a:rPr lang="en-US" dirty="0">
                <a:solidFill>
                  <a:schemeClr val="bg1"/>
                </a:solidFill>
                <a:ea typeface="Calibri"/>
                <a:cs typeface="Times New Roman"/>
                <a:sym typeface="Times New Roman"/>
              </a:rPr>
              <a:t>M. Cardona and F. H. Pollak, in </a:t>
            </a:r>
            <a:r>
              <a:rPr lang="en-US" i="1" dirty="0">
                <a:solidFill>
                  <a:schemeClr val="bg1"/>
                </a:solidFill>
                <a:ea typeface="Calibri"/>
                <a:cs typeface="Times New Roman"/>
                <a:sym typeface="Times New Roman"/>
              </a:rPr>
              <a:t>The Physics of Optoelectronic Materials,</a:t>
            </a:r>
            <a:r>
              <a:rPr lang="en-US" dirty="0">
                <a:solidFill>
                  <a:schemeClr val="bg1"/>
                </a:solidFill>
                <a:ea typeface="Calibri"/>
                <a:cs typeface="Times New Roman"/>
                <a:sym typeface="Times New Roman"/>
              </a:rPr>
              <a:t> edited by W. Alberts (Academic, New York 1971), p. 81.</a:t>
            </a:r>
          </a:p>
          <a:p>
            <a:r>
              <a:rPr lang="en-US" dirty="0">
                <a:solidFill>
                  <a:schemeClr val="bg1"/>
                </a:solidFill>
                <a:ea typeface="Calibri"/>
                <a:cs typeface="Times New Roman"/>
                <a:sym typeface="Times New Roman"/>
              </a:rPr>
              <a:t>P. E. </a:t>
            </a:r>
            <a:r>
              <a:rPr lang="en-US" dirty="0" err="1">
                <a:solidFill>
                  <a:schemeClr val="bg1"/>
                </a:solidFill>
                <a:ea typeface="Calibri"/>
                <a:cs typeface="Times New Roman"/>
                <a:sym typeface="Times New Roman"/>
              </a:rPr>
              <a:t>Trevisanutto</a:t>
            </a:r>
            <a:r>
              <a:rPr lang="en-US" dirty="0">
                <a:solidFill>
                  <a:schemeClr val="bg1"/>
                </a:solidFill>
                <a:ea typeface="Calibri"/>
                <a:cs typeface="Times New Roman"/>
                <a:sym typeface="Times New Roman"/>
              </a:rPr>
              <a:t> </a:t>
            </a:r>
            <a:r>
              <a:rPr lang="en-US" i="1" dirty="0">
                <a:solidFill>
                  <a:schemeClr val="bg1"/>
                </a:solidFill>
                <a:ea typeface="Calibri"/>
                <a:cs typeface="Times New Roman"/>
                <a:sym typeface="Times New Roman"/>
              </a:rPr>
              <a:t>et al.</a:t>
            </a:r>
            <a:r>
              <a:rPr lang="en-US" dirty="0">
                <a:solidFill>
                  <a:schemeClr val="bg1"/>
                </a:solidFill>
                <a:ea typeface="Calibri"/>
                <a:cs typeface="Times New Roman"/>
                <a:sym typeface="Times New Roman"/>
              </a:rPr>
              <a:t>, Phys. Rev. B </a:t>
            </a:r>
            <a:r>
              <a:rPr lang="en-US" b="1" dirty="0">
                <a:solidFill>
                  <a:schemeClr val="bg1"/>
                </a:solidFill>
                <a:ea typeface="Calibri"/>
                <a:cs typeface="Times New Roman"/>
                <a:sym typeface="Times New Roman"/>
              </a:rPr>
              <a:t>87</a:t>
            </a:r>
            <a:r>
              <a:rPr lang="en-US" dirty="0">
                <a:solidFill>
                  <a:schemeClr val="bg1"/>
                </a:solidFill>
                <a:ea typeface="Calibri"/>
                <a:cs typeface="Times New Roman"/>
                <a:sym typeface="Times New Roman"/>
              </a:rPr>
              <a:t>, 205143 (2013).</a:t>
            </a:r>
          </a:p>
          <a:p>
            <a:r>
              <a:rPr lang="en-US" dirty="0">
                <a:solidFill>
                  <a:schemeClr val="bg1"/>
                </a:solidFill>
                <a:ea typeface="Calibri"/>
                <a:cs typeface="Times New Roman"/>
                <a:sym typeface="Times New Roman"/>
              </a:rPr>
              <a:t>B. A. Barker </a:t>
            </a:r>
            <a:r>
              <a:rPr lang="en-US" i="1" dirty="0">
                <a:solidFill>
                  <a:schemeClr val="bg1"/>
                </a:solidFill>
                <a:ea typeface="Calibri"/>
                <a:cs typeface="Times New Roman"/>
                <a:sym typeface="Times New Roman"/>
              </a:rPr>
              <a:t>et al.</a:t>
            </a:r>
            <a:r>
              <a:rPr lang="en-US" dirty="0">
                <a:solidFill>
                  <a:schemeClr val="bg1"/>
                </a:solidFill>
                <a:ea typeface="Calibri"/>
                <a:cs typeface="Times New Roman"/>
                <a:sym typeface="Times New Roman"/>
              </a:rPr>
              <a:t>, Phys. Rev. B </a:t>
            </a:r>
            <a:r>
              <a:rPr lang="en-US" b="1" dirty="0">
                <a:solidFill>
                  <a:schemeClr val="bg1"/>
                </a:solidFill>
                <a:ea typeface="Calibri"/>
                <a:cs typeface="Times New Roman"/>
                <a:sym typeface="Times New Roman"/>
              </a:rPr>
              <a:t>106</a:t>
            </a:r>
            <a:r>
              <a:rPr lang="en-US" dirty="0">
                <a:solidFill>
                  <a:schemeClr val="bg1"/>
                </a:solidFill>
                <a:ea typeface="Calibri"/>
                <a:cs typeface="Times New Roman"/>
                <a:sym typeface="Times New Roman"/>
              </a:rPr>
              <a:t>, 115127 (2022).</a:t>
            </a:r>
          </a:p>
        </p:txBody>
      </p:sp>
      <p:sp>
        <p:nvSpPr>
          <p:cNvPr id="6" name="TextBox 5">
            <a:extLst>
              <a:ext uri="{FF2B5EF4-FFF2-40B4-BE49-F238E27FC236}">
                <a16:creationId xmlns:a16="http://schemas.microsoft.com/office/drawing/2014/main" id="{6830D2DB-565D-CB64-9960-5B9C28067DE2}"/>
              </a:ext>
            </a:extLst>
          </p:cNvPr>
          <p:cNvSpPr txBox="1"/>
          <p:nvPr/>
        </p:nvSpPr>
        <p:spPr>
          <a:xfrm>
            <a:off x="221146" y="794260"/>
            <a:ext cx="7054297" cy="2760884"/>
          </a:xfrm>
          <a:prstGeom prst="rect">
            <a:avLst/>
          </a:prstGeom>
          <a:noFill/>
        </p:spPr>
        <p:txBody>
          <a:bodyPr wrap="square">
            <a:spAutoFit/>
          </a:bodyPr>
          <a:lstStyle/>
          <a:p>
            <a:pPr marL="285750" marR="0" indent="-285750" algn="just">
              <a:lnSpc>
                <a:spcPct val="107000"/>
              </a:lnSpc>
              <a:spcAft>
                <a:spcPts val="800"/>
              </a:spcAft>
              <a:buFont typeface="Arial" panose="020B0604020202020204" pitchFamily="34" charset="0"/>
              <a:buChar cha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shape of the dielectric function </a:t>
            </a:r>
            <a:r>
              <a:rPr lang="en-US" sz="1800" b="1" kern="100" dirty="0">
                <a:latin typeface="Aptos" panose="020B0004020202020204" pitchFamily="34" charset="0"/>
                <a:ea typeface="Aptos" panose="020B0004020202020204" pitchFamily="34" charset="0"/>
                <a:cs typeface="Times New Roman" panose="02020603050405020304" pitchFamily="18" charset="0"/>
              </a:rPr>
              <a:t>near the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critical points E</a:t>
            </a:r>
            <a:r>
              <a:rPr lang="en-US" sz="1800" b="1" kern="1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and E</a:t>
            </a:r>
            <a:r>
              <a:rPr lang="en-US" sz="1800" b="1" kern="1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+Δ</a:t>
            </a:r>
            <a:r>
              <a:rPr lang="en-US" sz="1800" b="1" kern="1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requires a better description.</a:t>
            </a:r>
          </a:p>
          <a:p>
            <a:pPr marL="285750" marR="0" indent="-285750" algn="just">
              <a:lnSpc>
                <a:spcPct val="107000"/>
              </a:lnSpc>
              <a:spcAft>
                <a:spcPts val="800"/>
              </a:spcAft>
              <a:buFont typeface="Arial" panose="020B0604020202020204" pitchFamily="34" charset="0"/>
              <a:buChar char="•"/>
            </a:pPr>
            <a:r>
              <a:rPr lang="en-US" sz="1800" b="1" kern="100" dirty="0">
                <a:latin typeface="Aptos" panose="020B0004020202020204" pitchFamily="34" charset="0"/>
                <a:ea typeface="Aptos" panose="020B0004020202020204" pitchFamily="34" charset="0"/>
                <a:cs typeface="Times New Roman" panose="02020603050405020304" pitchFamily="18" charset="0"/>
              </a:rPr>
              <a:t>Existing </a:t>
            </a:r>
            <a:r>
              <a:rPr lang="en-US" sz="1800" b="1" i="1" kern="100" dirty="0">
                <a:latin typeface="Aptos" panose="020B0004020202020204" pitchFamily="34" charset="0"/>
                <a:ea typeface="Aptos" panose="020B0004020202020204" pitchFamily="34" charset="0"/>
                <a:cs typeface="Times New Roman" panose="02020603050405020304" pitchFamily="18" charset="0"/>
              </a:rPr>
              <a:t>ab initio</a:t>
            </a:r>
            <a:r>
              <a:rPr lang="en-US" sz="1800" b="1" kern="100" dirty="0">
                <a:latin typeface="Aptos" panose="020B0004020202020204" pitchFamily="34" charset="0"/>
                <a:ea typeface="Aptos" panose="020B0004020202020204" pitchFamily="34" charset="0"/>
                <a:cs typeface="Times New Roman" panose="02020603050405020304" pitchFamily="18" charset="0"/>
              </a:rPr>
              <a:t> expressions are inadequate due to the omission of excitonic effects.</a:t>
            </a:r>
          </a:p>
          <a:p>
            <a:pPr marL="285750" indent="-285750" algn="just">
              <a:lnSpc>
                <a:spcPct val="107000"/>
              </a:lnSpc>
              <a:spcAft>
                <a:spcPts val="800"/>
              </a:spcAft>
              <a:buFont typeface="Arial" panose="020B0604020202020204" pitchFamily="34" charset="0"/>
              <a:buChar char="•"/>
            </a:pPr>
            <a:r>
              <a:rPr lang="en-US" sz="1800" b="1" kern="100" dirty="0">
                <a:latin typeface="Aptos" panose="020B0004020202020204" pitchFamily="34" charset="0"/>
                <a:ea typeface="Aptos" panose="020B0004020202020204" pitchFamily="34" charset="0"/>
                <a:cs typeface="Times New Roman" panose="02020603050405020304" pitchFamily="18" charset="0"/>
              </a:rPr>
              <a:t>Recent efforts that employ more sophisticated techniques are still not ideal.</a:t>
            </a:r>
          </a:p>
          <a:p>
            <a:pPr marL="285750" indent="-285750" algn="just">
              <a:lnSpc>
                <a:spcPct val="107000"/>
              </a:lnSpc>
              <a:spcAft>
                <a:spcPts val="800"/>
              </a:spcAft>
              <a:buFont typeface="Arial" panose="020B0604020202020204" pitchFamily="34" charset="0"/>
              <a:buChar char="•"/>
            </a:pPr>
            <a:r>
              <a:rPr lang="en-US" sz="1800" b="1" kern="100" dirty="0">
                <a:latin typeface="Aptos" panose="020B0004020202020204" pitchFamily="34" charset="0"/>
                <a:ea typeface="Aptos" panose="020B0004020202020204" pitchFamily="34" charset="0"/>
                <a:cs typeface="Times New Roman" panose="02020603050405020304" pitchFamily="18" charset="0"/>
              </a:rPr>
              <a:t>A closed form model can help us understand other physics such as ultrafast phenomena.</a:t>
            </a:r>
          </a:p>
        </p:txBody>
      </p:sp>
      <p:pic>
        <p:nvPicPr>
          <p:cNvPr id="19" name="Picture 18" descr="A graph showing an electrical energy&#10;&#10;Description automatically generated with medium confidence">
            <a:extLst>
              <a:ext uri="{FF2B5EF4-FFF2-40B4-BE49-F238E27FC236}">
                <a16:creationId xmlns:a16="http://schemas.microsoft.com/office/drawing/2014/main" id="{DED2EFE5-F90A-44BF-A147-E529BF7CB7AB}"/>
              </a:ext>
            </a:extLst>
          </p:cNvPr>
          <p:cNvPicPr>
            <a:picLocks noChangeAspect="1"/>
          </p:cNvPicPr>
          <p:nvPr/>
        </p:nvPicPr>
        <p:blipFill>
          <a:blip r:embed="rId3">
            <a:extLst>
              <a:ext uri="{28A0092B-C50C-407E-A947-70E740481C1C}">
                <a14:useLocalDpi xmlns:a14="http://schemas.microsoft.com/office/drawing/2010/main" val="0"/>
              </a:ext>
            </a:extLst>
          </a:blip>
          <a:srcRect l="6140" t="7405" r="5378" b="1"/>
          <a:stretch/>
        </p:blipFill>
        <p:spPr>
          <a:xfrm>
            <a:off x="1834859" y="3644464"/>
            <a:ext cx="3393123" cy="2534872"/>
          </a:xfrm>
          <a:prstGeom prst="rect">
            <a:avLst/>
          </a:prstGeom>
        </p:spPr>
      </p:pic>
      <p:pic>
        <p:nvPicPr>
          <p:cNvPr id="21" name="Picture 20" descr="A graph of a model&#10;&#10;AI-generated content may be incorrect.">
            <a:extLst>
              <a:ext uri="{FF2B5EF4-FFF2-40B4-BE49-F238E27FC236}">
                <a16:creationId xmlns:a16="http://schemas.microsoft.com/office/drawing/2014/main" id="{272846BF-F712-549D-5B21-92AB396BCF32}"/>
              </a:ext>
            </a:extLst>
          </p:cNvPr>
          <p:cNvPicPr>
            <a:picLocks noChangeAspect="1"/>
          </p:cNvPicPr>
          <p:nvPr/>
        </p:nvPicPr>
        <p:blipFill>
          <a:blip r:embed="rId4"/>
          <a:srcRect r="15521"/>
          <a:stretch/>
        </p:blipFill>
        <p:spPr>
          <a:xfrm>
            <a:off x="7410387" y="18724"/>
            <a:ext cx="2199724" cy="3200400"/>
          </a:xfrm>
          <a:prstGeom prst="rect">
            <a:avLst/>
          </a:prstGeom>
        </p:spPr>
      </p:pic>
      <p:pic>
        <p:nvPicPr>
          <p:cNvPr id="24" name="Picture 23">
            <a:extLst>
              <a:ext uri="{FF2B5EF4-FFF2-40B4-BE49-F238E27FC236}">
                <a16:creationId xmlns:a16="http://schemas.microsoft.com/office/drawing/2014/main" id="{7D311DFE-C1D6-2C63-3107-5CC3340A95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5427" y="3323593"/>
            <a:ext cx="3243140" cy="2412896"/>
          </a:xfrm>
          <a:prstGeom prst="rect">
            <a:avLst/>
          </a:prstGeom>
        </p:spPr>
      </p:pic>
      <p:pic>
        <p:nvPicPr>
          <p:cNvPr id="25" name="Picture 24">
            <a:extLst>
              <a:ext uri="{FF2B5EF4-FFF2-40B4-BE49-F238E27FC236}">
                <a16:creationId xmlns:a16="http://schemas.microsoft.com/office/drawing/2014/main" id="{89FA1463-D622-46AC-BF8F-1CE83C33D215}"/>
              </a:ext>
            </a:extLst>
          </p:cNvPr>
          <p:cNvPicPr>
            <a:picLocks noChangeAspect="1"/>
          </p:cNvPicPr>
          <p:nvPr/>
        </p:nvPicPr>
        <p:blipFill>
          <a:blip r:embed="rId6"/>
          <a:stretch>
            <a:fillRect/>
          </a:stretch>
        </p:blipFill>
        <p:spPr>
          <a:xfrm>
            <a:off x="9808890" y="914876"/>
            <a:ext cx="2387913" cy="3826089"/>
          </a:xfrm>
          <a:prstGeom prst="rect">
            <a:avLst/>
          </a:prstGeom>
        </p:spPr>
      </p:pic>
      <p:sp>
        <p:nvSpPr>
          <p:cNvPr id="26" name="Rectangle 25">
            <a:extLst>
              <a:ext uri="{FF2B5EF4-FFF2-40B4-BE49-F238E27FC236}">
                <a16:creationId xmlns:a16="http://schemas.microsoft.com/office/drawing/2014/main" id="{4D520F21-F150-52DF-9FA0-6B6AF2DBFF96}"/>
              </a:ext>
            </a:extLst>
          </p:cNvPr>
          <p:cNvSpPr/>
          <p:nvPr/>
        </p:nvSpPr>
        <p:spPr>
          <a:xfrm>
            <a:off x="1834859" y="3644464"/>
            <a:ext cx="3393123" cy="2527735"/>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8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MSU_2019">
  <a:themeElements>
    <a:clrScheme name="NMSU_2019">
      <a:dk1>
        <a:srgbClr val="000000"/>
      </a:dk1>
      <a:lt1>
        <a:srgbClr val="FEFFFF"/>
      </a:lt1>
      <a:dk2>
        <a:srgbClr val="8C0B41"/>
      </a:dk2>
      <a:lt2>
        <a:srgbClr val="E7E6E6"/>
      </a:lt2>
      <a:accent1>
        <a:srgbClr val="A7BABE"/>
      </a:accent1>
      <a:accent2>
        <a:srgbClr val="CFC7BD"/>
      </a:accent2>
      <a:accent3>
        <a:srgbClr val="A5A5A5"/>
      </a:accent3>
      <a:accent4>
        <a:srgbClr val="FEFFFF"/>
      </a:accent4>
      <a:accent5>
        <a:srgbClr val="5B9BD5"/>
      </a:accent5>
      <a:accent6>
        <a:srgbClr val="8C0B41"/>
      </a:accent6>
      <a:hlink>
        <a:srgbClr val="50B9F2"/>
      </a:hlink>
      <a:folHlink>
        <a:srgbClr val="6D6E7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34166</TotalTime>
  <Words>8109</Words>
  <Application>Microsoft Office PowerPoint</Application>
  <PresentationFormat>Widescreen</PresentationFormat>
  <Paragraphs>591</Paragraphs>
  <Slides>46</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Calibri</vt:lpstr>
      <vt:lpstr>Aptos</vt:lpstr>
      <vt:lpstr>Cambria Math</vt:lpstr>
      <vt:lpstr>Wingdings</vt:lpstr>
      <vt:lpstr>Calibri (Body)</vt:lpstr>
      <vt:lpstr>Arial</vt:lpstr>
      <vt:lpstr>Tahoma</vt:lpstr>
      <vt:lpstr>NMSU_2019</vt:lpstr>
      <vt:lpstr>ULTRAFAST DYNAMICS OF CARRIERS IN GERMANIUM PROBED BY BROADBAND FEMTOSECOND SPECTROSCOPIC ELLIPSOMETRY</vt:lpstr>
      <vt:lpstr>Acknowledgments</vt:lpstr>
      <vt:lpstr>Vita</vt:lpstr>
      <vt:lpstr>Outline</vt:lpstr>
      <vt:lpstr>Introduction</vt:lpstr>
      <vt:lpstr>Problem statement</vt:lpstr>
      <vt:lpstr>Dielectric function of Ge</vt:lpstr>
      <vt:lpstr>Steady state dielectric function</vt:lpstr>
      <vt:lpstr>Dielectric function of Ge</vt:lpstr>
      <vt:lpstr>E1 and E1+Δ1 critical points</vt:lpstr>
      <vt:lpstr>PowerPoint Presentation</vt:lpstr>
      <vt:lpstr>PowerPoint Presentation</vt:lpstr>
      <vt:lpstr>Amplitude and binding energy</vt:lpstr>
      <vt:lpstr>Experimental data &amp; results</vt:lpstr>
      <vt:lpstr>Spectroscopic ellipsometry</vt:lpstr>
      <vt:lpstr>2nd Derivative fit</vt:lpstr>
      <vt:lpstr>2nd Derivative fit</vt:lpstr>
      <vt:lpstr>Dielectric function</vt:lpstr>
      <vt:lpstr>Dielectric function (fitted mass)</vt:lpstr>
      <vt:lpstr>Ultrafast measurements</vt:lpstr>
      <vt:lpstr>Experimental set-up</vt:lpstr>
      <vt:lpstr>Data reduction</vt:lpstr>
      <vt:lpstr>Dielectric constant as a function of delay time</vt:lpstr>
      <vt:lpstr>Dielectric constant as a function of delay time</vt:lpstr>
      <vt:lpstr>Carrier statistics</vt:lpstr>
      <vt:lpstr>First 100s of femtoseconds</vt:lpstr>
      <vt:lpstr>First picoseconds</vt:lpstr>
      <vt:lpstr>Charge carrier concentration</vt:lpstr>
      <vt:lpstr>Charge carrier concentration</vt:lpstr>
      <vt:lpstr>Dielectric function model</vt:lpstr>
      <vt:lpstr>PowerPoint Presentation</vt:lpstr>
      <vt:lpstr>PowerPoint Presentation</vt:lpstr>
      <vt:lpstr>Fitted data</vt:lpstr>
      <vt:lpstr>Final model</vt:lpstr>
      <vt:lpstr>Final model</vt:lpstr>
      <vt:lpstr>Final model</vt:lpstr>
      <vt:lpstr>Carrier relaxation</vt:lpstr>
      <vt:lpstr>Modeling additional processes</vt:lpstr>
      <vt:lpstr>Free carrier absorption and excitonic screening</vt:lpstr>
      <vt:lpstr>Conclusion and future work</vt:lpstr>
      <vt:lpstr>Thank you!</vt:lpstr>
      <vt:lpstr>E1 and E1+Δ1 critical points</vt:lpstr>
      <vt:lpstr>Effective masses</vt:lpstr>
      <vt:lpstr>L-valley non-parabolicity and extra terms</vt:lpstr>
      <vt:lpstr>Charge carrier concentration</vt:lpstr>
      <vt:lpstr>Temperature of carriers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the dielectric function of silicon-(through a glass prism with different angles)</dc:title>
  <dc:creator>Microsoft Office User</dc:creator>
  <cp:lastModifiedBy>Carlos Armenta</cp:lastModifiedBy>
  <cp:revision>449</cp:revision>
  <dcterms:created xsi:type="dcterms:W3CDTF">2018-09-13T15:10:43Z</dcterms:created>
  <dcterms:modified xsi:type="dcterms:W3CDTF">2025-07-10T03:39:35Z</dcterms:modified>
</cp:coreProperties>
</file>