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7"/>
  </p:notesMasterIdLst>
  <p:sldIdLst>
    <p:sldId id="256" r:id="rId5"/>
    <p:sldId id="263" r:id="rId6"/>
    <p:sldId id="264" r:id="rId7"/>
    <p:sldId id="262" r:id="rId8"/>
    <p:sldId id="316" r:id="rId9"/>
    <p:sldId id="261" r:id="rId10"/>
    <p:sldId id="277" r:id="rId11"/>
    <p:sldId id="258" r:id="rId12"/>
    <p:sldId id="266" r:id="rId13"/>
    <p:sldId id="271" r:id="rId14"/>
    <p:sldId id="270" r:id="rId15"/>
    <p:sldId id="272" r:id="rId16"/>
    <p:sldId id="274" r:id="rId17"/>
    <p:sldId id="276" r:id="rId18"/>
    <p:sldId id="278" r:id="rId19"/>
    <p:sldId id="279" r:id="rId20"/>
    <p:sldId id="281" r:id="rId21"/>
    <p:sldId id="282" r:id="rId22"/>
    <p:sldId id="286" r:id="rId23"/>
    <p:sldId id="287" r:id="rId24"/>
    <p:sldId id="301" r:id="rId25"/>
    <p:sldId id="290" r:id="rId26"/>
    <p:sldId id="291" r:id="rId27"/>
    <p:sldId id="292" r:id="rId28"/>
    <p:sldId id="293" r:id="rId29"/>
    <p:sldId id="315" r:id="rId30"/>
    <p:sldId id="257" r:id="rId31"/>
    <p:sldId id="28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3" r:id="rId40"/>
    <p:sldId id="305" r:id="rId41"/>
    <p:sldId id="306" r:id="rId42"/>
    <p:sldId id="311" r:id="rId43"/>
    <p:sldId id="312" r:id="rId44"/>
    <p:sldId id="313" r:id="rId45"/>
    <p:sldId id="31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D050"/>
    <a:srgbClr val="FFC000"/>
    <a:srgbClr val="FFDC73"/>
    <a:srgbClr val="EE9842"/>
    <a:srgbClr val="34FF34"/>
    <a:srgbClr val="42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5"/>
    <p:restoredTop sz="94558"/>
  </p:normalViewPr>
  <p:slideViewPr>
    <p:cSldViewPr snapToGrid="0" snapToObjects="1">
      <p:cViewPr varScale="1">
        <p:scale>
          <a:sx n="137" d="100"/>
          <a:sy n="137" d="100"/>
        </p:scale>
        <p:origin x="8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984F7-8D3B-5442-949D-E1E27CED87E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6C849-F1EB-D547-B4B0-CC881B990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04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6C849-F1EB-D547-B4B0-CC881B990F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79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6C849-F1EB-D547-B4B0-CC881B990F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8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Blank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64970"/>
            <a:ext cx="10363200" cy="1466291"/>
          </a:xfrm>
        </p:spPr>
        <p:txBody>
          <a:bodyPr anchor="t" anchorCtr="0"/>
          <a:lstStyle>
            <a:lvl1pPr algn="ctr">
              <a:defRPr sz="6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2BE82F-AE98-5840-912F-738CCA047703}"/>
              </a:ext>
            </a:extLst>
          </p:cNvPr>
          <p:cNvGrpSpPr/>
          <p:nvPr userDrawn="1"/>
        </p:nvGrpSpPr>
        <p:grpSpPr>
          <a:xfrm>
            <a:off x="4905322" y="4571999"/>
            <a:ext cx="2381356" cy="1632515"/>
            <a:chOff x="4428154" y="3921547"/>
            <a:chExt cx="3330175" cy="22829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A24EA88-D798-0046-8FC9-303A76508252}"/>
                </a:ext>
              </a:extLst>
            </p:cNvPr>
            <p:cNvGrpSpPr/>
            <p:nvPr userDrawn="1"/>
          </p:nvGrpSpPr>
          <p:grpSpPr>
            <a:xfrm>
              <a:off x="5391912" y="3921547"/>
              <a:ext cx="1408176" cy="1538935"/>
              <a:chOff x="5183237" y="4557650"/>
              <a:chExt cx="1408176" cy="153893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61A4E3E-3863-6443-A774-1878C228FB09}"/>
                  </a:ext>
                </a:extLst>
              </p:cNvPr>
              <p:cNvSpPr/>
              <p:nvPr/>
            </p:nvSpPr>
            <p:spPr>
              <a:xfrm>
                <a:off x="5183237" y="4557650"/>
                <a:ext cx="1408176" cy="153893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 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B058983-82B9-E54D-AEC7-441D8B758C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8407" y="4756048"/>
                <a:ext cx="1012320" cy="1135773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98F42E-07AE-714F-9191-2F84E46C0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28154" y="5666564"/>
              <a:ext cx="3330175" cy="537951"/>
            </a:xfrm>
            <a:prstGeom prst="rect">
              <a:avLst/>
            </a:prstGeom>
          </p:spPr>
        </p:pic>
      </p:grp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BFA1A40-D0FC-7540-B52E-4EBE38DBF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E59A7B6-FBE7-C94A-849D-DB56104C7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04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5E47562-0B4E-E143-B002-83649551E0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805" y="690563"/>
            <a:ext cx="4747684" cy="4267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07360FE-8B74-B742-AC27-153E1A1C9C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9794" y="690563"/>
            <a:ext cx="4747684" cy="4267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93607B-9988-AD4E-8F1D-1613E4ED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1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5952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5252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BBCDD-A674-C546-A15B-40B58A77EE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056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62731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5573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AC9EA5-5DA3-5948-82C2-C5B07C0B36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609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B596-5451-4E43-A774-80A751BE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B06050-AE7F-E242-97DC-DE3BC4D88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EE551E-F694-E94D-8DA5-042DFEC06C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33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2DA42E-E29E-8442-94C1-AC54D70DD5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0551" y="2107019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2B999D7-A76D-B741-B745-30280A6B16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551" y="2604238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College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CA1FD1C-6FE7-DD48-9178-AFF6A8C555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0551" y="3101457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Department or Program Name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56EF9B5F-920F-8E4F-872D-C4D4C2C60F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551" y="3598676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Website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0EB2389-F780-2D4A-B2A3-2E10B3549B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551" y="4095895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Phone Number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5444114-988B-6D44-B79C-537507DF2B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0551" y="4593116"/>
            <a:ext cx="10516077" cy="480131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ED535D-CF14-414F-994D-2D6881DC565E}"/>
              </a:ext>
            </a:extLst>
          </p:cNvPr>
          <p:cNvSpPr txBox="1"/>
          <p:nvPr/>
        </p:nvSpPr>
        <p:spPr>
          <a:xfrm>
            <a:off x="820552" y="978794"/>
            <a:ext cx="8108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Information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762472-845B-D64B-9353-D72E7A6A6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79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Presentation Titl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505483"/>
            <a:ext cx="10363200" cy="1001496"/>
          </a:xfrm>
        </p:spPr>
        <p:txBody>
          <a:bodyPr anchor="t" anchorCtr="0"/>
          <a:lstStyle>
            <a:lvl1pPr algn="ctr">
              <a:defRPr sz="6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1530567"/>
            <a:ext cx="9144000" cy="828294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Sub-topic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5B5FA-38C5-9149-9DA4-F4028C9667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9977" y="2387097"/>
            <a:ext cx="6233583" cy="334963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of Presenter and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32339FA-DA32-A74D-BF3D-0857B2EA02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848098"/>
            <a:ext cx="4950937" cy="65274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College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4C4E1DC7-B849-7A47-B34C-CA67D6F460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8194" y="2848098"/>
            <a:ext cx="4950937" cy="65274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Department or program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FD2085-EAB9-2549-BCD5-A95FA7878BBC}"/>
              </a:ext>
            </a:extLst>
          </p:cNvPr>
          <p:cNvGrpSpPr/>
          <p:nvPr userDrawn="1"/>
        </p:nvGrpSpPr>
        <p:grpSpPr>
          <a:xfrm>
            <a:off x="4905322" y="4571999"/>
            <a:ext cx="2381356" cy="1632515"/>
            <a:chOff x="4428154" y="3921547"/>
            <a:chExt cx="3330175" cy="228296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6B16DDC-AD00-BC4A-B64E-C5E7C266CBBE}"/>
                </a:ext>
              </a:extLst>
            </p:cNvPr>
            <p:cNvGrpSpPr/>
            <p:nvPr userDrawn="1"/>
          </p:nvGrpSpPr>
          <p:grpSpPr>
            <a:xfrm>
              <a:off x="5391912" y="3921547"/>
              <a:ext cx="1408176" cy="1538935"/>
              <a:chOff x="5183237" y="4557650"/>
              <a:chExt cx="1408176" cy="1538935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C2D29C4-0B43-044F-8CC1-74AB3250533E}"/>
                  </a:ext>
                </a:extLst>
              </p:cNvPr>
              <p:cNvSpPr/>
              <p:nvPr/>
            </p:nvSpPr>
            <p:spPr>
              <a:xfrm>
                <a:off x="5183237" y="4557650"/>
                <a:ext cx="1408176" cy="153893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 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E8C6032-0945-F543-8C41-B72E7D1E88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8407" y="4756048"/>
                <a:ext cx="1012320" cy="1135773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81F4964-6C51-BC42-A8C3-2823A15F39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428154" y="5666564"/>
              <a:ext cx="3330175" cy="537951"/>
            </a:xfrm>
            <a:prstGeom prst="rect">
              <a:avLst/>
            </a:prstGeom>
          </p:spPr>
        </p:pic>
      </p:grp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0B405E7-B773-ED41-A278-535CF1FDF2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E59A7B6-FBE7-C94A-849D-DB56104C7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65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61766"/>
            <a:ext cx="10363200" cy="1466291"/>
          </a:xfrm>
        </p:spPr>
        <p:txBody>
          <a:bodyPr anchor="t" anchorCtr="0"/>
          <a:lstStyle>
            <a:lvl1pPr algn="ctr">
              <a:defRPr sz="6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49767"/>
            <a:ext cx="9144000" cy="828294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E8DF8-01E7-0746-8643-317A0D9E7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E59A7B6-FBE7-C94A-849D-DB56104C7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34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esenta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BC21DA-BB37-9447-AE99-A5671996BE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39118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CD90CA-AF2E-8449-8E84-D6C56326C15A}"/>
              </a:ext>
            </a:extLst>
          </p:cNvPr>
          <p:cNvSpPr/>
          <p:nvPr/>
        </p:nvSpPr>
        <p:spPr>
          <a:xfrm>
            <a:off x="4391187" y="0"/>
            <a:ext cx="780081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5B3CF-5810-EF40-8451-52B286E53328}"/>
              </a:ext>
            </a:extLst>
          </p:cNvPr>
          <p:cNvSpPr/>
          <p:nvPr/>
        </p:nvSpPr>
        <p:spPr>
          <a:xfrm>
            <a:off x="4240260" y="0"/>
            <a:ext cx="4428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EFAC79-FBE2-DF48-8813-6E47C2638C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2729" y="510442"/>
            <a:ext cx="6700299" cy="1080247"/>
          </a:xfrm>
        </p:spPr>
        <p:txBody>
          <a:bodyPr anchor="t" anchorCtr="0">
            <a:noAutofit/>
          </a:bodyPr>
          <a:lstStyle>
            <a:lvl1pPr algn="ctr">
              <a:defRPr sz="4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183B407-5E80-E943-A014-BDCB3E4C4F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4115" y="1598800"/>
            <a:ext cx="5514661" cy="828294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Sub-topic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FF14268-F6DF-AE49-B746-8341CDE325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9509" y="2494696"/>
            <a:ext cx="5083876" cy="33496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of Presenter and 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C5AD891-4FCC-0446-93A5-2DB1541B04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7409" y="2932977"/>
            <a:ext cx="4950937" cy="65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College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9EBC9F5-88EB-8443-B256-F5EF5358D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7406" y="3865608"/>
            <a:ext cx="4950937" cy="65274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Department or program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74E4EE-A9AB-F74A-BA9F-547C75AA6EF1}"/>
              </a:ext>
            </a:extLst>
          </p:cNvPr>
          <p:cNvCxnSpPr>
            <a:cxnSpLocks/>
          </p:cNvCxnSpPr>
          <p:nvPr/>
        </p:nvCxnSpPr>
        <p:spPr>
          <a:xfrm flipH="1">
            <a:off x="6914890" y="3706773"/>
            <a:ext cx="329597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5E0AB6-3BE0-564B-A646-707E7AF18882}"/>
              </a:ext>
            </a:extLst>
          </p:cNvPr>
          <p:cNvGrpSpPr/>
          <p:nvPr userDrawn="1"/>
        </p:nvGrpSpPr>
        <p:grpSpPr>
          <a:xfrm>
            <a:off x="7372196" y="4798239"/>
            <a:ext cx="2381356" cy="1632515"/>
            <a:chOff x="4428154" y="3921547"/>
            <a:chExt cx="3330175" cy="22829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B3EC019-272A-B242-BD3D-72044EF0DEC3}"/>
                </a:ext>
              </a:extLst>
            </p:cNvPr>
            <p:cNvGrpSpPr/>
            <p:nvPr userDrawn="1"/>
          </p:nvGrpSpPr>
          <p:grpSpPr>
            <a:xfrm>
              <a:off x="5391912" y="3921547"/>
              <a:ext cx="1408176" cy="1538935"/>
              <a:chOff x="5183237" y="4557650"/>
              <a:chExt cx="1408176" cy="153893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C7CD7A0-1F28-9648-A0FE-DF57D5B394C5}"/>
                  </a:ext>
                </a:extLst>
              </p:cNvPr>
              <p:cNvSpPr/>
              <p:nvPr/>
            </p:nvSpPr>
            <p:spPr>
              <a:xfrm>
                <a:off x="5183237" y="4557650"/>
                <a:ext cx="1408176" cy="153893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 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61EE023-5B50-3148-9DAE-A0C3478D8F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78407" y="4756048"/>
                <a:ext cx="1012320" cy="1135773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C113B05-8C76-EA40-9DFA-A7ACD6A77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428154" y="5666564"/>
              <a:ext cx="3330175" cy="537951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C5EA9B-9160-8E4B-A744-5CA07F049EB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69828" y="6344114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59A7B6-FBE7-C94A-849D-DB56104C7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423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D5B3CF-5810-EF40-8451-52B286E53328}"/>
              </a:ext>
            </a:extLst>
          </p:cNvPr>
          <p:cNvSpPr/>
          <p:nvPr/>
        </p:nvSpPr>
        <p:spPr>
          <a:xfrm>
            <a:off x="0" y="5029200"/>
            <a:ext cx="1219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EFAC79-FBE2-DF48-8813-6E47C2638C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476996"/>
            <a:ext cx="10363200" cy="1466291"/>
          </a:xfrm>
        </p:spPr>
        <p:txBody>
          <a:bodyPr anchor="t" anchorCtr="0"/>
          <a:lstStyle>
            <a:lvl1pPr algn="ctr">
              <a:defRPr sz="6000" b="1" i="0" cap="none" baseline="0">
                <a:solidFill>
                  <a:schemeClr val="bg1"/>
                </a:solidFill>
                <a:latin typeface="Tahoma" panose="020B060403050404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183B407-5E80-E943-A014-BDCB3E4C4F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964997"/>
            <a:ext cx="9144000" cy="828294"/>
          </a:xfrm>
        </p:spPr>
        <p:txBody>
          <a:bodyPr/>
          <a:lstStyle>
            <a:lvl1pPr marL="0" indent="0" algn="ctr">
              <a:buNone/>
              <a:defRPr sz="3200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Subtopic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FF14268-F6DF-AE49-B746-8341CDE325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69977" y="2816316"/>
            <a:ext cx="6233583" cy="33496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of Presenter and Title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C5AD891-4FCC-0446-93A5-2DB1541B04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3277317"/>
            <a:ext cx="4950937" cy="65274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College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9EBC9F5-88EB-8443-B256-F5EF5358D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8194" y="3277317"/>
            <a:ext cx="4950937" cy="65274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Department or program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D63F56-BDA2-5E4C-A58F-13662C84D6B7}"/>
              </a:ext>
            </a:extLst>
          </p:cNvPr>
          <p:cNvGrpSpPr/>
          <p:nvPr userDrawn="1"/>
        </p:nvGrpSpPr>
        <p:grpSpPr>
          <a:xfrm>
            <a:off x="4884927" y="4280007"/>
            <a:ext cx="2415372" cy="1632515"/>
            <a:chOff x="4884927" y="4571999"/>
            <a:chExt cx="2415372" cy="16325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1A4FF0-C7DA-5248-BD6E-A7F319A484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884927" y="5814339"/>
              <a:ext cx="2415372" cy="390175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17636B2-657E-504D-914C-8289BE13EC13}"/>
                </a:ext>
              </a:extLst>
            </p:cNvPr>
            <p:cNvGrpSpPr/>
            <p:nvPr userDrawn="1"/>
          </p:nvGrpSpPr>
          <p:grpSpPr>
            <a:xfrm>
              <a:off x="5594490" y="4571999"/>
              <a:ext cx="1006965" cy="1100469"/>
              <a:chOff x="5183237" y="4557650"/>
              <a:chExt cx="1408176" cy="153893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7B4196F-ADBD-BC48-88CD-EFAD4BE8C2A1}"/>
                  </a:ext>
                </a:extLst>
              </p:cNvPr>
              <p:cNvSpPr/>
              <p:nvPr/>
            </p:nvSpPr>
            <p:spPr>
              <a:xfrm>
                <a:off x="5183237" y="4557650"/>
                <a:ext cx="1408176" cy="153893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 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FEB41349-15F2-EE4C-8DFB-6A98721195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8407" y="4756048"/>
                <a:ext cx="1012320" cy="1135773"/>
              </a:xfrm>
              <a:prstGeom prst="rect">
                <a:avLst/>
              </a:prstGeom>
            </p:spPr>
          </p:pic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6A9270-81B3-B64F-8ED5-54D422F478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66078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59A7B6-FBE7-C94A-849D-DB56104C7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757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Divider Slide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73651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Topic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F6C51-C94C-0A45-A8D2-DFB993C51A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1639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9A7B6-D347-1C48-89E7-414D78E767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428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6928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36928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8E88-283A-1742-B6D0-DF18C23208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44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0936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0936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AFE77A-3A29-4547-BF86-664072108D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1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7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431B1E-8998-0146-AF70-B53ABD36F462}"/>
              </a:ext>
            </a:extLst>
          </p:cNvPr>
          <p:cNvSpPr/>
          <p:nvPr userDrawn="1"/>
        </p:nvSpPr>
        <p:spPr>
          <a:xfrm>
            <a:off x="0" y="5758249"/>
            <a:ext cx="12192000" cy="109975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75C1D0-9CBE-A14B-AD80-9C3A28792A6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77562" y="5919726"/>
            <a:ext cx="692363" cy="776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5CD0F-05F3-9546-9794-2EB0ED4538B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516316" y="6228234"/>
            <a:ext cx="2984393" cy="3099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4E109-5122-D242-9985-F4B31E0ED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E59A7B6-FBE7-C94A-849D-DB56104C7F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46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1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21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70.png"/><Relationship Id="rId4" Type="http://schemas.openxmlformats.org/officeDocument/2006/relationships/image" Target="../media/image8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930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7.png"/><Relationship Id="rId4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04.png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5.png"/><Relationship Id="rId4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1.png"/><Relationship Id="rId7" Type="http://schemas.openxmlformats.org/officeDocument/2006/relationships/image" Target="../media/image161.pn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20.png"/><Relationship Id="rId5" Type="http://schemas.openxmlformats.org/officeDocument/2006/relationships/image" Target="../media/image141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F241B3-881D-EC4F-8D1A-24499950A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398" y="505483"/>
            <a:ext cx="11403204" cy="1001496"/>
          </a:xfrm>
        </p:spPr>
        <p:txBody>
          <a:bodyPr>
            <a:noAutofit/>
          </a:bodyPr>
          <a:lstStyle/>
          <a:p>
            <a:r>
              <a:rPr lang="en-US" sz="4400" dirty="0"/>
              <a:t>Optical and Structural Characterization of Semiconductors for Mid-Wave Infrared Applications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EDB1A81-C40C-CC4D-A7F0-5377B00FD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3231" y="2571677"/>
            <a:ext cx="9144000" cy="828294"/>
          </a:xfrm>
        </p:spPr>
        <p:txBody>
          <a:bodyPr>
            <a:normAutofit/>
          </a:bodyPr>
          <a:lstStyle/>
          <a:p>
            <a:r>
              <a:rPr lang="en-US" sz="2800" dirty="0"/>
              <a:t>Master’s defense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DFC047-0BC1-6348-964D-0972D4526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9208" y="3429000"/>
            <a:ext cx="6233583" cy="334963"/>
          </a:xfrm>
        </p:spPr>
        <p:txBody>
          <a:bodyPr/>
          <a:lstStyle/>
          <a:p>
            <a:r>
              <a:rPr lang="en-US" dirty="0"/>
              <a:t>Haley B. Woolf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F3AF42-84EC-0F41-8515-234CDE8FF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3632" y="3890001"/>
            <a:ext cx="4950937" cy="652749"/>
          </a:xfrm>
        </p:spPr>
        <p:txBody>
          <a:bodyPr/>
          <a:lstStyle/>
          <a:p>
            <a:r>
              <a:rPr lang="en-US" dirty="0"/>
              <a:t>College of Arts and Sciences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E941D0-DFE5-854E-A93C-90AE44535D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7425" y="3890001"/>
            <a:ext cx="4950937" cy="652749"/>
          </a:xfrm>
        </p:spPr>
        <p:txBody>
          <a:bodyPr/>
          <a:lstStyle/>
          <a:p>
            <a:r>
              <a:rPr lang="en-US" dirty="0"/>
              <a:t>Department of Physics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A97763-60A3-2444-9AAE-5F81EACE2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0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31760-FEEF-1765-6121-31C07CECA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EA6AC-F1AB-7480-910F-CC48AD608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Ge(Sn) on Si samples, </a:t>
            </a:r>
            <a:r>
              <a:rPr lang="en-US" i="1" dirty="0"/>
              <a:t>%Sn = 6.9%, </a:t>
            </a:r>
            <a:r>
              <a:rPr lang="en-US" dirty="0"/>
              <a:t>grown by the group of </a:t>
            </a:r>
            <a:r>
              <a:rPr lang="en-US" dirty="0" err="1"/>
              <a:t>Kouvetakis</a:t>
            </a:r>
            <a:r>
              <a:rPr lang="en-US" dirty="0"/>
              <a:t> at ASU by chemical vapor deposition</a:t>
            </a:r>
          </a:p>
          <a:p>
            <a:r>
              <a:rPr lang="en-US" dirty="0"/>
              <a:t>GeO</a:t>
            </a:r>
            <a:r>
              <a:rPr lang="en-US" baseline="-25000" dirty="0"/>
              <a:t>2</a:t>
            </a:r>
            <a:r>
              <a:rPr lang="en-US" dirty="0"/>
              <a:t> is identified as a promising piezoelectric material, converts mechanical stress to electrical energy. </a:t>
            </a:r>
          </a:p>
          <a:p>
            <a:r>
              <a:rPr lang="en-US" dirty="0"/>
              <a:t>Ge has an indirect bandgap that transitions towards a direct bandgap with Sn incorporation. </a:t>
            </a:r>
          </a:p>
          <a:p>
            <a:r>
              <a:rPr lang="en-US" dirty="0"/>
              <a:t>Performance of these devices depend on the quality of the </a:t>
            </a:r>
            <a:r>
              <a:rPr lang="en-US" dirty="0" err="1"/>
              <a:t>GeSn</a:t>
            </a:r>
            <a:r>
              <a:rPr lang="en-US" dirty="0"/>
              <a:t> layer.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8ECCF-D18F-C0F8-A590-06FA792487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9DF400-FCAD-0148-B34C-D5B0C3FB120B}"/>
              </a:ext>
            </a:extLst>
          </p:cNvPr>
          <p:cNvSpPr txBox="1"/>
          <p:nvPr/>
        </p:nvSpPr>
        <p:spPr>
          <a:xfrm>
            <a:off x="4564658" y="5855443"/>
            <a:ext cx="5692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solidFill>
                  <a:schemeClr val="bg1"/>
                </a:solidFill>
              </a:rPr>
              <a:t>P. Armand et al., Mater. Res. Bull. </a:t>
            </a:r>
            <a:r>
              <a:rPr lang="da-DK" sz="1200" b="1" dirty="0">
                <a:solidFill>
                  <a:schemeClr val="bg1"/>
                </a:solidFill>
              </a:rPr>
              <a:t>129</a:t>
            </a:r>
            <a:r>
              <a:rPr lang="da-DK" sz="1200" dirty="0">
                <a:solidFill>
                  <a:schemeClr val="bg1"/>
                </a:solidFill>
              </a:rPr>
              <a:t>, 110881 (2020).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41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680F8-321D-F80D-DCBD-161CB7708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5"/>
            <a:ext cx="10515600" cy="1325563"/>
          </a:xfrm>
        </p:spPr>
        <p:txBody>
          <a:bodyPr/>
          <a:lstStyle/>
          <a:p>
            <a:r>
              <a:rPr lang="en-US" dirty="0"/>
              <a:t>Rapid Thermal Oxidation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11827-C956-C60D-9493-385A40A51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371600"/>
            <a:ext cx="7862219" cy="419626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Ultrasonically cleaned in </a:t>
            </a:r>
            <a:r>
              <a:rPr lang="en-US" b="1" dirty="0"/>
              <a:t>deionized water</a:t>
            </a:r>
            <a:r>
              <a:rPr lang="en-US" dirty="0"/>
              <a:t> for 15 mins, then </a:t>
            </a:r>
            <a:r>
              <a:rPr lang="en-US" b="1" dirty="0"/>
              <a:t>dried with nitrogen gas</a:t>
            </a:r>
          </a:p>
          <a:p>
            <a:r>
              <a:rPr lang="en-US" dirty="0"/>
              <a:t>MILA-5000 Mini Lamp Annealer (ULVAC-RIKO, Inc.)</a:t>
            </a:r>
          </a:p>
          <a:p>
            <a:pPr lvl="1"/>
            <a:r>
              <a:rPr lang="en-US" i="1" dirty="0"/>
              <a:t>Oxygen Flow Rate</a:t>
            </a:r>
            <a:r>
              <a:rPr lang="en-US" dirty="0"/>
              <a:t>: 0.2 L/min	</a:t>
            </a:r>
            <a:r>
              <a:rPr lang="en-US" i="1" dirty="0"/>
              <a:t>Pressure</a:t>
            </a:r>
            <a:r>
              <a:rPr lang="en-US" dirty="0"/>
              <a:t>: 2.7 atm</a:t>
            </a:r>
          </a:p>
          <a:p>
            <a:r>
              <a:rPr lang="en-US" dirty="0"/>
              <a:t>Heats up:1 min, at </a:t>
            </a:r>
            <a:r>
              <a:rPr lang="en-US" dirty="0" err="1"/>
              <a:t>temp:specific</a:t>
            </a:r>
            <a:r>
              <a:rPr lang="en-US" dirty="0"/>
              <a:t> time, cools to room temp:20-30 mins </a:t>
            </a:r>
          </a:p>
          <a:p>
            <a:pPr lvl="1"/>
            <a:r>
              <a:rPr lang="en-US" dirty="0"/>
              <a:t>Ge on Si: 550°C-650°C for 2,4,8 hours</a:t>
            </a:r>
          </a:p>
          <a:p>
            <a:r>
              <a:rPr lang="en-US" dirty="0"/>
              <a:t>Ellipsometry was used to measure the thicknesses </a:t>
            </a:r>
          </a:p>
          <a:p>
            <a:pPr lvl="1"/>
            <a:r>
              <a:rPr lang="en-US" i="1" dirty="0"/>
              <a:t>Before Clean, Before Anneal; </a:t>
            </a:r>
          </a:p>
          <a:p>
            <a:pPr lvl="1"/>
            <a:r>
              <a:rPr lang="en-US" i="1" dirty="0"/>
              <a:t>After Clean, Before Anneal</a:t>
            </a:r>
            <a:r>
              <a:rPr lang="en-US" dirty="0"/>
              <a:t>; </a:t>
            </a:r>
          </a:p>
          <a:p>
            <a:pPr lvl="1"/>
            <a:r>
              <a:rPr lang="en-US" i="1" dirty="0"/>
              <a:t>After Clean, After Anneal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17AD2-A775-1FD7-C066-AEFD94998E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A graph of a graph showing the same energy&#10;&#10;AI-generated content may be incorrect.">
            <a:extLst>
              <a:ext uri="{FF2B5EF4-FFF2-40B4-BE49-F238E27FC236}">
                <a16:creationId xmlns:a16="http://schemas.microsoft.com/office/drawing/2014/main" id="{C643036C-568D-093C-5931-F2C934EC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786" y="2260093"/>
            <a:ext cx="3890828" cy="2977261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F3B6CEA-A41A-E1B4-B82C-AF2B1A3CED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417843"/>
              </p:ext>
            </p:extLst>
          </p:nvPr>
        </p:nvGraphicFramePr>
        <p:xfrm>
          <a:off x="8080915" y="1117726"/>
          <a:ext cx="3802569" cy="100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9317">
                  <a:extLst>
                    <a:ext uri="{9D8B030D-6E8A-4147-A177-3AD203B41FA5}">
                      <a16:colId xmlns:a16="http://schemas.microsoft.com/office/drawing/2014/main" val="2319468455"/>
                    </a:ext>
                  </a:extLst>
                </a:gridCol>
                <a:gridCol w="1456626">
                  <a:extLst>
                    <a:ext uri="{9D8B030D-6E8A-4147-A177-3AD203B41FA5}">
                      <a16:colId xmlns:a16="http://schemas.microsoft.com/office/drawing/2014/main" val="2294147312"/>
                    </a:ext>
                  </a:extLst>
                </a:gridCol>
                <a:gridCol w="1456626">
                  <a:extLst>
                    <a:ext uri="{9D8B030D-6E8A-4147-A177-3AD203B41FA5}">
                      <a16:colId xmlns:a16="http://schemas.microsoft.com/office/drawing/2014/main" val="2027369586"/>
                    </a:ext>
                  </a:extLst>
                </a:gridCol>
              </a:tblGrid>
              <a:tr h="310433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Avg. As-Received</a:t>
                      </a:r>
                    </a:p>
                    <a:p>
                      <a:pPr algn="ctr"/>
                      <a:r>
                        <a:rPr lang="en-US" sz="1200" dirty="0"/>
                        <a:t>Oxide Thickness (Å)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Avg. After Clean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Oxide Thickness (Å)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093086"/>
                  </a:ext>
                </a:extLst>
              </a:tr>
              <a:tr h="251796"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Ge on 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193099"/>
                  </a:ext>
                </a:extLst>
              </a:tr>
              <a:tr h="251796">
                <a:tc>
                  <a:txBody>
                    <a:bodyPr/>
                    <a:lstStyle/>
                    <a:p>
                      <a:pPr algn="r"/>
                      <a:r>
                        <a:rPr lang="en-US" sz="1200" dirty="0" err="1"/>
                        <a:t>GeSn</a:t>
                      </a:r>
                      <a:r>
                        <a:rPr lang="en-US" sz="1200" dirty="0"/>
                        <a:t> on 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68899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A5F3FC2-AEC2-4355-E122-1E32C5A0EDAE}"/>
              </a:ext>
            </a:extLst>
          </p:cNvPr>
          <p:cNvSpPr txBox="1"/>
          <p:nvPr/>
        </p:nvSpPr>
        <p:spPr>
          <a:xfrm>
            <a:off x="8301329" y="5080472"/>
            <a:ext cx="3396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3"/>
                </a:solidFill>
              </a:rPr>
              <a:t>Pseudodielectric</a:t>
            </a:r>
            <a:r>
              <a:rPr lang="en-US" sz="1600" i="1" dirty="0">
                <a:solidFill>
                  <a:schemeClr val="accent3"/>
                </a:solidFill>
              </a:rPr>
              <a:t> function for Ge on Si before and after cleaning.</a:t>
            </a:r>
          </a:p>
        </p:txBody>
      </p:sp>
    </p:spTree>
    <p:extLst>
      <p:ext uri="{BB962C8B-B14F-4D97-AF65-F5344CB8AC3E}">
        <p14:creationId xmlns:p14="http://schemas.microsoft.com/office/powerpoint/2010/main" val="2286364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C9B9C9-E726-FD0C-CB8B-A011FC884DC0}"/>
              </a:ext>
            </a:extLst>
          </p:cNvPr>
          <p:cNvSpPr/>
          <p:nvPr/>
        </p:nvSpPr>
        <p:spPr>
          <a:xfrm>
            <a:off x="165762" y="1325561"/>
            <a:ext cx="5811176" cy="41052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 on Si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90F10-7D2B-9A79-1DE3-C01256106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Surface Decolorization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0380A-98E1-598F-C86E-176A21DDE0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 descr="A group of square pieces of metal&#10;&#10;AI-generated content may be incorrect.">
            <a:extLst>
              <a:ext uri="{FF2B5EF4-FFF2-40B4-BE49-F238E27FC236}">
                <a16:creationId xmlns:a16="http://schemas.microsoft.com/office/drawing/2014/main" id="{B0E2C83F-4225-8294-D742-E8BF9A01E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2" y="2025651"/>
            <a:ext cx="5811176" cy="340518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28614B-42D4-8067-B917-351C3CB8A776}"/>
              </a:ext>
            </a:extLst>
          </p:cNvPr>
          <p:cNvSpPr/>
          <p:nvPr/>
        </p:nvSpPr>
        <p:spPr>
          <a:xfrm>
            <a:off x="6215062" y="1325563"/>
            <a:ext cx="5811176" cy="41052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u="sng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GeSn</a:t>
            </a:r>
            <a:r>
              <a:rPr lang="en-US" sz="24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on Si</a:t>
            </a:r>
          </a:p>
          <a:p>
            <a:pPr algn="ctr"/>
            <a:endParaRPr lang="en-US" dirty="0"/>
          </a:p>
        </p:txBody>
      </p:sp>
      <p:pic>
        <p:nvPicPr>
          <p:cNvPr id="11" name="Picture 10" descr="A collection of different colored rectangular objects&#10;&#10;AI-generated content may be incorrect.">
            <a:extLst>
              <a:ext uri="{FF2B5EF4-FFF2-40B4-BE49-F238E27FC236}">
                <a16:creationId xmlns:a16="http://schemas.microsoft.com/office/drawing/2014/main" id="{3760CC71-4E3B-0F36-07F7-A87CE8DC3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386" y="2108422"/>
            <a:ext cx="5740852" cy="340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46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95233-7FB7-A26E-ADA8-AE2679227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03"/>
            <a:ext cx="10515600" cy="1325563"/>
          </a:xfrm>
        </p:spPr>
        <p:txBody>
          <a:bodyPr/>
          <a:lstStyle/>
          <a:p>
            <a:r>
              <a:rPr lang="en-US" dirty="0"/>
              <a:t>Ge on Si: Ellipsometry Model - UV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BD2F0-25E1-4DB6-D992-081301F7A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371601"/>
            <a:ext cx="11283794" cy="82629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Optical constants for each layer are used to model the data to determine the thicknesses. </a:t>
            </a:r>
          </a:p>
          <a:p>
            <a:r>
              <a:rPr lang="en-US" dirty="0"/>
              <a:t>Modeling included non-uniformity in the Ge oxide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CF1DD-F841-E79C-0AB7-B48602090E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Content Placeholder 5" descr="A graph of a graph of a solar energy&#10;&#10;AI-generated content may be incorrect.">
            <a:extLst>
              <a:ext uri="{FF2B5EF4-FFF2-40B4-BE49-F238E27FC236}">
                <a16:creationId xmlns:a16="http://schemas.microsoft.com/office/drawing/2014/main" id="{D655053A-5424-2987-37E9-386385927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71" y="2259340"/>
            <a:ext cx="3977454" cy="3044078"/>
          </a:xfrm>
          <a:prstGeom prst="rect">
            <a:avLst/>
          </a:prstGeom>
        </p:spPr>
      </p:pic>
      <p:pic>
        <p:nvPicPr>
          <p:cNvPr id="6" name="Picture 5" descr="A graph of a graph showing a graph of a solar energy&#10;&#10;AI-generated content may be incorrect.">
            <a:extLst>
              <a:ext uri="{FF2B5EF4-FFF2-40B4-BE49-F238E27FC236}">
                <a16:creationId xmlns:a16="http://schemas.microsoft.com/office/drawing/2014/main" id="{45C4681C-6348-F5AF-4EA7-DEEA94031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160" y="2259340"/>
            <a:ext cx="4051085" cy="31004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5512B3-6737-E5CC-83A6-EAE4C793DB5F}"/>
              </a:ext>
            </a:extLst>
          </p:cNvPr>
          <p:cNvSpPr/>
          <p:nvPr/>
        </p:nvSpPr>
        <p:spPr>
          <a:xfrm>
            <a:off x="4834951" y="3704633"/>
            <a:ext cx="1828800" cy="827674"/>
          </a:xfrm>
          <a:prstGeom prst="rect">
            <a:avLst/>
          </a:prstGeom>
          <a:solidFill>
            <a:srgbClr val="4F555C">
              <a:alpha val="89804"/>
            </a:srgbClr>
          </a:solidFill>
          <a:ln w="12700" cap="sq" cmpd="sng" algn="ctr">
            <a:solidFill>
              <a:srgbClr val="4F555C">
                <a:alpha val="89804"/>
              </a:srgbClr>
            </a:solidFill>
            <a:prstDash val="solid"/>
            <a:miter lim="800000"/>
          </a:ln>
          <a:effectLst/>
          <a:scene3d>
            <a:camera prst="obliqueTopRight">
              <a:rot lat="0" lon="300000" rev="0"/>
            </a:camera>
            <a:lightRig rig="balanced" dir="t"/>
          </a:scene3d>
          <a:sp3d prstMaterial="matte">
            <a:bevelB w="0" h="1397000"/>
          </a:sp3d>
        </p:spPr>
        <p:txBody>
          <a:bodyPr rtlCol="0" anchor="ctr"/>
          <a:lstStyle/>
          <a:p>
            <a:pPr algn="ctr" defTabSz="914463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4C689C-2445-BA1E-88C9-A5322B563FCC}"/>
              </a:ext>
            </a:extLst>
          </p:cNvPr>
          <p:cNvSpPr/>
          <p:nvPr/>
        </p:nvSpPr>
        <p:spPr>
          <a:xfrm>
            <a:off x="4834951" y="3244899"/>
            <a:ext cx="1828800" cy="451080"/>
          </a:xfrm>
          <a:prstGeom prst="rect">
            <a:avLst/>
          </a:prstGeom>
          <a:solidFill>
            <a:srgbClr val="BDB9B5"/>
          </a:solidFill>
          <a:ln w="12700" cap="sq" cmpd="sng" algn="ctr">
            <a:solidFill>
              <a:srgbClr val="BDB9B5"/>
            </a:solidFill>
            <a:prstDash val="solid"/>
            <a:miter lim="800000"/>
          </a:ln>
          <a:effectLst/>
          <a:scene3d>
            <a:camera prst="obliqueTopRight">
              <a:rot lat="0" lon="300000" rev="0"/>
            </a:camera>
            <a:lightRig rig="balanced" dir="t"/>
          </a:scene3d>
          <a:sp3d prstMaterial="matte">
            <a:bevelB w="0" h="1397000"/>
          </a:sp3d>
        </p:spPr>
        <p:txBody>
          <a:bodyPr rtlCol="0" anchor="ctr"/>
          <a:lstStyle/>
          <a:p>
            <a:pPr algn="ctr" defTabSz="914463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FB16EB-4CFC-AD26-1FB0-D519C57CB297}"/>
              </a:ext>
            </a:extLst>
          </p:cNvPr>
          <p:cNvSpPr/>
          <p:nvPr/>
        </p:nvSpPr>
        <p:spPr>
          <a:xfrm>
            <a:off x="4834951" y="3192134"/>
            <a:ext cx="1828800" cy="45719"/>
          </a:xfrm>
          <a:prstGeom prst="rect">
            <a:avLst/>
          </a:prstGeom>
          <a:solidFill>
            <a:srgbClr val="668DAD"/>
          </a:solidFill>
          <a:ln w="12700" cap="sq" cmpd="sng" algn="ctr">
            <a:solidFill>
              <a:srgbClr val="668DAD"/>
            </a:solidFill>
            <a:prstDash val="solid"/>
            <a:miter lim="800000"/>
          </a:ln>
          <a:effectLst/>
          <a:scene3d>
            <a:camera prst="obliqueTopRight">
              <a:rot lat="0" lon="300000" rev="0"/>
            </a:camera>
            <a:lightRig rig="balanced" dir="t"/>
          </a:scene3d>
          <a:sp3d prstMaterial="matte">
            <a:bevelB w="0" h="1397000"/>
          </a:sp3d>
        </p:spPr>
        <p:txBody>
          <a:bodyPr rtlCol="0" anchor="ctr"/>
          <a:lstStyle/>
          <a:p>
            <a:pPr algn="ctr" defTabSz="914463">
              <a:defRPr/>
            </a:pPr>
            <a:endParaRPr lang="en-US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8F2122-3EFD-B844-263B-29AD02BBDFCA}"/>
              </a:ext>
            </a:extLst>
          </p:cNvPr>
          <p:cNvSpPr txBox="1"/>
          <p:nvPr/>
        </p:nvSpPr>
        <p:spPr>
          <a:xfrm>
            <a:off x="5420031" y="3933652"/>
            <a:ext cx="658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63">
              <a:defRPr/>
            </a:pPr>
            <a:r>
              <a:rPr lang="en-US" kern="0" dirty="0">
                <a:solidFill>
                  <a:prstClr val="black"/>
                </a:solidFill>
              </a:rPr>
              <a:t>Si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41392-649B-03D3-BB7C-B3DED5B1BC1D}"/>
              </a:ext>
            </a:extLst>
          </p:cNvPr>
          <p:cNvSpPr txBox="1"/>
          <p:nvPr/>
        </p:nvSpPr>
        <p:spPr>
          <a:xfrm rot="3615">
            <a:off x="5090972" y="3264507"/>
            <a:ext cx="131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63">
              <a:defRPr/>
            </a:pPr>
            <a:r>
              <a:rPr lang="en-US" kern="0" dirty="0">
                <a:solidFill>
                  <a:prstClr val="black"/>
                </a:solidFill>
              </a:rPr>
              <a:t>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48D318-E6CF-7F7A-AB48-9F891ECD7B6A}"/>
              </a:ext>
            </a:extLst>
          </p:cNvPr>
          <p:cNvSpPr txBox="1"/>
          <p:nvPr/>
        </p:nvSpPr>
        <p:spPr>
          <a:xfrm rot="53835">
            <a:off x="5151933" y="2869318"/>
            <a:ext cx="1194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63">
              <a:defRPr/>
            </a:pPr>
            <a:r>
              <a:rPr lang="en-US" kern="0" dirty="0">
                <a:solidFill>
                  <a:prstClr val="black"/>
                </a:solidFill>
              </a:rPr>
              <a:t> Ge Oxide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6CDA957E-FBE6-73F3-7EC6-26E6651013E3}"/>
              </a:ext>
            </a:extLst>
          </p:cNvPr>
          <p:cNvSpPr/>
          <p:nvPr/>
        </p:nvSpPr>
        <p:spPr>
          <a:xfrm>
            <a:off x="7221477" y="2762250"/>
            <a:ext cx="383174" cy="1770057"/>
          </a:xfrm>
          <a:prstGeom prst="rightBrace">
            <a:avLst>
              <a:gd name="adj1" fmla="val 12359"/>
              <a:gd name="adj2" fmla="val 48924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ED52836-F8DB-ED45-F744-C9D9A222C071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4112648" y="3044629"/>
            <a:ext cx="1039358" cy="935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AADDEB0-5F2E-5202-6D62-BE478F912149}"/>
              </a:ext>
            </a:extLst>
          </p:cNvPr>
          <p:cNvCxnSpPr>
            <a:cxnSpLocks/>
          </p:cNvCxnSpPr>
          <p:nvPr/>
        </p:nvCxnSpPr>
        <p:spPr>
          <a:xfrm flipH="1">
            <a:off x="4112648" y="3475310"/>
            <a:ext cx="970796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lgDash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D88AC52-C4DC-7D04-A87B-3A6D520B276D}"/>
              </a:ext>
            </a:extLst>
          </p:cNvPr>
          <p:cNvCxnSpPr>
            <a:cxnSpLocks/>
          </p:cNvCxnSpPr>
          <p:nvPr/>
        </p:nvCxnSpPr>
        <p:spPr>
          <a:xfrm flipH="1">
            <a:off x="4112648" y="4172923"/>
            <a:ext cx="821302" cy="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E7BADBF-8C80-5635-0CB7-FF8233212CB2}"/>
              </a:ext>
            </a:extLst>
          </p:cNvPr>
          <p:cNvSpPr txBox="1"/>
          <p:nvPr/>
        </p:nvSpPr>
        <p:spPr>
          <a:xfrm>
            <a:off x="590339" y="5175558"/>
            <a:ext cx="3396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3"/>
                </a:solidFill>
              </a:rPr>
              <a:t>Optical constants for bulk Si, bulk Ge, and GeO</a:t>
            </a:r>
            <a:r>
              <a:rPr lang="en-US" sz="1600" i="1" baseline="-25000" dirty="0">
                <a:solidFill>
                  <a:schemeClr val="accent3"/>
                </a:solidFill>
              </a:rPr>
              <a:t>2</a:t>
            </a:r>
            <a:r>
              <a:rPr lang="en-US" sz="1600" i="1" dirty="0">
                <a:solidFill>
                  <a:schemeClr val="accent3"/>
                </a:solidFill>
              </a:rPr>
              <a:t>.</a:t>
            </a:r>
            <a:endParaRPr lang="en-US" sz="1600" i="1" baseline="-25000" dirty="0">
              <a:solidFill>
                <a:schemeClr val="accent3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1AF606-97AD-5399-2071-CC3AF5788683}"/>
              </a:ext>
            </a:extLst>
          </p:cNvPr>
          <p:cNvSpPr txBox="1"/>
          <p:nvPr/>
        </p:nvSpPr>
        <p:spPr>
          <a:xfrm>
            <a:off x="8120354" y="5175558"/>
            <a:ext cx="3396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3"/>
                </a:solidFill>
              </a:rPr>
              <a:t>Pseudodielectric</a:t>
            </a:r>
            <a:r>
              <a:rPr lang="en-US" sz="1600" i="1" dirty="0">
                <a:solidFill>
                  <a:schemeClr val="accent3"/>
                </a:solidFill>
              </a:rPr>
              <a:t> function for Ge on Si before clean and after annealing.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320DB7-B299-43FE-0A15-E68B8ADE6B65}"/>
              </a:ext>
            </a:extLst>
          </p:cNvPr>
          <p:cNvSpPr txBox="1"/>
          <p:nvPr/>
        </p:nvSpPr>
        <p:spPr>
          <a:xfrm>
            <a:off x="4564658" y="5855443"/>
            <a:ext cx="5692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J. A. </a:t>
            </a:r>
            <a:r>
              <a:rPr lang="en-US" sz="1200" dirty="0" err="1">
                <a:solidFill>
                  <a:schemeClr val="bg1"/>
                </a:solidFill>
              </a:rPr>
              <a:t>Woollam</a:t>
            </a:r>
            <a:r>
              <a:rPr lang="en-US" sz="1200" dirty="0">
                <a:solidFill>
                  <a:schemeClr val="bg1"/>
                </a:solidFill>
              </a:rPr>
              <a:t> Co., </a:t>
            </a:r>
            <a:r>
              <a:rPr lang="en-US" sz="1200" i="1" dirty="0">
                <a:solidFill>
                  <a:schemeClr val="bg1"/>
                </a:solidFill>
              </a:rPr>
              <a:t>Guide to Using WVASE32 </a:t>
            </a:r>
            <a:r>
              <a:rPr lang="en-US" sz="1200" dirty="0">
                <a:solidFill>
                  <a:schemeClr val="bg1"/>
                </a:solidFill>
              </a:rPr>
              <a:t>(2017).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T. Nunley et al., J. </a:t>
            </a:r>
            <a:r>
              <a:rPr lang="en-US" sz="1200" dirty="0" err="1">
                <a:solidFill>
                  <a:schemeClr val="bg1"/>
                </a:solidFill>
              </a:rPr>
              <a:t>Vacu</a:t>
            </a:r>
            <a:r>
              <a:rPr lang="en-US" sz="1200" dirty="0">
                <a:solidFill>
                  <a:schemeClr val="bg1"/>
                </a:solidFill>
              </a:rPr>
              <a:t>. Sci. Technol. B </a:t>
            </a:r>
            <a:r>
              <a:rPr lang="en-US" sz="1200" b="1" dirty="0">
                <a:solidFill>
                  <a:schemeClr val="bg1"/>
                </a:solidFill>
              </a:rPr>
              <a:t>34</a:t>
            </a:r>
            <a:r>
              <a:rPr lang="en-US" sz="1200" dirty="0">
                <a:solidFill>
                  <a:schemeClr val="bg1"/>
                </a:solidFill>
              </a:rPr>
              <a:t>,  (2016).</a:t>
            </a:r>
          </a:p>
        </p:txBody>
      </p:sp>
    </p:spTree>
    <p:extLst>
      <p:ext uri="{BB962C8B-B14F-4D97-AF65-F5344CB8AC3E}">
        <p14:creationId xmlns:p14="http://schemas.microsoft.com/office/powerpoint/2010/main" val="2043351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6D66BA-A7E9-0380-9FFE-86666C0B9D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58325" y="1735328"/>
                <a:ext cx="2647950" cy="314960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 err="1"/>
                  <a:t>Ellipsometric</a:t>
                </a:r>
                <a:r>
                  <a:rPr lang="en-US" dirty="0"/>
                  <a:t> angles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) and depolarization for three different growths modeled with non-uniformity in the GeO</a:t>
                </a:r>
                <a:r>
                  <a:rPr lang="en-US" baseline="-25000" dirty="0"/>
                  <a:t>2</a:t>
                </a:r>
                <a:r>
                  <a:rPr lang="en-US" dirty="0"/>
                  <a:t>. </a:t>
                </a:r>
              </a:p>
              <a:p>
                <a:r>
                  <a:rPr lang="en-US" dirty="0"/>
                  <a:t>Depolarization increases with layer thickness as seen by the 550°C with increased time.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6D66BA-A7E9-0380-9FFE-86666C0B9D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58325" y="1735328"/>
                <a:ext cx="2647950" cy="3149600"/>
              </a:xfrm>
              <a:blipFill>
                <a:blip r:embed="rId2"/>
                <a:stretch>
                  <a:fillRect l="-2074" t="-3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C61DF-EB22-5DCA-A1F5-F90EE894A3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E4D22-7DB4-988D-A425-B2F8FF5F2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Ge on Si: Depolarization </a:t>
            </a:r>
          </a:p>
        </p:txBody>
      </p:sp>
      <p:pic>
        <p:nvPicPr>
          <p:cNvPr id="6" name="Google Shape;90;p1">
            <a:extLst>
              <a:ext uri="{FF2B5EF4-FFF2-40B4-BE49-F238E27FC236}">
                <a16:creationId xmlns:a16="http://schemas.microsoft.com/office/drawing/2014/main" id="{CF47C2B5-0CDB-B776-112B-F467097435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05840"/>
            <a:ext cx="3291841" cy="46085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21;p1">
            <a:extLst>
              <a:ext uri="{FF2B5EF4-FFF2-40B4-BE49-F238E27FC236}">
                <a16:creationId xmlns:a16="http://schemas.microsoft.com/office/drawing/2014/main" id="{73111352-7E61-78ED-EA9A-78243C58D7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2376484"/>
              </p:ext>
            </p:extLst>
          </p:nvPr>
        </p:nvGraphicFramePr>
        <p:xfrm>
          <a:off x="6386141" y="1052933"/>
          <a:ext cx="3291840" cy="4615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291840" imgH="4615809" progId="Origin95.Graph">
                  <p:embed/>
                </p:oleObj>
              </mc:Choice>
              <mc:Fallback>
                <p:oleObj r:id="rId4" imgW="3291840" imgH="4615809" progId="Origin95.Graph">
                  <p:embed/>
                  <p:pic>
                    <p:nvPicPr>
                      <p:cNvPr id="121" name="Google Shape;121;p1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6386141" y="1052933"/>
                        <a:ext cx="3291840" cy="46158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Google Shape;122;p1">
            <a:extLst>
              <a:ext uri="{FF2B5EF4-FFF2-40B4-BE49-F238E27FC236}">
                <a16:creationId xmlns:a16="http://schemas.microsoft.com/office/drawing/2014/main" id="{BEFEAB15-363C-1DD4-20CD-340BA59DB9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5552058"/>
              </p:ext>
            </p:extLst>
          </p:nvPr>
        </p:nvGraphicFramePr>
        <p:xfrm>
          <a:off x="3216642" y="1052933"/>
          <a:ext cx="3291840" cy="4615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291840" imgH="4615809" progId="Origin95.Graph">
                  <p:embed/>
                </p:oleObj>
              </mc:Choice>
              <mc:Fallback>
                <p:oleObj r:id="rId6" imgW="3291840" imgH="4615809" progId="Origin95.Graph">
                  <p:embed/>
                  <p:pic>
                    <p:nvPicPr>
                      <p:cNvPr id="122" name="Google Shape;122;p1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3216642" y="1052933"/>
                        <a:ext cx="3291840" cy="46158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441FC6C-B8F2-D263-96EF-D1642395E303}"/>
              </a:ext>
            </a:extLst>
          </p:cNvPr>
          <p:cNvSpPr txBox="1"/>
          <p:nvPr/>
        </p:nvSpPr>
        <p:spPr>
          <a:xfrm>
            <a:off x="399913" y="1099542"/>
            <a:ext cx="1208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550°C 2 hours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D6126D-3C8D-1ABF-7DB0-C14292B8D64B}"/>
              </a:ext>
            </a:extLst>
          </p:cNvPr>
          <p:cNvSpPr txBox="1"/>
          <p:nvPr/>
        </p:nvSpPr>
        <p:spPr>
          <a:xfrm>
            <a:off x="3569412" y="1099542"/>
            <a:ext cx="1208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550°C 8 hours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499A79-2563-DEEE-C0A8-E4C7D8E12E42}"/>
              </a:ext>
            </a:extLst>
          </p:cNvPr>
          <p:cNvSpPr txBox="1"/>
          <p:nvPr/>
        </p:nvSpPr>
        <p:spPr>
          <a:xfrm>
            <a:off x="6738911" y="1099542"/>
            <a:ext cx="1208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575°C 2 hours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A12C26-18DB-AB61-38CE-4520FBD48C23}"/>
              </a:ext>
            </a:extLst>
          </p:cNvPr>
          <p:cNvSpPr txBox="1"/>
          <p:nvPr/>
        </p:nvSpPr>
        <p:spPr>
          <a:xfrm>
            <a:off x="4564658" y="5758458"/>
            <a:ext cx="5692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J. A. </a:t>
            </a:r>
            <a:r>
              <a:rPr lang="en-US" sz="1200" dirty="0" err="1">
                <a:solidFill>
                  <a:schemeClr val="bg1"/>
                </a:solidFill>
              </a:rPr>
              <a:t>Woollam</a:t>
            </a:r>
            <a:r>
              <a:rPr lang="en-US" sz="1200" dirty="0">
                <a:solidFill>
                  <a:schemeClr val="bg1"/>
                </a:solidFill>
              </a:rPr>
              <a:t> Co., </a:t>
            </a:r>
            <a:r>
              <a:rPr lang="en-US" sz="1200" i="1" dirty="0">
                <a:solidFill>
                  <a:schemeClr val="bg1"/>
                </a:solidFill>
              </a:rPr>
              <a:t>Guide to Using WVASE32 </a:t>
            </a:r>
            <a:r>
              <a:rPr lang="en-US" sz="1200" dirty="0">
                <a:solidFill>
                  <a:schemeClr val="bg1"/>
                </a:solidFill>
              </a:rPr>
              <a:t>(2017).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T. Nunley et al., J. </a:t>
            </a:r>
            <a:r>
              <a:rPr lang="en-US" sz="1200" dirty="0" err="1">
                <a:solidFill>
                  <a:schemeClr val="bg1"/>
                </a:solidFill>
              </a:rPr>
              <a:t>Vacu</a:t>
            </a:r>
            <a:r>
              <a:rPr lang="en-US" sz="1200" dirty="0">
                <a:solidFill>
                  <a:schemeClr val="bg1"/>
                </a:solidFill>
              </a:rPr>
              <a:t>. Sci. Technol. B </a:t>
            </a:r>
            <a:r>
              <a:rPr lang="en-US" sz="1200" b="1" dirty="0">
                <a:solidFill>
                  <a:schemeClr val="bg1"/>
                </a:solidFill>
              </a:rPr>
              <a:t>34</a:t>
            </a:r>
            <a:r>
              <a:rPr lang="en-US" sz="1200" dirty="0">
                <a:solidFill>
                  <a:schemeClr val="bg1"/>
                </a:solidFill>
              </a:rPr>
              <a:t>,  (2016).</a:t>
            </a:r>
          </a:p>
        </p:txBody>
      </p:sp>
    </p:spTree>
    <p:extLst>
      <p:ext uri="{BB962C8B-B14F-4D97-AF65-F5344CB8AC3E}">
        <p14:creationId xmlns:p14="http://schemas.microsoft.com/office/powerpoint/2010/main" val="135408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graph of a solar energy&#10;&#10;AI-generated content may be incorrect.">
            <a:extLst>
              <a:ext uri="{FF2B5EF4-FFF2-40B4-BE49-F238E27FC236}">
                <a16:creationId xmlns:a16="http://schemas.microsoft.com/office/drawing/2014/main" id="{011B453C-43EF-B8D9-845C-2E33242F9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1" y="858969"/>
            <a:ext cx="4572009" cy="3499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0100B2-9071-551D-4586-0D2A9CE7C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Ge on Si: Phonon Modes in IR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FC141-1EB2-5E3F-55AB-3AA34B17E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333584"/>
            <a:ext cx="7877174" cy="3516396"/>
          </a:xfrm>
        </p:spPr>
        <p:txBody>
          <a:bodyPr>
            <a:normAutofit fontScale="92500"/>
          </a:bodyPr>
          <a:lstStyle/>
          <a:p>
            <a:r>
              <a:rPr lang="en-US" dirty="0"/>
              <a:t>Samples were measured with IRVASE from 0.03-0.8 eV</a:t>
            </a:r>
          </a:p>
          <a:p>
            <a:r>
              <a:rPr lang="en-US" dirty="0"/>
              <a:t>Model: Dude superposition in the Bulk Si and Bulk Ge layers; Oxide with a general oscillator layer</a:t>
            </a:r>
          </a:p>
          <a:p>
            <a:r>
              <a:rPr lang="en-US" dirty="0"/>
              <a:t>Anneal at 550°C for 4 </a:t>
            </a:r>
            <a:r>
              <a:rPr lang="en-US" dirty="0" err="1"/>
              <a:t>hrs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Transverse Optical (TO) Phonon Frequency = 0.10 eV </a:t>
            </a:r>
          </a:p>
          <a:p>
            <a:pPr lvl="1"/>
            <a:r>
              <a:rPr lang="en-US" dirty="0"/>
              <a:t>Longitudinal Optical (LO) Phonon Frequencies = 0.12 eV</a:t>
            </a:r>
          </a:p>
          <a:p>
            <a:r>
              <a:rPr lang="en-US" dirty="0"/>
              <a:t>Armand et al. measured anisotropic trigonal GeO</a:t>
            </a:r>
            <a:r>
              <a:rPr lang="en-US" baseline="-25000" dirty="0"/>
              <a:t>2</a:t>
            </a:r>
            <a:r>
              <a:rPr lang="en-US" dirty="0"/>
              <a:t> modes from 0.105-0.124 eV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E5EFFF-D126-B644-361F-C8A2121323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D04B46-1731-7D96-4946-A19B3387D5E1}"/>
                  </a:ext>
                </a:extLst>
              </p:cNvPr>
              <p:cNvSpPr txBox="1"/>
              <p:nvPr/>
            </p:nvSpPr>
            <p:spPr>
              <a:xfrm>
                <a:off x="7953375" y="4913087"/>
                <a:ext cx="4448175" cy="832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42FFFF"/>
                    </a:solidFill>
                  </a:rPr>
                  <a:t>TO: </a:t>
                </a:r>
                <a:r>
                  <a:rPr lang="en-US" dirty="0">
                    <a:solidFill>
                      <a:srgbClr val="42FFFF"/>
                    </a:solidFill>
                  </a:rPr>
                  <a:t>Peak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42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42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42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solidFill>
                    <a:srgbClr val="42FFFF"/>
                  </a:solidFill>
                </a:endParaRPr>
              </a:p>
              <a:p>
                <a:r>
                  <a:rPr lang="en-US" b="1" dirty="0">
                    <a:solidFill>
                      <a:srgbClr val="34FF34"/>
                    </a:solidFill>
                  </a:rPr>
                  <a:t>LO:</a:t>
                </a:r>
                <a:r>
                  <a:rPr lang="en-US" dirty="0">
                    <a:solidFill>
                      <a:srgbClr val="34FF34"/>
                    </a:solidFill>
                  </a:rPr>
                  <a:t> Peak of Loss Function,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solidFill>
                          <a:srgbClr val="34FF34"/>
                        </a:solidFill>
                        <a:latin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34FF3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34FF3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rgbClr val="34FF34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34FF3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rgbClr val="34FF3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dirty="0">
                  <a:solidFill>
                    <a:srgbClr val="34FF34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D04B46-1731-7D96-4946-A19B3387D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3375" y="4913087"/>
                <a:ext cx="4448175" cy="832600"/>
              </a:xfrm>
              <a:prstGeom prst="rect">
                <a:avLst/>
              </a:prstGeom>
              <a:blipFill>
                <a:blip r:embed="rId4"/>
                <a:stretch>
                  <a:fillRect l="-1235" t="-4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CD14715-6A5B-DC5D-F1BA-9F9CD8972274}"/>
              </a:ext>
            </a:extLst>
          </p:cNvPr>
          <p:cNvSpPr txBox="1"/>
          <p:nvPr/>
        </p:nvSpPr>
        <p:spPr>
          <a:xfrm>
            <a:off x="7953375" y="4188532"/>
            <a:ext cx="4238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3"/>
                </a:solidFill>
              </a:rPr>
              <a:t>Pseudodielectric</a:t>
            </a:r>
            <a:r>
              <a:rPr lang="en-US" sz="1600" i="1" dirty="0">
                <a:solidFill>
                  <a:schemeClr val="accent3"/>
                </a:solidFill>
              </a:rPr>
              <a:t> of Ge on Si annealed at 550°C for 4 hours with labeled TO and LO phonon frequencies.  </a:t>
            </a:r>
            <a:endParaRPr lang="en-US" sz="1600" i="1" baseline="-25000" dirty="0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2616B-F94E-E48B-C32C-241B5611FF10}"/>
              </a:ext>
            </a:extLst>
          </p:cNvPr>
          <p:cNvSpPr txBox="1"/>
          <p:nvPr/>
        </p:nvSpPr>
        <p:spPr>
          <a:xfrm>
            <a:off x="4564658" y="5745687"/>
            <a:ext cx="7122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J. A. </a:t>
            </a:r>
            <a:r>
              <a:rPr lang="en-US" sz="1200" dirty="0" err="1">
                <a:solidFill>
                  <a:schemeClr val="bg1"/>
                </a:solidFill>
              </a:rPr>
              <a:t>Woollam</a:t>
            </a:r>
            <a:r>
              <a:rPr lang="en-US" sz="1200" dirty="0">
                <a:solidFill>
                  <a:schemeClr val="bg1"/>
                </a:solidFill>
              </a:rPr>
              <a:t> Co., </a:t>
            </a:r>
            <a:r>
              <a:rPr lang="en-US" sz="1200" i="1" dirty="0">
                <a:solidFill>
                  <a:schemeClr val="bg1"/>
                </a:solidFill>
              </a:rPr>
              <a:t>Guide to Using WVASE32 </a:t>
            </a:r>
            <a:r>
              <a:rPr lang="en-US" sz="1200" dirty="0">
                <a:solidFill>
                  <a:schemeClr val="bg1"/>
                </a:solidFill>
              </a:rPr>
              <a:t>(2017).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T. Nunley et al., J. </a:t>
            </a:r>
            <a:r>
              <a:rPr lang="en-US" sz="1200" dirty="0" err="1">
                <a:solidFill>
                  <a:schemeClr val="bg1"/>
                </a:solidFill>
              </a:rPr>
              <a:t>Vacu</a:t>
            </a:r>
            <a:r>
              <a:rPr lang="en-US" sz="1200" dirty="0">
                <a:solidFill>
                  <a:schemeClr val="bg1"/>
                </a:solidFill>
              </a:rPr>
              <a:t>. Sci. Technol. B </a:t>
            </a:r>
            <a:r>
              <a:rPr lang="en-US" sz="1200" b="1" dirty="0">
                <a:solidFill>
                  <a:schemeClr val="bg1"/>
                </a:solidFill>
              </a:rPr>
              <a:t>34</a:t>
            </a:r>
            <a:r>
              <a:rPr lang="en-US" sz="1200" dirty="0">
                <a:solidFill>
                  <a:schemeClr val="bg1"/>
                </a:solidFill>
              </a:rPr>
              <a:t>,  (2016).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H. Fujiwara, </a:t>
            </a:r>
            <a:r>
              <a:rPr lang="en-US" sz="1200" i="1" dirty="0">
                <a:solidFill>
                  <a:schemeClr val="bg1"/>
                </a:solidFill>
              </a:rPr>
              <a:t>Spectroscopic Ellipsometry </a:t>
            </a:r>
            <a:r>
              <a:rPr lang="en-US" sz="1200" dirty="0">
                <a:solidFill>
                  <a:schemeClr val="bg1"/>
                </a:solidFill>
              </a:rPr>
              <a:t>(John Wiley &amp; Sons, 2007).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S. Zollner et al., J. </a:t>
            </a:r>
            <a:r>
              <a:rPr lang="en-US" sz="1200" dirty="0" err="1">
                <a:solidFill>
                  <a:schemeClr val="bg1"/>
                </a:solidFill>
              </a:rPr>
              <a:t>Vacu</a:t>
            </a:r>
            <a:r>
              <a:rPr lang="en-US" sz="1200" dirty="0">
                <a:solidFill>
                  <a:schemeClr val="bg1"/>
                </a:solidFill>
              </a:rPr>
              <a:t>. Sci. Technol. B </a:t>
            </a:r>
            <a:r>
              <a:rPr lang="en-US" sz="1200" b="1" dirty="0">
                <a:solidFill>
                  <a:schemeClr val="bg1"/>
                </a:solidFill>
              </a:rPr>
              <a:t>37</a:t>
            </a:r>
            <a:r>
              <a:rPr lang="en-US" sz="1200" dirty="0">
                <a:solidFill>
                  <a:schemeClr val="bg1"/>
                </a:solidFill>
              </a:rPr>
              <a:t>,  (2019).</a:t>
            </a:r>
          </a:p>
          <a:p>
            <a:r>
              <a:rPr lang="da-DK" sz="1200" dirty="0">
                <a:solidFill>
                  <a:schemeClr val="bg1"/>
                </a:solidFill>
              </a:rPr>
              <a:t>P. Armand et al., Mater. Res. Bull. </a:t>
            </a:r>
            <a:r>
              <a:rPr lang="da-DK" sz="1200" b="1" dirty="0">
                <a:solidFill>
                  <a:schemeClr val="bg1"/>
                </a:solidFill>
              </a:rPr>
              <a:t>129</a:t>
            </a:r>
            <a:r>
              <a:rPr lang="da-DK" sz="1200" dirty="0">
                <a:solidFill>
                  <a:schemeClr val="bg1"/>
                </a:solidFill>
              </a:rPr>
              <a:t>, 110881 (2020).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63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graph of a graph&#10;&#10;AI-generated content may be incorrect.">
            <a:extLst>
              <a:ext uri="{FF2B5EF4-FFF2-40B4-BE49-F238E27FC236}">
                <a16:creationId xmlns:a16="http://schemas.microsoft.com/office/drawing/2014/main" id="{42DA4DC0-A2F8-5695-5C9C-98F95DF86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3150" y="1338067"/>
            <a:ext cx="6076083" cy="371316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F07F67-952F-0A04-EE07-73938CF39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325563"/>
          </a:xfrm>
        </p:spPr>
        <p:txBody>
          <a:bodyPr/>
          <a:lstStyle/>
          <a:p>
            <a:r>
              <a:rPr lang="en-US" dirty="0"/>
              <a:t>Ge on Si: After Anneal Powder XRD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DA21A-6C9E-7B45-4BD3-BAD836EA57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3AB12E-FC80-0B67-08F7-18163DDCE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78" y="3935504"/>
            <a:ext cx="2013838" cy="14283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CDF057-F3DD-2982-4F3D-9E7A0819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806" y="3773362"/>
            <a:ext cx="2150413" cy="15905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090A592-A86E-C4C1-A1BA-6F0F067590FF}"/>
              </a:ext>
            </a:extLst>
          </p:cNvPr>
          <p:cNvSpPr txBox="1"/>
          <p:nvPr/>
        </p:nvSpPr>
        <p:spPr>
          <a:xfrm>
            <a:off x="1470154" y="5344835"/>
            <a:ext cx="981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3"/>
                </a:solidFill>
              </a:rPr>
              <a:t>r-GeO</a:t>
            </a:r>
            <a:r>
              <a:rPr lang="en-US" sz="1600" i="1" baseline="-25000" dirty="0">
                <a:solidFill>
                  <a:schemeClr val="accent3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38394F3-FA32-E922-B849-E233C79713D5}"/>
                  </a:ext>
                </a:extLst>
              </p:cNvPr>
              <p:cNvSpPr txBox="1"/>
              <p:nvPr/>
            </p:nvSpPr>
            <p:spPr>
              <a:xfrm>
                <a:off x="4005369" y="5344835"/>
                <a:ext cx="9812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i="1" dirty="0">
                    <a:solidFill>
                      <a:schemeClr val="accent3"/>
                    </a:solidFill>
                  </a:rPr>
                  <a:t>-GeO</a:t>
                </a:r>
                <a:r>
                  <a:rPr lang="en-US" sz="1600" i="1" baseline="-25000" dirty="0">
                    <a:solidFill>
                      <a:schemeClr val="accent3"/>
                    </a:solidFill>
                  </a:rPr>
                  <a:t>2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38394F3-FA32-E922-B849-E233C7971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369" y="5344835"/>
                <a:ext cx="981286" cy="338554"/>
              </a:xfrm>
              <a:prstGeom prst="rect">
                <a:avLst/>
              </a:prstGeom>
              <a:blipFill>
                <a:blip r:embed="rId5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910BB3DC-6219-8CA1-CC7D-C243D2430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496" y="1325563"/>
            <a:ext cx="5947695" cy="3965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5A903BE0-A69C-F493-41EB-26E847257EE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2880" y="1325563"/>
                <a:ext cx="6267450" cy="29225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In powder spectra, (004) peaks for bulk Ge and Si are consistent for Si (100) orientation</a:t>
                </a:r>
              </a:p>
              <a:p>
                <a:r>
                  <a:rPr lang="en-US" dirty="0"/>
                  <a:t>Peaks for (002) are forbidden but are visible due to </a:t>
                </a:r>
                <a:r>
                  <a:rPr lang="en-US" b="1" dirty="0"/>
                  <a:t>multiple diffraction </a:t>
                </a:r>
                <a:r>
                  <a:rPr lang="en-US" dirty="0"/>
                  <a:t>– one or more diffraction condition is satisfied</a:t>
                </a:r>
              </a:p>
              <a:p>
                <a:r>
                  <a:rPr lang="en-US" dirty="0"/>
                  <a:t>Other peaks are compared to </a:t>
                </a:r>
                <a:r>
                  <a:rPr lang="en-US" b="1" dirty="0"/>
                  <a:t>possible phases </a:t>
                </a:r>
                <a:r>
                  <a:rPr lang="en-US" dirty="0"/>
                  <a:t>of GeO</a:t>
                </a:r>
                <a:r>
                  <a:rPr lang="en-US" baseline="-25000" dirty="0"/>
                  <a:t>2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u="sng" dirty="0"/>
                  <a:t>Rutile GeO</a:t>
                </a:r>
                <a:r>
                  <a:rPr lang="en-US" u="sng" baseline="-25000" dirty="0"/>
                  <a:t>2</a:t>
                </a:r>
                <a:r>
                  <a:rPr lang="en-US" u="sng" dirty="0"/>
                  <a:t> </a:t>
                </a:r>
                <a:r>
                  <a:rPr lang="en-US" dirty="0"/>
                  <a:t>– tetragonal, more thermodynamically stable</a:t>
                </a:r>
                <a:endParaRPr lang="en-US" i="1" u="sng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u="sng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u="sng" dirty="0"/>
                  <a:t>- GeO</a:t>
                </a:r>
                <a:r>
                  <a:rPr lang="en-US" u="sng" baseline="-25000" dirty="0"/>
                  <a:t>2</a:t>
                </a:r>
                <a:r>
                  <a:rPr lang="en-US" u="sng" dirty="0"/>
                  <a:t> </a:t>
                </a:r>
                <a:r>
                  <a:rPr lang="en-US" dirty="0"/>
                  <a:t>– trigonal, metastable</a:t>
                </a:r>
              </a:p>
              <a:p>
                <a:pPr lvl="1"/>
                <a:r>
                  <a:rPr lang="en-US" u="sng" dirty="0"/>
                  <a:t>SiO</a:t>
                </a:r>
                <a:r>
                  <a:rPr lang="en-US" u="sng" baseline="-25000" dirty="0"/>
                  <a:t>2</a:t>
                </a:r>
                <a:r>
                  <a:rPr lang="en-US" u="sng" dirty="0"/>
                  <a:t>-substituted GeO</a:t>
                </a:r>
                <a:r>
                  <a:rPr lang="en-US" u="sng" baseline="-25000" dirty="0"/>
                  <a:t>2</a:t>
                </a:r>
                <a:r>
                  <a:rPr lang="en-US" u="sng" dirty="0"/>
                  <a:t> </a:t>
                </a:r>
                <a:r>
                  <a:rPr lang="en-US" dirty="0"/>
                  <a:t>– distorts crystal’s structural parameters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5A903BE0-A69C-F493-41EB-26E847257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" y="1325563"/>
                <a:ext cx="6267450" cy="2922587"/>
              </a:xfrm>
              <a:prstGeom prst="rect">
                <a:avLst/>
              </a:prstGeom>
              <a:blipFill>
                <a:blip r:embed="rId7"/>
                <a:stretch>
                  <a:fillRect l="-875" t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3E4B86F-2C4D-D197-1CA8-7DB380423D15}"/>
              </a:ext>
            </a:extLst>
          </p:cNvPr>
          <p:cNvSpPr txBox="1"/>
          <p:nvPr/>
        </p:nvSpPr>
        <p:spPr>
          <a:xfrm>
            <a:off x="4564658" y="5745687"/>
            <a:ext cx="6589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P. </a:t>
            </a:r>
            <a:r>
              <a:rPr lang="en-US" sz="1200" dirty="0" err="1">
                <a:solidFill>
                  <a:schemeClr val="bg1"/>
                </a:solidFill>
              </a:rPr>
              <a:t>Zaumseil</a:t>
            </a:r>
            <a:r>
              <a:rPr lang="en-US" sz="1200" dirty="0">
                <a:solidFill>
                  <a:schemeClr val="bg1"/>
                </a:solidFill>
              </a:rPr>
              <a:t>, J. Appl. </a:t>
            </a:r>
            <a:r>
              <a:rPr lang="en-US" sz="1200" dirty="0" err="1">
                <a:solidFill>
                  <a:schemeClr val="bg1"/>
                </a:solidFill>
              </a:rPr>
              <a:t>Crystallogr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b="1" dirty="0">
                <a:solidFill>
                  <a:schemeClr val="bg1"/>
                </a:solidFill>
              </a:rPr>
              <a:t>48</a:t>
            </a:r>
            <a:r>
              <a:rPr lang="en-US" sz="1200" dirty="0">
                <a:solidFill>
                  <a:schemeClr val="bg1"/>
                </a:solidFill>
              </a:rPr>
              <a:t>, 528–532 (2015).</a:t>
            </a:r>
          </a:p>
          <a:p>
            <a:r>
              <a:rPr lang="fr-FR" sz="1200" dirty="0">
                <a:solidFill>
                  <a:schemeClr val="bg1"/>
                </a:solidFill>
              </a:rPr>
              <a:t>I. </a:t>
            </a:r>
            <a:r>
              <a:rPr lang="fr-FR" sz="1200" dirty="0" err="1">
                <a:solidFill>
                  <a:schemeClr val="bg1"/>
                </a:solidFill>
              </a:rPr>
              <a:t>Rahaman</a:t>
            </a:r>
            <a:r>
              <a:rPr lang="fr-FR" sz="1200" dirty="0">
                <a:solidFill>
                  <a:schemeClr val="bg1"/>
                </a:solidFill>
              </a:rPr>
              <a:t> et al., </a:t>
            </a:r>
            <a:r>
              <a:rPr lang="fr-FR" sz="1200" dirty="0" err="1">
                <a:solidFill>
                  <a:schemeClr val="bg1"/>
                </a:solidFill>
              </a:rPr>
              <a:t>Appl</a:t>
            </a:r>
            <a:r>
              <a:rPr lang="fr-FR" sz="1200" dirty="0">
                <a:solidFill>
                  <a:schemeClr val="bg1"/>
                </a:solidFill>
              </a:rPr>
              <a:t>. Phys. </a:t>
            </a:r>
            <a:r>
              <a:rPr lang="fr-FR" sz="1200" dirty="0" err="1">
                <a:solidFill>
                  <a:schemeClr val="bg1"/>
                </a:solidFill>
              </a:rPr>
              <a:t>Lett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b="1" dirty="0">
                <a:solidFill>
                  <a:schemeClr val="bg1"/>
                </a:solidFill>
              </a:rPr>
              <a:t>125</a:t>
            </a:r>
            <a:r>
              <a:rPr lang="fr-FR" sz="1200" dirty="0">
                <a:solidFill>
                  <a:schemeClr val="bg1"/>
                </a:solidFill>
              </a:rPr>
              <a:t>,  (2024).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A. </a:t>
            </a:r>
            <a:r>
              <a:rPr lang="en-US" sz="1200" dirty="0" err="1">
                <a:solidFill>
                  <a:schemeClr val="bg1"/>
                </a:solidFill>
              </a:rPr>
              <a:t>Lignie</a:t>
            </a:r>
            <a:r>
              <a:rPr lang="en-US" sz="1200" dirty="0">
                <a:solidFill>
                  <a:schemeClr val="bg1"/>
                </a:solidFill>
              </a:rPr>
              <a:t> et al., J. Appl. </a:t>
            </a:r>
            <a:r>
              <a:rPr lang="en-US" sz="1200" dirty="0" err="1">
                <a:solidFill>
                  <a:schemeClr val="bg1"/>
                </a:solidFill>
              </a:rPr>
              <a:t>Crystallogr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b="1" dirty="0">
                <a:solidFill>
                  <a:schemeClr val="bg1"/>
                </a:solidFill>
              </a:rPr>
              <a:t>45</a:t>
            </a:r>
            <a:r>
              <a:rPr lang="en-US" sz="1200" dirty="0">
                <a:solidFill>
                  <a:schemeClr val="bg1"/>
                </a:solidFill>
              </a:rPr>
              <a:t>, 272–278 (2012).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2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C6F68-3FF9-9A35-01EE-556731D6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Ge on Si: Cross-Sectional EDX</a:t>
            </a:r>
          </a:p>
        </p:txBody>
      </p:sp>
      <p:pic>
        <p:nvPicPr>
          <p:cNvPr id="6" name="Content Placeholder 5" descr="A close up of a cloud&#10;&#10;AI-generated content may be incorrect.">
            <a:extLst>
              <a:ext uri="{FF2B5EF4-FFF2-40B4-BE49-F238E27FC236}">
                <a16:creationId xmlns:a16="http://schemas.microsoft.com/office/drawing/2014/main" id="{4AC687A2-9FE3-9A5A-705C-33FBF04CC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8601" y="134168"/>
            <a:ext cx="3771900" cy="28300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908AF-08A3-224D-E94A-F048691D17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C06FDB-6414-99DC-4048-F4FB0565FE91}"/>
              </a:ext>
            </a:extLst>
          </p:cNvPr>
          <p:cNvSpPr txBox="1"/>
          <p:nvPr/>
        </p:nvSpPr>
        <p:spPr>
          <a:xfrm>
            <a:off x="7848601" y="2944795"/>
            <a:ext cx="37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3"/>
                </a:solidFill>
              </a:rPr>
              <a:t>Cross-sectional SEM image of Ge on Si after 650°C for 2 hours. </a:t>
            </a:r>
            <a:endParaRPr lang="en-US" sz="1600" i="1" baseline="-25000" dirty="0">
              <a:solidFill>
                <a:schemeClr val="accent3"/>
              </a:solidFill>
            </a:endParaRP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4C0EAA2-B466-3AA1-BDE2-31BF6596B2A3}"/>
              </a:ext>
            </a:extLst>
          </p:cNvPr>
          <p:cNvSpPr txBox="1">
            <a:spLocks/>
          </p:cNvSpPr>
          <p:nvPr/>
        </p:nvSpPr>
        <p:spPr>
          <a:xfrm>
            <a:off x="182880" y="990600"/>
            <a:ext cx="6696075" cy="472440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(1) Si Substrate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(2) Unknown; Artifact from Cleave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(3) Sample’s Surface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Although, EDX may suggest Si is present in the oxide, the possibility is </a:t>
            </a:r>
            <a:r>
              <a:rPr lang="en-US" b="1" dirty="0"/>
              <a:t>uncertain due to Si needing to migrate </a:t>
            </a:r>
            <a:r>
              <a:rPr lang="en-US" dirty="0"/>
              <a:t>through the entire Ge layer. </a:t>
            </a:r>
          </a:p>
          <a:p>
            <a:r>
              <a:rPr lang="en-US" u="sng" dirty="0"/>
              <a:t>FROM POWDER</a:t>
            </a:r>
            <a:r>
              <a:rPr lang="en-US" dirty="0"/>
              <a:t>: Other possibility is that the oxide </a:t>
            </a:r>
            <a:r>
              <a:rPr lang="en-US" b="1" dirty="0"/>
              <a:t>may be composed of only Ge showing a reduced lattice constant </a:t>
            </a:r>
            <a:r>
              <a:rPr lang="en-US" dirty="0"/>
              <a:t>that increases density during annealing </a:t>
            </a:r>
          </a:p>
        </p:txBody>
      </p:sp>
      <p:pic>
        <p:nvPicPr>
          <p:cNvPr id="10" name="Picture 9" descr="A group of colored squares&#10;&#10;AI-generated content may be incorrect.">
            <a:extLst>
              <a:ext uri="{FF2B5EF4-FFF2-40B4-BE49-F238E27FC236}">
                <a16:creationId xmlns:a16="http://schemas.microsoft.com/office/drawing/2014/main" id="{A82ADCBB-DFBC-13EF-C0B9-09C9C7645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911" y="3541370"/>
            <a:ext cx="2989315" cy="22647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18286A-62AC-FA1D-7687-D54BF5D29A8A}"/>
              </a:ext>
            </a:extLst>
          </p:cNvPr>
          <p:cNvSpPr txBox="1"/>
          <p:nvPr/>
        </p:nvSpPr>
        <p:spPr>
          <a:xfrm>
            <a:off x="9901226" y="3857320"/>
            <a:ext cx="229077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3"/>
                </a:solidFill>
              </a:rPr>
              <a:t>EDX measurements of Ge on Si after 575°C for 8 hours. Oxide measured by EDX and ellipsometry were 2460 Å and 2409 Å.</a:t>
            </a:r>
            <a:endParaRPr lang="en-US" sz="1600" i="1" baseline="-25000" dirty="0">
              <a:solidFill>
                <a:schemeClr val="accent3"/>
              </a:solidFill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C861A99-4723-A0D9-6E8F-ABB245E54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031603"/>
              </p:ext>
            </p:extLst>
          </p:nvPr>
        </p:nvGraphicFramePr>
        <p:xfrm>
          <a:off x="1241425" y="1214181"/>
          <a:ext cx="54864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17339520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64496774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05858227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55073951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996631552"/>
                    </a:ext>
                  </a:extLst>
                </a:gridCol>
              </a:tblGrid>
              <a:tr h="220590">
                <a:tc>
                  <a:txBody>
                    <a:bodyPr/>
                    <a:lstStyle/>
                    <a:p>
                      <a:r>
                        <a:rPr lang="en-US" dirty="0"/>
                        <a:t>Si (</a:t>
                      </a:r>
                      <a:r>
                        <a:rPr lang="en-US" dirty="0" err="1"/>
                        <a:t>Wt</a:t>
                      </a:r>
                      <a:r>
                        <a:rPr lang="en-US" dirty="0"/>
                        <a:t>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8550378"/>
                  </a:ext>
                </a:extLst>
              </a:tr>
              <a:tr h="220590">
                <a:tc>
                  <a:txBody>
                    <a:bodyPr/>
                    <a:lstStyle/>
                    <a:p>
                      <a:r>
                        <a:rPr lang="en-US" dirty="0"/>
                        <a:t>96.8(0.4)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0.5(0.1)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2.7(10.4)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0435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1793795-92D1-DF43-EA4B-7F1149F3D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256017"/>
              </p:ext>
            </p:extLst>
          </p:nvPr>
        </p:nvGraphicFramePr>
        <p:xfrm>
          <a:off x="1241425" y="2264740"/>
          <a:ext cx="5486400" cy="731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17339520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64496774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05858227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55073951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996631552"/>
                    </a:ext>
                  </a:extLst>
                </a:gridCol>
              </a:tblGrid>
              <a:tr h="220590">
                <a:tc>
                  <a:txBody>
                    <a:bodyPr/>
                    <a:lstStyle/>
                    <a:p>
                      <a:r>
                        <a:rPr lang="en-US" dirty="0"/>
                        <a:t>Si (</a:t>
                      </a:r>
                      <a:r>
                        <a:rPr lang="en-US" dirty="0" err="1"/>
                        <a:t>Wt</a:t>
                      </a:r>
                      <a:r>
                        <a:rPr lang="en-US" dirty="0"/>
                        <a:t>%)</a:t>
                      </a:r>
                    </a:p>
                  </a:txBody>
                  <a:tcPr>
                    <a:solidFill>
                      <a:srgbClr val="EE98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</a:t>
                      </a:r>
                    </a:p>
                  </a:txBody>
                  <a:tcPr>
                    <a:solidFill>
                      <a:srgbClr val="EE98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</a:t>
                      </a:r>
                    </a:p>
                  </a:txBody>
                  <a:tcPr>
                    <a:solidFill>
                      <a:srgbClr val="EE98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>
                    <a:solidFill>
                      <a:srgbClr val="EE98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Other</a:t>
                      </a:r>
                    </a:p>
                  </a:txBody>
                  <a:tcPr>
                    <a:solidFill>
                      <a:srgbClr val="EE98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550378"/>
                  </a:ext>
                </a:extLst>
              </a:tr>
              <a:tr h="220590">
                <a:tc>
                  <a:txBody>
                    <a:bodyPr/>
                    <a:lstStyle/>
                    <a:p>
                      <a:r>
                        <a:rPr lang="en-US" dirty="0"/>
                        <a:t>47.1(0.3)</a:t>
                      </a:r>
                    </a:p>
                  </a:txBody>
                  <a:tcPr>
                    <a:solidFill>
                      <a:srgbClr val="EE984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rgbClr val="EE984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25.4(0.2)</a:t>
                      </a:r>
                    </a:p>
                  </a:txBody>
                  <a:tcPr>
                    <a:solidFill>
                      <a:srgbClr val="EE984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20.1(0.5)</a:t>
                      </a:r>
                    </a:p>
                  </a:txBody>
                  <a:tcPr>
                    <a:solidFill>
                      <a:srgbClr val="EE9842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7.45(0.3)</a:t>
                      </a:r>
                    </a:p>
                  </a:txBody>
                  <a:tcPr>
                    <a:solidFill>
                      <a:srgbClr val="EE9842">
                        <a:alpha val="2117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04351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30AE7C1-D1BF-9AE6-A90C-F47597744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293579"/>
              </p:ext>
            </p:extLst>
          </p:nvPr>
        </p:nvGraphicFramePr>
        <p:xfrm>
          <a:off x="1241425" y="3311184"/>
          <a:ext cx="54864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17339520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64496774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058582274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55073951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996631552"/>
                    </a:ext>
                  </a:extLst>
                </a:gridCol>
              </a:tblGrid>
              <a:tr h="220590">
                <a:tc>
                  <a:txBody>
                    <a:bodyPr/>
                    <a:lstStyle/>
                    <a:p>
                      <a:r>
                        <a:rPr lang="en-US" dirty="0"/>
                        <a:t>Si (</a:t>
                      </a:r>
                      <a:r>
                        <a:rPr lang="en-US" dirty="0" err="1"/>
                        <a:t>Wt</a:t>
                      </a:r>
                      <a:r>
                        <a:rPr lang="en-US" dirty="0"/>
                        <a:t>%)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Other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550378"/>
                  </a:ext>
                </a:extLst>
              </a:tr>
              <a:tr h="220590">
                <a:tc>
                  <a:txBody>
                    <a:bodyPr/>
                    <a:lstStyle/>
                    <a:p>
                      <a:r>
                        <a:rPr lang="en-US" dirty="0"/>
                        <a:t>20.0(0.1)</a:t>
                      </a:r>
                    </a:p>
                  </a:txBody>
                  <a:tcPr>
                    <a:solidFill>
                      <a:srgbClr val="92D050">
                        <a:alpha val="3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41.0(0.2)</a:t>
                      </a:r>
                    </a:p>
                  </a:txBody>
                  <a:tcPr>
                    <a:solidFill>
                      <a:srgbClr val="92D050">
                        <a:alpha val="3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29.4(0.2)</a:t>
                      </a:r>
                    </a:p>
                  </a:txBody>
                  <a:tcPr>
                    <a:solidFill>
                      <a:srgbClr val="92D050">
                        <a:alpha val="3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9.62(0.3)</a:t>
                      </a:r>
                    </a:p>
                  </a:txBody>
                  <a:tcPr>
                    <a:solidFill>
                      <a:srgbClr val="92D050">
                        <a:alpha val="3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solidFill>
                      <a:srgbClr val="92D050">
                        <a:alpha val="3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043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32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0B92-2E46-993E-1298-D647D1EE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Ge on Si: High Resolution XRD</a:t>
            </a:r>
          </a:p>
        </p:txBody>
      </p:sp>
      <p:pic>
        <p:nvPicPr>
          <p:cNvPr id="6" name="Content Placeholder 5" descr="A graph of a sample of a sample&#10;&#10;AI-generated content may be incorrect.">
            <a:extLst>
              <a:ext uri="{FF2B5EF4-FFF2-40B4-BE49-F238E27FC236}">
                <a16:creationId xmlns:a16="http://schemas.microsoft.com/office/drawing/2014/main" id="{A73EBCC1-C517-9420-F647-FF21AB9ED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0717" y="1231430"/>
            <a:ext cx="5850734" cy="31858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DE2C8-432B-4C01-1641-AB2ABB6477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4385E4-573B-6845-C63B-DDF927B40D96}"/>
                  </a:ext>
                </a:extLst>
              </p:cNvPr>
              <p:cNvSpPr txBox="1"/>
              <p:nvPr/>
            </p:nvSpPr>
            <p:spPr>
              <a:xfrm>
                <a:off x="8636053" y="217371"/>
                <a:ext cx="3234539" cy="462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46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600" i="1" kern="0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i="1" kern="0" baseline="-2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4385E4-573B-6845-C63B-DDF927B40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53" y="217371"/>
                <a:ext cx="3234539" cy="4626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59E87B-3273-E69D-345F-1E95F71B8F4E}"/>
                  </a:ext>
                </a:extLst>
              </p:cNvPr>
              <p:cNvSpPr txBox="1"/>
              <p:nvPr/>
            </p:nvSpPr>
            <p:spPr>
              <a:xfrm>
                <a:off x="8636053" y="746831"/>
                <a:ext cx="3170933" cy="4626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6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600" i="1" kern="0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i="1" kern="0" baseline="-2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59E87B-3273-E69D-345F-1E95F71B8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53" y="746831"/>
                <a:ext cx="3170933" cy="4626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71699132-57BF-E089-51E4-B498DE00F2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8234186"/>
                  </p:ext>
                </p:extLst>
              </p:nvPr>
            </p:nvGraphicFramePr>
            <p:xfrm>
              <a:off x="5578467" y="4396539"/>
              <a:ext cx="6566728" cy="13463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82256">
                      <a:extLst>
                        <a:ext uri="{9D8B030D-6E8A-4147-A177-3AD203B41FA5}">
                          <a16:colId xmlns:a16="http://schemas.microsoft.com/office/drawing/2014/main" val="1757463848"/>
                        </a:ext>
                      </a:extLst>
                    </a:gridCol>
                    <a:gridCol w="1279843">
                      <a:extLst>
                        <a:ext uri="{9D8B030D-6E8A-4147-A177-3AD203B41FA5}">
                          <a16:colId xmlns:a16="http://schemas.microsoft.com/office/drawing/2014/main" val="3838087344"/>
                        </a:ext>
                      </a:extLst>
                    </a:gridCol>
                    <a:gridCol w="1279843">
                      <a:extLst>
                        <a:ext uri="{9D8B030D-6E8A-4147-A177-3AD203B41FA5}">
                          <a16:colId xmlns:a16="http://schemas.microsoft.com/office/drawing/2014/main" val="1056841549"/>
                        </a:ext>
                      </a:extLst>
                    </a:gridCol>
                    <a:gridCol w="1279843">
                      <a:extLst>
                        <a:ext uri="{9D8B030D-6E8A-4147-A177-3AD203B41FA5}">
                          <a16:colId xmlns:a16="http://schemas.microsoft.com/office/drawing/2014/main" val="3597268908"/>
                        </a:ext>
                      </a:extLst>
                    </a:gridCol>
                    <a:gridCol w="1444943">
                      <a:extLst>
                        <a:ext uri="{9D8B030D-6E8A-4147-A177-3AD203B41FA5}">
                          <a16:colId xmlns:a16="http://schemas.microsoft.com/office/drawing/2014/main" val="4250336105"/>
                        </a:ext>
                      </a:extLst>
                    </a:gridCol>
                  </a:tblGrid>
                  <a:tr h="245200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In-Plane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Out-of-Plane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5664551"/>
                      </a:ext>
                    </a:extLst>
                  </a:tr>
                  <a:tr h="249008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i="1" dirty="0"/>
                            <a:t> </a:t>
                          </a:r>
                          <a:r>
                            <a:rPr lang="en-US" sz="1600" i="0" dirty="0"/>
                            <a:t>(Å)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/>
                            <a:t> </a:t>
                          </a:r>
                          <a:r>
                            <a:rPr lang="en-US" sz="1600" i="0" dirty="0"/>
                            <a:t>(%)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i="1" dirty="0"/>
                            <a:t> </a:t>
                          </a:r>
                          <a:r>
                            <a:rPr lang="en-US" sz="1600" i="0" dirty="0"/>
                            <a:t>(Å)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/>
                            <a:t> </a:t>
                          </a:r>
                          <a:r>
                            <a:rPr lang="en-US" sz="1600" i="0" dirty="0"/>
                            <a:t>(%)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6742275"/>
                      </a:ext>
                    </a:extLst>
                  </a:tr>
                  <a:tr h="2452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/>
                            <a:t>As-Received: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5.665(0.006)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0.141(0.106)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5.655(0.004)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-0.0354(0.071)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1374287"/>
                      </a:ext>
                    </a:extLst>
                  </a:tr>
                  <a:tr h="2452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/>
                            <a:t>650°C 2 </a:t>
                          </a:r>
                          <a:r>
                            <a:rPr lang="en-US" sz="1600" dirty="0" err="1"/>
                            <a:t>hrs</a:t>
                          </a:r>
                          <a:r>
                            <a:rPr lang="en-US" sz="1600" dirty="0"/>
                            <a:t>: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5.665(0.006)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0.141(0.106)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5.651(0.004)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-0.106(0.071)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99014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71699132-57BF-E089-51E4-B498DE00F2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8234186"/>
                  </p:ext>
                </p:extLst>
              </p:nvPr>
            </p:nvGraphicFramePr>
            <p:xfrm>
              <a:off x="5578467" y="4396539"/>
              <a:ext cx="6566728" cy="13463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82256">
                      <a:extLst>
                        <a:ext uri="{9D8B030D-6E8A-4147-A177-3AD203B41FA5}">
                          <a16:colId xmlns:a16="http://schemas.microsoft.com/office/drawing/2014/main" val="1757463848"/>
                        </a:ext>
                      </a:extLst>
                    </a:gridCol>
                    <a:gridCol w="1279843">
                      <a:extLst>
                        <a:ext uri="{9D8B030D-6E8A-4147-A177-3AD203B41FA5}">
                          <a16:colId xmlns:a16="http://schemas.microsoft.com/office/drawing/2014/main" val="3838087344"/>
                        </a:ext>
                      </a:extLst>
                    </a:gridCol>
                    <a:gridCol w="1279843">
                      <a:extLst>
                        <a:ext uri="{9D8B030D-6E8A-4147-A177-3AD203B41FA5}">
                          <a16:colId xmlns:a16="http://schemas.microsoft.com/office/drawing/2014/main" val="1056841549"/>
                        </a:ext>
                      </a:extLst>
                    </a:gridCol>
                    <a:gridCol w="1279843">
                      <a:extLst>
                        <a:ext uri="{9D8B030D-6E8A-4147-A177-3AD203B41FA5}">
                          <a16:colId xmlns:a16="http://schemas.microsoft.com/office/drawing/2014/main" val="3597268908"/>
                        </a:ext>
                      </a:extLst>
                    </a:gridCol>
                    <a:gridCol w="1444943">
                      <a:extLst>
                        <a:ext uri="{9D8B030D-6E8A-4147-A177-3AD203B41FA5}">
                          <a16:colId xmlns:a16="http://schemas.microsoft.com/office/drawing/2014/main" val="4250336105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In-Plane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Out-of-Plane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5664551"/>
                      </a:ext>
                    </a:extLst>
                  </a:tr>
                  <a:tr h="340487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103571" r="-313270" b="-2196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00952" t="-103571" r="-214762" b="-2196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00952" t="-103571" r="-114762" b="-2196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355274" t="-103571" r="-1688" b="-2196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674227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/>
                            <a:t>As-Received: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5.665(0.006)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0.141(0.106)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5.655(0.004)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-0.0354(0.071)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137428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/>
                            <a:t>650°C 2 </a:t>
                          </a:r>
                          <a:r>
                            <a:rPr lang="en-US" sz="1600" dirty="0" err="1"/>
                            <a:t>hrs</a:t>
                          </a:r>
                          <a:r>
                            <a:rPr lang="en-US" sz="1600" dirty="0"/>
                            <a:t>: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5.665(0.006)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0.141(0.106)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5.651(0.004)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-0.106(0.071)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990141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4">
                <a:extLst>
                  <a:ext uri="{FF2B5EF4-FFF2-40B4-BE49-F238E27FC236}">
                    <a16:creationId xmlns:a16="http://schemas.microsoft.com/office/drawing/2014/main" id="{2A48BFE2-AF88-EE95-EF90-588CB91C51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2880" y="1371600"/>
                <a:ext cx="5412389" cy="41951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Lattice constants: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, 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Strain: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∥,⊥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∥,⊥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𝐺𝑒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Bulk 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=5.657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Because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/>
                  <a:t>, the sample has </a:t>
                </a:r>
                <a:r>
                  <a:rPr lang="en-US" b="1" dirty="0"/>
                  <a:t>some distortion</a:t>
                </a:r>
                <a:r>
                  <a:rPr lang="en-US" dirty="0"/>
                  <a:t> on the Si substrate.</a:t>
                </a:r>
              </a:p>
              <a:p>
                <a:r>
                  <a:rPr lang="en-US" b="1" dirty="0"/>
                  <a:t>Tensile</a:t>
                </a:r>
                <a:r>
                  <a:rPr lang="en-US" dirty="0"/>
                  <a:t> strain in </a:t>
                </a:r>
                <a:r>
                  <a:rPr lang="en-US" b="1" dirty="0"/>
                  <a:t>parallel</a:t>
                </a:r>
                <a:r>
                  <a:rPr lang="en-US" dirty="0"/>
                  <a:t> plane and </a:t>
                </a:r>
                <a:r>
                  <a:rPr lang="en-US" b="1" dirty="0"/>
                  <a:t>compressive</a:t>
                </a:r>
                <a:r>
                  <a:rPr lang="en-US" dirty="0"/>
                  <a:t> strain in </a:t>
                </a:r>
                <a:r>
                  <a:rPr lang="en-US" b="1" dirty="0"/>
                  <a:t>perpendicular</a:t>
                </a:r>
                <a:r>
                  <a:rPr lang="en-US" dirty="0"/>
                  <a:t> plane.  </a:t>
                </a:r>
              </a:p>
              <a:p>
                <a:r>
                  <a:rPr lang="en-US" dirty="0"/>
                  <a:t>Rapid thermal oxidation produces little to </a:t>
                </a:r>
                <a:r>
                  <a:rPr lang="en-US" b="1" dirty="0"/>
                  <a:t>no increase in strain </a:t>
                </a:r>
                <a:r>
                  <a:rPr lang="en-US" dirty="0"/>
                  <a:t>for Ge on Si.</a:t>
                </a:r>
              </a:p>
            </p:txBody>
          </p:sp>
        </mc:Choice>
        <mc:Fallback xmlns="">
          <p:sp>
            <p:nvSpPr>
              <p:cNvPr id="12" name="Content Placeholder 4">
                <a:extLst>
                  <a:ext uri="{FF2B5EF4-FFF2-40B4-BE49-F238E27FC236}">
                    <a16:creationId xmlns:a16="http://schemas.microsoft.com/office/drawing/2014/main" id="{2A48BFE2-AF88-EE95-EF90-588CB91C5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" y="1371600"/>
                <a:ext cx="5412389" cy="4195187"/>
              </a:xfrm>
              <a:prstGeom prst="rect">
                <a:avLst/>
              </a:prstGeom>
              <a:blipFill>
                <a:blip r:embed="rId6"/>
                <a:stretch>
                  <a:fillRect l="-1239" t="-3052" r="-1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FE93196-69C1-E6CE-0CD8-AEF307A698B8}"/>
              </a:ext>
            </a:extLst>
          </p:cNvPr>
          <p:cNvGrpSpPr/>
          <p:nvPr/>
        </p:nvGrpSpPr>
        <p:grpSpPr>
          <a:xfrm>
            <a:off x="3581726" y="1265490"/>
            <a:ext cx="1755210" cy="1690061"/>
            <a:chOff x="3640963" y="1288763"/>
            <a:chExt cx="1755210" cy="1690061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8BED6D2-AD9D-FC23-123E-D4569EEFDEA9}"/>
                </a:ext>
              </a:extLst>
            </p:cNvPr>
            <p:cNvCxnSpPr>
              <a:cxnSpLocks/>
            </p:cNvCxnSpPr>
            <p:nvPr/>
          </p:nvCxnSpPr>
          <p:spPr>
            <a:xfrm>
              <a:off x="4143856" y="1687056"/>
              <a:ext cx="60594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9B474A4-1B33-8CA3-2D09-650E15B412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3148" y="1784350"/>
              <a:ext cx="0" cy="57785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A95BB54-0EAB-C4E7-6743-C893897366EE}"/>
                    </a:ext>
                  </a:extLst>
                </p:cNvPr>
                <p:cNvSpPr txBox="1"/>
                <p:nvPr/>
              </p:nvSpPr>
              <p:spPr>
                <a:xfrm>
                  <a:off x="4195368" y="1288763"/>
                  <a:ext cx="50292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a14:m>
                  <a:r>
                    <a:rPr lang="en-US" sz="1800" b="1" baseline="-25000" dirty="0">
                      <a:solidFill>
                        <a:schemeClr val="tx1"/>
                      </a:solidFill>
                    </a:rPr>
                    <a:t>||</a:t>
                  </a:r>
                  <a:r>
                    <a:rPr lang="en-US" sz="1800" b="1" dirty="0">
                      <a:solidFill>
                        <a:schemeClr val="tx1"/>
                      </a:solidFill>
                    </a:rPr>
                    <a:t> 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A95BB54-0EAB-C4E7-6743-C893897366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5368" y="1288763"/>
                  <a:ext cx="502920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96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4D93D41-8C2C-0DAA-0D8A-9A9DFCEA5F77}"/>
                    </a:ext>
                  </a:extLst>
                </p:cNvPr>
                <p:cNvSpPr txBox="1"/>
                <p:nvPr/>
              </p:nvSpPr>
              <p:spPr>
                <a:xfrm>
                  <a:off x="3640963" y="1858963"/>
                  <a:ext cx="49216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sz="1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4D93D41-8C2C-0DAA-0D8A-9A9DFCEA5F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40963" y="1858963"/>
                  <a:ext cx="492162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B19E72C-EAA4-D76B-B9E2-E3F7097C4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33125" y="1744979"/>
              <a:ext cx="1263048" cy="123384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542B4EB-1E37-214E-2C94-D71AA16CC8AD}"/>
              </a:ext>
            </a:extLst>
          </p:cNvPr>
          <p:cNvSpPr txBox="1"/>
          <p:nvPr/>
        </p:nvSpPr>
        <p:spPr>
          <a:xfrm rot="2792536">
            <a:off x="7056121" y="2412629"/>
            <a:ext cx="1098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Relaxation 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B76787-031B-C671-63CF-0CBFA443C392}"/>
              </a:ext>
            </a:extLst>
          </p:cNvPr>
          <p:cNvSpPr txBox="1"/>
          <p:nvPr/>
        </p:nvSpPr>
        <p:spPr>
          <a:xfrm rot="2792536">
            <a:off x="9741190" y="2412628"/>
            <a:ext cx="1098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Relaxation line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300F4-7C33-DB38-7CC1-1887219F4253}"/>
              </a:ext>
            </a:extLst>
          </p:cNvPr>
          <p:cNvSpPr txBox="1"/>
          <p:nvPr/>
        </p:nvSpPr>
        <p:spPr>
          <a:xfrm>
            <a:off x="4564658" y="5745687"/>
            <a:ext cx="6941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P. F. Fewster, </a:t>
            </a:r>
            <a:r>
              <a:rPr lang="en-US" sz="1200" i="1" dirty="0">
                <a:solidFill>
                  <a:schemeClr val="bg1"/>
                </a:solidFill>
              </a:rPr>
              <a:t>X-Ray Scattering From Semiconductors and Other Materials, </a:t>
            </a:r>
            <a:r>
              <a:rPr lang="en-US" sz="1200" dirty="0">
                <a:solidFill>
                  <a:schemeClr val="bg1"/>
                </a:solidFill>
              </a:rPr>
              <a:t>(World Scientific Pub. Co. 2015).</a:t>
            </a:r>
            <a:endParaRPr lang="es-ES" sz="1200" dirty="0">
              <a:solidFill>
                <a:schemeClr val="bg1"/>
              </a:solidFill>
            </a:endParaRPr>
          </a:p>
          <a:p>
            <a:r>
              <a:rPr lang="es-ES" sz="1200" dirty="0">
                <a:solidFill>
                  <a:schemeClr val="bg1"/>
                </a:solidFill>
              </a:rPr>
              <a:t>A. Navarro-Quezada et al., J. </a:t>
            </a:r>
            <a:r>
              <a:rPr lang="es-ES" sz="1200" dirty="0" err="1">
                <a:solidFill>
                  <a:schemeClr val="bg1"/>
                </a:solidFill>
              </a:rPr>
              <a:t>Cryst</a:t>
            </a:r>
            <a:r>
              <a:rPr lang="es-ES" sz="1200" dirty="0">
                <a:solidFill>
                  <a:schemeClr val="bg1"/>
                </a:solidFill>
              </a:rPr>
              <a:t>. </a:t>
            </a:r>
            <a:r>
              <a:rPr lang="es-ES" sz="1200" dirty="0" err="1">
                <a:solidFill>
                  <a:schemeClr val="bg1"/>
                </a:solidFill>
              </a:rPr>
              <a:t>Growth</a:t>
            </a:r>
            <a:r>
              <a:rPr lang="es-ES" sz="1200" dirty="0">
                <a:solidFill>
                  <a:schemeClr val="bg1"/>
                </a:solidFill>
              </a:rPr>
              <a:t> </a:t>
            </a:r>
            <a:r>
              <a:rPr lang="es-ES" sz="1200" b="1" dirty="0">
                <a:solidFill>
                  <a:schemeClr val="bg1"/>
                </a:solidFill>
              </a:rPr>
              <a:t>291</a:t>
            </a:r>
            <a:r>
              <a:rPr lang="es-ES" sz="1200" dirty="0">
                <a:solidFill>
                  <a:schemeClr val="bg1"/>
                </a:solidFill>
              </a:rPr>
              <a:t>, 340 (2006).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W. Ni et al., J. </a:t>
            </a:r>
            <a:r>
              <a:rPr lang="en-US" sz="1200" dirty="0" err="1">
                <a:solidFill>
                  <a:schemeClr val="bg1"/>
                </a:solidFill>
              </a:rPr>
              <a:t>Cryst</a:t>
            </a:r>
            <a:r>
              <a:rPr lang="en-US" sz="1200" dirty="0">
                <a:solidFill>
                  <a:schemeClr val="bg1"/>
                </a:solidFill>
              </a:rPr>
              <a:t>. Growth </a:t>
            </a:r>
            <a:r>
              <a:rPr lang="en-US" sz="1200" b="1" dirty="0">
                <a:solidFill>
                  <a:schemeClr val="bg1"/>
                </a:solidFill>
              </a:rPr>
              <a:t>227–228</a:t>
            </a:r>
            <a:r>
              <a:rPr lang="en-US" sz="1200" dirty="0">
                <a:solidFill>
                  <a:schemeClr val="bg1"/>
                </a:solidFill>
              </a:rPr>
              <a:t>, 756 (2001).</a:t>
            </a:r>
          </a:p>
        </p:txBody>
      </p:sp>
    </p:spTree>
    <p:extLst>
      <p:ext uri="{BB962C8B-B14F-4D97-AF65-F5344CB8AC3E}">
        <p14:creationId xmlns:p14="http://schemas.microsoft.com/office/powerpoint/2010/main" val="3911258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C4FE4-853F-7D00-A1F9-4A05AF961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C824-A6E7-492E-4ED2-1E479E7FF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Ge on Si: Oxidation Kinetics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410CD-7EB9-96B0-8259-CD91121F54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" name="Picture 9" descr="A graph of a graph with numbers and symbols&#10;&#10;AI-generated content may be incorrect.">
            <a:extLst>
              <a:ext uri="{FF2B5EF4-FFF2-40B4-BE49-F238E27FC236}">
                <a16:creationId xmlns:a16="http://schemas.microsoft.com/office/drawing/2014/main" id="{202E7367-8B48-9656-93FD-8876F54FC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214" y="2604960"/>
            <a:ext cx="3775805" cy="2889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1CD427FB-0A73-97D5-08CA-82C8C7456CD1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182880" y="1371600"/>
                <a:ext cx="7827905" cy="20574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u="sng" dirty="0"/>
                  <a:t>Deal-Grove Model</a:t>
                </a:r>
                <a:r>
                  <a:rPr lang="en-US" dirty="0"/>
                  <a:t>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𝒐𝒙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𝑨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𝒐𝒙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r>
                  <a:rPr lang="en-US" dirty="0"/>
                  <a:t>;	</a:t>
                </a:r>
              </a:p>
              <a:p>
                <a:pPr lvl="1"/>
                <a:r>
                  <a:rPr lang="en-US" i="1" dirty="0"/>
                  <a:t>Oxide Thickness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𝒐𝒙</m:t>
                        </m:r>
                      </m:sub>
                    </m:sSub>
                  </m:oMath>
                </a14:m>
                <a:r>
                  <a:rPr lang="en-US" dirty="0"/>
                  <a:t>	</a:t>
                </a:r>
                <a:r>
                  <a:rPr lang="en-US" i="1" dirty="0"/>
                  <a:t>Parabolic Rate Constant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i="1" dirty="0"/>
                  <a:t>Oxidation Time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dirty="0"/>
                  <a:t>		</a:t>
                </a:r>
                <a:r>
                  <a:rPr lang="en-US" i="1" dirty="0"/>
                  <a:t>Linear Rate Constant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</m:den>
                    </m:f>
                  </m:oMath>
                </a14:m>
                <a:endParaRPr lang="en-US" b="1" i="1" dirty="0"/>
              </a:p>
              <a:p>
                <a:pPr lvl="1"/>
                <a:r>
                  <a:rPr lang="en-US" i="1" dirty="0"/>
                  <a:t>Oxidation Time Shift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𝑩</m:t>
                        </m:r>
                      </m:den>
                    </m:f>
                  </m:oMath>
                </a14:m>
                <a:endParaRPr lang="en-US" b="1" dirty="0"/>
              </a:p>
              <a:p>
                <a:r>
                  <a:rPr lang="en-US" dirty="0"/>
                  <a:t>For Thick Oxides: </a:t>
                </a:r>
                <a:r>
                  <a:rPr lang="en-US" sz="2100" dirty="0"/>
                  <a:t>(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𝐴</m:t>
                    </m:r>
                    <m:sSub>
                      <m:sSub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𝑜𝑥</m:t>
                        </m:r>
                      </m:sub>
                    </m:sSub>
                    <m:r>
                      <a:rPr lang="en-US" sz="21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100" dirty="0"/>
                  <a:t>) 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𝒐𝒙</m:t>
                        </m:r>
                      </m:sub>
                      <m:sup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fr-FR" b="1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fr-FR" b="1" i="1">
                        <a:latin typeface="Cambria Math" panose="02040503050406030204" pitchFamily="18" charset="0"/>
                      </a:rPr>
                      <m:t>𝑩</m:t>
                    </m:r>
                    <m:d>
                      <m:dPr>
                        <m:ctrlPr>
                          <a:rPr lang="fr-FR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b="1" i="1"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</m:d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1CD427FB-0A73-97D5-08CA-82C8C7456CD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" y="1371600"/>
                <a:ext cx="7827905" cy="2057400"/>
              </a:xfrm>
              <a:prstGeom prst="rect">
                <a:avLst/>
              </a:prstGeom>
              <a:blipFill>
                <a:blip r:embed="rId3"/>
                <a:stretch>
                  <a:fillRect l="-1012" t="-6805" b="-3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red line&#10;&#10;AI-generated content may be incorrect.">
            <a:extLst>
              <a:ext uri="{FF2B5EF4-FFF2-40B4-BE49-F238E27FC236}">
                <a16:creationId xmlns:a16="http://schemas.microsoft.com/office/drawing/2014/main" id="{5310D41C-4DA9-D539-82A9-F902A1D89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370" y="562691"/>
            <a:ext cx="3494220" cy="26733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601F006C-659B-2947-45CD-FE38492825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92370" y="3236078"/>
                <a:ext cx="3775805" cy="24087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Diffusion Coefficient: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pt-BR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pt-B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pt-BR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pt-BR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func>
                      <m:funcPr>
                        <m:ctrlPr>
                          <a:rPr lang="pt-BR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pt-BR" b="1" i="1">
                            <a:latin typeface="Cambria Math" panose="02040503050406030204" pitchFamily="18" charset="0"/>
                          </a:rPr>
                          <m:t>𝒆𝒙𝒑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pt-BR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pt-BR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b="1" i="1">
                                    <a:latin typeface="Cambria Math" panose="02040503050406030204" pitchFamily="18" charset="0"/>
                                  </a:rPr>
                                  <m:t>𝑬</m:t>
                                </m:r>
                              </m:e>
                              <m:sub>
                                <m:r>
                                  <a:rPr lang="pt-BR" b="1" i="1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sub>
                            </m:sSub>
                            <m:r>
                              <m:rPr>
                                <m:lit/>
                              </m:rPr>
                              <a:rPr lang="pt-BR" b="1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pt-BR" b="1" i="1">
                                <a:latin typeface="Cambria Math" panose="02040503050406030204" pitchFamily="18" charset="0"/>
                              </a:rPr>
                              <m:t>𝒌𝑻</m:t>
                            </m:r>
                          </m:e>
                        </m:d>
                      </m:e>
                    </m:func>
                  </m:oMath>
                </a14:m>
                <a:endParaRPr lang="en-US" b="1" dirty="0"/>
              </a:p>
              <a:p>
                <a:r>
                  <a:rPr lang="en-US" dirty="0"/>
                  <a:t>Oxygen Diffusion in Ge on Si</a:t>
                </a:r>
              </a:p>
              <a:p>
                <a:pPr lvl="1"/>
                <a:r>
                  <a:rPr lang="en-US" u="sng" dirty="0"/>
                  <a:t>Measured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±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𝒆𝑽</m:t>
                    </m:r>
                  </m:oMath>
                </a14:m>
                <a:endParaRPr lang="en-US" b="1" i="1" dirty="0"/>
              </a:p>
              <a:p>
                <a:r>
                  <a:rPr lang="en-US" dirty="0"/>
                  <a:t>Oxygen Diffusion in pure Ge </a:t>
                </a:r>
              </a:p>
              <a:p>
                <a:pPr lvl="1"/>
                <a:r>
                  <a:rPr lang="en-US" u="sng" dirty="0"/>
                  <a:t>Reported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𝟎𝟐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𝒆𝑽</m:t>
                    </m:r>
                  </m:oMath>
                </a14:m>
                <a:endParaRPr lang="en-US" b="1" dirty="0"/>
              </a:p>
              <a:p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601F006C-659B-2947-45CD-FE3849282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370" y="3236078"/>
                <a:ext cx="3775805" cy="2408730"/>
              </a:xfrm>
              <a:prstGeom prst="rect">
                <a:avLst/>
              </a:prstGeom>
              <a:blipFill>
                <a:blip r:embed="rId5"/>
                <a:stretch>
                  <a:fillRect l="-1774" t="-5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D98AFF42-B52B-500E-A4DD-24D613D846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3295407"/>
                  </p:ext>
                </p:extLst>
              </p:nvPr>
            </p:nvGraphicFramePr>
            <p:xfrm>
              <a:off x="393700" y="3767120"/>
              <a:ext cx="3364739" cy="134664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43141">
                      <a:extLst>
                        <a:ext uri="{9D8B030D-6E8A-4147-A177-3AD203B41FA5}">
                          <a16:colId xmlns:a16="http://schemas.microsoft.com/office/drawing/2014/main" val="3028630621"/>
                        </a:ext>
                      </a:extLst>
                    </a:gridCol>
                    <a:gridCol w="1486218">
                      <a:extLst>
                        <a:ext uri="{9D8B030D-6E8A-4147-A177-3AD203B41FA5}">
                          <a16:colId xmlns:a16="http://schemas.microsoft.com/office/drawing/2014/main" val="3135858051"/>
                        </a:ext>
                      </a:extLst>
                    </a:gridCol>
                    <a:gridCol w="1135380">
                      <a:extLst>
                        <a:ext uri="{9D8B030D-6E8A-4147-A177-3AD203B41FA5}">
                          <a16:colId xmlns:a16="http://schemas.microsoft.com/office/drawing/2014/main" val="3145029903"/>
                        </a:ext>
                      </a:extLst>
                    </a:gridCol>
                  </a:tblGrid>
                  <a:tr h="311725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/>
                            <a:t>Temp: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oMath>
                          </a14:m>
                          <a:r>
                            <a:rPr lang="en-US" sz="1600" b="1" dirty="0"/>
                            <a:t> 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b="1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𝛍</m:t>
                                  </m:r>
                                  <m:r>
                                    <a:rPr lang="en-US" sz="1600" b="1" i="0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p>
                                  <m:r>
                                    <a:rPr lang="en-US" sz="1600" b="1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1600" b="1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600" b="1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𝐡𝐫</m:t>
                              </m:r>
                            </m:oMath>
                          </a14:m>
                          <a:r>
                            <a:rPr lang="en-US" sz="1600" b="1" dirty="0"/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oMath>
                          </a14:m>
                          <a:r>
                            <a:rPr lang="en-US" sz="1600" dirty="0"/>
                            <a:t> [</a:t>
                          </a:r>
                          <a:r>
                            <a:rPr lang="en-US" sz="1600" dirty="0" err="1"/>
                            <a:t>hr</a:t>
                          </a:r>
                          <a:r>
                            <a:rPr lang="en-US" sz="1600" dirty="0"/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9789839"/>
                      </a:ext>
                    </a:extLst>
                  </a:tr>
                  <a:tr h="31081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/>
                            <a:t>550°C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0.0013(0.0024)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-0.02(5.24)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9083133"/>
                      </a:ext>
                    </a:extLst>
                  </a:tr>
                  <a:tr h="31081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/>
                            <a:t>575°C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0.0077(0.0091)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-0.96(2.35)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4177929"/>
                      </a:ext>
                    </a:extLst>
                  </a:tr>
                  <a:tr h="31081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/>
                            <a:t>600°C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0.0354(0.0744)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-2.48(6.01)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7520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D98AFF42-B52B-500E-A4DD-24D613D846D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3295407"/>
                  </p:ext>
                </p:extLst>
              </p:nvPr>
            </p:nvGraphicFramePr>
            <p:xfrm>
              <a:off x="393700" y="3767120"/>
              <a:ext cx="3364739" cy="134664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43141">
                      <a:extLst>
                        <a:ext uri="{9D8B030D-6E8A-4147-A177-3AD203B41FA5}">
                          <a16:colId xmlns:a16="http://schemas.microsoft.com/office/drawing/2014/main" val="3028630621"/>
                        </a:ext>
                      </a:extLst>
                    </a:gridCol>
                    <a:gridCol w="1486218">
                      <a:extLst>
                        <a:ext uri="{9D8B030D-6E8A-4147-A177-3AD203B41FA5}">
                          <a16:colId xmlns:a16="http://schemas.microsoft.com/office/drawing/2014/main" val="3135858051"/>
                        </a:ext>
                      </a:extLst>
                    </a:gridCol>
                    <a:gridCol w="1135380">
                      <a:extLst>
                        <a:ext uri="{9D8B030D-6E8A-4147-A177-3AD203B41FA5}">
                          <a16:colId xmlns:a16="http://schemas.microsoft.com/office/drawing/2014/main" val="3145029903"/>
                        </a:ext>
                      </a:extLst>
                    </a:gridCol>
                  </a:tblGrid>
                  <a:tr h="340805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/>
                            <a:t>Temp: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410" t="-3571" r="-78279" b="-3196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96257" t="-3571" r="-2139" b="-3196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1978983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/>
                            <a:t>550°C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0.0013(0.0024)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-0.02(5.24)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908313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/>
                            <a:t>575°C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0.0077(0.0091)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-0.96(2.35)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417792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/>
                            <a:t>600°C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0.0354(0.0744)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-2.48(6.01)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57520073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4A3841-53A0-5BE1-9CBD-77B788489A20}"/>
              </a:ext>
            </a:extLst>
          </p:cNvPr>
          <p:cNvCxnSpPr>
            <a:cxnSpLocks/>
          </p:cNvCxnSpPr>
          <p:nvPr/>
        </p:nvCxnSpPr>
        <p:spPr>
          <a:xfrm>
            <a:off x="7929753" y="562691"/>
            <a:ext cx="0" cy="469854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3D310B9-2616-9B3E-80C4-7F4C1898B0C7}"/>
              </a:ext>
            </a:extLst>
          </p:cNvPr>
          <p:cNvSpPr txBox="1"/>
          <p:nvPr/>
        </p:nvSpPr>
        <p:spPr>
          <a:xfrm>
            <a:off x="4564657" y="5745687"/>
            <a:ext cx="7694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S. Campbell, </a:t>
            </a:r>
            <a:r>
              <a:rPr lang="en-US" sz="1200" i="1" dirty="0">
                <a:solidFill>
                  <a:schemeClr val="bg1"/>
                </a:solidFill>
              </a:rPr>
              <a:t>The Science and Engineering of Microelectronic Fabrication </a:t>
            </a:r>
            <a:r>
              <a:rPr lang="en-US" sz="1200" dirty="0">
                <a:solidFill>
                  <a:schemeClr val="bg1"/>
                </a:solidFill>
              </a:rPr>
              <a:t>(Oxford University Press, New York, NY, 1996).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B. Deal et al., J. Appl. Phys. </a:t>
            </a:r>
            <a:r>
              <a:rPr lang="en-US" sz="1200" b="1" dirty="0">
                <a:solidFill>
                  <a:schemeClr val="bg1"/>
                </a:solidFill>
              </a:rPr>
              <a:t>36</a:t>
            </a:r>
            <a:r>
              <a:rPr lang="en-US" sz="1200" dirty="0">
                <a:solidFill>
                  <a:schemeClr val="bg1"/>
                </a:solidFill>
              </a:rPr>
              <a:t>, 3770 (1965).</a:t>
            </a:r>
          </a:p>
          <a:p>
            <a:r>
              <a:rPr lang="de-DE" sz="1200" dirty="0">
                <a:solidFill>
                  <a:schemeClr val="bg1"/>
                </a:solidFill>
              </a:rPr>
              <a:t>C. Haas, J. Phys. Chem. Solids </a:t>
            </a:r>
            <a:r>
              <a:rPr lang="de-DE" sz="1200" b="1" dirty="0">
                <a:solidFill>
                  <a:schemeClr val="bg1"/>
                </a:solidFill>
              </a:rPr>
              <a:t>15</a:t>
            </a:r>
            <a:r>
              <a:rPr lang="de-DE" sz="1200" dirty="0">
                <a:solidFill>
                  <a:schemeClr val="bg1"/>
                </a:solidFill>
              </a:rPr>
              <a:t>, 108 (1960).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41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038B84C-ED4A-5233-4E67-86D1FE54B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417" y="89094"/>
            <a:ext cx="10515600" cy="1325563"/>
          </a:xfrm>
        </p:spPr>
        <p:txBody>
          <a:bodyPr/>
          <a:lstStyle/>
          <a:p>
            <a:r>
              <a:rPr lang="en-US" dirty="0"/>
              <a:t>Acknowledgements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554AB4-42BB-0B93-BA9F-CB289EB2DC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81126"/>
            <a:ext cx="3571875" cy="413736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COMMITTEE: </a:t>
            </a:r>
          </a:p>
          <a:p>
            <a:pPr lvl="1"/>
            <a:r>
              <a:rPr lang="en-US" dirty="0"/>
              <a:t>Dr. Stefan Zollner</a:t>
            </a:r>
          </a:p>
          <a:p>
            <a:pPr lvl="1"/>
            <a:r>
              <a:rPr lang="en-US" dirty="0"/>
              <a:t>Dr. Rigo Carrasco</a:t>
            </a:r>
          </a:p>
          <a:p>
            <a:pPr lvl="1"/>
            <a:r>
              <a:rPr lang="en-US" dirty="0"/>
              <a:t>Dr. Michael Paolone</a:t>
            </a:r>
          </a:p>
          <a:p>
            <a:pPr lvl="1"/>
            <a:r>
              <a:rPr lang="en-US" dirty="0"/>
              <a:t>Dr. Miranda van </a:t>
            </a:r>
            <a:r>
              <a:rPr lang="en-US" dirty="0" err="1"/>
              <a:t>Iersel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RESEARCH PEERS: </a:t>
            </a:r>
          </a:p>
          <a:p>
            <a:pPr lvl="1"/>
            <a:r>
              <a:rPr lang="en-US" dirty="0"/>
              <a:t>Jaden Love</a:t>
            </a:r>
          </a:p>
          <a:p>
            <a:pPr lvl="1"/>
            <a:r>
              <a:rPr lang="en-US" dirty="0"/>
              <a:t>Carlos Armeta</a:t>
            </a:r>
          </a:p>
          <a:p>
            <a:pPr lvl="1"/>
            <a:r>
              <a:rPr lang="en-US" dirty="0"/>
              <a:t>Danissa Ortega</a:t>
            </a:r>
          </a:p>
          <a:p>
            <a:pPr lvl="1"/>
            <a:r>
              <a:rPr lang="en-US" dirty="0"/>
              <a:t>Sonam Yadav </a:t>
            </a:r>
          </a:p>
          <a:p>
            <a:pPr lvl="1"/>
            <a:r>
              <a:rPr lang="en-US" dirty="0"/>
              <a:t>Yoshitha </a:t>
            </a:r>
            <a:r>
              <a:rPr lang="en-US" dirty="0" err="1"/>
              <a:t>Hettige</a:t>
            </a:r>
            <a:endParaRPr lang="en-US" dirty="0"/>
          </a:p>
          <a:p>
            <a:pPr lvl="1"/>
            <a:r>
              <a:rPr lang="en-US" dirty="0"/>
              <a:t>Carola Emminger</a:t>
            </a:r>
          </a:p>
          <a:p>
            <a:pPr lvl="1"/>
            <a:r>
              <a:rPr lang="en-US" dirty="0"/>
              <a:t>Aaron Lopez Gonzalez</a:t>
            </a:r>
          </a:p>
          <a:p>
            <a:pPr lvl="1"/>
            <a:r>
              <a:rPr lang="en-US" dirty="0"/>
              <a:t>Gabriel Ruiz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A6EBB61-6081-98F8-BDC9-A347E3B5C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50" y="1381126"/>
            <a:ext cx="5372100" cy="413736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COLLABORATORS:</a:t>
            </a:r>
          </a:p>
          <a:p>
            <a:pPr lvl="1"/>
            <a:r>
              <a:rPr lang="en-US" dirty="0"/>
              <a:t>Dr. Matt Kim, </a:t>
            </a:r>
            <a:r>
              <a:rPr lang="en-US" i="1" dirty="0" err="1"/>
              <a:t>QuantTera</a:t>
            </a:r>
            <a:endParaRPr lang="en-US" i="1" dirty="0"/>
          </a:p>
          <a:p>
            <a:pPr lvl="1"/>
            <a:r>
              <a:rPr lang="en-US" dirty="0"/>
              <a:t>Dr. Preston Webster et al., </a:t>
            </a:r>
            <a:r>
              <a:rPr lang="en-US" i="1" dirty="0"/>
              <a:t>Air Force Research Lab</a:t>
            </a:r>
          </a:p>
          <a:p>
            <a:pPr lvl="1"/>
            <a:r>
              <a:rPr lang="en-US" dirty="0"/>
              <a:t>Dr. Jose Menendez, </a:t>
            </a:r>
            <a:r>
              <a:rPr lang="en-US" i="1" dirty="0"/>
              <a:t>Arizona State University</a:t>
            </a:r>
          </a:p>
          <a:p>
            <a:pPr lvl="1"/>
            <a:r>
              <a:rPr lang="en-US" dirty="0"/>
              <a:t>Dr. John </a:t>
            </a:r>
            <a:r>
              <a:rPr lang="en-US" dirty="0" err="1"/>
              <a:t>Kouvetakis</a:t>
            </a:r>
            <a:r>
              <a:rPr lang="en-US" dirty="0"/>
              <a:t>, </a:t>
            </a:r>
            <a:r>
              <a:rPr lang="en-US" i="1" dirty="0"/>
              <a:t>Arizona State University</a:t>
            </a:r>
          </a:p>
          <a:p>
            <a:pPr lvl="1"/>
            <a:r>
              <a:rPr lang="en-US" dirty="0"/>
              <a:t>Matthew Mircovich, </a:t>
            </a:r>
            <a:r>
              <a:rPr lang="en-US" i="1" dirty="0"/>
              <a:t>Arizona State University</a:t>
            </a:r>
          </a:p>
          <a:p>
            <a:pPr lvl="1"/>
            <a:endParaRPr lang="en-US" dirty="0"/>
          </a:p>
          <a:p>
            <a:r>
              <a:rPr lang="en-US" b="1" dirty="0"/>
              <a:t>FUNDING: </a:t>
            </a:r>
          </a:p>
          <a:p>
            <a:pPr lvl="1"/>
            <a:r>
              <a:rPr lang="en-US" dirty="0"/>
              <a:t>Air Force Research Laboratory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i="1" dirty="0"/>
              <a:t>(FA9453-23-2-0001)</a:t>
            </a:r>
          </a:p>
          <a:p>
            <a:pPr lvl="1"/>
            <a:r>
              <a:rPr lang="en-US" dirty="0"/>
              <a:t>Air Force Office of Scientific Research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i="1" dirty="0"/>
              <a:t>(FA9550-24-1-0061)</a:t>
            </a:r>
          </a:p>
          <a:p>
            <a:pPr lvl="1"/>
            <a:r>
              <a:rPr lang="en-US" dirty="0"/>
              <a:t>National Science Foundation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i="1" dirty="0"/>
              <a:t>(DMR-2235447, DMR-2423992)</a:t>
            </a:r>
          </a:p>
          <a:p>
            <a:pPr lvl="1"/>
            <a:r>
              <a:rPr lang="en-US" dirty="0"/>
              <a:t>Scalable Asymmetric Lifecycle Engagement 	</a:t>
            </a:r>
            <a:r>
              <a:rPr lang="en-US" i="1" dirty="0"/>
              <a:t>(W5P1J-22-9-3009)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99F6D-3CAD-3B6C-3ADE-F8F8801351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C927A6-D555-DAE8-A194-38258AA94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0" y="4144717"/>
            <a:ext cx="1143000" cy="11096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0EFC6E-6009-F98C-44BA-37F224783E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34" r="5976"/>
          <a:stretch>
            <a:fillRect/>
          </a:stretch>
        </p:blipFill>
        <p:spPr>
          <a:xfrm>
            <a:off x="8877300" y="2602043"/>
            <a:ext cx="1143000" cy="128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713C91-00EC-DCB4-0BE0-0FC462FD7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926" y="2674675"/>
            <a:ext cx="1143000" cy="1139190"/>
          </a:xfrm>
          <a:prstGeom prst="rect">
            <a:avLst/>
          </a:prstGeom>
        </p:spPr>
      </p:pic>
      <p:pic>
        <p:nvPicPr>
          <p:cNvPr id="1026" name="Picture 2" descr="nanoHUB.org - Resources: Teaching Microcontrollers with WALL-E">
            <a:extLst>
              <a:ext uri="{FF2B5EF4-FFF2-40B4-BE49-F238E27FC236}">
                <a16:creationId xmlns:a16="http://schemas.microsoft.com/office/drawing/2014/main" id="{3BB5C02D-355C-A0AD-3851-E0885683F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6" y="4244664"/>
            <a:ext cx="1600200" cy="90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 page | Department of Physics">
            <a:extLst>
              <a:ext uri="{FF2B5EF4-FFF2-40B4-BE49-F238E27FC236}">
                <a16:creationId xmlns:a16="http://schemas.microsoft.com/office/drawing/2014/main" id="{A1257534-D2EE-AC99-1B80-9391558B3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513" y="1268427"/>
            <a:ext cx="1600200" cy="123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290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EFF59-D0B3-642F-2C4E-4B64DE890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Ge on Si: Oxidation Kinetics</a:t>
            </a:r>
          </a:p>
        </p:txBody>
      </p:sp>
      <p:pic>
        <p:nvPicPr>
          <p:cNvPr id="6" name="Content Placeholder 5" descr="A graph of different temperature&#10;&#10;AI-generated content may be incorrect.">
            <a:extLst>
              <a:ext uri="{FF2B5EF4-FFF2-40B4-BE49-F238E27FC236}">
                <a16:creationId xmlns:a16="http://schemas.microsoft.com/office/drawing/2014/main" id="{36B33A8E-35D6-0A65-CC9C-AF009B8C9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0344" y="117862"/>
            <a:ext cx="3156011" cy="24154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25196-D691-9170-1881-277D3897D9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Picture 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EB2AE5C-0476-D023-0A1C-94D0649B9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739" y="2533263"/>
            <a:ext cx="4318061" cy="33047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585F39FC-2CF4-FA01-B8A8-B499B5C57B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2879" y="1371600"/>
                <a:ext cx="7780019" cy="398074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During oxidation, oxygen reacts with Ge to form GeO</a:t>
                </a:r>
                <a:r>
                  <a:rPr lang="en-US" baseline="-25000" dirty="0"/>
                  <a:t>2</a:t>
                </a:r>
              </a:p>
              <a:p>
                <a:r>
                  <a:rPr lang="en-US" b="1" dirty="0"/>
                  <a:t>Ge consumption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%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𝐺𝑒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𝐶𝑜𝑛𝑠𝑢𝑚𝑝𝑡𝑖𝑜𝑛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𝐺𝑒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𝐺𝑒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𝑂𝑥𝑖𝑑𝑒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𝑂𝑥𝑖𝑑𝑒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r>
                  <a:rPr lang="en-US" b="1" dirty="0"/>
                  <a:t>Bulk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b="1" dirty="0"/>
                  <a:t>-GeO</a:t>
                </a:r>
                <a:r>
                  <a:rPr lang="en-US" b="1" baseline="-25000" dirty="0"/>
                  <a:t>2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%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𝐺𝑒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𝐶𝑜𝑛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.=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𝟓𝟔</m:t>
                    </m:r>
                  </m:oMath>
                </a14:m>
                <a:endParaRPr lang="en-US" b="1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=104.59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=4.276</m:t>
                    </m:r>
                  </m:oMath>
                </a14:m>
                <a:endParaRPr lang="en-US" dirty="0"/>
              </a:p>
              <a:p>
                <a:r>
                  <a:rPr lang="en-US" b="1" dirty="0"/>
                  <a:t>SiO</a:t>
                </a:r>
                <a:r>
                  <a:rPr lang="en-US" b="1" baseline="-25000" dirty="0"/>
                  <a:t>2</a:t>
                </a:r>
                <a:r>
                  <a:rPr lang="en-US" b="1" dirty="0"/>
                  <a:t>-Substituted GeO</a:t>
                </a:r>
                <a:r>
                  <a:rPr lang="en-US" b="1" baseline="-25000" dirty="0"/>
                  <a:t>2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%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𝐺𝑒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𝐶𝑜𝑛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𝟓𝟕</m:t>
                    </m:r>
                  </m:oMath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=96.83</m:t>
                    </m:r>
                  </m:oMath>
                </a14:m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=4.035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At </a:t>
                </a:r>
                <a:r>
                  <a:rPr lang="en-US" i="1" dirty="0"/>
                  <a:t>higher temperatures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Rate increased due to </a:t>
                </a:r>
                <a:r>
                  <a:rPr lang="en-US" b="1" dirty="0"/>
                  <a:t>denser oxide of pure GeO</a:t>
                </a:r>
                <a:r>
                  <a:rPr lang="en-US" b="1" baseline="-25000" dirty="0"/>
                  <a:t>2</a:t>
                </a:r>
              </a:p>
              <a:p>
                <a:pPr lvl="1"/>
                <a:r>
                  <a:rPr lang="en-US" dirty="0"/>
                  <a:t>Rate increased due to </a:t>
                </a:r>
                <a:r>
                  <a:rPr lang="en-US" b="1" dirty="0"/>
                  <a:t>more SiO</a:t>
                </a:r>
                <a:r>
                  <a:rPr lang="en-US" b="1" baseline="-25000" dirty="0"/>
                  <a:t>2</a:t>
                </a:r>
                <a:r>
                  <a:rPr lang="en-US" b="1" dirty="0"/>
                  <a:t>-substitution</a:t>
                </a:r>
              </a:p>
              <a:p>
                <a:pPr lvl="1"/>
                <a:r>
                  <a:rPr lang="en-US" dirty="0"/>
                  <a:t>Rate of </a:t>
                </a:r>
                <a:r>
                  <a:rPr lang="en-US" b="1" dirty="0"/>
                  <a:t>Ge thickness loss increases </a:t>
                </a:r>
                <a:r>
                  <a:rPr lang="en-US" dirty="0"/>
                  <a:t>due to GeO</a:t>
                </a:r>
                <a:r>
                  <a:rPr lang="en-US" baseline="-25000" dirty="0"/>
                  <a:t>2</a:t>
                </a:r>
                <a:r>
                  <a:rPr lang="en-US" dirty="0"/>
                  <a:t>    sublimating at higher temperatures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585F39FC-2CF4-FA01-B8A8-B499B5C57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" y="1371600"/>
                <a:ext cx="7780019" cy="3980743"/>
              </a:xfrm>
              <a:prstGeom prst="rect">
                <a:avLst/>
              </a:prstGeom>
              <a:blipFill>
                <a:blip r:embed="rId4"/>
                <a:stretch>
                  <a:fillRect l="-1176" t="-3828" b="-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795544B-7BCA-991A-9B47-7072D1CA898B}"/>
              </a:ext>
            </a:extLst>
          </p:cNvPr>
          <p:cNvSpPr txBox="1"/>
          <p:nvPr/>
        </p:nvSpPr>
        <p:spPr>
          <a:xfrm>
            <a:off x="4564658" y="5831670"/>
            <a:ext cx="6589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I. </a:t>
            </a:r>
            <a:r>
              <a:rPr lang="fr-FR" sz="1200" dirty="0" err="1">
                <a:solidFill>
                  <a:schemeClr val="bg1"/>
                </a:solidFill>
              </a:rPr>
              <a:t>Rahaman</a:t>
            </a:r>
            <a:r>
              <a:rPr lang="fr-FR" sz="1200" dirty="0">
                <a:solidFill>
                  <a:schemeClr val="bg1"/>
                </a:solidFill>
              </a:rPr>
              <a:t> et al., </a:t>
            </a:r>
            <a:r>
              <a:rPr lang="fr-FR" sz="1200" dirty="0" err="1">
                <a:solidFill>
                  <a:schemeClr val="bg1"/>
                </a:solidFill>
              </a:rPr>
              <a:t>Appl</a:t>
            </a:r>
            <a:r>
              <a:rPr lang="fr-FR" sz="1200" dirty="0">
                <a:solidFill>
                  <a:schemeClr val="bg1"/>
                </a:solidFill>
              </a:rPr>
              <a:t>. Phys. </a:t>
            </a:r>
            <a:r>
              <a:rPr lang="fr-FR" sz="1200" dirty="0" err="1">
                <a:solidFill>
                  <a:schemeClr val="bg1"/>
                </a:solidFill>
              </a:rPr>
              <a:t>Lett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b="1" dirty="0">
                <a:solidFill>
                  <a:schemeClr val="bg1"/>
                </a:solidFill>
              </a:rPr>
              <a:t>125</a:t>
            </a:r>
            <a:r>
              <a:rPr lang="fr-FR" sz="1200" dirty="0">
                <a:solidFill>
                  <a:schemeClr val="bg1"/>
                </a:solidFill>
              </a:rPr>
              <a:t> (2024).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A. </a:t>
            </a:r>
            <a:r>
              <a:rPr lang="en-US" sz="1200" dirty="0" err="1">
                <a:solidFill>
                  <a:schemeClr val="bg1"/>
                </a:solidFill>
              </a:rPr>
              <a:t>Lignie</a:t>
            </a:r>
            <a:r>
              <a:rPr lang="en-US" sz="1200" dirty="0">
                <a:solidFill>
                  <a:schemeClr val="bg1"/>
                </a:solidFill>
              </a:rPr>
              <a:t> et al., J. Appl. </a:t>
            </a:r>
            <a:r>
              <a:rPr lang="en-US" sz="1200" dirty="0" err="1">
                <a:solidFill>
                  <a:schemeClr val="bg1"/>
                </a:solidFill>
              </a:rPr>
              <a:t>Crystallogr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b="1" dirty="0">
                <a:solidFill>
                  <a:schemeClr val="bg1"/>
                </a:solidFill>
              </a:rPr>
              <a:t>45</a:t>
            </a:r>
            <a:r>
              <a:rPr lang="en-US" sz="1200" dirty="0">
                <a:solidFill>
                  <a:schemeClr val="bg1"/>
                </a:solidFill>
              </a:rPr>
              <a:t>, 272 (2012).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14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856A0-3E2A-EDBA-E9F8-3B1138D81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58779-2008-D3BC-9686-216A2CFA6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 err="1"/>
              <a:t>GeSn</a:t>
            </a:r>
            <a:r>
              <a:rPr lang="en-US" dirty="0"/>
              <a:t> on Si: Optical Constants</a:t>
            </a:r>
          </a:p>
        </p:txBody>
      </p:sp>
      <p:pic>
        <p:nvPicPr>
          <p:cNvPr id="6" name="Content Placeholder 5" descr="A graph of a graph of energy&#10;&#10;AI-generated content may be incorrect.">
            <a:extLst>
              <a:ext uri="{FF2B5EF4-FFF2-40B4-BE49-F238E27FC236}">
                <a16:creationId xmlns:a16="http://schemas.microsoft.com/office/drawing/2014/main" id="{2CEBB487-D77B-E151-FDF9-B3904285A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3078" y="1255013"/>
            <a:ext cx="4059936" cy="31072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128CF-8056-0434-CFF3-8415917B1F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8D23B0-70C9-0ABF-1ECE-BF571212A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1" y="1313334"/>
            <a:ext cx="3907531" cy="2990563"/>
          </a:xfrm>
          <a:prstGeom prst="rect">
            <a:avLst/>
          </a:prstGeom>
        </p:spPr>
      </p:pic>
      <p:pic>
        <p:nvPicPr>
          <p:cNvPr id="10" name="Picture 9" descr="A graph of a solar energy&#10;&#10;AI-generated content may be incorrect.">
            <a:extLst>
              <a:ext uri="{FF2B5EF4-FFF2-40B4-BE49-F238E27FC236}">
                <a16:creationId xmlns:a16="http://schemas.microsoft.com/office/drawing/2014/main" id="{25712FA7-9FFD-70F7-4B70-E26DDA1CC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885" y="1313332"/>
            <a:ext cx="3907535" cy="299056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B906B5-B5F9-284C-C3C1-2D6B1A2073C7}"/>
              </a:ext>
            </a:extLst>
          </p:cNvPr>
          <p:cNvCxnSpPr>
            <a:cxnSpLocks/>
          </p:cNvCxnSpPr>
          <p:nvPr/>
        </p:nvCxnSpPr>
        <p:spPr>
          <a:xfrm>
            <a:off x="4062603" y="1009650"/>
            <a:ext cx="0" cy="469854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F590D5-564E-D5C7-D101-D0B402ED2140}"/>
              </a:ext>
            </a:extLst>
          </p:cNvPr>
          <p:cNvCxnSpPr>
            <a:cxnSpLocks/>
          </p:cNvCxnSpPr>
          <p:nvPr/>
        </p:nvCxnSpPr>
        <p:spPr>
          <a:xfrm>
            <a:off x="8113014" y="1009650"/>
            <a:ext cx="0" cy="469854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094A2B-0D33-87A9-3D53-74623FB53CB0}"/>
              </a:ext>
            </a:extLst>
          </p:cNvPr>
          <p:cNvSpPr txBox="1">
            <a:spLocks/>
          </p:cNvSpPr>
          <p:nvPr/>
        </p:nvSpPr>
        <p:spPr>
          <a:xfrm>
            <a:off x="315182" y="4362218"/>
            <a:ext cx="3401568" cy="5431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Critical points of Ge’s optical constants were modified for </a:t>
            </a:r>
            <a:r>
              <a:rPr lang="en-US" sz="1600" dirty="0" err="1"/>
              <a:t>GeSn</a:t>
            </a:r>
            <a:r>
              <a:rPr lang="en-US" sz="1600" dirty="0"/>
              <a:t> at 6.9% Sn.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C8089EE-F048-582C-1391-0ED5CD59D453}"/>
              </a:ext>
            </a:extLst>
          </p:cNvPr>
          <p:cNvSpPr txBox="1">
            <a:spLocks/>
          </p:cNvSpPr>
          <p:nvPr/>
        </p:nvSpPr>
        <p:spPr>
          <a:xfrm>
            <a:off x="4381215" y="4362218"/>
            <a:ext cx="3403663" cy="5431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Point-by-point fit for the oxide’s optical constants to improve the model.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AB4756-9E47-A26B-DDEC-8F32D04544CF}"/>
              </a:ext>
            </a:extLst>
          </p:cNvPr>
          <p:cNvSpPr txBox="1">
            <a:spLocks/>
          </p:cNvSpPr>
          <p:nvPr/>
        </p:nvSpPr>
        <p:spPr>
          <a:xfrm>
            <a:off x="8476868" y="4250634"/>
            <a:ext cx="3401568" cy="1524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After anneal </a:t>
            </a:r>
            <a:r>
              <a:rPr lang="en-US" sz="1600" dirty="0" err="1"/>
              <a:t>pseudodielectric</a:t>
            </a:r>
            <a:r>
              <a:rPr lang="en-US" sz="1600" dirty="0"/>
              <a:t> function with non-uniformity within the </a:t>
            </a:r>
            <a:r>
              <a:rPr lang="en-US" sz="1600" dirty="0" err="1"/>
              <a:t>GeSn</a:t>
            </a:r>
            <a:r>
              <a:rPr lang="en-US" sz="1600" dirty="0"/>
              <a:t> and </a:t>
            </a:r>
            <a:r>
              <a:rPr lang="en-US" sz="1600" dirty="0" err="1"/>
              <a:t>GeSn</a:t>
            </a:r>
            <a:r>
              <a:rPr lang="en-US" sz="1600" dirty="0"/>
              <a:t> oxide layers.</a:t>
            </a:r>
          </a:p>
          <a:p>
            <a:pPr marL="0" indent="0">
              <a:buNone/>
            </a:pPr>
            <a:r>
              <a:rPr lang="en-US" sz="1600" dirty="0"/>
              <a:t>Only reliable data that can be gathered is that the thickness of the oxide is about 600 Å.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B8FCA-20FD-5970-8263-289CFFFE3532}"/>
              </a:ext>
            </a:extLst>
          </p:cNvPr>
          <p:cNvSpPr txBox="1"/>
          <p:nvPr/>
        </p:nvSpPr>
        <p:spPr>
          <a:xfrm>
            <a:off x="4564658" y="5758458"/>
            <a:ext cx="644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J. A. </a:t>
            </a:r>
            <a:r>
              <a:rPr lang="en-US" sz="1200" dirty="0" err="1">
                <a:solidFill>
                  <a:schemeClr val="bg1"/>
                </a:solidFill>
              </a:rPr>
              <a:t>Woollam</a:t>
            </a:r>
            <a:r>
              <a:rPr lang="en-US" sz="1200" dirty="0">
                <a:solidFill>
                  <a:schemeClr val="bg1"/>
                </a:solidFill>
              </a:rPr>
              <a:t> Co., </a:t>
            </a:r>
            <a:r>
              <a:rPr lang="en-US" sz="1200" i="1" dirty="0">
                <a:solidFill>
                  <a:schemeClr val="bg1"/>
                </a:solidFill>
              </a:rPr>
              <a:t>Guide to Using WVASE32 </a:t>
            </a:r>
            <a:r>
              <a:rPr lang="en-US" sz="1200" dirty="0">
                <a:solidFill>
                  <a:schemeClr val="bg1"/>
                </a:solidFill>
              </a:rPr>
              <a:t>(2017).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T. Nunley et al., J. </a:t>
            </a:r>
            <a:r>
              <a:rPr lang="en-US" sz="1200" dirty="0" err="1">
                <a:solidFill>
                  <a:schemeClr val="bg1"/>
                </a:solidFill>
              </a:rPr>
              <a:t>Vacu</a:t>
            </a:r>
            <a:r>
              <a:rPr lang="en-US" sz="1200" dirty="0">
                <a:solidFill>
                  <a:schemeClr val="bg1"/>
                </a:solidFill>
              </a:rPr>
              <a:t>. Sci. Technol. B </a:t>
            </a:r>
            <a:r>
              <a:rPr lang="en-US" sz="1200" b="1" dirty="0">
                <a:solidFill>
                  <a:schemeClr val="bg1"/>
                </a:solidFill>
              </a:rPr>
              <a:t>34</a:t>
            </a:r>
            <a:r>
              <a:rPr lang="en-US" sz="1200" dirty="0">
                <a:solidFill>
                  <a:schemeClr val="bg1"/>
                </a:solidFill>
              </a:rPr>
              <a:t> (2016).</a:t>
            </a:r>
          </a:p>
        </p:txBody>
      </p:sp>
    </p:spTree>
    <p:extLst>
      <p:ext uri="{BB962C8B-B14F-4D97-AF65-F5344CB8AC3E}">
        <p14:creationId xmlns:p14="http://schemas.microsoft.com/office/powerpoint/2010/main" val="3181845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solar energy&#10;&#10;AI-generated content may be incorrect.">
            <a:extLst>
              <a:ext uri="{FF2B5EF4-FFF2-40B4-BE49-F238E27FC236}">
                <a16:creationId xmlns:a16="http://schemas.microsoft.com/office/drawing/2014/main" id="{E3BB5382-2497-89B5-16C7-8B01FE85B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425" y="1015908"/>
            <a:ext cx="4250148" cy="3252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2A56B9-DD78-B06D-9194-EEEA59BD5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err="1"/>
              <a:t>GeSn</a:t>
            </a:r>
            <a:r>
              <a:rPr lang="en-US" dirty="0"/>
              <a:t> on Si: IR Ellipsometry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3768B-A226-05C2-58C3-EA9C5605D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371600"/>
            <a:ext cx="7408545" cy="278692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Because of the unreliable results of UVVASE, the after anneal thicknesses were determined with IRVASE.</a:t>
            </a:r>
          </a:p>
          <a:p>
            <a:r>
              <a:rPr lang="en-US" dirty="0"/>
              <a:t>Model consisted of </a:t>
            </a:r>
            <a:r>
              <a:rPr lang="en-US" b="1" dirty="0"/>
              <a:t>Drude model for the Si and </a:t>
            </a:r>
            <a:r>
              <a:rPr lang="en-US" b="1" dirty="0" err="1"/>
              <a:t>GeSn</a:t>
            </a:r>
            <a:r>
              <a:rPr lang="en-US" b="1" dirty="0"/>
              <a:t> </a:t>
            </a:r>
            <a:r>
              <a:rPr lang="en-US" dirty="0"/>
              <a:t>layers. The </a:t>
            </a:r>
            <a:r>
              <a:rPr lang="en-US" b="1" dirty="0"/>
              <a:t>oxide was modeled with a general oscillator layer</a:t>
            </a:r>
            <a:r>
              <a:rPr lang="en-US" dirty="0"/>
              <a:t>. </a:t>
            </a:r>
          </a:p>
          <a:p>
            <a:r>
              <a:rPr lang="en-US" dirty="0"/>
              <a:t>The </a:t>
            </a:r>
            <a:r>
              <a:rPr lang="en-US" b="1" dirty="0"/>
              <a:t>TO and LO phonon frequencies </a:t>
            </a:r>
            <a:r>
              <a:rPr lang="en-US" dirty="0"/>
              <a:t>were found to be </a:t>
            </a:r>
            <a:r>
              <a:rPr lang="en-US" b="1" dirty="0"/>
              <a:t>0.11 eV and 0.12 eV</a:t>
            </a:r>
            <a:r>
              <a:rPr lang="en-US" dirty="0"/>
              <a:t>, consistent with anisotropic trigonal GeO</a:t>
            </a:r>
            <a:r>
              <a:rPr lang="en-US" baseline="-25000" dirty="0"/>
              <a:t>2</a:t>
            </a:r>
            <a:r>
              <a:rPr lang="en-US" dirty="0"/>
              <a:t> (0.105-0.124 eV).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DE86E-3CEF-116F-F9AB-D85066F6BA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CE726D-0AC9-D4AA-5777-94405699E8FD}"/>
                  </a:ext>
                </a:extLst>
              </p:cNvPr>
              <p:cNvSpPr txBox="1"/>
              <p:nvPr/>
            </p:nvSpPr>
            <p:spPr>
              <a:xfrm>
                <a:off x="7758112" y="4901749"/>
                <a:ext cx="4448175" cy="832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42FFFF"/>
                    </a:solidFill>
                  </a:rPr>
                  <a:t>TO: </a:t>
                </a:r>
                <a:r>
                  <a:rPr lang="en-US" dirty="0">
                    <a:solidFill>
                      <a:srgbClr val="42FFFF"/>
                    </a:solidFill>
                  </a:rPr>
                  <a:t>Peak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42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42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42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solidFill>
                    <a:srgbClr val="42FFFF"/>
                  </a:solidFill>
                </a:endParaRPr>
              </a:p>
              <a:p>
                <a:r>
                  <a:rPr lang="en-US" b="1" dirty="0">
                    <a:solidFill>
                      <a:srgbClr val="34FF34"/>
                    </a:solidFill>
                  </a:rPr>
                  <a:t>LO:</a:t>
                </a:r>
                <a:r>
                  <a:rPr lang="en-US" dirty="0">
                    <a:solidFill>
                      <a:srgbClr val="34FF34"/>
                    </a:solidFill>
                  </a:rPr>
                  <a:t> Peak of Loss Function,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solidFill>
                          <a:srgbClr val="34FF34"/>
                        </a:solidFill>
                        <a:latin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34FF3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34FF34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rgbClr val="34FF34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34FF3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rgbClr val="34FF3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34FF3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dirty="0">
                  <a:solidFill>
                    <a:srgbClr val="34FF34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CE726D-0AC9-D4AA-5777-94405699E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8112" y="4901749"/>
                <a:ext cx="4448175" cy="832600"/>
              </a:xfrm>
              <a:prstGeom prst="rect">
                <a:avLst/>
              </a:prstGeom>
              <a:blipFill>
                <a:blip r:embed="rId3"/>
                <a:stretch>
                  <a:fillRect l="-1235" t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6612B73-37AC-FF1D-CBD2-8E5059D12A62}"/>
              </a:ext>
            </a:extLst>
          </p:cNvPr>
          <p:cNvSpPr txBox="1"/>
          <p:nvPr/>
        </p:nvSpPr>
        <p:spPr>
          <a:xfrm>
            <a:off x="7839074" y="4147183"/>
            <a:ext cx="4071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accent3"/>
                </a:solidFill>
              </a:rPr>
              <a:t>Pseudodielectric</a:t>
            </a:r>
            <a:r>
              <a:rPr lang="en-US" sz="1600" i="1" dirty="0">
                <a:solidFill>
                  <a:schemeClr val="accent3"/>
                </a:solidFill>
              </a:rPr>
              <a:t> of </a:t>
            </a:r>
            <a:r>
              <a:rPr lang="en-US" sz="1600" i="1" dirty="0" err="1">
                <a:solidFill>
                  <a:schemeClr val="accent3"/>
                </a:solidFill>
              </a:rPr>
              <a:t>GeSn</a:t>
            </a:r>
            <a:r>
              <a:rPr lang="en-US" sz="1600" i="1" dirty="0">
                <a:solidFill>
                  <a:schemeClr val="accent3"/>
                </a:solidFill>
              </a:rPr>
              <a:t> on Si annealed at 500°C for 2 hours with labeled TO and LO phonon frequencies.  </a:t>
            </a:r>
            <a:endParaRPr lang="en-US" sz="1600" i="1" baseline="-25000" dirty="0">
              <a:solidFill>
                <a:schemeClr val="accent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8DFAD1-5089-7A24-72FC-4364AB8D4C22}"/>
              </a:ext>
            </a:extLst>
          </p:cNvPr>
          <p:cNvSpPr txBox="1"/>
          <p:nvPr/>
        </p:nvSpPr>
        <p:spPr>
          <a:xfrm>
            <a:off x="4564658" y="5745687"/>
            <a:ext cx="7122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J. A. </a:t>
            </a:r>
            <a:r>
              <a:rPr lang="en-US" sz="1200" dirty="0" err="1">
                <a:solidFill>
                  <a:schemeClr val="bg1"/>
                </a:solidFill>
              </a:rPr>
              <a:t>Woollam</a:t>
            </a:r>
            <a:r>
              <a:rPr lang="en-US" sz="1200" dirty="0">
                <a:solidFill>
                  <a:schemeClr val="bg1"/>
                </a:solidFill>
              </a:rPr>
              <a:t> Co., </a:t>
            </a:r>
            <a:r>
              <a:rPr lang="en-US" sz="1200" i="1" dirty="0">
                <a:solidFill>
                  <a:schemeClr val="bg1"/>
                </a:solidFill>
              </a:rPr>
              <a:t>Guide to Using WVASE32 </a:t>
            </a:r>
            <a:r>
              <a:rPr lang="en-US" sz="1200" dirty="0">
                <a:solidFill>
                  <a:schemeClr val="bg1"/>
                </a:solidFill>
              </a:rPr>
              <a:t>(2017).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T. Nunley et al., J. </a:t>
            </a:r>
            <a:r>
              <a:rPr lang="en-US" sz="1200" dirty="0" err="1">
                <a:solidFill>
                  <a:schemeClr val="bg1"/>
                </a:solidFill>
              </a:rPr>
              <a:t>Vacu</a:t>
            </a:r>
            <a:r>
              <a:rPr lang="en-US" sz="1200" dirty="0">
                <a:solidFill>
                  <a:schemeClr val="bg1"/>
                </a:solidFill>
              </a:rPr>
              <a:t>. Sci. Technol. B </a:t>
            </a:r>
            <a:r>
              <a:rPr lang="en-US" sz="1200" b="1" dirty="0">
                <a:solidFill>
                  <a:schemeClr val="bg1"/>
                </a:solidFill>
              </a:rPr>
              <a:t>34</a:t>
            </a:r>
            <a:r>
              <a:rPr lang="en-US" sz="1200" dirty="0">
                <a:solidFill>
                  <a:schemeClr val="bg1"/>
                </a:solidFill>
              </a:rPr>
              <a:t> (2016).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H. Fujiwara, </a:t>
            </a:r>
            <a:r>
              <a:rPr lang="en-US" sz="1200" i="1" dirty="0">
                <a:solidFill>
                  <a:schemeClr val="bg1"/>
                </a:solidFill>
              </a:rPr>
              <a:t>Spectroscopic Ellipsometry </a:t>
            </a:r>
            <a:r>
              <a:rPr lang="en-US" sz="1200" dirty="0">
                <a:solidFill>
                  <a:schemeClr val="bg1"/>
                </a:solidFill>
              </a:rPr>
              <a:t>(John Wiley &amp; Sons, 2007).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S. Zollner et al., J. </a:t>
            </a:r>
            <a:r>
              <a:rPr lang="en-US" sz="1200" dirty="0" err="1">
                <a:solidFill>
                  <a:schemeClr val="bg1"/>
                </a:solidFill>
              </a:rPr>
              <a:t>Vacu</a:t>
            </a:r>
            <a:r>
              <a:rPr lang="en-US" sz="1200" dirty="0">
                <a:solidFill>
                  <a:schemeClr val="bg1"/>
                </a:solidFill>
              </a:rPr>
              <a:t>. Sci. Technol. B  (2019).</a:t>
            </a:r>
          </a:p>
          <a:p>
            <a:r>
              <a:rPr lang="da-DK" sz="1200" dirty="0">
                <a:solidFill>
                  <a:schemeClr val="bg1"/>
                </a:solidFill>
              </a:rPr>
              <a:t>P. Armand et al., Mater. Res. Bull. </a:t>
            </a:r>
            <a:r>
              <a:rPr lang="da-DK" sz="1200" b="1" dirty="0">
                <a:solidFill>
                  <a:schemeClr val="bg1"/>
                </a:solidFill>
              </a:rPr>
              <a:t>129</a:t>
            </a:r>
            <a:r>
              <a:rPr lang="da-DK" sz="1200" dirty="0">
                <a:solidFill>
                  <a:schemeClr val="bg1"/>
                </a:solidFill>
              </a:rPr>
              <a:t>, 110881 (2020).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98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3B9E-D008-362E-A697-5E291BD7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err="1"/>
              <a:t>GeSn</a:t>
            </a:r>
            <a:r>
              <a:rPr lang="en-US" dirty="0"/>
              <a:t> on Si: Oxidation Kinetics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CD35D6-AB7B-61F7-06FC-72C2A4A86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167956" y="2734597"/>
            <a:ext cx="4313132" cy="33009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FE918-FE12-2DB5-9676-EFDE72D38D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7" descr="A graph of different temperature&#10;&#10;AI-generated content may be incorrect.">
            <a:extLst>
              <a:ext uri="{FF2B5EF4-FFF2-40B4-BE49-F238E27FC236}">
                <a16:creationId xmlns:a16="http://schemas.microsoft.com/office/drawing/2014/main" id="{680EC8F1-282C-8364-6F81-33ACD3F50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879" y="243754"/>
            <a:ext cx="3381209" cy="2587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978EE57-2E68-058B-472F-FBB6FF6953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2880" y="1371600"/>
                <a:ext cx="7637145" cy="30559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Oxide growth and loss of </a:t>
                </a:r>
                <a:r>
                  <a:rPr lang="en-US" dirty="0" err="1"/>
                  <a:t>GeSn</a:t>
                </a:r>
                <a:r>
                  <a:rPr lang="en-US" dirty="0"/>
                  <a:t> epilayer is similar that of the Ge epilayer on Si </a:t>
                </a:r>
              </a:p>
              <a:p>
                <a:r>
                  <a:rPr lang="en-US" dirty="0" err="1"/>
                  <a:t>GeSn</a:t>
                </a:r>
                <a:r>
                  <a:rPr lang="en-US" dirty="0"/>
                  <a:t> consumption rate was estimated with a linear fit through the origin where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%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𝐺𝑒</m:t>
                    </m:r>
                    <m:r>
                      <m:rPr>
                        <m:sty m:val="p"/>
                      </m:rPr>
                      <a:rPr lang="en-US" b="0" i="1" dirty="0" smtClean="0">
                        <a:latin typeface="Cambria Math" panose="02040503050406030204" pitchFamily="18" charset="0"/>
                      </a:rPr>
                      <m:t>Sn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𝐶𝑜𝑛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.= 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𝟓𝟒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b="1" dirty="0"/>
                  <a:t>Bulk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b="1" dirty="0"/>
                  <a:t>-GeO</a:t>
                </a:r>
                <a:r>
                  <a:rPr lang="en-US" b="1" baseline="-25000" dirty="0"/>
                  <a:t>2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%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𝐺𝑒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𝐶𝑜𝑛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.= 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𝟓𝟔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The small incorporation of Sn in the Ge slightly decreased the consumption of the epilayer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978EE57-2E68-058B-472F-FBB6FF695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" y="1371600"/>
                <a:ext cx="7637145" cy="3055937"/>
              </a:xfrm>
              <a:prstGeom prst="rect">
                <a:avLst/>
              </a:prstGeom>
              <a:blipFill>
                <a:blip r:embed="rId4"/>
                <a:stretch>
                  <a:fillRect l="-1197" t="-2994" r="-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D3A535A-501A-DFFE-49AD-84028FD29648}"/>
              </a:ext>
            </a:extLst>
          </p:cNvPr>
          <p:cNvSpPr txBox="1"/>
          <p:nvPr/>
        </p:nvSpPr>
        <p:spPr>
          <a:xfrm>
            <a:off x="4564658" y="6028520"/>
            <a:ext cx="6589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I. </a:t>
            </a:r>
            <a:r>
              <a:rPr lang="fr-FR" sz="1200" dirty="0" err="1">
                <a:solidFill>
                  <a:schemeClr val="bg1"/>
                </a:solidFill>
              </a:rPr>
              <a:t>Rahaman</a:t>
            </a:r>
            <a:r>
              <a:rPr lang="fr-FR" sz="1200" dirty="0">
                <a:solidFill>
                  <a:schemeClr val="bg1"/>
                </a:solidFill>
              </a:rPr>
              <a:t> et al., </a:t>
            </a:r>
            <a:r>
              <a:rPr lang="fr-FR" sz="1200" dirty="0" err="1">
                <a:solidFill>
                  <a:schemeClr val="bg1"/>
                </a:solidFill>
              </a:rPr>
              <a:t>Appl</a:t>
            </a:r>
            <a:r>
              <a:rPr lang="fr-FR" sz="1200" dirty="0">
                <a:solidFill>
                  <a:schemeClr val="bg1"/>
                </a:solidFill>
              </a:rPr>
              <a:t>. Phys. </a:t>
            </a:r>
            <a:r>
              <a:rPr lang="fr-FR" sz="1200" dirty="0" err="1">
                <a:solidFill>
                  <a:schemeClr val="bg1"/>
                </a:solidFill>
              </a:rPr>
              <a:t>Lett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b="1" dirty="0">
                <a:solidFill>
                  <a:schemeClr val="bg1"/>
                </a:solidFill>
              </a:rPr>
              <a:t>125</a:t>
            </a:r>
            <a:r>
              <a:rPr lang="fr-FR" sz="1200" dirty="0">
                <a:solidFill>
                  <a:schemeClr val="bg1"/>
                </a:solidFill>
              </a:rPr>
              <a:t>,  (2024).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A. </a:t>
            </a:r>
            <a:r>
              <a:rPr lang="en-US" sz="1200" dirty="0" err="1">
                <a:solidFill>
                  <a:schemeClr val="bg1"/>
                </a:solidFill>
              </a:rPr>
              <a:t>Lignie</a:t>
            </a:r>
            <a:r>
              <a:rPr lang="en-US" sz="1200" dirty="0">
                <a:solidFill>
                  <a:schemeClr val="bg1"/>
                </a:solidFill>
              </a:rPr>
              <a:t> et al., J. Appl. </a:t>
            </a:r>
            <a:r>
              <a:rPr lang="en-US" sz="1200" dirty="0" err="1">
                <a:solidFill>
                  <a:schemeClr val="bg1"/>
                </a:solidFill>
              </a:rPr>
              <a:t>Crystallogr</a:t>
            </a:r>
            <a:r>
              <a:rPr lang="en-US" sz="1200" dirty="0">
                <a:solidFill>
                  <a:schemeClr val="bg1"/>
                </a:solidFill>
              </a:rPr>
              <a:t>. 45, 272 (2012).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79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E8752-59FE-EFF0-9F74-A2504C5B6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err="1"/>
              <a:t>GeSn</a:t>
            </a:r>
            <a:r>
              <a:rPr lang="en-US" dirty="0"/>
              <a:t> on Si: After Anneal Powder XRD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C8FBC-F1FE-5763-2966-20A5DB7260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 descr="A graph of a sample hot and hot&#10;&#10;AI-generated content may be incorrect.">
            <a:extLst>
              <a:ext uri="{FF2B5EF4-FFF2-40B4-BE49-F238E27FC236}">
                <a16:creationId xmlns:a16="http://schemas.microsoft.com/office/drawing/2014/main" id="{0DA81C3F-20C6-4881-C86F-ABAC0704B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615" y="1437855"/>
            <a:ext cx="5591183" cy="3727455"/>
          </a:xfrm>
          <a:prstGeom prst="rect">
            <a:avLst/>
          </a:prstGeom>
        </p:spPr>
      </p:pic>
      <p:pic>
        <p:nvPicPr>
          <p:cNvPr id="11" name="Picture 10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2EBE7E7B-D9C4-C06A-B318-03A373F4D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032" y="1437854"/>
            <a:ext cx="3401606" cy="325316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14F34FE-983F-9109-A568-4A8D2E244DFB}"/>
              </a:ext>
            </a:extLst>
          </p:cNvPr>
          <p:cNvSpPr/>
          <p:nvPr/>
        </p:nvSpPr>
        <p:spPr>
          <a:xfrm>
            <a:off x="10673016" y="2072944"/>
            <a:ext cx="838799" cy="269507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30B093-06EE-9DCB-CB1C-E58DCA13D27E}"/>
              </a:ext>
            </a:extLst>
          </p:cNvPr>
          <p:cNvCxnSpPr>
            <a:cxnSpLocks/>
          </p:cNvCxnSpPr>
          <p:nvPr/>
        </p:nvCxnSpPr>
        <p:spPr>
          <a:xfrm>
            <a:off x="9902055" y="1437853"/>
            <a:ext cx="1609760" cy="635091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4818074-7EA2-FBE9-F1CA-1974B8CE9E23}"/>
              </a:ext>
            </a:extLst>
          </p:cNvPr>
          <p:cNvCxnSpPr>
            <a:cxnSpLocks/>
          </p:cNvCxnSpPr>
          <p:nvPr/>
        </p:nvCxnSpPr>
        <p:spPr>
          <a:xfrm>
            <a:off x="9876455" y="1898037"/>
            <a:ext cx="834870" cy="174906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8799414-D031-8594-7470-E30FFBAD77FD}"/>
              </a:ext>
            </a:extLst>
          </p:cNvPr>
          <p:cNvCxnSpPr>
            <a:cxnSpLocks/>
          </p:cNvCxnSpPr>
          <p:nvPr/>
        </p:nvCxnSpPr>
        <p:spPr>
          <a:xfrm>
            <a:off x="9887617" y="4729516"/>
            <a:ext cx="834870" cy="35721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Content Placeholder 5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525F4786-C695-84B5-F656-81871009F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77540" y="1349370"/>
            <a:ext cx="5856633" cy="390442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F1F7D222-17A1-0D07-F873-E9A8854997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2880" y="1371600"/>
                <a:ext cx="6379845" cy="35163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After annealing new peaks, like Ge on Si, were seen on the spectra 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-Sn powder 99.5% were compared to spectra, </a:t>
                </a:r>
                <a:r>
                  <a:rPr lang="en-US" b="1" dirty="0"/>
                  <a:t>confirming none is present</a:t>
                </a:r>
              </a:p>
              <a:p>
                <a:r>
                  <a:rPr lang="en-US" dirty="0"/>
                  <a:t>(004) </a:t>
                </a:r>
                <a:r>
                  <a:rPr lang="en-US" b="1" dirty="0"/>
                  <a:t>peak separates</a:t>
                </a:r>
                <a:r>
                  <a:rPr lang="en-US" dirty="0"/>
                  <a:t>, corresponding to Ge (004) and </a:t>
                </a:r>
                <a:r>
                  <a:rPr lang="en-US" dirty="0" err="1"/>
                  <a:t>GeSn</a:t>
                </a:r>
                <a:r>
                  <a:rPr lang="en-US" dirty="0"/>
                  <a:t> (004), caused by </a:t>
                </a:r>
                <a:r>
                  <a:rPr lang="en-US" b="1" dirty="0"/>
                  <a:t>Sn migration </a:t>
                </a:r>
                <a:r>
                  <a:rPr lang="en-US" dirty="0"/>
                  <a:t>in the epilayer. </a:t>
                </a:r>
              </a:p>
              <a:p>
                <a:r>
                  <a:rPr lang="en-US" dirty="0"/>
                  <a:t>Higher temperature anneals show </a:t>
                </a:r>
                <a:r>
                  <a:rPr lang="en-US" b="1" dirty="0"/>
                  <a:t>similar patterns </a:t>
                </a:r>
                <a:r>
                  <a:rPr lang="en-US" dirty="0"/>
                  <a:t>to the oxide formed on Ge on Si</a:t>
                </a:r>
              </a:p>
              <a:p>
                <a:r>
                  <a:rPr lang="en-US" dirty="0"/>
                  <a:t>Unknown peak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=21°</m:t>
                    </m:r>
                  </m:oMath>
                </a14:m>
                <a:r>
                  <a:rPr lang="en-US" dirty="0"/>
                  <a:t>; if Si is present in epilayer, may correspond to cristobalite-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US" dirty="0"/>
                  <a:t> or 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dirty="0"/>
                  <a:t>-quartz</a:t>
                </a:r>
                <a:r>
                  <a:rPr lang="en-US" b="1" dirty="0"/>
                  <a:t> SiO</a:t>
                </a:r>
                <a:r>
                  <a:rPr lang="en-US" b="1" baseline="-25000" dirty="0"/>
                  <a:t>2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F1F7D222-17A1-0D07-F873-E9A885499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" y="1371600"/>
                <a:ext cx="6379845" cy="3516396"/>
              </a:xfrm>
              <a:prstGeom prst="rect">
                <a:avLst/>
              </a:prstGeom>
              <a:blipFill>
                <a:blip r:embed="rId5"/>
                <a:stretch>
                  <a:fillRect l="-1051" t="-3640" b="-1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56CF6C2-D649-D927-7F10-77DBD4A75605}"/>
              </a:ext>
            </a:extLst>
          </p:cNvPr>
          <p:cNvSpPr txBox="1"/>
          <p:nvPr/>
        </p:nvSpPr>
        <p:spPr>
          <a:xfrm>
            <a:off x="4564658" y="5745687"/>
            <a:ext cx="6589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P. </a:t>
            </a:r>
            <a:r>
              <a:rPr lang="en-US" sz="1200" dirty="0" err="1">
                <a:solidFill>
                  <a:schemeClr val="bg1"/>
                </a:solidFill>
              </a:rPr>
              <a:t>Zaumseil</a:t>
            </a:r>
            <a:r>
              <a:rPr lang="en-US" sz="1200" dirty="0">
                <a:solidFill>
                  <a:schemeClr val="bg1"/>
                </a:solidFill>
              </a:rPr>
              <a:t>, J. Appl. </a:t>
            </a:r>
            <a:r>
              <a:rPr lang="en-US" sz="1200" dirty="0" err="1">
                <a:solidFill>
                  <a:schemeClr val="bg1"/>
                </a:solidFill>
              </a:rPr>
              <a:t>Crystallogr</a:t>
            </a:r>
            <a:r>
              <a:rPr lang="en-US" sz="1200" dirty="0">
                <a:solidFill>
                  <a:schemeClr val="bg1"/>
                </a:solidFill>
              </a:rPr>
              <a:t>. 48, 528 (2015).</a:t>
            </a:r>
          </a:p>
          <a:p>
            <a:r>
              <a:rPr lang="fr-FR" sz="1200" dirty="0">
                <a:solidFill>
                  <a:schemeClr val="bg1"/>
                </a:solidFill>
              </a:rPr>
              <a:t>I. </a:t>
            </a:r>
            <a:r>
              <a:rPr lang="fr-FR" sz="1200" dirty="0" err="1">
                <a:solidFill>
                  <a:schemeClr val="bg1"/>
                </a:solidFill>
              </a:rPr>
              <a:t>Rahaman</a:t>
            </a:r>
            <a:r>
              <a:rPr lang="fr-FR" sz="1200" dirty="0">
                <a:solidFill>
                  <a:schemeClr val="bg1"/>
                </a:solidFill>
              </a:rPr>
              <a:t> et al., </a:t>
            </a:r>
            <a:r>
              <a:rPr lang="fr-FR" sz="1200" dirty="0" err="1">
                <a:solidFill>
                  <a:schemeClr val="bg1"/>
                </a:solidFill>
              </a:rPr>
              <a:t>Appl</a:t>
            </a:r>
            <a:r>
              <a:rPr lang="fr-FR" sz="1200" dirty="0">
                <a:solidFill>
                  <a:schemeClr val="bg1"/>
                </a:solidFill>
              </a:rPr>
              <a:t>. Phys. </a:t>
            </a:r>
            <a:r>
              <a:rPr lang="fr-FR" sz="1200" dirty="0" err="1">
                <a:solidFill>
                  <a:schemeClr val="bg1"/>
                </a:solidFill>
              </a:rPr>
              <a:t>Lett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b="1" dirty="0">
                <a:solidFill>
                  <a:schemeClr val="bg1"/>
                </a:solidFill>
              </a:rPr>
              <a:t>125</a:t>
            </a:r>
            <a:r>
              <a:rPr lang="fr-FR" sz="1200" dirty="0">
                <a:solidFill>
                  <a:schemeClr val="bg1"/>
                </a:solidFill>
              </a:rPr>
              <a:t>  (2024).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A. </a:t>
            </a:r>
            <a:r>
              <a:rPr lang="en-US" sz="1200" dirty="0" err="1">
                <a:solidFill>
                  <a:schemeClr val="bg1"/>
                </a:solidFill>
              </a:rPr>
              <a:t>Lignie</a:t>
            </a:r>
            <a:r>
              <a:rPr lang="en-US" sz="1200" dirty="0">
                <a:solidFill>
                  <a:schemeClr val="bg1"/>
                </a:solidFill>
              </a:rPr>
              <a:t> et al., J. Appl. </a:t>
            </a:r>
            <a:r>
              <a:rPr lang="en-US" sz="1200" dirty="0" err="1">
                <a:solidFill>
                  <a:schemeClr val="bg1"/>
                </a:solidFill>
              </a:rPr>
              <a:t>Crystallogr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b="1" dirty="0">
                <a:solidFill>
                  <a:schemeClr val="bg1"/>
                </a:solidFill>
              </a:rPr>
              <a:t>45</a:t>
            </a:r>
            <a:r>
              <a:rPr lang="en-US" sz="1200" dirty="0">
                <a:solidFill>
                  <a:schemeClr val="bg1"/>
                </a:solidFill>
              </a:rPr>
              <a:t>, 272(2012).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Materials Project: mp-8352 and mp-6930</a:t>
            </a:r>
          </a:p>
        </p:txBody>
      </p:sp>
    </p:spTree>
    <p:extLst>
      <p:ext uri="{BB962C8B-B14F-4D97-AF65-F5344CB8AC3E}">
        <p14:creationId xmlns:p14="http://schemas.microsoft.com/office/powerpoint/2010/main" val="94683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numbers and a diagram&#10;&#10;AI-generated content may be incorrect.">
            <a:extLst>
              <a:ext uri="{FF2B5EF4-FFF2-40B4-BE49-F238E27FC236}">
                <a16:creationId xmlns:a16="http://schemas.microsoft.com/office/drawing/2014/main" id="{B7CC4F59-8B2C-EA00-B17E-239A44A6F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020" y="936724"/>
            <a:ext cx="3838580" cy="3489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EFBF32-0C79-724C-53E3-3B8A5301F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 err="1"/>
              <a:t>GeSn</a:t>
            </a:r>
            <a:r>
              <a:rPr lang="en-US" dirty="0"/>
              <a:t> on Si: High Resolution XRD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6A7D93-4B7C-CA40-EA2C-CA644A3D44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2880" y="1371600"/>
                <a:ext cx="6770178" cy="420369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1" dirty="0"/>
                  <a:t>In-Plane and Out-of-Plane Lattice Constants</a:t>
                </a:r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∥,⊥</m:t>
                        </m:r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𝐺𝑒𝑆𝑛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∥,⊥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𝑆𝑖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∥,⊥</m:t>
                            </m:r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𝐺𝑒𝑆𝑛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∥,⊥</m:t>
                            </m:r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𝐺𝑒𝑆𝑛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𝑆𝑖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𝑆𝑖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b="1" dirty="0"/>
                  <a:t>Relaxed Lattice Constant</a:t>
                </a:r>
                <a:r>
                  <a:rPr lang="en-US" dirty="0"/>
                  <a:t>: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𝐺𝑒𝑆𝑛</m:t>
                            </m:r>
                          </m:sub>
                        </m:sSub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∥</m:t>
                                </m:r>
                                <m:r>
                                  <a:rPr lang="en-US" i="1" dirty="0" err="1">
                                    <a:latin typeface="Cambria Math" panose="02040503050406030204" pitchFamily="18" charset="0"/>
                                  </a:rPr>
                                  <m:t>𝐺𝑒𝑆𝑛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⊥</m:t>
                                </m:r>
                                <m:r>
                                  <a:rPr lang="en-US" i="1" dirty="0" err="1">
                                    <a:latin typeface="Cambria Math" panose="02040503050406030204" pitchFamily="18" charset="0"/>
                                  </a:rPr>
                                  <m:t>𝐺𝑒𝑆𝑛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𝐺𝑒𝑆𝑛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Poisson’s ratio: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𝐺𝑒𝑆𝑛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𝐺𝑒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𝑆𝑛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b="1" dirty="0"/>
                  <a:t>Relaxation and Sn content</a:t>
                </a:r>
                <a:r>
                  <a:rPr lang="en-US" dirty="0"/>
                  <a:t>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%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∥</m:t>
                            </m:r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𝐺𝑒𝑆𝑛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𝑆𝑖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𝐺𝑒𝑆𝑛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𝑆𝑖</m:t>
                            </m:r>
                          </m:sub>
                        </m:sSub>
                      </m:den>
                    </m:f>
                    <m:r>
                      <a:rPr lang="en-US" i="1" dirty="0">
                        <a:latin typeface="Cambria Math" panose="02040503050406030204" pitchFamily="18" charset="0"/>
                      </a:rPr>
                      <m:t>, %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𝑆𝑛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i="1" dirty="0" err="1">
                                <a:latin typeface="Cambria Math" panose="02040503050406030204" pitchFamily="18" charset="0"/>
                              </a:rPr>
                              <m:t>𝐺𝑒𝑆𝑛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𝐺𝑒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𝑆𝑛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𝐺𝑒</m:t>
                            </m:r>
                          </m:sub>
                        </m:sSub>
                      </m:den>
                    </m:f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Epilayer becomes more relaxed after anneal and Sn content is reduced.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6A7D93-4B7C-CA40-EA2C-CA644A3D44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" y="1371600"/>
                <a:ext cx="6770178" cy="4203697"/>
              </a:xfrm>
              <a:blipFill>
                <a:blip r:embed="rId3"/>
                <a:stretch>
                  <a:fillRect l="-1350" t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78203-5973-8B69-6FDF-260D659104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25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CC01E96-5772-5293-58EB-3A74F7B11B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5664317"/>
                  </p:ext>
                </p:extLst>
              </p:nvPr>
            </p:nvGraphicFramePr>
            <p:xfrm>
              <a:off x="6770177" y="4426342"/>
              <a:ext cx="5155122" cy="13463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82256">
                      <a:extLst>
                        <a:ext uri="{9D8B030D-6E8A-4147-A177-3AD203B41FA5}">
                          <a16:colId xmlns:a16="http://schemas.microsoft.com/office/drawing/2014/main" val="1757463848"/>
                        </a:ext>
                      </a:extLst>
                    </a:gridCol>
                    <a:gridCol w="1279843">
                      <a:extLst>
                        <a:ext uri="{9D8B030D-6E8A-4147-A177-3AD203B41FA5}">
                          <a16:colId xmlns:a16="http://schemas.microsoft.com/office/drawing/2014/main" val="3838087344"/>
                        </a:ext>
                      </a:extLst>
                    </a:gridCol>
                    <a:gridCol w="1313180">
                      <a:extLst>
                        <a:ext uri="{9D8B030D-6E8A-4147-A177-3AD203B41FA5}">
                          <a16:colId xmlns:a16="http://schemas.microsoft.com/office/drawing/2014/main" val="3597268908"/>
                        </a:ext>
                      </a:extLst>
                    </a:gridCol>
                    <a:gridCol w="1279843">
                      <a:extLst>
                        <a:ext uri="{9D8B030D-6E8A-4147-A177-3AD203B41FA5}">
                          <a16:colId xmlns:a16="http://schemas.microsoft.com/office/drawing/2014/main" val="480386706"/>
                        </a:ext>
                      </a:extLst>
                    </a:gridCol>
                  </a:tblGrid>
                  <a:tr h="245200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In-Plane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Out-of-Plane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Relaxed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5664551"/>
                      </a:ext>
                    </a:extLst>
                  </a:tr>
                  <a:tr h="249008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i="1" dirty="0"/>
                            <a:t> </a:t>
                          </a:r>
                          <a:r>
                            <a:rPr lang="en-US" sz="1600" i="0" dirty="0"/>
                            <a:t>(Å)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i="1" dirty="0"/>
                            <a:t> </a:t>
                          </a:r>
                          <a:r>
                            <a:rPr lang="en-US" sz="1600" i="0" dirty="0"/>
                            <a:t>(Å)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i="1" dirty="0"/>
                            <a:t> </a:t>
                          </a:r>
                          <a:r>
                            <a:rPr lang="en-US" sz="1600" i="0" dirty="0"/>
                            <a:t>(Å)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86742275"/>
                      </a:ext>
                    </a:extLst>
                  </a:tr>
                  <a:tr h="2452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/>
                            <a:t>As-Received: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5.692(0.001)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5.731(0.001)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5.715(0.001)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1374287"/>
                      </a:ext>
                    </a:extLst>
                  </a:tr>
                  <a:tr h="2452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/>
                            <a:t>650°C 2 </a:t>
                          </a:r>
                          <a:r>
                            <a:rPr lang="en-US" sz="1600" dirty="0" err="1"/>
                            <a:t>hrs</a:t>
                          </a:r>
                          <a:r>
                            <a:rPr lang="en-US" sz="1600" dirty="0"/>
                            <a:t>: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5.697(0.001)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5.693(0.001)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5.695(0.001)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99014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CC01E96-5772-5293-58EB-3A74F7B11B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5664317"/>
                  </p:ext>
                </p:extLst>
              </p:nvPr>
            </p:nvGraphicFramePr>
            <p:xfrm>
              <a:off x="6770177" y="4426342"/>
              <a:ext cx="5155122" cy="134632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82256">
                      <a:extLst>
                        <a:ext uri="{9D8B030D-6E8A-4147-A177-3AD203B41FA5}">
                          <a16:colId xmlns:a16="http://schemas.microsoft.com/office/drawing/2014/main" val="1757463848"/>
                        </a:ext>
                      </a:extLst>
                    </a:gridCol>
                    <a:gridCol w="1279843">
                      <a:extLst>
                        <a:ext uri="{9D8B030D-6E8A-4147-A177-3AD203B41FA5}">
                          <a16:colId xmlns:a16="http://schemas.microsoft.com/office/drawing/2014/main" val="3838087344"/>
                        </a:ext>
                      </a:extLst>
                    </a:gridCol>
                    <a:gridCol w="1313180">
                      <a:extLst>
                        <a:ext uri="{9D8B030D-6E8A-4147-A177-3AD203B41FA5}">
                          <a16:colId xmlns:a16="http://schemas.microsoft.com/office/drawing/2014/main" val="3597268908"/>
                        </a:ext>
                      </a:extLst>
                    </a:gridCol>
                    <a:gridCol w="1279843">
                      <a:extLst>
                        <a:ext uri="{9D8B030D-6E8A-4147-A177-3AD203B41FA5}">
                          <a16:colId xmlns:a16="http://schemas.microsoft.com/office/drawing/2014/main" val="480386706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In-Plane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Out-of-Plane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Relaxed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5664551"/>
                      </a:ext>
                    </a:extLst>
                  </a:tr>
                  <a:tr h="340487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952" t="-103571" r="-204762" b="-2196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95370" t="-103571" r="-99074" b="-2196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3810" t="-103571" r="-1905" b="-2196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86742275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/>
                            <a:t>As-Received: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5.692(0.001)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5.731(0.001)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5.715(0.001)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137428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600" dirty="0"/>
                            <a:t>650°C 2 </a:t>
                          </a:r>
                          <a:r>
                            <a:rPr lang="en-US" sz="1600" dirty="0" err="1"/>
                            <a:t>hrs</a:t>
                          </a:r>
                          <a:r>
                            <a:rPr lang="en-US" sz="1600" dirty="0"/>
                            <a:t>: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5.697(0.001)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5.693(0.001)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5.695(0.001)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9990141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40476AE-737C-8A85-9A84-D99C83A19FE1}"/>
              </a:ext>
            </a:extLst>
          </p:cNvPr>
          <p:cNvSpPr txBox="1"/>
          <p:nvPr/>
        </p:nvSpPr>
        <p:spPr>
          <a:xfrm>
            <a:off x="4564658" y="5745687"/>
            <a:ext cx="6589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P. F. Fewster, </a:t>
            </a:r>
            <a:r>
              <a:rPr lang="en-US" sz="1200" i="1" dirty="0">
                <a:solidFill>
                  <a:schemeClr val="bg1"/>
                </a:solidFill>
              </a:rPr>
              <a:t>X-Ray Scattering From Semiconductors and Other Materials, </a:t>
            </a:r>
            <a:r>
              <a:rPr lang="en-US" sz="1200" dirty="0">
                <a:solidFill>
                  <a:schemeClr val="bg1"/>
                </a:solidFill>
              </a:rPr>
              <a:t>(World Scientific Pub. Co. 2015).</a:t>
            </a:r>
            <a:endParaRPr lang="es-ES" sz="1200" dirty="0">
              <a:solidFill>
                <a:schemeClr val="bg1"/>
              </a:solidFill>
            </a:endParaRPr>
          </a:p>
          <a:p>
            <a:r>
              <a:rPr lang="fr-FR" sz="1200" dirty="0">
                <a:solidFill>
                  <a:schemeClr val="bg1"/>
                </a:solidFill>
              </a:rPr>
              <a:t>W. Ni et al., J. </a:t>
            </a:r>
            <a:r>
              <a:rPr lang="fr-FR" sz="1200" dirty="0" err="1">
                <a:solidFill>
                  <a:schemeClr val="bg1"/>
                </a:solidFill>
              </a:rPr>
              <a:t>Cryst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dirty="0" err="1">
                <a:solidFill>
                  <a:schemeClr val="bg1"/>
                </a:solidFill>
              </a:rPr>
              <a:t>Growth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b="1" dirty="0">
                <a:solidFill>
                  <a:schemeClr val="bg1"/>
                </a:solidFill>
              </a:rPr>
              <a:t>227–228</a:t>
            </a:r>
            <a:r>
              <a:rPr lang="fr-FR" sz="1200" dirty="0">
                <a:solidFill>
                  <a:schemeClr val="bg1"/>
                </a:solidFill>
              </a:rPr>
              <a:t>, 756 (2001).</a:t>
            </a:r>
            <a:endParaRPr lang="en-US" sz="1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A4F185-39D7-17F3-7F8F-6FDFCAC4FB4B}"/>
                  </a:ext>
                </a:extLst>
              </p:cNvPr>
              <p:cNvSpPr txBox="1"/>
              <p:nvPr/>
            </p:nvSpPr>
            <p:spPr>
              <a:xfrm>
                <a:off x="8698787" y="87175"/>
                <a:ext cx="3234539" cy="4047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46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400" i="1" kern="0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400" i="1" kern="0" baseline="-2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A4F185-39D7-17F3-7F8F-6FDFCAC4F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8787" y="87175"/>
                <a:ext cx="3234539" cy="404726"/>
              </a:xfrm>
              <a:prstGeom prst="rect">
                <a:avLst/>
              </a:prstGeom>
              <a:blipFill>
                <a:blip r:embed="rId5"/>
                <a:stretch>
                  <a:fillRect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3D5943-BBE6-9B1A-C7A2-A965A48339F8}"/>
                  </a:ext>
                </a:extLst>
              </p:cNvPr>
              <p:cNvSpPr txBox="1"/>
              <p:nvPr/>
            </p:nvSpPr>
            <p:spPr>
              <a:xfrm>
                <a:off x="8930133" y="491901"/>
                <a:ext cx="2771849" cy="4047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6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400" i="1" kern="0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400" i="1" kern="0" baseline="-2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1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4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3D5943-BBE6-9B1A-C7A2-A965A4833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0133" y="491901"/>
                <a:ext cx="2771849" cy="404726"/>
              </a:xfrm>
              <a:prstGeom prst="rect">
                <a:avLst/>
              </a:prstGeom>
              <a:blipFill>
                <a:blip r:embed="rId6"/>
                <a:stretch>
                  <a:fillRect l="-659" t="-1515" r="-1758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841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5E56C-39B1-22D7-95A3-D25524D60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2A4F00-26D2-3649-6CEA-8BB8DC1310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Ge on Si oxidation followed the parabolic rate model from the Deal-Grove model, leading to an </a:t>
                </a:r>
                <a:r>
                  <a:rPr lang="en-US" b="1" dirty="0"/>
                  <a:t>Activation Energy of 4±2 eV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Both </a:t>
                </a:r>
                <a:r>
                  <a:rPr lang="en-US" dirty="0" err="1"/>
                  <a:t>GeSn</a:t>
                </a:r>
                <a:r>
                  <a:rPr lang="en-US" dirty="0"/>
                  <a:t> and Ge had phonon frequencies that were consistent with </a:t>
                </a:r>
                <a:r>
                  <a:rPr lang="en-US" b="1" dirty="0"/>
                  <a:t>known values for trigonal GeO</a:t>
                </a:r>
                <a:r>
                  <a:rPr lang="en-US" b="1" baseline="-25000" dirty="0"/>
                  <a:t>2</a:t>
                </a:r>
              </a:p>
              <a:p>
                <a:r>
                  <a:rPr lang="en-US" dirty="0"/>
                  <a:t>Non-uniformity of the surface layers caused </a:t>
                </a:r>
                <a:r>
                  <a:rPr lang="en-US" b="1" dirty="0"/>
                  <a:t>complicated models</a:t>
                </a:r>
                <a:r>
                  <a:rPr lang="en-US" dirty="0"/>
                  <a:t>. </a:t>
                </a:r>
              </a:p>
              <a:p>
                <a:r>
                  <a:rPr lang="en-US" dirty="0"/>
                  <a:t>Powder diffraction confirmed the </a:t>
                </a:r>
                <a:r>
                  <a:rPr lang="en-US" b="1" dirty="0"/>
                  <a:t>formation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b="1" dirty="0"/>
                  <a:t>-GeO</a:t>
                </a:r>
                <a:r>
                  <a:rPr lang="en-US" b="1" baseline="-25000" dirty="0"/>
                  <a:t>2</a:t>
                </a:r>
              </a:p>
              <a:p>
                <a:r>
                  <a:rPr lang="en-US" dirty="0"/>
                  <a:t>HRXRD determined that after annealing: </a:t>
                </a:r>
              </a:p>
              <a:p>
                <a:pPr lvl="1"/>
                <a:r>
                  <a:rPr lang="en-US" b="1" dirty="0"/>
                  <a:t>Ge on Si: </a:t>
                </a:r>
                <a:r>
                  <a:rPr lang="en-US" dirty="0"/>
                  <a:t>little to no change in the strain of the epilayer </a:t>
                </a:r>
              </a:p>
              <a:p>
                <a:pPr lvl="1"/>
                <a:r>
                  <a:rPr lang="en-US" b="1" dirty="0" err="1"/>
                  <a:t>GeSn</a:t>
                </a:r>
                <a:r>
                  <a:rPr lang="en-US" b="1" dirty="0"/>
                  <a:t> on Si: </a:t>
                </a:r>
                <a:r>
                  <a:rPr lang="en-US" dirty="0"/>
                  <a:t>Epilayer relaxed and Sn loss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2A4F00-26D2-3649-6CEA-8BB8DC1310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3466" b="-27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524FF-5081-3DE5-9EF3-FB0D75000F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700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640EFC-193A-C748-BB98-CE5BECD971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Temperature-Dependent Recombination Rate Analysis of Minority Carrier Lifetime in Mid-Wave Infrared Antimonide-Based Devices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798F70A-0C44-544A-B47F-09008269D3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EF17CE-7CDB-0749-8676-4C1A09080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692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C6771-ED6A-7268-2446-3FF30386F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DFB10-CFA5-A34A-04BB-3A3D58F98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75487" cy="351639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critical parameter is the </a:t>
            </a:r>
            <a:r>
              <a:rPr lang="en-US" b="1" dirty="0"/>
              <a:t>Minority Carrier Lifetime (MCL) </a:t>
            </a:r>
            <a:r>
              <a:rPr lang="en-US" dirty="0"/>
              <a:t>measured by </a:t>
            </a:r>
            <a:r>
              <a:rPr lang="en-US" b="1" dirty="0"/>
              <a:t>Time-Resolved Photoluminescence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time that a material stays in the excited state by </a:t>
            </a:r>
            <a:r>
              <a:rPr lang="en-US" b="1" dirty="0"/>
              <a:t>recording the time the material </a:t>
            </a:r>
            <a:r>
              <a:rPr lang="en-US" b="1" dirty="0" err="1"/>
              <a:t>photoluminesces</a:t>
            </a:r>
            <a:r>
              <a:rPr lang="en-US" b="1" dirty="0"/>
              <a:t> </a:t>
            </a:r>
            <a:r>
              <a:rPr lang="en-US" dirty="0"/>
              <a:t>before returning to the ground state.</a:t>
            </a:r>
          </a:p>
          <a:p>
            <a:r>
              <a:rPr lang="en-US" dirty="0"/>
              <a:t>Model can be used to determine </a:t>
            </a:r>
            <a:r>
              <a:rPr lang="en-US" b="1" dirty="0"/>
              <a:t>dominant recombination mechanisms </a:t>
            </a:r>
          </a:p>
          <a:p>
            <a:pPr lvl="1"/>
            <a:r>
              <a:rPr lang="en-US" i="1" dirty="0"/>
              <a:t>Radiative, Shockley-Read-Hall, Auger</a:t>
            </a:r>
          </a:p>
          <a:p>
            <a:r>
              <a:rPr lang="en-US" dirty="0"/>
              <a:t>The MCL is affected by different parameters such as </a:t>
            </a:r>
            <a:r>
              <a:rPr lang="en-US" b="1" dirty="0"/>
              <a:t>strain engineering and localization. </a:t>
            </a:r>
          </a:p>
          <a:p>
            <a:r>
              <a:rPr lang="en-US" dirty="0"/>
              <a:t>Localization causes a </a:t>
            </a:r>
            <a:r>
              <a:rPr lang="en-US" b="1" dirty="0"/>
              <a:t>significant increase in the MCL </a:t>
            </a:r>
            <a:r>
              <a:rPr lang="en-US" dirty="0"/>
              <a:t>at low temperatures that does not predict material quality.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98AAA-BBEB-FE88-50DA-878CB80D93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33C7DF-557C-963E-2128-5A8325F60267}"/>
              </a:ext>
            </a:extLst>
          </p:cNvPr>
          <p:cNvSpPr txBox="1"/>
          <p:nvPr/>
        </p:nvSpPr>
        <p:spPr>
          <a:xfrm>
            <a:off x="4564658" y="5745687"/>
            <a:ext cx="6589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R. Carrasco et al., J. </a:t>
            </a:r>
            <a:r>
              <a:rPr lang="fr-FR" sz="1200" dirty="0" err="1">
                <a:solidFill>
                  <a:schemeClr val="bg1"/>
                </a:solidFill>
              </a:rPr>
              <a:t>Appl</a:t>
            </a:r>
            <a:r>
              <a:rPr lang="fr-FR" sz="1200" dirty="0">
                <a:solidFill>
                  <a:schemeClr val="bg1"/>
                </a:solidFill>
              </a:rPr>
              <a:t>. Phys. </a:t>
            </a:r>
            <a:r>
              <a:rPr lang="fr-FR" sz="1200" b="1" dirty="0">
                <a:solidFill>
                  <a:schemeClr val="bg1"/>
                </a:solidFill>
              </a:rPr>
              <a:t>129</a:t>
            </a:r>
            <a:r>
              <a:rPr lang="fr-FR" sz="1200" dirty="0">
                <a:solidFill>
                  <a:schemeClr val="bg1"/>
                </a:solidFill>
              </a:rPr>
              <a:t>, 184501 (2021).</a:t>
            </a:r>
          </a:p>
          <a:p>
            <a:r>
              <a:rPr lang="fr-FR" sz="1200" dirty="0">
                <a:solidFill>
                  <a:schemeClr val="bg1"/>
                </a:solidFill>
              </a:rPr>
              <a:t>P. Grant et al., </a:t>
            </a:r>
            <a:r>
              <a:rPr lang="fr-FR" sz="1200" dirty="0" err="1">
                <a:solidFill>
                  <a:schemeClr val="bg1"/>
                </a:solidFill>
              </a:rPr>
              <a:t>Appl</a:t>
            </a:r>
            <a:r>
              <a:rPr lang="fr-FR" sz="1200" dirty="0">
                <a:solidFill>
                  <a:schemeClr val="bg1"/>
                </a:solidFill>
              </a:rPr>
              <a:t>. Phys. </a:t>
            </a:r>
            <a:r>
              <a:rPr lang="fr-FR" sz="1200" dirty="0" err="1">
                <a:solidFill>
                  <a:schemeClr val="bg1"/>
                </a:solidFill>
              </a:rPr>
              <a:t>Lett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b="1" dirty="0">
                <a:solidFill>
                  <a:schemeClr val="bg1"/>
                </a:solidFill>
              </a:rPr>
              <a:t>124</a:t>
            </a:r>
            <a:r>
              <a:rPr lang="fr-FR" sz="1200" dirty="0">
                <a:solidFill>
                  <a:schemeClr val="bg1"/>
                </a:solidFill>
              </a:rPr>
              <a:t>, 111110 (2024).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R. Carrasco et al., Appl. Phys. Lett. </a:t>
            </a:r>
            <a:r>
              <a:rPr lang="en-US" sz="1200" b="1" dirty="0">
                <a:solidFill>
                  <a:schemeClr val="bg1"/>
                </a:solidFill>
              </a:rPr>
              <a:t>120</a:t>
            </a:r>
            <a:r>
              <a:rPr lang="en-US" sz="1200" dirty="0">
                <a:solidFill>
                  <a:schemeClr val="bg1"/>
                </a:solidFill>
              </a:rPr>
              <a:t>, 031102 (2022).</a:t>
            </a:r>
          </a:p>
        </p:txBody>
      </p:sp>
      <p:pic>
        <p:nvPicPr>
          <p:cNvPr id="6" name="Picture 5" descr="A graph of a graph showing a number of numbers&#10;&#10;AI-generated content may be incorrect.">
            <a:extLst>
              <a:ext uri="{FF2B5EF4-FFF2-40B4-BE49-F238E27FC236}">
                <a16:creationId xmlns:a16="http://schemas.microsoft.com/office/drawing/2014/main" id="{E4389255-620A-23D0-D02A-51099CD72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687" y="1027908"/>
            <a:ext cx="2378313" cy="2199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3B74EB-7B7E-AC4E-3953-1A0439CC1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597" y="3873195"/>
            <a:ext cx="1138603" cy="1271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60483-562B-FBB5-EC36-DC7ECB2179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7404" y="3885916"/>
            <a:ext cx="1241167" cy="12712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2FCB07-9000-74D2-3D9B-79435906C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3775" y="3429000"/>
            <a:ext cx="1117944" cy="175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25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4C20-DD2C-4DC7-0DEF-ED4436969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Recombination Mechanisms: Radiative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E90312-294C-E040-4A91-5FF8CABDB1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0975" y="1371601"/>
                <a:ext cx="10515600" cy="167329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Electron-hole </a:t>
                </a:r>
                <a:r>
                  <a:rPr lang="en-US" b="1" dirty="0"/>
                  <a:t>pairs recombine, emitting a photon </a:t>
                </a:r>
                <a:r>
                  <a:rPr lang="en-US" dirty="0"/>
                  <a:t>near the bandgap. </a:t>
                </a:r>
              </a:p>
              <a:p>
                <a:r>
                  <a:rPr lang="en-US" dirty="0"/>
                  <a:t>More efficient in direct bandgap materials, then indirect. </a:t>
                </a:r>
              </a:p>
              <a:p>
                <a:r>
                  <a:rPr lang="en-US" dirty="0"/>
                  <a:t>For intrinsic semiconductors,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BR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pt-BR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pt-B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For n-type materials, </a:t>
                </a:r>
                <a:r>
                  <a:rPr lang="en-US" i="1" dirty="0"/>
                  <a:t>Doping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pt-BR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pt-BR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pt-BR" i="1" dirty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pt-B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E90312-294C-E040-4A91-5FF8CABDB1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0975" y="1371601"/>
                <a:ext cx="10515600" cy="1673294"/>
              </a:xfrm>
              <a:blipFill>
                <a:blip r:embed="rId3"/>
                <a:stretch>
                  <a:fillRect l="-928" t="-9124" b="-6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31F42-0752-5758-9BEF-202D0B3191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29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A19AB26-C59C-46A9-FFE7-42DD3C343438}"/>
                  </a:ext>
                </a:extLst>
              </p:cNvPr>
              <p:cNvSpPr txBox="1"/>
              <p:nvPr/>
            </p:nvSpPr>
            <p:spPr>
              <a:xfrm>
                <a:off x="2066492" y="3333667"/>
                <a:ext cx="2921000" cy="919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𝑹𝒂𝒅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𝑮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A19AB26-C59C-46A9-FFE7-42DD3C3434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6492" y="3333667"/>
                <a:ext cx="2921000" cy="9194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C335FAD-5B6A-D97A-E034-3E4B38B84F72}"/>
              </a:ext>
            </a:extLst>
          </p:cNvPr>
          <p:cNvSpPr txBox="1"/>
          <p:nvPr/>
        </p:nvSpPr>
        <p:spPr>
          <a:xfrm>
            <a:off x="4784992" y="4136006"/>
            <a:ext cx="369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Electron and hole concentrations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480946-DF78-4C2A-CB4C-E9361F4BC1C3}"/>
              </a:ext>
            </a:extLst>
          </p:cNvPr>
          <p:cNvSpPr txBox="1"/>
          <p:nvPr/>
        </p:nvSpPr>
        <p:spPr>
          <a:xfrm>
            <a:off x="148269" y="4213789"/>
            <a:ext cx="45579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Radiative Generation Rate </a:t>
            </a:r>
            <a:r>
              <a:rPr lang="en-US" i="1" dirty="0"/>
              <a:t>(Integrated thermal emissions spectrum; influenced by the temperature dependence of the bandgap, photon density, absorption coefficient, and intrinsic carrier concentration)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7FA0B9-13A6-31B0-8893-546E6E91F30F}"/>
                  </a:ext>
                </a:extLst>
              </p:cNvPr>
              <p:cNvSpPr txBox="1"/>
              <p:nvPr/>
            </p:nvSpPr>
            <p:spPr>
              <a:xfrm>
                <a:off x="4784992" y="3044894"/>
                <a:ext cx="3838575" cy="1057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7030A0"/>
                    </a:solidFill>
                  </a:rPr>
                  <a:t>Intrinsic carrier concentration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dirty="0" err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num>
                                <m:den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lit/>
                            </m:r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 err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 err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 dirty="0" err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 dirty="0" err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 err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 dirty="0" err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lit/>
                            </m:r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dirty="0" err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 err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 dirty="0" err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m:rPr>
                              <m:lit/>
                            </m:rP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97FA0B9-13A6-31B0-8893-546E6E91F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4992" y="3044894"/>
                <a:ext cx="3838575" cy="1057534"/>
              </a:xfrm>
              <a:prstGeom prst="rect">
                <a:avLst/>
              </a:prstGeom>
              <a:blipFill>
                <a:blip r:embed="rId5"/>
                <a:stretch>
                  <a:fillRect l="-1429" t="-2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8A0D804-5B94-FDBB-8C78-9DEDF788E9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7395" y="817543"/>
            <a:ext cx="1795858" cy="2005084"/>
          </a:xfrm>
          <a:prstGeom prst="rect">
            <a:avLst/>
          </a:prstGeom>
        </p:spPr>
      </p:pic>
      <p:pic>
        <p:nvPicPr>
          <p:cNvPr id="11" name="Picture 10" descr="A diagram of a function&#10;&#10;AI-generated content may be incorrect.">
            <a:extLst>
              <a:ext uri="{FF2B5EF4-FFF2-40B4-BE49-F238E27FC236}">
                <a16:creationId xmlns:a16="http://schemas.microsoft.com/office/drawing/2014/main" id="{C73C055A-48C3-E14F-D206-4C3A5C250D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5208" y="2822627"/>
            <a:ext cx="3636075" cy="27823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D43AEB-B858-9077-F5F3-7B82AC5A817B}"/>
              </a:ext>
            </a:extLst>
          </p:cNvPr>
          <p:cNvSpPr txBox="1"/>
          <p:nvPr/>
        </p:nvSpPr>
        <p:spPr>
          <a:xfrm>
            <a:off x="4555133" y="5694075"/>
            <a:ext cx="6589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P. Landsberg, </a:t>
            </a:r>
            <a:r>
              <a:rPr lang="en-US" sz="1200" i="1" dirty="0">
                <a:solidFill>
                  <a:schemeClr val="bg1"/>
                </a:solidFill>
              </a:rPr>
              <a:t>Recombination in Semiconductors </a:t>
            </a:r>
            <a:r>
              <a:rPr lang="en-US" sz="1200" dirty="0">
                <a:solidFill>
                  <a:schemeClr val="bg1"/>
                </a:solidFill>
              </a:rPr>
              <a:t>(Cambridge University Press, 2003).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I. Pelant et al., </a:t>
            </a:r>
            <a:r>
              <a:rPr lang="en-US" sz="1200" i="1" dirty="0">
                <a:solidFill>
                  <a:schemeClr val="bg1"/>
                </a:solidFill>
              </a:rPr>
              <a:t>Channels of radiative recombination in semiconductors</a:t>
            </a:r>
            <a:r>
              <a:rPr lang="en-US" sz="1200" dirty="0">
                <a:solidFill>
                  <a:schemeClr val="bg1"/>
                </a:solidFill>
              </a:rPr>
              <a:t> (2012).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C. Kittel, </a:t>
            </a:r>
            <a:r>
              <a:rPr lang="en-US" sz="1200" i="1" dirty="0">
                <a:solidFill>
                  <a:schemeClr val="bg1"/>
                </a:solidFill>
              </a:rPr>
              <a:t>Introduction to Solid State Physics </a:t>
            </a:r>
            <a:r>
              <a:rPr lang="en-US" sz="1200" dirty="0">
                <a:solidFill>
                  <a:schemeClr val="bg1"/>
                </a:solidFill>
              </a:rPr>
              <a:t>(John Wiley &amp; Sons, New York, 1995).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R. Carrasco et al., J. Appl. Phys. </a:t>
            </a:r>
            <a:r>
              <a:rPr lang="en-US" sz="1200" b="1" dirty="0">
                <a:solidFill>
                  <a:schemeClr val="bg1"/>
                </a:solidFill>
              </a:rPr>
              <a:t>129</a:t>
            </a:r>
            <a:r>
              <a:rPr lang="en-US" sz="1200" dirty="0">
                <a:solidFill>
                  <a:schemeClr val="bg1"/>
                </a:solidFill>
              </a:rPr>
              <a:t>, 184501 (2021).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E. Steenbergen et al., </a:t>
            </a:r>
            <a:r>
              <a:rPr lang="en-US" sz="1200" i="1" dirty="0">
                <a:solidFill>
                  <a:schemeClr val="bg1"/>
                </a:solidFill>
              </a:rPr>
              <a:t>Temperature-dependent minority carrier lifetimes of </a:t>
            </a:r>
            <a:r>
              <a:rPr lang="en-US" sz="1200" i="1" dirty="0" err="1">
                <a:solidFill>
                  <a:schemeClr val="bg1"/>
                </a:solidFill>
              </a:rPr>
              <a:t>InAs</a:t>
            </a:r>
            <a:r>
              <a:rPr lang="en-US" sz="1200" i="1" dirty="0">
                <a:solidFill>
                  <a:schemeClr val="bg1"/>
                </a:solidFill>
              </a:rPr>
              <a:t>/InAs</a:t>
            </a:r>
            <a:r>
              <a:rPr lang="en-US" sz="1200" i="1" baseline="-25000" dirty="0">
                <a:solidFill>
                  <a:schemeClr val="bg1"/>
                </a:solidFill>
              </a:rPr>
              <a:t>1-x</a:t>
            </a:r>
            <a:r>
              <a:rPr lang="en-US" sz="1200" i="1" dirty="0">
                <a:solidFill>
                  <a:schemeClr val="bg1"/>
                </a:solidFill>
              </a:rPr>
              <a:t>Sb</a:t>
            </a:r>
            <a:r>
              <a:rPr lang="en-US" sz="1200" i="1" baseline="-25000" dirty="0">
                <a:solidFill>
                  <a:schemeClr val="bg1"/>
                </a:solidFill>
              </a:rPr>
              <a:t>x</a:t>
            </a:r>
            <a:r>
              <a:rPr lang="en-US" sz="1200" i="1" dirty="0">
                <a:solidFill>
                  <a:schemeClr val="bg1"/>
                </a:solidFill>
              </a:rPr>
              <a:t> type-II superlattices </a:t>
            </a:r>
            <a:r>
              <a:rPr lang="en-US" sz="1200" dirty="0">
                <a:solidFill>
                  <a:schemeClr val="bg1"/>
                </a:solidFill>
              </a:rPr>
              <a:t>(2012).</a:t>
            </a:r>
          </a:p>
        </p:txBody>
      </p:sp>
    </p:spTree>
    <p:extLst>
      <p:ext uri="{BB962C8B-B14F-4D97-AF65-F5344CB8AC3E}">
        <p14:creationId xmlns:p14="http://schemas.microsoft.com/office/powerpoint/2010/main" val="1254315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E3FF10-B173-D612-3FCF-F154C400E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172" y="1441449"/>
            <a:ext cx="3840480" cy="3543297"/>
          </a:xfrm>
        </p:spPr>
        <p:txBody>
          <a:bodyPr>
            <a:norm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1800" dirty="0"/>
              <a:t>2022: </a:t>
            </a:r>
            <a:r>
              <a:rPr lang="en-US" sz="1800" b="1" dirty="0"/>
              <a:t>Engineering Intern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800" i="1" dirty="0"/>
              <a:t>          </a:t>
            </a:r>
            <a:r>
              <a:rPr lang="en-US" sz="1600" i="1" dirty="0"/>
              <a:t>SVAD, WSMR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200" i="1" dirty="0"/>
              <a:t>	Secret Clearance Activated</a:t>
            </a:r>
            <a:endParaRPr lang="en-US" sz="1400" i="1" dirty="0"/>
          </a:p>
          <a:p>
            <a:pPr marL="0" indent="0">
              <a:spcBef>
                <a:spcPts val="400"/>
              </a:spcBef>
              <a:buNone/>
            </a:pPr>
            <a:r>
              <a:rPr lang="en-US" sz="1800" dirty="0"/>
              <a:t>2023: </a:t>
            </a:r>
            <a:r>
              <a:rPr lang="en-US" sz="1800" b="1" dirty="0"/>
              <a:t>Optoelectronics Intern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800" i="1" dirty="0"/>
              <a:t>          </a:t>
            </a:r>
            <a:r>
              <a:rPr lang="en-US" sz="1600" i="1" dirty="0"/>
              <a:t>MESA, SNL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800" dirty="0"/>
              <a:t>2024: </a:t>
            </a:r>
            <a:r>
              <a:rPr lang="en-US" sz="1800" b="1" dirty="0"/>
              <a:t>B.S. Engineering Physics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800" i="1" dirty="0"/>
              <a:t>          </a:t>
            </a:r>
            <a:r>
              <a:rPr lang="en-US" sz="1600" i="1" dirty="0"/>
              <a:t>NMSU</a:t>
            </a:r>
            <a:endParaRPr lang="en-US" sz="1800" i="1" dirty="0"/>
          </a:p>
          <a:p>
            <a:pPr marL="0" indent="0">
              <a:spcBef>
                <a:spcPts val="400"/>
              </a:spcBef>
              <a:buNone/>
            </a:pPr>
            <a:r>
              <a:rPr lang="en-US" sz="1800" dirty="0"/>
              <a:t>2024: </a:t>
            </a:r>
            <a:r>
              <a:rPr lang="en-US" sz="1800" b="1" dirty="0"/>
              <a:t>AFRL Scholar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800" i="1" dirty="0"/>
              <a:t>          </a:t>
            </a:r>
            <a:r>
              <a:rPr lang="en-US" sz="1600" i="1" dirty="0"/>
              <a:t>RVSU, AFRL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800" dirty="0"/>
              <a:t>2021-2025: </a:t>
            </a:r>
            <a:r>
              <a:rPr lang="en-US" sz="1800" b="1" dirty="0"/>
              <a:t>Research Assistant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800" i="1" dirty="0"/>
              <a:t>          </a:t>
            </a:r>
            <a:r>
              <a:rPr lang="en-US" sz="1600" i="1" dirty="0"/>
              <a:t>NMSU</a:t>
            </a:r>
            <a:endParaRPr lang="en-US" sz="2400" i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B69D8D-7081-A3F9-1656-6DF0667D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61158"/>
            <a:ext cx="3324225" cy="1325563"/>
          </a:xfrm>
        </p:spPr>
        <p:txBody>
          <a:bodyPr/>
          <a:lstStyle/>
          <a:p>
            <a:r>
              <a:rPr lang="en-US" dirty="0"/>
              <a:t>Vita: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B4534-728D-3C8B-9E5E-9986E5120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FD2FDCF-083C-A734-CED9-55DE079554A7}"/>
              </a:ext>
            </a:extLst>
          </p:cNvPr>
          <p:cNvSpPr txBox="1">
            <a:spLocks/>
          </p:cNvSpPr>
          <p:nvPr/>
        </p:nvSpPr>
        <p:spPr>
          <a:xfrm>
            <a:off x="7800023" y="1446474"/>
            <a:ext cx="4297680" cy="170368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H. B. Woolf</a:t>
            </a:r>
            <a:r>
              <a:rPr lang="en-US" dirty="0"/>
              <a:t>, M. Kim, C. Emminger, C. Armenta, S. Zollner. Optical and X-Ray Characterization of Ge</a:t>
            </a:r>
            <a:r>
              <a:rPr lang="en-US" baseline="-25000" dirty="0"/>
              <a:t>1-y</a:t>
            </a:r>
            <a:r>
              <a:rPr lang="en-US" dirty="0"/>
              <a:t>Sn</a:t>
            </a:r>
            <a:r>
              <a:rPr lang="en-US" baseline="-25000" dirty="0"/>
              <a:t>y</a:t>
            </a:r>
            <a:r>
              <a:rPr lang="en-US" dirty="0"/>
              <a:t> alloy on GaAs. Presented at:</a:t>
            </a:r>
          </a:p>
          <a:p>
            <a:pPr lvl="1"/>
            <a:r>
              <a:rPr lang="en-US" dirty="0"/>
              <a:t> Undergraduate Research and Creative Arts Symposium, 29 April 2022, Las Cruces, NM </a:t>
            </a:r>
          </a:p>
          <a:p>
            <a:pPr lvl="1"/>
            <a:r>
              <a:rPr lang="en-US" dirty="0"/>
              <a:t>American Vacuum Society 67th International Symposium, 6-11 November 2022, Pittsburgh, PA.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518175F-D34F-8193-F528-BC37ED294D11}"/>
              </a:ext>
            </a:extLst>
          </p:cNvPr>
          <p:cNvSpPr txBox="1">
            <a:spLocks/>
          </p:cNvSpPr>
          <p:nvPr/>
        </p:nvSpPr>
        <p:spPr>
          <a:xfrm>
            <a:off x="7897178" y="161158"/>
            <a:ext cx="4638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Presentation: 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4E29115-2C10-0B1D-CCE5-F4217690563E}"/>
              </a:ext>
            </a:extLst>
          </p:cNvPr>
          <p:cNvSpPr txBox="1">
            <a:spLocks/>
          </p:cNvSpPr>
          <p:nvPr/>
        </p:nvSpPr>
        <p:spPr>
          <a:xfrm>
            <a:off x="3378519" y="1441449"/>
            <a:ext cx="4297680" cy="418782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H. B. Woolf</a:t>
            </a:r>
            <a:r>
              <a:rPr lang="en-US" dirty="0"/>
              <a:t>, M. Kim, C. Emminger, C. Armenta, S. Zollner. Optical and X-Ray Characterization of Ge</a:t>
            </a:r>
            <a:r>
              <a:rPr lang="en-US" baseline="-25000" dirty="0"/>
              <a:t>1-y</a:t>
            </a:r>
            <a:r>
              <a:rPr lang="en-US" dirty="0"/>
              <a:t>Sn</a:t>
            </a:r>
            <a:r>
              <a:rPr lang="en-US" baseline="-25000" dirty="0"/>
              <a:t>y</a:t>
            </a:r>
            <a:r>
              <a:rPr lang="en-US" dirty="0"/>
              <a:t> alloy on GaAs. Presented at:</a:t>
            </a:r>
          </a:p>
          <a:p>
            <a:pPr lvl="1"/>
            <a:r>
              <a:rPr lang="en-US" dirty="0"/>
              <a:t>American Physical Society March Meeting, 14-18 March 2022, Chicago, IL.</a:t>
            </a:r>
          </a:p>
          <a:p>
            <a:r>
              <a:rPr lang="en-US" dirty="0"/>
              <a:t>D. Ortega, </a:t>
            </a:r>
            <a:r>
              <a:rPr lang="en-US" b="1" dirty="0"/>
              <a:t>H. B. Woolf</a:t>
            </a:r>
            <a:r>
              <a:rPr lang="en-US" dirty="0"/>
              <a:t>, A. Moses, C. Armenta, J. Love, S. Yadav, M. Mircovich, J. </a:t>
            </a:r>
            <a:r>
              <a:rPr lang="en-US" dirty="0" err="1"/>
              <a:t>Kouvetakis</a:t>
            </a:r>
            <a:r>
              <a:rPr lang="en-US" dirty="0"/>
              <a:t>, J. Menendez, S. Zollner. Optical and Structural Properties of Group-IV Oxides Produced by Rapid Thermal Oxidation. Presented at:</a:t>
            </a:r>
          </a:p>
          <a:p>
            <a:pPr lvl="1"/>
            <a:r>
              <a:rPr lang="en-US" dirty="0"/>
              <a:t>50th Conference on the Physics and Chemistry of Surfaces and Interfaces, 19-23 January 2025, Kailua-Kona, HI </a:t>
            </a:r>
          </a:p>
          <a:p>
            <a:pPr lvl="1"/>
            <a:r>
              <a:rPr lang="en-US" dirty="0"/>
              <a:t>10th International Conference on Spectroscopic Ellipsometry, 8-13 June 2025, Boulder CO.</a:t>
            </a:r>
          </a:p>
          <a:p>
            <a:r>
              <a:rPr lang="en-US" b="1" dirty="0"/>
              <a:t>H. B. Woolf</a:t>
            </a:r>
            <a:r>
              <a:rPr lang="en-US" dirty="0"/>
              <a:t>, R. Carrasco, P. Webster, A. Newell, A. Duchane, C. Morath, D. Maestas. Temperature-Dependent Recombination Rate Analysis of the Minority Carrier Lifetime in Mid-Wave Infrared Antimonide-based Materials. Presented at:</a:t>
            </a:r>
          </a:p>
          <a:p>
            <a:pPr lvl="1"/>
            <a:r>
              <a:rPr lang="en-US" dirty="0"/>
              <a:t>50th Conference on the Physics and Chemistry of Surfaces and Interfaces, 19-23 January 2025, Kailua-Kona, HI.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D11BEDB4-7306-9989-880D-57BBF1E0A226}"/>
              </a:ext>
            </a:extLst>
          </p:cNvPr>
          <p:cNvSpPr txBox="1">
            <a:spLocks/>
          </p:cNvSpPr>
          <p:nvPr/>
        </p:nvSpPr>
        <p:spPr>
          <a:xfrm>
            <a:off x="3406141" y="161158"/>
            <a:ext cx="39319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Posters: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8CA0C5-5058-08D8-CED4-8F5A4D6F801F}"/>
              </a:ext>
            </a:extLst>
          </p:cNvPr>
          <p:cNvCxnSpPr>
            <a:cxnSpLocks/>
          </p:cNvCxnSpPr>
          <p:nvPr/>
        </p:nvCxnSpPr>
        <p:spPr>
          <a:xfrm>
            <a:off x="3324225" y="238124"/>
            <a:ext cx="0" cy="539115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EB4A6C-4C1C-F9A9-DEE4-4130BE01B35F}"/>
              </a:ext>
            </a:extLst>
          </p:cNvPr>
          <p:cNvCxnSpPr>
            <a:cxnSpLocks/>
          </p:cNvCxnSpPr>
          <p:nvPr/>
        </p:nvCxnSpPr>
        <p:spPr>
          <a:xfrm>
            <a:off x="7786688" y="238123"/>
            <a:ext cx="0" cy="539115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itle 2">
            <a:extLst>
              <a:ext uri="{FF2B5EF4-FFF2-40B4-BE49-F238E27FC236}">
                <a16:creationId xmlns:a16="http://schemas.microsoft.com/office/drawing/2014/main" id="{330915C2-EE70-7B19-E716-ECF349CA74E5}"/>
              </a:ext>
            </a:extLst>
          </p:cNvPr>
          <p:cNvSpPr txBox="1">
            <a:spLocks/>
          </p:cNvSpPr>
          <p:nvPr/>
        </p:nvSpPr>
        <p:spPr>
          <a:xfrm>
            <a:off x="7897178" y="2872579"/>
            <a:ext cx="4638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Awards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7F6AE1B9-9EE5-8BC9-6F8C-71C6F572730F}"/>
              </a:ext>
            </a:extLst>
          </p:cNvPr>
          <p:cNvSpPr txBox="1">
            <a:spLocks/>
          </p:cNvSpPr>
          <p:nvPr/>
        </p:nvSpPr>
        <p:spPr>
          <a:xfrm>
            <a:off x="7883844" y="4106064"/>
            <a:ext cx="4297680" cy="923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Ken Hass Outstanding Poster Award </a:t>
            </a:r>
            <a:r>
              <a:rPr lang="en-US" dirty="0"/>
              <a:t>– Forum on Industrial and Applied Physics (FIAP) Awarded at:</a:t>
            </a:r>
          </a:p>
          <a:p>
            <a:pPr lvl="1"/>
            <a:r>
              <a:rPr lang="en-US" dirty="0"/>
              <a:t>American Physical Society March Meeting, 14-18 March 2022, Chicago, IL.</a:t>
            </a:r>
          </a:p>
        </p:txBody>
      </p:sp>
    </p:spTree>
    <p:extLst>
      <p:ext uri="{BB962C8B-B14F-4D97-AF65-F5344CB8AC3E}">
        <p14:creationId xmlns:p14="http://schemas.microsoft.com/office/powerpoint/2010/main" val="600777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62679-E466-569C-82DA-9859477FB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Recombination Mechanisms: SRH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EA3D9-1DEB-EE15-4EE3-4C3BF18A1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79" y="1368778"/>
            <a:ext cx="6513196" cy="1764613"/>
          </a:xfrm>
        </p:spPr>
        <p:txBody>
          <a:bodyPr>
            <a:normAutofit/>
          </a:bodyPr>
          <a:lstStyle/>
          <a:p>
            <a:r>
              <a:rPr lang="en-US" sz="2400" dirty="0"/>
              <a:t>Photogenerated carriers </a:t>
            </a:r>
            <a:r>
              <a:rPr lang="en-US" sz="2400" b="1" dirty="0"/>
              <a:t>recombine at trap states in the bandgap,</a:t>
            </a:r>
            <a:r>
              <a:rPr lang="en-US" sz="2400" dirty="0"/>
              <a:t> which are caused by lattice defects and impurities. </a:t>
            </a:r>
          </a:p>
          <a:p>
            <a:r>
              <a:rPr lang="en-US" sz="2400" dirty="0"/>
              <a:t>Non-radiative recombination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B3626-83A5-203F-79BD-058A6F836A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30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0D7C20-0D2E-B3AF-EB3D-58CF5EEA603F}"/>
                  </a:ext>
                </a:extLst>
              </p:cNvPr>
              <p:cNvSpPr txBox="1"/>
              <p:nvPr/>
            </p:nvSpPr>
            <p:spPr>
              <a:xfrm>
                <a:off x="-85281" y="3172222"/>
                <a:ext cx="6096000" cy="75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𝑺𝑹𝑯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2000" b="1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2000" b="1" i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0D7C20-0D2E-B3AF-EB3D-58CF5EEA6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281" y="3172222"/>
                <a:ext cx="6096000" cy="75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4534DA9-F068-06C3-8445-6016AB195EE1}"/>
              </a:ext>
            </a:extLst>
          </p:cNvPr>
          <p:cNvSpPr txBox="1"/>
          <p:nvPr/>
        </p:nvSpPr>
        <p:spPr>
          <a:xfrm>
            <a:off x="2820545" y="3913989"/>
            <a:ext cx="2628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Electron and hole concentrations</a:t>
            </a:r>
          </a:p>
        </p:txBody>
      </p:sp>
      <p:pic>
        <p:nvPicPr>
          <p:cNvPr id="11" name="Picture 10" descr="A diagram of a graph&#10;&#10;AI-generated content may be incorrect.">
            <a:extLst>
              <a:ext uri="{FF2B5EF4-FFF2-40B4-BE49-F238E27FC236}">
                <a16:creationId xmlns:a16="http://schemas.microsoft.com/office/drawing/2014/main" id="{16CCBF0B-BF32-0409-FAAE-989447F68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31" y="882667"/>
            <a:ext cx="4135089" cy="4824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B6C378-D400-D3DD-68AE-D1F02D1BC582}"/>
                  </a:ext>
                </a:extLst>
              </p:cNvPr>
              <p:cNvSpPr txBox="1"/>
              <p:nvPr/>
            </p:nvSpPr>
            <p:spPr>
              <a:xfrm>
                <a:off x="182880" y="3660676"/>
                <a:ext cx="2900065" cy="1534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Electron and hole lifetimes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i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dirty="0" err="1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 smtClean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 dirty="0" err="1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 err="1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 dirty="0" err="1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 err="1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𝑆𝑅𝐻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i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 dirty="0" err="1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 dirty="0" err="1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 err="1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 dirty="0" err="1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 err="1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accent6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𝑆𝑅𝐻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B6C378-D400-D3DD-68AE-D1F02D1BC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" y="3660676"/>
                <a:ext cx="2900065" cy="1534523"/>
              </a:xfrm>
              <a:prstGeom prst="rect">
                <a:avLst/>
              </a:prstGeom>
              <a:blipFill>
                <a:blip r:embed="rId4"/>
                <a:stretch>
                  <a:fillRect l="-1681" t="-2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1747F7-8647-572B-6D5F-3BCF1202D025}"/>
                  </a:ext>
                </a:extLst>
              </p:cNvPr>
              <p:cNvSpPr txBox="1"/>
              <p:nvPr/>
            </p:nvSpPr>
            <p:spPr>
              <a:xfrm>
                <a:off x="4645048" y="3624981"/>
                <a:ext cx="3382977" cy="1521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i="1" dirty="0">
                    <a:solidFill>
                      <a:srgbClr val="92D050"/>
                    </a:solidFill>
                  </a:rPr>
                  <a:t>Characteristic carrier concentrations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92D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𝑆𝑅𝐻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92D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92D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92D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92D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i="1" dirty="0">
                  <a:solidFill>
                    <a:srgbClr val="92D05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92D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srgbClr val="92D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92D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𝑆𝑅𝐻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92D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92D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92D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1747F7-8647-572B-6D5F-3BCF1202D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048" y="3624981"/>
                <a:ext cx="3382977" cy="1521699"/>
              </a:xfrm>
              <a:prstGeom prst="rect">
                <a:avLst/>
              </a:prstGeom>
              <a:blipFill>
                <a:blip r:embed="rId5"/>
                <a:stretch>
                  <a:fillRect l="-4324" t="-5221" r="-3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B68371E-1896-DE48-81F7-8B52512AA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779" y="1325923"/>
            <a:ext cx="1722848" cy="17646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ED87F8-8E6A-DE9E-0C45-E39A915DD6C8}"/>
              </a:ext>
            </a:extLst>
          </p:cNvPr>
          <p:cNvSpPr txBox="1"/>
          <p:nvPr/>
        </p:nvSpPr>
        <p:spPr>
          <a:xfrm>
            <a:off x="10640058" y="1019734"/>
            <a:ext cx="1321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u="sng" dirty="0"/>
              <a:t>Doping Density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2EECD2-EAA9-D339-1B19-77E329D7C03E}"/>
              </a:ext>
            </a:extLst>
          </p:cNvPr>
          <p:cNvSpPr txBox="1"/>
          <p:nvPr/>
        </p:nvSpPr>
        <p:spPr>
          <a:xfrm>
            <a:off x="10238406" y="2426981"/>
            <a:ext cx="172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u="sng" dirty="0"/>
              <a:t>Defect-Capture Cross Section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EE0468-5C03-C6F7-BC00-115C6ECFF2C1}"/>
              </a:ext>
            </a:extLst>
          </p:cNvPr>
          <p:cNvSpPr txBox="1"/>
          <p:nvPr/>
        </p:nvSpPr>
        <p:spPr>
          <a:xfrm>
            <a:off x="10741048" y="3907800"/>
            <a:ext cx="1220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u="sng" dirty="0"/>
              <a:t>Defect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B43721-5858-EB8A-34AB-4A4309BB036F}"/>
              </a:ext>
            </a:extLst>
          </p:cNvPr>
          <p:cNvSpPr txBox="1"/>
          <p:nvPr/>
        </p:nvSpPr>
        <p:spPr>
          <a:xfrm>
            <a:off x="4555133" y="5694075"/>
            <a:ext cx="6589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P. Landsberg, </a:t>
            </a:r>
            <a:r>
              <a:rPr lang="en-US" sz="1200" i="1" dirty="0">
                <a:solidFill>
                  <a:schemeClr val="bg1"/>
                </a:solidFill>
              </a:rPr>
              <a:t>Recombination in Semiconductors </a:t>
            </a:r>
            <a:r>
              <a:rPr lang="en-US" sz="1200" dirty="0">
                <a:solidFill>
                  <a:schemeClr val="bg1"/>
                </a:solidFill>
              </a:rPr>
              <a:t>(Cambridge University Press, 2003).</a:t>
            </a:r>
          </a:p>
          <a:p>
            <a:r>
              <a:rPr lang="fr-FR" sz="1200" dirty="0">
                <a:solidFill>
                  <a:schemeClr val="bg1"/>
                </a:solidFill>
              </a:rPr>
              <a:t>I. Pelant et al., </a:t>
            </a:r>
            <a:r>
              <a:rPr lang="fr-FR" sz="1200" i="1" dirty="0">
                <a:solidFill>
                  <a:schemeClr val="bg1"/>
                </a:solidFill>
              </a:rPr>
              <a:t>Non-radiative </a:t>
            </a:r>
            <a:r>
              <a:rPr lang="fr-FR" sz="1200" i="1" dirty="0" err="1">
                <a:solidFill>
                  <a:schemeClr val="bg1"/>
                </a:solidFill>
              </a:rPr>
              <a:t>recombination</a:t>
            </a:r>
            <a:r>
              <a:rPr lang="fr-FR" sz="1200" i="1" dirty="0">
                <a:solidFill>
                  <a:schemeClr val="bg1"/>
                </a:solidFill>
              </a:rPr>
              <a:t> </a:t>
            </a:r>
            <a:r>
              <a:rPr lang="fr-FR" sz="1200" dirty="0">
                <a:solidFill>
                  <a:schemeClr val="bg1"/>
                </a:solidFill>
              </a:rPr>
              <a:t>(2012).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R. Carrasco et al., J. Appl. Phys. </a:t>
            </a:r>
            <a:r>
              <a:rPr lang="en-US" sz="1200" b="1" dirty="0">
                <a:solidFill>
                  <a:schemeClr val="bg1"/>
                </a:solidFill>
              </a:rPr>
              <a:t>129</a:t>
            </a:r>
            <a:r>
              <a:rPr lang="en-US" sz="1200" dirty="0">
                <a:solidFill>
                  <a:schemeClr val="bg1"/>
                </a:solidFill>
              </a:rPr>
              <a:t>, 184501 (2021).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P. Webster et al., J. Appl. Phys. </a:t>
            </a:r>
            <a:r>
              <a:rPr lang="en-US" sz="1200" b="1" dirty="0">
                <a:solidFill>
                  <a:schemeClr val="bg1"/>
                </a:solidFill>
              </a:rPr>
              <a:t>133</a:t>
            </a:r>
            <a:r>
              <a:rPr lang="en-US" sz="1200" dirty="0">
                <a:solidFill>
                  <a:schemeClr val="bg1"/>
                </a:solidFill>
              </a:rPr>
              <a:t>, 125704 (2023).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E. Steenbergen et al., </a:t>
            </a:r>
            <a:r>
              <a:rPr lang="en-US" sz="1200" i="1" dirty="0">
                <a:solidFill>
                  <a:schemeClr val="bg1"/>
                </a:solidFill>
              </a:rPr>
              <a:t>Temperature-dependent minority carrier lifetimes of </a:t>
            </a:r>
            <a:r>
              <a:rPr lang="en-US" sz="1200" i="1" dirty="0" err="1">
                <a:solidFill>
                  <a:schemeClr val="bg1"/>
                </a:solidFill>
              </a:rPr>
              <a:t>InAs</a:t>
            </a:r>
            <a:r>
              <a:rPr lang="en-US" sz="1200" i="1" dirty="0">
                <a:solidFill>
                  <a:schemeClr val="bg1"/>
                </a:solidFill>
              </a:rPr>
              <a:t>/InAs1-xSbxtype-II superlattices </a:t>
            </a:r>
            <a:r>
              <a:rPr lang="en-US" sz="1200" dirty="0">
                <a:solidFill>
                  <a:schemeClr val="bg1"/>
                </a:solidFill>
              </a:rPr>
              <a:t>(2012).</a:t>
            </a:r>
          </a:p>
        </p:txBody>
      </p:sp>
    </p:spTree>
    <p:extLst>
      <p:ext uri="{BB962C8B-B14F-4D97-AF65-F5344CB8AC3E}">
        <p14:creationId xmlns:p14="http://schemas.microsoft.com/office/powerpoint/2010/main" val="2455554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BA79-5DFC-2F8E-E898-DD49E77B6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Recombination Mechanism: Auger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CD954C-0ACF-1840-2023-7C9A59C97D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2880" y="1371600"/>
                <a:ext cx="9533231" cy="2377137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Excess energy is </a:t>
                </a:r>
                <a:r>
                  <a:rPr lang="en-US" b="1" dirty="0"/>
                  <a:t>transferred to a third charge carrier </a:t>
                </a:r>
                <a:r>
                  <a:rPr lang="en-US" dirty="0"/>
                  <a:t>sending that carrier to higher energy state.</a:t>
                </a:r>
              </a:p>
              <a:p>
                <a:r>
                  <a:rPr lang="en-US" dirty="0"/>
                  <a:t>Non-radiative recombination, that dissipates as heat.</a:t>
                </a:r>
              </a:p>
              <a:p>
                <a:r>
                  <a:rPr lang="en-US" dirty="0"/>
                  <a:t>Auger-1 coefficient describes </a:t>
                </a:r>
                <a:r>
                  <a:rPr lang="en-US" b="1" dirty="0"/>
                  <a:t>electron-electron collisions </a:t>
                </a:r>
                <a:r>
                  <a:rPr lang="en-US" dirty="0"/>
                  <a:t>that occur in the conduction band</a:t>
                </a:r>
              </a:p>
              <a:p>
                <a:r>
                  <a:rPr lang="en-US" dirty="0"/>
                  <a:t>For n-type doping,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making other </a:t>
                </a:r>
                <a:r>
                  <a:rPr lang="en-US" b="1" dirty="0"/>
                  <a:t>Auger processes negligible</a:t>
                </a:r>
                <a:r>
                  <a:rPr lang="en-US" dirty="0"/>
                  <a:t>. 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CD954C-0ACF-1840-2023-7C9A59C97D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" y="1371600"/>
                <a:ext cx="9533231" cy="2377137"/>
              </a:xfrm>
              <a:blipFill>
                <a:blip r:embed="rId2"/>
                <a:stretch>
                  <a:fillRect l="-831" t="-4872" r="-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AA09B-ACB4-3066-E6C5-0E39CD7AF0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31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578F00-7B52-226D-6E4F-D7874ABE4892}"/>
                  </a:ext>
                </a:extLst>
              </p:cNvPr>
              <p:cNvSpPr txBox="1"/>
              <p:nvPr/>
            </p:nvSpPr>
            <p:spPr>
              <a:xfrm>
                <a:off x="4671484" y="4126841"/>
                <a:ext cx="6853766" cy="1527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FF0000"/>
                    </a:solidFill>
                  </a:rPr>
                  <a:t>Intrinsic Auger-1 Coefficient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3.8×</m:t>
                          </m:r>
                          <m:sSup>
                            <m:sSupPr>
                              <m:ctrlPr>
                                <a:rPr lang="en-US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−18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d>
                            <m:dPr>
                              <m:ctrlPr>
                                <a:rPr lang="en-US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1+2</m:t>
                              </m:r>
                              <m:r>
                                <a:rPr lang="en-US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 err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 err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 dirty="0" err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m:rPr>
                                  <m:lit/>
                                </m:rP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 dirty="0" err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 err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 dirty="0" err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 dirty="0" err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m:rPr>
                              <m:lit/>
                            </m:rP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1+2</m:t>
                                  </m:r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num>
                                <m:den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 dirty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 dirty="0" err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 err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 dirty="0" err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 dirty="0" err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i="1" dirty="0">
                  <a:solidFill>
                    <a:srgbClr val="FF0000"/>
                  </a:solidFill>
                </a:endParaRPr>
              </a:p>
              <a:p>
                <a:r>
                  <a:rPr lang="en-US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den>
                    </m:f>
                  </m:oMath>
                </a14:m>
                <a:endParaRPr 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578F00-7B52-226D-6E4F-D7874ABE4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484" y="4126841"/>
                <a:ext cx="6853766" cy="1527854"/>
              </a:xfrm>
              <a:prstGeom prst="rect">
                <a:avLst/>
              </a:prstGeom>
              <a:blipFill>
                <a:blip r:embed="rId3"/>
                <a:stretch>
                  <a:fillRect l="-711" t="-2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2ACEC8-389F-5D0D-5996-019A1B849404}"/>
                  </a:ext>
                </a:extLst>
              </p:cNvPr>
              <p:cNvSpPr txBox="1"/>
              <p:nvPr/>
            </p:nvSpPr>
            <p:spPr>
              <a:xfrm>
                <a:off x="-275423" y="4055177"/>
                <a:ext cx="6096000" cy="9964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𝑨𝒖𝒈𝒆𝒓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sz="2400" b="1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2ACEC8-389F-5D0D-5996-019A1B849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75423" y="4055177"/>
                <a:ext cx="6096000" cy="9964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F312B59-8DB2-DE40-48EE-11512B552D6D}"/>
              </a:ext>
            </a:extLst>
          </p:cNvPr>
          <p:cNvSpPr txBox="1"/>
          <p:nvPr/>
        </p:nvSpPr>
        <p:spPr>
          <a:xfrm>
            <a:off x="926843" y="4954364"/>
            <a:ext cx="369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Electron and hole concentrations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0AA412-6D49-A900-866E-E16CC2425CE3}"/>
              </a:ext>
            </a:extLst>
          </p:cNvPr>
          <p:cNvSpPr txBox="1"/>
          <p:nvPr/>
        </p:nvSpPr>
        <p:spPr>
          <a:xfrm>
            <a:off x="454261" y="3752071"/>
            <a:ext cx="369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Intrinsic carrier concentration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09ED90-EA50-F09A-7BD6-B76F71E3F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9436" y="1262520"/>
            <a:ext cx="1475814" cy="23106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DF892A-6B40-F066-20D8-9D3D7EFB805D}"/>
              </a:ext>
            </a:extLst>
          </p:cNvPr>
          <p:cNvSpPr txBox="1"/>
          <p:nvPr/>
        </p:nvSpPr>
        <p:spPr>
          <a:xfrm>
            <a:off x="4555132" y="5694075"/>
            <a:ext cx="6617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P. Landsberg, </a:t>
            </a:r>
            <a:r>
              <a:rPr lang="en-US" sz="1200" i="1" dirty="0">
                <a:solidFill>
                  <a:schemeClr val="bg1"/>
                </a:solidFill>
              </a:rPr>
              <a:t>Recombination in Semiconductors </a:t>
            </a:r>
            <a:r>
              <a:rPr lang="en-US" sz="1200" dirty="0">
                <a:solidFill>
                  <a:schemeClr val="bg1"/>
                </a:solidFill>
              </a:rPr>
              <a:t>(Cambridge University Press, 2003).</a:t>
            </a:r>
          </a:p>
          <a:p>
            <a:r>
              <a:rPr lang="fr-FR" sz="1200" dirty="0">
                <a:solidFill>
                  <a:schemeClr val="bg1"/>
                </a:solidFill>
              </a:rPr>
              <a:t>I. Pelant et al., </a:t>
            </a:r>
            <a:r>
              <a:rPr lang="fr-FR" sz="1200" i="1" dirty="0">
                <a:solidFill>
                  <a:schemeClr val="bg1"/>
                </a:solidFill>
              </a:rPr>
              <a:t>Non-radiative </a:t>
            </a:r>
            <a:r>
              <a:rPr lang="fr-FR" sz="1200" i="1" dirty="0" err="1">
                <a:solidFill>
                  <a:schemeClr val="bg1"/>
                </a:solidFill>
              </a:rPr>
              <a:t>recombination</a:t>
            </a:r>
            <a:r>
              <a:rPr lang="fr-FR" sz="1200" i="1" dirty="0">
                <a:solidFill>
                  <a:schemeClr val="bg1"/>
                </a:solidFill>
              </a:rPr>
              <a:t> </a:t>
            </a:r>
            <a:r>
              <a:rPr lang="fr-FR" sz="1200" dirty="0">
                <a:solidFill>
                  <a:schemeClr val="bg1"/>
                </a:solidFill>
              </a:rPr>
              <a:t>(2012).</a:t>
            </a:r>
          </a:p>
          <a:p>
            <a:r>
              <a:rPr lang="fr-FR" sz="1200" dirty="0">
                <a:solidFill>
                  <a:schemeClr val="bg1"/>
                </a:solidFill>
              </a:rPr>
              <a:t>A. Beattie et al., Proc. R. Soc. </a:t>
            </a:r>
            <a:r>
              <a:rPr lang="fr-FR" sz="1200" dirty="0" err="1">
                <a:solidFill>
                  <a:schemeClr val="bg1"/>
                </a:solidFill>
              </a:rPr>
              <a:t>Lond</a:t>
            </a:r>
            <a:r>
              <a:rPr lang="fr-FR" sz="1200" dirty="0">
                <a:solidFill>
                  <a:schemeClr val="bg1"/>
                </a:solidFill>
              </a:rPr>
              <a:t>. A </a:t>
            </a:r>
            <a:r>
              <a:rPr lang="fr-FR" sz="1200" b="1" dirty="0">
                <a:solidFill>
                  <a:schemeClr val="bg1"/>
                </a:solidFill>
              </a:rPr>
              <a:t>249</a:t>
            </a:r>
            <a:r>
              <a:rPr lang="fr-FR" sz="1200" dirty="0">
                <a:solidFill>
                  <a:schemeClr val="bg1"/>
                </a:solidFill>
              </a:rPr>
              <a:t>, 16 (1959).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R. Carrasco et al., J. Appl. Phys. </a:t>
            </a:r>
            <a:r>
              <a:rPr lang="en-US" sz="1200" b="1" dirty="0">
                <a:solidFill>
                  <a:schemeClr val="bg1"/>
                </a:solidFill>
              </a:rPr>
              <a:t>129</a:t>
            </a:r>
            <a:r>
              <a:rPr lang="en-US" sz="1200" dirty="0">
                <a:solidFill>
                  <a:schemeClr val="bg1"/>
                </a:solidFill>
              </a:rPr>
              <a:t>, 184501 (2021).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E. Steenbergen et al., </a:t>
            </a:r>
            <a:r>
              <a:rPr lang="en-US" sz="1200" i="1" dirty="0">
                <a:solidFill>
                  <a:schemeClr val="bg1"/>
                </a:solidFill>
              </a:rPr>
              <a:t>Temperature-dependent minority carrier lifetimes of </a:t>
            </a:r>
            <a:r>
              <a:rPr lang="en-US" sz="1200" i="1" dirty="0" err="1">
                <a:solidFill>
                  <a:schemeClr val="bg1"/>
                </a:solidFill>
              </a:rPr>
              <a:t>InAs</a:t>
            </a:r>
            <a:r>
              <a:rPr lang="en-US" sz="1200" i="1" dirty="0">
                <a:solidFill>
                  <a:schemeClr val="bg1"/>
                </a:solidFill>
              </a:rPr>
              <a:t>/InAs1-xSbxtype-II superlattices </a:t>
            </a:r>
            <a:r>
              <a:rPr lang="en-US" sz="1200" dirty="0">
                <a:solidFill>
                  <a:schemeClr val="bg1"/>
                </a:solidFill>
              </a:rPr>
              <a:t>(2012).</a:t>
            </a:r>
          </a:p>
        </p:txBody>
      </p:sp>
    </p:spTree>
    <p:extLst>
      <p:ext uri="{BB962C8B-B14F-4D97-AF65-F5344CB8AC3E}">
        <p14:creationId xmlns:p14="http://schemas.microsoft.com/office/powerpoint/2010/main" val="3800511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2C255-A5C2-7624-29FE-DC6379A79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58525" cy="1325563"/>
          </a:xfrm>
        </p:spPr>
        <p:txBody>
          <a:bodyPr/>
          <a:lstStyle/>
          <a:p>
            <a:r>
              <a:rPr lang="en-US" dirty="0"/>
              <a:t>Previous Observations: Strain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5D4A0-BC16-DA75-E62C-E11B18BD1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1" y="1371600"/>
            <a:ext cx="8427720" cy="373339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Strain balanced </a:t>
            </a:r>
            <a:r>
              <a:rPr lang="en-US" b="1" dirty="0" err="1"/>
              <a:t>InAs</a:t>
            </a:r>
            <a:r>
              <a:rPr lang="en-US" b="1" dirty="0"/>
              <a:t>/</a:t>
            </a:r>
            <a:r>
              <a:rPr lang="en-US" b="1" dirty="0" err="1"/>
              <a:t>InAsSb</a:t>
            </a:r>
            <a:r>
              <a:rPr lang="en-US" b="1" dirty="0"/>
              <a:t> superlattices </a:t>
            </a:r>
            <a:r>
              <a:rPr lang="en-US" dirty="0"/>
              <a:t>are used in mid-wave infrared (MWIR) sensing due to their </a:t>
            </a:r>
            <a:r>
              <a:rPr lang="en-US" b="1" dirty="0"/>
              <a:t>tunable cutoff wavelength</a:t>
            </a:r>
            <a:r>
              <a:rPr lang="en-US" dirty="0"/>
              <a:t>. </a:t>
            </a:r>
          </a:p>
          <a:p>
            <a:r>
              <a:rPr lang="en-US" i="1" u="sng" dirty="0"/>
              <a:t>Problem</a:t>
            </a:r>
            <a:r>
              <a:rPr lang="en-US" dirty="0"/>
              <a:t>: </a:t>
            </a:r>
          </a:p>
          <a:p>
            <a:pPr lvl="1"/>
            <a:r>
              <a:rPr lang="en-US" b="1" dirty="0"/>
              <a:t>Strain-balance conditions are required </a:t>
            </a:r>
            <a:r>
              <a:rPr lang="en-US" dirty="0"/>
              <a:t>to grow thick </a:t>
            </a:r>
            <a:r>
              <a:rPr lang="en-US" dirty="0" err="1"/>
              <a:t>InAs</a:t>
            </a:r>
            <a:r>
              <a:rPr lang="en-US" dirty="0"/>
              <a:t>/</a:t>
            </a:r>
            <a:r>
              <a:rPr lang="en-US" dirty="0" err="1"/>
              <a:t>InAsSb</a:t>
            </a:r>
            <a:r>
              <a:rPr lang="en-US" dirty="0"/>
              <a:t> superlattice active regions. </a:t>
            </a:r>
            <a:r>
              <a:rPr lang="en-US" b="1" dirty="0" err="1"/>
              <a:t>InAs</a:t>
            </a:r>
            <a:r>
              <a:rPr lang="en-US" b="1" dirty="0"/>
              <a:t> layers must be thicker </a:t>
            </a:r>
            <a:r>
              <a:rPr lang="en-US" dirty="0"/>
              <a:t>resulting in wide potential wells for </a:t>
            </a:r>
            <a:r>
              <a:rPr lang="en-US" b="1" dirty="0"/>
              <a:t>electrons and holes are confined </a:t>
            </a:r>
            <a:r>
              <a:rPr lang="en-US" dirty="0"/>
              <a:t>in the narrow wells of the </a:t>
            </a:r>
            <a:r>
              <a:rPr lang="en-US" dirty="0" err="1"/>
              <a:t>InAsSb</a:t>
            </a:r>
            <a:r>
              <a:rPr lang="en-US" dirty="0"/>
              <a:t> layers.</a:t>
            </a:r>
          </a:p>
          <a:p>
            <a:r>
              <a:rPr lang="en-US" i="1" u="sng" dirty="0"/>
              <a:t>Theory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By incorporating Ga to create </a:t>
            </a:r>
            <a:r>
              <a:rPr lang="en-US" dirty="0" err="1"/>
              <a:t>InGaAs</a:t>
            </a:r>
            <a:r>
              <a:rPr lang="en-US" dirty="0"/>
              <a:t>, the lattice constant can be adjusted, </a:t>
            </a:r>
            <a:r>
              <a:rPr lang="en-US" b="1" dirty="0"/>
              <a:t>reducing the compressive tensile mismatch </a:t>
            </a:r>
            <a:r>
              <a:rPr lang="en-US" dirty="0"/>
              <a:t>to create more balanced layer thickness.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455B7-D041-7F67-8C07-DDFED2D4EE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BC524-183E-6DAD-13FD-2C6355F1D1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80" t="3373"/>
          <a:stretch/>
        </p:blipFill>
        <p:spPr>
          <a:xfrm>
            <a:off x="8782051" y="1644650"/>
            <a:ext cx="3378112" cy="32194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3C0B8E-79E1-C891-81C4-25E418B23BCC}"/>
              </a:ext>
            </a:extLst>
          </p:cNvPr>
          <p:cNvSpPr txBox="1"/>
          <p:nvPr/>
        </p:nvSpPr>
        <p:spPr>
          <a:xfrm>
            <a:off x="4564658" y="5745687"/>
            <a:ext cx="658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R. Carrasco et al., J. </a:t>
            </a:r>
            <a:r>
              <a:rPr lang="fr-FR" sz="1200" dirty="0" err="1">
                <a:solidFill>
                  <a:schemeClr val="bg1"/>
                </a:solidFill>
              </a:rPr>
              <a:t>Appl</a:t>
            </a:r>
            <a:r>
              <a:rPr lang="fr-FR" sz="1200" dirty="0">
                <a:solidFill>
                  <a:schemeClr val="bg1"/>
                </a:solidFill>
              </a:rPr>
              <a:t>. Phys. </a:t>
            </a:r>
            <a:r>
              <a:rPr lang="fr-FR" sz="1200" b="1" dirty="0">
                <a:solidFill>
                  <a:schemeClr val="bg1"/>
                </a:solidFill>
              </a:rPr>
              <a:t>129</a:t>
            </a:r>
            <a:r>
              <a:rPr lang="fr-FR" sz="1200" dirty="0">
                <a:solidFill>
                  <a:schemeClr val="bg1"/>
                </a:solidFill>
              </a:rPr>
              <a:t>, 184501 (2021).</a:t>
            </a:r>
          </a:p>
        </p:txBody>
      </p:sp>
    </p:spTree>
    <p:extLst>
      <p:ext uri="{BB962C8B-B14F-4D97-AF65-F5344CB8AC3E}">
        <p14:creationId xmlns:p14="http://schemas.microsoft.com/office/powerpoint/2010/main" val="692908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46C0D2-2686-75A7-418D-7AE5BFFD0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575" y="1516062"/>
            <a:ext cx="3590925" cy="2832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C9865C-0911-E427-443A-AE31A479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63350" cy="1325563"/>
          </a:xfrm>
        </p:spPr>
        <p:txBody>
          <a:bodyPr/>
          <a:lstStyle/>
          <a:p>
            <a:r>
              <a:rPr lang="en-US" dirty="0"/>
              <a:t>Previous Observations: Strain Engineering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300630-D7F6-1AF1-0654-7A42F9ABC2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2880" y="1371600"/>
                <a:ext cx="8799195" cy="403167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Samples to evaluate the incorporation of Ga: </a:t>
                </a:r>
              </a:p>
              <a:p>
                <a:pPr lvl="1"/>
                <a:r>
                  <a:rPr lang="en-US" dirty="0"/>
                  <a:t>A: Undoped </a:t>
                </a:r>
                <a:r>
                  <a:rPr lang="en-US" dirty="0" err="1"/>
                  <a:t>InAs</a:t>
                </a:r>
                <a:r>
                  <a:rPr lang="en-US" dirty="0"/>
                  <a:t>/</a:t>
                </a:r>
                <a:r>
                  <a:rPr lang="en-US" dirty="0" err="1"/>
                  <a:t>InAsSb</a:t>
                </a:r>
                <a:r>
                  <a:rPr lang="en-US" dirty="0"/>
                  <a:t> SL- </a:t>
                </a:r>
                <a:r>
                  <a:rPr lang="en-US" i="1" dirty="0"/>
                  <a:t>Reference</a:t>
                </a:r>
              </a:p>
              <a:p>
                <a:pPr lvl="1"/>
                <a:r>
                  <a:rPr lang="en-US" dirty="0"/>
                  <a:t>B: Undoped </a:t>
                </a:r>
                <a:r>
                  <a:rPr lang="en-US" dirty="0" err="1"/>
                  <a:t>InGaAs</a:t>
                </a:r>
                <a:r>
                  <a:rPr lang="en-US" dirty="0"/>
                  <a:t>/</a:t>
                </a:r>
                <a:r>
                  <a:rPr lang="en-US" dirty="0" err="1"/>
                  <a:t>InAsSb</a:t>
                </a:r>
                <a:r>
                  <a:rPr lang="en-US" dirty="0"/>
                  <a:t> SL - </a:t>
                </a:r>
                <a:r>
                  <a:rPr lang="en-US" i="1" dirty="0"/>
                  <a:t>20% Ga</a:t>
                </a:r>
              </a:p>
              <a:p>
                <a:pPr lvl="1"/>
                <a:r>
                  <a:rPr lang="en-US" dirty="0"/>
                  <a:t>C: p-type </a:t>
                </a:r>
                <a:r>
                  <a:rPr lang="en-US" i="1" dirty="0" err="1"/>
                  <a:t>npBp</a:t>
                </a:r>
                <a:r>
                  <a:rPr lang="en-US" dirty="0"/>
                  <a:t> </a:t>
                </a:r>
                <a:r>
                  <a:rPr lang="en-US" dirty="0" err="1"/>
                  <a:t>InGaAs</a:t>
                </a:r>
                <a:r>
                  <a:rPr lang="en-US" dirty="0"/>
                  <a:t>/</a:t>
                </a:r>
                <a:r>
                  <a:rPr lang="en-US" dirty="0" err="1"/>
                  <a:t>InAsSb</a:t>
                </a:r>
                <a:r>
                  <a:rPr lang="en-US" dirty="0"/>
                  <a:t> SL - </a:t>
                </a:r>
                <a:r>
                  <a:rPr lang="en-US" i="1" dirty="0" err="1"/>
                  <a:t>npBp</a:t>
                </a:r>
                <a:r>
                  <a:rPr lang="en-US" i="1" dirty="0"/>
                  <a:t> structure</a:t>
                </a:r>
              </a:p>
              <a:p>
                <a:pPr lvl="1"/>
                <a:r>
                  <a:rPr lang="en-US" dirty="0"/>
                  <a:t>D: n-type </a:t>
                </a:r>
                <a:r>
                  <a:rPr lang="en-US" i="1" dirty="0" err="1"/>
                  <a:t>nBn</a:t>
                </a:r>
                <a:r>
                  <a:rPr lang="en-US" dirty="0"/>
                  <a:t> </a:t>
                </a:r>
                <a:r>
                  <a:rPr lang="en-US" dirty="0" err="1"/>
                  <a:t>InGaAs</a:t>
                </a:r>
                <a:r>
                  <a:rPr lang="en-US" dirty="0"/>
                  <a:t>/</a:t>
                </a:r>
                <a:r>
                  <a:rPr lang="en-US" dirty="0" err="1"/>
                  <a:t>InAsSb</a:t>
                </a:r>
                <a:r>
                  <a:rPr lang="en-US" dirty="0"/>
                  <a:t> SL –</a:t>
                </a:r>
                <a:r>
                  <a:rPr lang="en-US" i="1" dirty="0" err="1"/>
                  <a:t>nBn</a:t>
                </a:r>
                <a:r>
                  <a:rPr lang="en-US" i="1" dirty="0"/>
                  <a:t> structure</a:t>
                </a:r>
              </a:p>
              <a:p>
                <a:r>
                  <a:rPr lang="en-US" dirty="0"/>
                  <a:t>The Ga incorporation:</a:t>
                </a:r>
              </a:p>
              <a:p>
                <a:pPr lvl="1"/>
                <a:r>
                  <a:rPr lang="en-US" dirty="0"/>
                  <a:t>slightly </a:t>
                </a:r>
                <a:r>
                  <a:rPr lang="en-US" b="1" dirty="0"/>
                  <a:t>reduced the minority carrier </a:t>
                </a:r>
                <a:r>
                  <a:rPr lang="en-US" dirty="0"/>
                  <a:t>lifetime but </a:t>
                </a:r>
                <a:r>
                  <a:rPr lang="en-US" b="1" dirty="0"/>
                  <a:t>increases carrier diffusion length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𝑚𝑐</m:t>
                            </m:r>
                          </m:sub>
                        </m:s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/>
                  <a:t>, improving carrier transport</a:t>
                </a:r>
              </a:p>
              <a:p>
                <a:pPr lvl="1"/>
                <a:r>
                  <a:rPr lang="en-US" dirty="0"/>
                  <a:t>Doped samples are </a:t>
                </a:r>
                <a:r>
                  <a:rPr lang="en-US" b="1" dirty="0"/>
                  <a:t>SRH limited </a:t>
                </a:r>
                <a:r>
                  <a:rPr lang="en-US" dirty="0"/>
                  <a:t>at 0.5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s at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dirty="0"/>
                  <a:t>120 K which is </a:t>
                </a:r>
                <a:r>
                  <a:rPr lang="en-US" b="1" dirty="0"/>
                  <a:t>favorable for MWIR applications</a:t>
                </a:r>
                <a:r>
                  <a:rPr lang="en-US" dirty="0"/>
                  <a:t>. 0.5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s is considered long especially with the </a:t>
                </a:r>
                <a:r>
                  <a:rPr lang="en-US" b="1" dirty="0"/>
                  <a:t>increased mobility that Ga incorporation </a:t>
                </a:r>
                <a:r>
                  <a:rPr lang="en-US" dirty="0"/>
                  <a:t>enables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300630-D7F6-1AF1-0654-7A42F9ABC2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" y="1371600"/>
                <a:ext cx="8799195" cy="4031673"/>
              </a:xfrm>
              <a:blipFill>
                <a:blip r:embed="rId3"/>
                <a:stretch>
                  <a:fillRect l="-1040" t="-3026" r="-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198AD-081A-1316-DAFC-2F62A4DB5D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C86A35-CE4A-7B66-6BE4-C0D0240F378E}"/>
              </a:ext>
            </a:extLst>
          </p:cNvPr>
          <p:cNvSpPr txBox="1"/>
          <p:nvPr/>
        </p:nvSpPr>
        <p:spPr>
          <a:xfrm>
            <a:off x="4564658" y="5745687"/>
            <a:ext cx="658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R. Carrasco et al., J. </a:t>
            </a:r>
            <a:r>
              <a:rPr lang="fr-FR" sz="1200" dirty="0" err="1">
                <a:solidFill>
                  <a:schemeClr val="bg1"/>
                </a:solidFill>
              </a:rPr>
              <a:t>Appl</a:t>
            </a:r>
            <a:r>
              <a:rPr lang="fr-FR" sz="1200" dirty="0">
                <a:solidFill>
                  <a:schemeClr val="bg1"/>
                </a:solidFill>
              </a:rPr>
              <a:t>. Phys. </a:t>
            </a:r>
            <a:r>
              <a:rPr lang="fr-FR" sz="1200" b="1" dirty="0">
                <a:solidFill>
                  <a:schemeClr val="bg1"/>
                </a:solidFill>
              </a:rPr>
              <a:t>129</a:t>
            </a:r>
            <a:r>
              <a:rPr lang="fr-FR" sz="1200" dirty="0">
                <a:solidFill>
                  <a:schemeClr val="bg1"/>
                </a:solidFill>
              </a:rPr>
              <a:t>, 184501 (2021).</a:t>
            </a:r>
          </a:p>
        </p:txBody>
      </p:sp>
    </p:spTree>
    <p:extLst>
      <p:ext uri="{BB962C8B-B14F-4D97-AF65-F5344CB8AC3E}">
        <p14:creationId xmlns:p14="http://schemas.microsoft.com/office/powerpoint/2010/main" val="2971737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1B4D-666D-D7E2-88DE-8AAA992D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3"/>
            <a:ext cx="11353800" cy="1325563"/>
          </a:xfrm>
        </p:spPr>
        <p:txBody>
          <a:bodyPr/>
          <a:lstStyle/>
          <a:p>
            <a:r>
              <a:rPr lang="en-US" dirty="0"/>
              <a:t>Previous Observations: Localization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785651-5B77-5F3E-4D37-DFA85448B3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2880" y="1371600"/>
                <a:ext cx="8181974" cy="385127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In a study by Lin et al., </a:t>
                </a:r>
                <a:r>
                  <a:rPr lang="en-US" dirty="0" err="1"/>
                  <a:t>InAs</a:t>
                </a:r>
                <a:r>
                  <a:rPr lang="en-US" dirty="0"/>
                  <a:t>/</a:t>
                </a:r>
                <a:r>
                  <a:rPr lang="en-US" dirty="0" err="1"/>
                  <a:t>InAsSb</a:t>
                </a:r>
                <a:r>
                  <a:rPr lang="en-US" dirty="0"/>
                  <a:t> SL had a minority carrier lifetime of 12.8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s at 15 K using time-resolved photoluminescence</a:t>
                </a:r>
              </a:p>
              <a:p>
                <a:r>
                  <a:rPr lang="en-US" dirty="0"/>
                  <a:t>Not caused by high material quality, but rather </a:t>
                </a:r>
                <a:r>
                  <a:rPr lang="en-US" b="1" i="1" dirty="0"/>
                  <a:t>Carrier Localization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Localization occurs when </a:t>
                </a:r>
                <a:r>
                  <a:rPr lang="en-US" b="1" dirty="0"/>
                  <a:t>electrons and holes become trapped </a:t>
                </a:r>
                <a:r>
                  <a:rPr lang="en-US" dirty="0"/>
                  <a:t>in random potential wells caused by structural disorder. </a:t>
                </a:r>
              </a:p>
              <a:p>
                <a:pPr lvl="1"/>
                <a:r>
                  <a:rPr lang="en-US" b="1" dirty="0"/>
                  <a:t>Thickness fluctuations causes potential minima </a:t>
                </a:r>
                <a:r>
                  <a:rPr lang="en-US" dirty="0"/>
                  <a:t>that act as localization centers</a:t>
                </a:r>
              </a:p>
              <a:p>
                <a:pPr lvl="1"/>
                <a:r>
                  <a:rPr lang="en-US" dirty="0"/>
                  <a:t>Trapped </a:t>
                </a:r>
                <a:r>
                  <a:rPr lang="en-US" b="1" dirty="0"/>
                  <a:t>carriers occupy separated localized states</a:t>
                </a:r>
                <a:r>
                  <a:rPr lang="en-US" dirty="0"/>
                  <a:t>, slowing recombination, leading to belief of high material quality.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785651-5B77-5F3E-4D37-DFA85448B3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" y="1371600"/>
                <a:ext cx="8181974" cy="3851276"/>
              </a:xfrm>
              <a:blipFill>
                <a:blip r:embed="rId2"/>
                <a:stretch>
                  <a:fillRect l="-1118" t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91505-25EB-0180-8CC9-214ED424EC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 descr="A diagram of a waveform&#10;&#10;AI-generated content may be incorrect.">
            <a:extLst>
              <a:ext uri="{FF2B5EF4-FFF2-40B4-BE49-F238E27FC236}">
                <a16:creationId xmlns:a16="http://schemas.microsoft.com/office/drawing/2014/main" id="{BD69A175-2476-AD16-2A06-EF2688591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7016" y="1711324"/>
            <a:ext cx="3730368" cy="2854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020740-D78C-FE07-4709-0E0828B3A5C1}"/>
              </a:ext>
            </a:extLst>
          </p:cNvPr>
          <p:cNvSpPr txBox="1"/>
          <p:nvPr/>
        </p:nvSpPr>
        <p:spPr>
          <a:xfrm>
            <a:off x="4564658" y="5745687"/>
            <a:ext cx="6589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Z. Lin et al., </a:t>
            </a:r>
            <a:r>
              <a:rPr lang="fr-FR" sz="1200" dirty="0" err="1">
                <a:solidFill>
                  <a:schemeClr val="bg1"/>
                </a:solidFill>
              </a:rPr>
              <a:t>Appl</a:t>
            </a:r>
            <a:r>
              <a:rPr lang="fr-FR" sz="1200" dirty="0">
                <a:solidFill>
                  <a:schemeClr val="bg1"/>
                </a:solidFill>
              </a:rPr>
              <a:t>. Phys. </a:t>
            </a:r>
            <a:r>
              <a:rPr lang="fr-FR" sz="1200" dirty="0" err="1">
                <a:solidFill>
                  <a:schemeClr val="bg1"/>
                </a:solidFill>
              </a:rPr>
              <a:t>Lett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b="1" dirty="0">
                <a:solidFill>
                  <a:schemeClr val="bg1"/>
                </a:solidFill>
              </a:rPr>
              <a:t>107</a:t>
            </a:r>
            <a:r>
              <a:rPr lang="fr-FR" sz="1200" dirty="0">
                <a:solidFill>
                  <a:schemeClr val="bg1"/>
                </a:solidFill>
              </a:rPr>
              <a:t>, 201107 (2015).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P. Landsberg, </a:t>
            </a:r>
            <a:r>
              <a:rPr lang="en-US" sz="1200" i="1" dirty="0">
                <a:solidFill>
                  <a:schemeClr val="bg1"/>
                </a:solidFill>
              </a:rPr>
              <a:t>Recombination in Semiconductors </a:t>
            </a:r>
            <a:r>
              <a:rPr lang="en-US" sz="1200" dirty="0">
                <a:solidFill>
                  <a:schemeClr val="bg1"/>
                </a:solidFill>
              </a:rPr>
              <a:t>(Cambridge University Press, 2003).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169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4826C-30A8-FF1F-5DDA-7FC438E04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715750" cy="1325563"/>
          </a:xfrm>
        </p:spPr>
        <p:txBody>
          <a:bodyPr/>
          <a:lstStyle/>
          <a:p>
            <a:r>
              <a:rPr lang="en-US" dirty="0"/>
              <a:t>Previous Observations: Localization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DF1513-F25C-5D06-0EFC-E874C08BA9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2880" y="1371599"/>
                <a:ext cx="7604593" cy="4416251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Samples to investigate the cause of the long minority lifetime: </a:t>
                </a:r>
              </a:p>
              <a:p>
                <a:pPr lvl="1"/>
                <a:r>
                  <a:rPr lang="en-US" dirty="0"/>
                  <a:t>A: Bulk </a:t>
                </a:r>
                <a:r>
                  <a:rPr lang="en-US" dirty="0" err="1"/>
                  <a:t>InAsSb</a:t>
                </a:r>
                <a:r>
                  <a:rPr lang="en-US" dirty="0"/>
                  <a:t> - </a:t>
                </a:r>
                <a:r>
                  <a:rPr lang="en-US" i="1" dirty="0"/>
                  <a:t>Reference</a:t>
                </a:r>
              </a:p>
              <a:p>
                <a:pPr lvl="1"/>
                <a:r>
                  <a:rPr lang="en-US" dirty="0"/>
                  <a:t>B: MWIR </a:t>
                </a:r>
                <a:r>
                  <a:rPr lang="en-US" dirty="0" err="1"/>
                  <a:t>InAs</a:t>
                </a:r>
                <a:r>
                  <a:rPr lang="en-US" dirty="0"/>
                  <a:t>/</a:t>
                </a:r>
                <a:r>
                  <a:rPr lang="en-US" dirty="0" err="1"/>
                  <a:t>InAsSb</a:t>
                </a:r>
                <a:r>
                  <a:rPr lang="en-US" dirty="0"/>
                  <a:t> SL -</a:t>
                </a:r>
                <a:r>
                  <a:rPr lang="en-US" i="1" dirty="0"/>
                  <a:t>Short Period </a:t>
                </a:r>
                <a:r>
                  <a:rPr lang="en-US" dirty="0"/>
                  <a:t>(</a:t>
                </a:r>
                <a:r>
                  <a:rPr lang="en-US" i="1" dirty="0"/>
                  <a:t>12.8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i="1" dirty="0"/>
                  <a:t>s lifetime at 15 K)</a:t>
                </a:r>
              </a:p>
              <a:p>
                <a:pPr lvl="1"/>
                <a:r>
                  <a:rPr lang="en-US" dirty="0"/>
                  <a:t>C: LWIR </a:t>
                </a:r>
                <a:r>
                  <a:rPr lang="en-US" dirty="0" err="1"/>
                  <a:t>InAs</a:t>
                </a:r>
                <a:r>
                  <a:rPr lang="en-US" dirty="0"/>
                  <a:t>/</a:t>
                </a:r>
                <a:r>
                  <a:rPr lang="en-US" dirty="0" err="1"/>
                  <a:t>InAsSb</a:t>
                </a:r>
                <a:r>
                  <a:rPr lang="en-US" dirty="0"/>
                  <a:t> SL - </a:t>
                </a:r>
                <a:r>
                  <a:rPr lang="en-US" i="1" dirty="0"/>
                  <a:t>Long Period</a:t>
                </a:r>
              </a:p>
              <a:p>
                <a:r>
                  <a:rPr lang="en-US" b="1" dirty="0"/>
                  <a:t>Steady-state photoluminescence </a:t>
                </a:r>
                <a:r>
                  <a:rPr lang="en-US" dirty="0"/>
                  <a:t>from 15 K - 300 K revealed the localization.</a:t>
                </a:r>
              </a:p>
              <a:p>
                <a:pPr lvl="1"/>
                <a:r>
                  <a:rPr lang="en-US" b="1" dirty="0"/>
                  <a:t>FWHM broadened below 40 K </a:t>
                </a:r>
                <a:r>
                  <a:rPr lang="en-US" dirty="0"/>
                  <a:t>– Carriers reside in localized states, exhibiting different Fermi levels due to various localization centers.</a:t>
                </a:r>
              </a:p>
              <a:p>
                <a:pPr lvl="1"/>
                <a:r>
                  <a:rPr lang="en-US" b="1" dirty="0"/>
                  <a:t>Sample B blue shifted by 3 </a:t>
                </a:r>
                <a:r>
                  <a:rPr lang="en-US" b="1" dirty="0" err="1"/>
                  <a:t>meV</a:t>
                </a:r>
                <a:r>
                  <a:rPr lang="en-US" b="1" dirty="0"/>
                  <a:t> from 15 K to 50 K </a:t>
                </a:r>
                <a:r>
                  <a:rPr lang="en-US" dirty="0"/>
                  <a:t>– carriers delocalize as temperature increases. After, carriers occupy extended states. </a:t>
                </a:r>
              </a:p>
              <a:p>
                <a:r>
                  <a:rPr lang="en-US" dirty="0"/>
                  <a:t>Localization was </a:t>
                </a:r>
                <a:r>
                  <a:rPr lang="en-US" b="1" dirty="0"/>
                  <a:t>specific to short-period </a:t>
                </a:r>
                <a:r>
                  <a:rPr lang="en-US" dirty="0"/>
                  <a:t>MWIR SL.</a:t>
                </a:r>
              </a:p>
              <a:p>
                <a:r>
                  <a:rPr lang="en-US" dirty="0"/>
                  <a:t>This reveals that localization needs to be identified and taken into account when studying </a:t>
                </a:r>
                <a:r>
                  <a:rPr lang="en-US" dirty="0" err="1"/>
                  <a:t>InAs</a:t>
                </a:r>
                <a:r>
                  <a:rPr lang="en-US" dirty="0"/>
                  <a:t>/</a:t>
                </a:r>
                <a:r>
                  <a:rPr lang="en-US" dirty="0" err="1"/>
                  <a:t>InAsSb</a:t>
                </a:r>
                <a:r>
                  <a:rPr lang="en-US" dirty="0"/>
                  <a:t> superlattices.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DF1513-F25C-5D06-0EFC-E874C08BA9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" y="1371599"/>
                <a:ext cx="7604593" cy="4416251"/>
              </a:xfrm>
              <a:blipFill>
                <a:blip r:embed="rId2"/>
                <a:stretch>
                  <a:fillRect l="-882" t="-2901" r="-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50A4C-5B71-60F8-C830-0E4895B09E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Picture 5" descr="A diagram of a graph&#10;&#10;AI-generated content may be incorrect.">
            <a:extLst>
              <a:ext uri="{FF2B5EF4-FFF2-40B4-BE49-F238E27FC236}">
                <a16:creationId xmlns:a16="http://schemas.microsoft.com/office/drawing/2014/main" id="{DE203D44-2218-B85D-7817-B84A030E5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142" y="1911694"/>
            <a:ext cx="4443539" cy="3034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9E0074-71F0-0851-6518-456FCB4D0EFA}"/>
              </a:ext>
            </a:extLst>
          </p:cNvPr>
          <p:cNvSpPr txBox="1"/>
          <p:nvPr/>
        </p:nvSpPr>
        <p:spPr>
          <a:xfrm>
            <a:off x="4564658" y="5745687"/>
            <a:ext cx="658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Z. Lin et al., </a:t>
            </a:r>
            <a:r>
              <a:rPr lang="fr-FR" sz="1200" dirty="0" err="1">
                <a:solidFill>
                  <a:schemeClr val="bg1"/>
                </a:solidFill>
              </a:rPr>
              <a:t>Appl</a:t>
            </a:r>
            <a:r>
              <a:rPr lang="fr-FR" sz="1200" dirty="0">
                <a:solidFill>
                  <a:schemeClr val="bg1"/>
                </a:solidFill>
              </a:rPr>
              <a:t>. Phys. </a:t>
            </a:r>
            <a:r>
              <a:rPr lang="fr-FR" sz="1200" dirty="0" err="1">
                <a:solidFill>
                  <a:schemeClr val="bg1"/>
                </a:solidFill>
              </a:rPr>
              <a:t>Lett</a:t>
            </a:r>
            <a:r>
              <a:rPr lang="fr-FR" sz="1200" dirty="0">
                <a:solidFill>
                  <a:schemeClr val="bg1"/>
                </a:solidFill>
              </a:rPr>
              <a:t>. </a:t>
            </a:r>
            <a:r>
              <a:rPr lang="fr-FR" sz="1200" b="1" dirty="0">
                <a:solidFill>
                  <a:schemeClr val="bg1"/>
                </a:solidFill>
              </a:rPr>
              <a:t>107</a:t>
            </a:r>
            <a:r>
              <a:rPr lang="fr-FR" sz="1200" dirty="0">
                <a:solidFill>
                  <a:schemeClr val="bg1"/>
                </a:solidFill>
              </a:rPr>
              <a:t>, 201107 (2015).</a:t>
            </a:r>
          </a:p>
        </p:txBody>
      </p:sp>
    </p:spTree>
    <p:extLst>
      <p:ext uri="{BB962C8B-B14F-4D97-AF65-F5344CB8AC3E}">
        <p14:creationId xmlns:p14="http://schemas.microsoft.com/office/powerpoint/2010/main" val="2606133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AD352329-1C81-C7E3-C389-13ED976A0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09" y="3171825"/>
            <a:ext cx="3171482" cy="2426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4AE15-7D9E-995D-83DA-698F62C92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Time-Resolved Photoluminescence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82403-B491-1C78-7656-E9EC26CB1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371600"/>
            <a:ext cx="4989828" cy="180022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Measurement of the amount of time that a material stays in the excited state by </a:t>
            </a:r>
            <a:r>
              <a:rPr lang="en-US" b="1" dirty="0"/>
              <a:t>recording the time the material </a:t>
            </a:r>
            <a:r>
              <a:rPr lang="en-US" b="1" dirty="0" err="1"/>
              <a:t>photoluminesces</a:t>
            </a:r>
            <a:r>
              <a:rPr lang="en-US" b="1" dirty="0"/>
              <a:t> </a:t>
            </a:r>
            <a:r>
              <a:rPr lang="en-US" dirty="0"/>
              <a:t>before returning to the ground state. </a:t>
            </a:r>
          </a:p>
          <a:p>
            <a:r>
              <a:rPr lang="en-US" dirty="0"/>
              <a:t>Liquid helium (~5 K to 77 K); Liquid Nitrogen (77 K-300 K).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FA75A-24C3-DE68-2991-49A986745D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8" name="Picture 7" descr="A graph of a graph showing a number of numbers&#10;&#10;AI-generated content may be incorrect.">
            <a:extLst>
              <a:ext uri="{FF2B5EF4-FFF2-40B4-BE49-F238E27FC236}">
                <a16:creationId xmlns:a16="http://schemas.microsoft.com/office/drawing/2014/main" id="{77AFAE33-C2E7-ACE9-3366-7FA99C2F6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676" y="71772"/>
            <a:ext cx="2378313" cy="2199940"/>
          </a:xfrm>
          <a:prstGeom prst="rect">
            <a:avLst/>
          </a:prstGeom>
        </p:spPr>
      </p:pic>
      <p:pic>
        <p:nvPicPr>
          <p:cNvPr id="10" name="Picture 9" descr="A diagram of a blockchain&#10;&#10;AI-generated content may be incorrect.">
            <a:extLst>
              <a:ext uri="{FF2B5EF4-FFF2-40B4-BE49-F238E27FC236}">
                <a16:creationId xmlns:a16="http://schemas.microsoft.com/office/drawing/2014/main" id="{7573E3C0-979D-3088-8E32-EDD4CB60D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708" y="1647285"/>
            <a:ext cx="5681100" cy="1672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A4846EFA-0861-DA7F-5974-8195DDCF21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2827" y="3268980"/>
                <a:ext cx="4476854" cy="241173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400" b="1" dirty="0">
                    <a:solidFill>
                      <a:schemeClr val="tx2"/>
                    </a:solidFill>
                  </a:rPr>
                  <a:t>Recombination Lifetime Model</a:t>
                </a:r>
              </a:p>
              <a:p>
                <a:r>
                  <a:rPr lang="en-US" dirty="0"/>
                  <a:t>Minority Carrier Lifetime: </a:t>
                </a:r>
                <a:endParaRPr lang="en-US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MCL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rad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SRH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Auger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-photon recycling factor</a:t>
                </a:r>
              </a:p>
              <a:p>
                <a:r>
                  <a:rPr lang="en-US" dirty="0"/>
                  <a:t>Gives insight into dominant material’s quality, recombination mechanisms, and defect density.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A4846EFA-0861-DA7F-5974-8195DDCF2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827" y="3268980"/>
                <a:ext cx="4476854" cy="2411730"/>
              </a:xfrm>
              <a:prstGeom prst="rect">
                <a:avLst/>
              </a:prstGeom>
              <a:blipFill>
                <a:blip r:embed="rId5"/>
                <a:stretch>
                  <a:fillRect l="-2449" t="-6313" r="-816" b="-2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72FAE05-4944-EA74-0951-92FF27F70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0376" y="3571086"/>
            <a:ext cx="4642681" cy="17781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F66603-FD74-0F0F-078A-CCCC81FA4B1D}"/>
              </a:ext>
            </a:extLst>
          </p:cNvPr>
          <p:cNvSpPr txBox="1"/>
          <p:nvPr/>
        </p:nvSpPr>
        <p:spPr>
          <a:xfrm>
            <a:off x="4564658" y="5745687"/>
            <a:ext cx="658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R. Carrasco et al., J. </a:t>
            </a:r>
            <a:r>
              <a:rPr lang="fr-FR" sz="1200" dirty="0" err="1">
                <a:solidFill>
                  <a:schemeClr val="bg1"/>
                </a:solidFill>
              </a:rPr>
              <a:t>Appl</a:t>
            </a:r>
            <a:r>
              <a:rPr lang="fr-FR" sz="1200" dirty="0">
                <a:solidFill>
                  <a:schemeClr val="bg1"/>
                </a:solidFill>
              </a:rPr>
              <a:t>. Phys. </a:t>
            </a:r>
            <a:r>
              <a:rPr lang="fr-FR" sz="1200" b="1" dirty="0">
                <a:solidFill>
                  <a:schemeClr val="bg1"/>
                </a:solidFill>
              </a:rPr>
              <a:t>129</a:t>
            </a:r>
            <a:r>
              <a:rPr lang="fr-FR" sz="1200" dirty="0">
                <a:solidFill>
                  <a:schemeClr val="bg1"/>
                </a:solidFill>
              </a:rPr>
              <a:t>, 184501 (2021).</a:t>
            </a:r>
          </a:p>
        </p:txBody>
      </p:sp>
    </p:spTree>
    <p:extLst>
      <p:ext uri="{BB962C8B-B14F-4D97-AF65-F5344CB8AC3E}">
        <p14:creationId xmlns:p14="http://schemas.microsoft.com/office/powerpoint/2010/main" val="34551948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103459-C4AB-641E-F806-DC5E790E7D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40045" y="852605"/>
            <a:ext cx="4312591" cy="50361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50ACCF-8DED-08E2-CCDB-C2F79F4B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5"/>
            <a:ext cx="10515600" cy="1325563"/>
          </a:xfrm>
        </p:spPr>
        <p:txBody>
          <a:bodyPr/>
          <a:lstStyle/>
          <a:p>
            <a:r>
              <a:rPr lang="en-US" dirty="0"/>
              <a:t>Trap-Delayed Recombination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744F84-7E39-6EF4-7D8E-AF7A6D86BF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2880" y="1371600"/>
                <a:ext cx="7406640" cy="401700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At low temperatures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dirty="0"/>
                  <a:t>100 K), MCL increases significantly </a:t>
                </a:r>
                <a:r>
                  <a:rPr lang="en-US" b="1" dirty="0"/>
                  <a:t>due to localization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Modeled by: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𝑴𝑪𝑳</m:t>
                            </m:r>
                          </m:sub>
                        </m:sSub>
                      </m:den>
                    </m:f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b="1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𝑳𝒐𝒄</m:t>
                            </m:r>
                          </m:sub>
                        </m:sSub>
                      </m:den>
                    </m:f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𝑬𝒎𝒊𝒔</m:t>
                            </m:r>
                          </m:sub>
                        </m:s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1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b="1" i="1" dirty="0" err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𝑪𝒐𝒏𝒕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;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𝐸𝑚𝑖𝑠</m:t>
                        </m:r>
                      </m:sub>
                    </m:sSub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sSup>
                          <m:sSupPr>
                            <m:ctrlP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unc>
                      <m:func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i="0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b>
                                    <m:r>
                                      <a:rPr lang="en-US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𝐿𝑜𝑐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 dirty="0" err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𝑘𝑇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𝑳𝒐𝒄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- Initial lifetime due to localization.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𝜟</m:t>
                        </m:r>
                      </m:e>
                      <m:sub>
                        <m:r>
                          <a:rPr lang="en-US" b="1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𝑳𝒐𝒄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- Temperature carriers escape to extended states.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dirty="0"/>
                  <a:t>- </a:t>
                </a:r>
                <a:r>
                  <a:rPr lang="en-US" dirty="0">
                    <a:solidFill>
                      <a:srgbClr val="0070C0"/>
                    </a:solidFill>
                  </a:rPr>
                  <a:t>Rate of carriers that are released.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b="1" i="1" dirty="0" err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𝑪𝒐𝒏𝒕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- Lifetime at extended states.</a:t>
                </a: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744F84-7E39-6EF4-7D8E-AF7A6D86BF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" y="1371600"/>
                <a:ext cx="7406640" cy="4017003"/>
              </a:xfrm>
              <a:blipFill>
                <a:blip r:embed="rId3"/>
                <a:stretch>
                  <a:fillRect l="-1235" t="-2276" b="-2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D10EF-A5F5-168D-9A30-4651C75866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9159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5FD8A-B500-0AB3-C18D-CC2E9236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(1) </a:t>
            </a:r>
            <a:r>
              <a:rPr lang="en-US" dirty="0" err="1"/>
              <a:t>GaInAsSbBi</a:t>
            </a:r>
            <a:endParaRPr lang="en-US" dirty="0"/>
          </a:p>
        </p:txBody>
      </p:sp>
      <p:pic>
        <p:nvPicPr>
          <p:cNvPr id="7" name="Content Placeholder 6" descr="A graph of a function&#10;&#10;AI-generated content may be incorrect.">
            <a:extLst>
              <a:ext uri="{FF2B5EF4-FFF2-40B4-BE49-F238E27FC236}">
                <a16:creationId xmlns:a16="http://schemas.microsoft.com/office/drawing/2014/main" id="{21FF7436-BD07-0C1F-4E1D-B0B0194F2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0752" y="1303946"/>
            <a:ext cx="3840480" cy="28803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8D8EA-E533-1D1F-87E6-E046DDD25B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4" descr="A graph of different types of temperature&#10;&#10;AI-generated content may be incorrect.">
            <a:extLst>
              <a:ext uri="{FF2B5EF4-FFF2-40B4-BE49-F238E27FC236}">
                <a16:creationId xmlns:a16="http://schemas.microsoft.com/office/drawing/2014/main" id="{627453DE-63D1-85CF-888E-83340161E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22" y="1360382"/>
            <a:ext cx="3749040" cy="28687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9BE0E490-8D5D-82BF-B732-11F427F3F5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5707703"/>
                  </p:ext>
                </p:extLst>
              </p:nvPr>
            </p:nvGraphicFramePr>
            <p:xfrm>
              <a:off x="246284" y="4229147"/>
              <a:ext cx="3439668" cy="134112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2850388">
                      <a:extLst>
                        <a:ext uri="{9D8B030D-6E8A-4147-A177-3AD203B41FA5}">
                          <a16:colId xmlns:a16="http://schemas.microsoft.com/office/drawing/2014/main" val="2047023048"/>
                        </a:ext>
                      </a:extLst>
                    </a:gridCol>
                    <a:gridCol w="589280">
                      <a:extLst>
                        <a:ext uri="{9D8B030D-6E8A-4147-A177-3AD203B41FA5}">
                          <a16:colId xmlns:a16="http://schemas.microsoft.com/office/drawing/2014/main" val="1548109407"/>
                        </a:ext>
                      </a:extLst>
                    </a:gridCol>
                  </a:tblGrid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Doping Density</a:t>
                          </a:r>
                          <a:r>
                            <a:rPr lang="en-US" sz="1600" baseline="0" dirty="0"/>
                            <a:t> </a:t>
                          </a:r>
                          <a:r>
                            <a:rPr lang="en-US" sz="1600" dirty="0"/>
                            <a:t>(x10</a:t>
                          </a:r>
                          <a:r>
                            <a:rPr lang="en-US" sz="1600" baseline="30000" dirty="0"/>
                            <a:t>15</a:t>
                          </a:r>
                          <a:r>
                            <a:rPr lang="en-US" sz="1600" dirty="0"/>
                            <a:t> cm</a:t>
                          </a:r>
                          <a:r>
                            <a:rPr lang="en-US" sz="1600" baseline="30000" dirty="0"/>
                            <a:t>-3</a:t>
                          </a:r>
                          <a:r>
                            <a:rPr lang="en-US" sz="1600" dirty="0"/>
                            <a:t>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0.71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7208447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Defect Level (</a:t>
                          </a:r>
                          <a:r>
                            <a:rPr lang="en-US" sz="1600" dirty="0" err="1"/>
                            <a:t>meV</a:t>
                          </a:r>
                          <a:r>
                            <a:rPr lang="en-US" sz="1600" dirty="0"/>
                            <a:t>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sub>
                              </m:s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𝑺𝑹𝑯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79.6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5540331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Defect Density (m</a:t>
                          </a:r>
                          <a:r>
                            <a:rPr lang="en-US" sz="1600" baseline="30000" dirty="0"/>
                            <a:t>-1</a:t>
                          </a:r>
                          <a:r>
                            <a:rPr lang="en-US" sz="1600" dirty="0"/>
                            <a:t>)</a:t>
                          </a:r>
                          <a:r>
                            <a:rPr lang="en-US" sz="1600" baseline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SRH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31.0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022760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Bloch Overlap Integral</a:t>
                          </a:r>
                          <a:r>
                            <a:rPr lang="en-US" sz="1600" baseline="0" dirty="0"/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53111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9BE0E490-8D5D-82BF-B732-11F427F3F5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85707703"/>
                  </p:ext>
                </p:extLst>
              </p:nvPr>
            </p:nvGraphicFramePr>
            <p:xfrm>
              <a:off x="246284" y="4229147"/>
              <a:ext cx="3439668" cy="134112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2850388">
                      <a:extLst>
                        <a:ext uri="{9D8B030D-6E8A-4147-A177-3AD203B41FA5}">
                          <a16:colId xmlns:a16="http://schemas.microsoft.com/office/drawing/2014/main" val="2047023048"/>
                        </a:ext>
                      </a:extLst>
                    </a:gridCol>
                    <a:gridCol w="589280">
                      <a:extLst>
                        <a:ext uri="{9D8B030D-6E8A-4147-A177-3AD203B41FA5}">
                          <a16:colId xmlns:a16="http://schemas.microsoft.com/office/drawing/2014/main" val="1548109407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14" t="-3636" r="-21154" b="-3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0.71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720844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14" t="-101786" r="-21154" b="-2196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79.6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554033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14" t="-205455" r="-21154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31.0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02276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14" t="-305455" r="-21154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0.50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531115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33C97B17-CE0F-27B0-A8F1-BA2F79D746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5797500"/>
                  </p:ext>
                </p:extLst>
              </p:nvPr>
            </p:nvGraphicFramePr>
            <p:xfrm>
              <a:off x="6340062" y="4229147"/>
              <a:ext cx="3352356" cy="134112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2763076">
                      <a:extLst>
                        <a:ext uri="{9D8B030D-6E8A-4147-A177-3AD203B41FA5}">
                          <a16:colId xmlns:a16="http://schemas.microsoft.com/office/drawing/2014/main" val="2047023048"/>
                        </a:ext>
                      </a:extLst>
                    </a:gridCol>
                    <a:gridCol w="589280">
                      <a:extLst>
                        <a:ext uri="{9D8B030D-6E8A-4147-A177-3AD203B41FA5}">
                          <a16:colId xmlns:a16="http://schemas.microsoft.com/office/drawing/2014/main" val="1548109407"/>
                        </a:ext>
                      </a:extLst>
                    </a:gridCol>
                  </a:tblGrid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Energy Separation (</a:t>
                          </a:r>
                          <a:r>
                            <a:rPr lang="en-US" sz="1600" dirty="0" err="1"/>
                            <a:t>meV</a:t>
                          </a:r>
                          <a:r>
                            <a:rPr lang="en-US" sz="1600" dirty="0"/>
                            <a:t>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𝚫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Loc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4.20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7208447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Loc. State Lifetime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US" sz="1600" dirty="0"/>
                            <a:t>s)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Loc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4.89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5540331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Amplitude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m:rPr>
                                  <m:sty m:val="p"/>
                                </m:rP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sz="1600" b="1" i="0" dirty="0">
                                  <a:latin typeface="Cambria Math" panose="02040503050406030204" pitchFamily="18" charset="0"/>
                                  <a:ea typeface="+mn-ea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sz="1600" b="1" i="1" dirty="0" smtClean="0"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 dirty="0" smtClean="0"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1600" b="1" i="1" dirty="0" smtClean="0"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i="0" dirty="0"/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735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022760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Cont. Lifetime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US" sz="1600" dirty="0"/>
                            <a:t>s)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Cont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531115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33C97B17-CE0F-27B0-A8F1-BA2F79D746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5797500"/>
                  </p:ext>
                </p:extLst>
              </p:nvPr>
            </p:nvGraphicFramePr>
            <p:xfrm>
              <a:off x="6340062" y="4229147"/>
              <a:ext cx="3352356" cy="134112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2763076">
                      <a:extLst>
                        <a:ext uri="{9D8B030D-6E8A-4147-A177-3AD203B41FA5}">
                          <a16:colId xmlns:a16="http://schemas.microsoft.com/office/drawing/2014/main" val="2047023048"/>
                        </a:ext>
                      </a:extLst>
                    </a:gridCol>
                    <a:gridCol w="589280">
                      <a:extLst>
                        <a:ext uri="{9D8B030D-6E8A-4147-A177-3AD203B41FA5}">
                          <a16:colId xmlns:a16="http://schemas.microsoft.com/office/drawing/2014/main" val="1548109407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42" t="-3636" r="-22075" b="-3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4.20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720844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42" t="-101786" r="-22075" b="-2196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4.89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554033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42" t="-205455" r="-22075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735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02276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42" t="-305455" r="-22075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531115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38160B7-2D8B-E49B-747B-4BE12B15AD3E}"/>
              </a:ext>
            </a:extLst>
          </p:cNvPr>
          <p:cNvSpPr txBox="1"/>
          <p:nvPr/>
        </p:nvSpPr>
        <p:spPr>
          <a:xfrm>
            <a:off x="813799" y="1098417"/>
            <a:ext cx="446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Recombination Lifetime Model 100 K – 300 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9F0619-EFBD-63A4-F00C-5717DF6D5BFD}"/>
              </a:ext>
            </a:extLst>
          </p:cNvPr>
          <p:cNvSpPr txBox="1"/>
          <p:nvPr/>
        </p:nvSpPr>
        <p:spPr>
          <a:xfrm>
            <a:off x="6497499" y="1140897"/>
            <a:ext cx="483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Trap-Delayed Recombination Model ~5 K – 150 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23E060-D685-74B6-D156-D1E71E16AF45}"/>
              </a:ext>
            </a:extLst>
          </p:cNvPr>
          <p:cNvSpPr txBox="1"/>
          <p:nvPr/>
        </p:nvSpPr>
        <p:spPr>
          <a:xfrm>
            <a:off x="3685952" y="4162690"/>
            <a:ext cx="24654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From 100 K – 225 K, SRH dominates.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Then drops due to Auger recombination due to large Bloch overlap integral. 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3942D5-FF74-8A4D-C5E7-EA96716A9999}"/>
                  </a:ext>
                </a:extLst>
              </p:cNvPr>
              <p:cNvSpPr txBox="1"/>
              <p:nvPr/>
            </p:nvSpPr>
            <p:spPr>
              <a:xfrm>
                <a:off x="9697539" y="4229147"/>
                <a:ext cx="2494461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Longest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𝑳𝒐𝒄</m:t>
                        </m:r>
                      </m:sub>
                    </m:sSub>
                  </m:oMath>
                </a14:m>
                <a:r>
                  <a:rPr lang="en-US" sz="1600" i="1" dirty="0"/>
                  <a:t> </a:t>
                </a:r>
                <a:r>
                  <a:rPr lang="en-US" sz="1600" dirty="0"/>
                  <a:t>suggesting carriers may remain </a:t>
                </a:r>
                <a:r>
                  <a:rPr lang="en-US" sz="1600" b="1" dirty="0"/>
                  <a:t>trapped for longer intervals</a:t>
                </a:r>
                <a:r>
                  <a:rPr lang="en-US" sz="1600" dirty="0"/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3942D5-FF74-8A4D-C5E7-EA96716A9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7539" y="4229147"/>
                <a:ext cx="2494461" cy="1077218"/>
              </a:xfrm>
              <a:prstGeom prst="rect">
                <a:avLst/>
              </a:prstGeom>
              <a:blipFill>
                <a:blip r:embed="rId6"/>
                <a:stretch>
                  <a:fillRect l="-1467" t="-1705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686124-63CE-D490-56D0-8A1CBDCA2211}"/>
              </a:ext>
            </a:extLst>
          </p:cNvPr>
          <p:cNvCxnSpPr>
            <a:cxnSpLocks/>
          </p:cNvCxnSpPr>
          <p:nvPr/>
        </p:nvCxnSpPr>
        <p:spPr>
          <a:xfrm>
            <a:off x="6096000" y="975421"/>
            <a:ext cx="0" cy="469854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077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85C90-B720-57CD-C604-0E9B535DB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75850-8600-CD3F-1738-987CA7B60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(2) Graded Doping </a:t>
            </a:r>
            <a:r>
              <a:rPr lang="en-US" i="1" dirty="0" err="1"/>
              <a:t>nBn</a:t>
            </a:r>
            <a:endParaRPr lang="en-US" i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83B3A5C-DFB8-5706-E009-98E19B3BD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050752" y="1303946"/>
            <a:ext cx="3840480" cy="28803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21868-6D4C-69A6-193D-9644E6797C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FBCE6-4FF1-C82B-5D61-47A40AEAF1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6622" y="1360382"/>
            <a:ext cx="3745839" cy="28687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EA7C0D-4D92-8862-2003-16548C257CE3}"/>
              </a:ext>
            </a:extLst>
          </p:cNvPr>
          <p:cNvSpPr txBox="1"/>
          <p:nvPr/>
        </p:nvSpPr>
        <p:spPr>
          <a:xfrm>
            <a:off x="813799" y="1098417"/>
            <a:ext cx="446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Recombination Lifetime Model 100 K – 300 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99A7D8-9178-1F35-6974-5B171B64D7C5}"/>
              </a:ext>
            </a:extLst>
          </p:cNvPr>
          <p:cNvSpPr txBox="1"/>
          <p:nvPr/>
        </p:nvSpPr>
        <p:spPr>
          <a:xfrm>
            <a:off x="6497499" y="1140897"/>
            <a:ext cx="483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Trap-Delayed Recombination Model ~5 K – 150 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B11A7E-CDB3-7B07-AB85-9E61192DD721}"/>
              </a:ext>
            </a:extLst>
          </p:cNvPr>
          <p:cNvSpPr txBox="1"/>
          <p:nvPr/>
        </p:nvSpPr>
        <p:spPr>
          <a:xfrm>
            <a:off x="3685952" y="4162690"/>
            <a:ext cx="246546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SRH and Auger are at the same magnitude until about 150 K, neither are dominating in this region. </a:t>
            </a:r>
          </a:p>
          <a:p>
            <a:pPr>
              <a:spcAft>
                <a:spcPts val="600"/>
              </a:spcAft>
            </a:pP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E5AF9A4-B390-AECD-714C-FF18E7FF01A5}"/>
                  </a:ext>
                </a:extLst>
              </p:cNvPr>
              <p:cNvSpPr txBox="1"/>
              <p:nvPr/>
            </p:nvSpPr>
            <p:spPr>
              <a:xfrm>
                <a:off x="9697539" y="4229147"/>
                <a:ext cx="2405045" cy="1154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dirty="0"/>
                  <a:t>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𝐿𝑜𝑐</m:t>
                        </m:r>
                      </m:sub>
                    </m:sSub>
                  </m:oMath>
                </a14:m>
                <a:r>
                  <a:rPr lang="en-US" sz="1600" dirty="0"/>
                  <a:t> and shortest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600" b="0" i="1">
                            <a:latin typeface="Cambria Math" panose="02040503050406030204" pitchFamily="18" charset="0"/>
                          </a:rPr>
                          <m:t>𝐿𝑜𝑐</m:t>
                        </m:r>
                      </m:sub>
                    </m:sSub>
                  </m:oMath>
                </a14:m>
                <a:r>
                  <a:rPr lang="en-US" sz="1600" dirty="0"/>
                  <a:t>  but largest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600" b="1" dirty="0"/>
                  <a:t>.</a:t>
                </a:r>
              </a:p>
              <a:p>
                <a:r>
                  <a:rPr lang="en-US" sz="1600" b="1" dirty="0"/>
                  <a:t>Carriers may escape more easily.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E5AF9A4-B390-AECD-714C-FF18E7FF0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7539" y="4229147"/>
                <a:ext cx="2405045" cy="1154162"/>
              </a:xfrm>
              <a:prstGeom prst="rect">
                <a:avLst/>
              </a:prstGeom>
              <a:blipFill>
                <a:blip r:embed="rId4"/>
                <a:stretch>
                  <a:fillRect l="-1523" t="-1587" r="-1523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162D80-1538-3991-D4EF-8807171D2D8C}"/>
              </a:ext>
            </a:extLst>
          </p:cNvPr>
          <p:cNvCxnSpPr>
            <a:cxnSpLocks/>
          </p:cNvCxnSpPr>
          <p:nvPr/>
        </p:nvCxnSpPr>
        <p:spPr>
          <a:xfrm>
            <a:off x="6096000" y="975421"/>
            <a:ext cx="0" cy="469854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88352AD1-A8EE-D665-3B2B-2A6C9ED5E6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4957238"/>
                  </p:ext>
                </p:extLst>
              </p:nvPr>
            </p:nvGraphicFramePr>
            <p:xfrm>
              <a:off x="251405" y="4223693"/>
              <a:ext cx="3439668" cy="134112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2850388">
                      <a:extLst>
                        <a:ext uri="{9D8B030D-6E8A-4147-A177-3AD203B41FA5}">
                          <a16:colId xmlns:a16="http://schemas.microsoft.com/office/drawing/2014/main" val="2047023048"/>
                        </a:ext>
                      </a:extLst>
                    </a:gridCol>
                    <a:gridCol w="589280">
                      <a:extLst>
                        <a:ext uri="{9D8B030D-6E8A-4147-A177-3AD203B41FA5}">
                          <a16:colId xmlns:a16="http://schemas.microsoft.com/office/drawing/2014/main" val="1548109407"/>
                        </a:ext>
                      </a:extLst>
                    </a:gridCol>
                  </a:tblGrid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Doping Density</a:t>
                          </a:r>
                          <a:r>
                            <a:rPr lang="en-US" sz="1600" baseline="0" dirty="0"/>
                            <a:t> </a:t>
                          </a:r>
                          <a:r>
                            <a:rPr lang="en-US" sz="1600" dirty="0"/>
                            <a:t>(x10</a:t>
                          </a:r>
                          <a:r>
                            <a:rPr lang="en-US" sz="1600" baseline="30000" dirty="0"/>
                            <a:t>15</a:t>
                          </a:r>
                          <a:r>
                            <a:rPr lang="en-US" sz="1600" dirty="0"/>
                            <a:t> cm</a:t>
                          </a:r>
                          <a:r>
                            <a:rPr lang="en-US" sz="1600" baseline="30000" dirty="0"/>
                            <a:t>-3</a:t>
                          </a:r>
                          <a:r>
                            <a:rPr lang="en-US" sz="1600" dirty="0"/>
                            <a:t>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6.29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7208447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Defect Level (</a:t>
                          </a:r>
                          <a:r>
                            <a:rPr lang="en-US" sz="1600" dirty="0" err="1"/>
                            <a:t>meV</a:t>
                          </a:r>
                          <a:r>
                            <a:rPr lang="en-US" sz="1600" dirty="0"/>
                            <a:t>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sub>
                              </m:s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𝑺𝑹𝑯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1.65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5540331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Defect Density (m</a:t>
                          </a:r>
                          <a:r>
                            <a:rPr lang="en-US" sz="1600" baseline="30000" dirty="0"/>
                            <a:t>-1</a:t>
                          </a:r>
                          <a:r>
                            <a:rPr lang="en-US" sz="1600" dirty="0"/>
                            <a:t>)</a:t>
                          </a:r>
                          <a:r>
                            <a:rPr lang="en-US" sz="1600" baseline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SRH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6.21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022760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Bloch Overlap Integral</a:t>
                          </a:r>
                          <a:r>
                            <a:rPr lang="en-US" sz="1600" baseline="0" dirty="0"/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53111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88352AD1-A8EE-D665-3B2B-2A6C9ED5E6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4957238"/>
                  </p:ext>
                </p:extLst>
              </p:nvPr>
            </p:nvGraphicFramePr>
            <p:xfrm>
              <a:off x="251405" y="4223693"/>
              <a:ext cx="3439668" cy="134112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2850388">
                      <a:extLst>
                        <a:ext uri="{9D8B030D-6E8A-4147-A177-3AD203B41FA5}">
                          <a16:colId xmlns:a16="http://schemas.microsoft.com/office/drawing/2014/main" val="2047023048"/>
                        </a:ext>
                      </a:extLst>
                    </a:gridCol>
                    <a:gridCol w="589280">
                      <a:extLst>
                        <a:ext uri="{9D8B030D-6E8A-4147-A177-3AD203B41FA5}">
                          <a16:colId xmlns:a16="http://schemas.microsoft.com/office/drawing/2014/main" val="1548109407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4" t="-3636" r="-21154" b="-3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6.29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720844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4" t="-101786" r="-21154" b="-2196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1.65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554033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4" t="-205455" r="-21154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6.21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02276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4" t="-305455" r="-21154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0.15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531115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854B7C9-6B3A-6172-71CE-941CA914A7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1371261"/>
                  </p:ext>
                </p:extLst>
              </p:nvPr>
            </p:nvGraphicFramePr>
            <p:xfrm>
              <a:off x="6320403" y="4229147"/>
              <a:ext cx="3404744" cy="134112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2763076">
                      <a:extLst>
                        <a:ext uri="{9D8B030D-6E8A-4147-A177-3AD203B41FA5}">
                          <a16:colId xmlns:a16="http://schemas.microsoft.com/office/drawing/2014/main" val="2047023048"/>
                        </a:ext>
                      </a:extLst>
                    </a:gridCol>
                    <a:gridCol w="641668">
                      <a:extLst>
                        <a:ext uri="{9D8B030D-6E8A-4147-A177-3AD203B41FA5}">
                          <a16:colId xmlns:a16="http://schemas.microsoft.com/office/drawing/2014/main" val="1548109407"/>
                        </a:ext>
                      </a:extLst>
                    </a:gridCol>
                  </a:tblGrid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Energy Separation (</a:t>
                          </a:r>
                          <a:r>
                            <a:rPr lang="en-US" sz="1600" dirty="0" err="1"/>
                            <a:t>meV</a:t>
                          </a:r>
                          <a:r>
                            <a:rPr lang="en-US" sz="1600" dirty="0"/>
                            <a:t>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𝚫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Loc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2.80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7208447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Loc. State Lifetime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US" sz="1600" dirty="0"/>
                            <a:t>s)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Loc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1.89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5540331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Amplitude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m:rPr>
                                  <m:sty m:val="p"/>
                                </m:rP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sz="1600" b="1" i="0" dirty="0">
                                  <a:latin typeface="Cambria Math" panose="02040503050406030204" pitchFamily="18" charset="0"/>
                                  <a:ea typeface="+mn-ea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sz="1600" b="1" i="1" dirty="0" smtClean="0"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 dirty="0" smtClean="0"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1600" b="1" i="1" dirty="0" smtClean="0"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i="0" dirty="0"/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1970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022760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Cont. Lifetime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US" sz="1600" dirty="0"/>
                            <a:t>s)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Cont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531115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C854B7C9-6B3A-6172-71CE-941CA914A7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1371261"/>
                  </p:ext>
                </p:extLst>
              </p:nvPr>
            </p:nvGraphicFramePr>
            <p:xfrm>
              <a:off x="6320403" y="4229147"/>
              <a:ext cx="3404744" cy="134112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2763076">
                      <a:extLst>
                        <a:ext uri="{9D8B030D-6E8A-4147-A177-3AD203B41FA5}">
                          <a16:colId xmlns:a16="http://schemas.microsoft.com/office/drawing/2014/main" val="2047023048"/>
                        </a:ext>
                      </a:extLst>
                    </a:gridCol>
                    <a:gridCol w="641668">
                      <a:extLst>
                        <a:ext uri="{9D8B030D-6E8A-4147-A177-3AD203B41FA5}">
                          <a16:colId xmlns:a16="http://schemas.microsoft.com/office/drawing/2014/main" val="1548109407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20" t="-3636" r="-23789" b="-3254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2.80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720844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20" t="-101786" r="-23789" b="-2196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1.89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554033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20" t="-205455" r="-23789" b="-1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1970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02276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20" t="-305455" r="-23789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531115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48915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FEC0DA-26F1-034F-D0F2-D6697AC76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47FC0-EBCC-707C-F267-45EE31D73F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 descr="A group of square pieces of metal&#10;&#10;AI-generated content may be incorrect.">
            <a:extLst>
              <a:ext uri="{FF2B5EF4-FFF2-40B4-BE49-F238E27FC236}">
                <a16:creationId xmlns:a16="http://schemas.microsoft.com/office/drawing/2014/main" id="{A946A758-C562-B35C-3E11-B3B4F06C55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096" t="50371" r="2450"/>
          <a:stretch>
            <a:fillRect/>
          </a:stretch>
        </p:blipFill>
        <p:spPr>
          <a:xfrm>
            <a:off x="8791486" y="1083389"/>
            <a:ext cx="1251332" cy="1325564"/>
          </a:xfrm>
          <a:prstGeom prst="rect">
            <a:avLst/>
          </a:prstGeom>
        </p:spPr>
      </p:pic>
      <p:pic>
        <p:nvPicPr>
          <p:cNvPr id="17" name="Picture 16" descr="A diagram of a waveform&#10;&#10;AI-generated content may be incorrect.">
            <a:extLst>
              <a:ext uri="{FF2B5EF4-FFF2-40B4-BE49-F238E27FC236}">
                <a16:creationId xmlns:a16="http://schemas.microsoft.com/office/drawing/2014/main" id="{56489FCB-C3A0-88D6-BBB2-D8F476DD6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244" y="3766331"/>
            <a:ext cx="2615756" cy="2001885"/>
          </a:xfrm>
          <a:prstGeom prst="rect">
            <a:avLst/>
          </a:prstGeom>
        </p:spPr>
      </p:pic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40FF1A7-094D-C20B-FE4C-392D874095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798"/>
          <a:stretch>
            <a:fillRect/>
          </a:stretch>
        </p:blipFill>
        <p:spPr>
          <a:xfrm>
            <a:off x="8669642" y="2719334"/>
            <a:ext cx="1495020" cy="17781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815CC9-82BC-D42E-D2C0-9A66E0CB0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166" y="2016307"/>
            <a:ext cx="1495020" cy="116189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923FE9-F566-D710-F541-EE2745EAD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073" y="1773261"/>
            <a:ext cx="8140430" cy="36703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Optical and Structural Properties of Group-IV Oxides Produced by Rapid Thermal Annealing</a:t>
            </a:r>
          </a:p>
          <a:p>
            <a:pPr lvl="1"/>
            <a:r>
              <a:rPr lang="en-US" dirty="0"/>
              <a:t>Experimental Methods</a:t>
            </a:r>
          </a:p>
          <a:p>
            <a:pPr lvl="1"/>
            <a:r>
              <a:rPr lang="en-US" dirty="0"/>
              <a:t>Rapid Thermal Oxidation</a:t>
            </a:r>
          </a:p>
          <a:p>
            <a:pPr lvl="1"/>
            <a:r>
              <a:rPr lang="en-US" dirty="0"/>
              <a:t>Ge on Si Results</a:t>
            </a:r>
          </a:p>
          <a:p>
            <a:pPr lvl="1"/>
            <a:r>
              <a:rPr lang="en-US" dirty="0" err="1"/>
              <a:t>GeSn</a:t>
            </a:r>
            <a:r>
              <a:rPr lang="en-US" dirty="0"/>
              <a:t> on Si Results</a:t>
            </a:r>
          </a:p>
          <a:p>
            <a:r>
              <a:rPr lang="en-US" b="1" dirty="0"/>
              <a:t>Temperature-Dependent Recombination Rate Analysis of Minority Carrier Lifetime in Mid-Wave Infrared Antimonide-Based Devices</a:t>
            </a:r>
          </a:p>
          <a:p>
            <a:pPr lvl="1"/>
            <a:r>
              <a:rPr lang="en-US" dirty="0"/>
              <a:t>Recombination</a:t>
            </a:r>
          </a:p>
          <a:p>
            <a:pPr lvl="1"/>
            <a:r>
              <a:rPr lang="en-US" dirty="0"/>
              <a:t>Previous Observations-Strain Engineering &amp; Localization Effects</a:t>
            </a:r>
          </a:p>
          <a:p>
            <a:pPr lvl="1"/>
            <a:r>
              <a:rPr lang="en-US" dirty="0"/>
              <a:t>Methodology</a:t>
            </a:r>
          </a:p>
          <a:p>
            <a:pPr lvl="1"/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0894352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24ABA-E79F-02A4-8D45-75E7BB097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4D33C-A386-F825-DB77-D3E01DAAA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(3) </a:t>
            </a:r>
            <a:r>
              <a:rPr lang="en-US" dirty="0" err="1"/>
              <a:t>InAs</a:t>
            </a:r>
            <a:r>
              <a:rPr lang="en-US" dirty="0"/>
              <a:t>/</a:t>
            </a:r>
            <a:r>
              <a:rPr lang="en-US" dirty="0" err="1"/>
              <a:t>InAsSb</a:t>
            </a:r>
            <a:r>
              <a:rPr lang="en-US" dirty="0"/>
              <a:t> SL</a:t>
            </a:r>
            <a:endParaRPr lang="en-US" i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3C70A88-06D7-3C79-5183-57FAE956A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050752" y="1303946"/>
            <a:ext cx="3840480" cy="28803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51BBB-F282-77A6-1427-C817BC2E3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C130C7-CE9C-3FFF-E960-93A8255B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6622" y="1360382"/>
            <a:ext cx="3745839" cy="28687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CE1781-70F8-C750-8AE3-B7A5BFAA8EB9}"/>
              </a:ext>
            </a:extLst>
          </p:cNvPr>
          <p:cNvSpPr txBox="1"/>
          <p:nvPr/>
        </p:nvSpPr>
        <p:spPr>
          <a:xfrm>
            <a:off x="813799" y="1098417"/>
            <a:ext cx="446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Recombination Lifetime Model 100 K – 300 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A0A751-AA64-B882-61C3-C912B1B7B78D}"/>
              </a:ext>
            </a:extLst>
          </p:cNvPr>
          <p:cNvSpPr txBox="1"/>
          <p:nvPr/>
        </p:nvSpPr>
        <p:spPr>
          <a:xfrm>
            <a:off x="6497499" y="1140897"/>
            <a:ext cx="483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Trap-Delayed Recombination Model ~5 K – 125 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2B368C-03F8-E0E6-3CF4-D5F344CE066E}"/>
              </a:ext>
            </a:extLst>
          </p:cNvPr>
          <p:cNvSpPr txBox="1"/>
          <p:nvPr/>
        </p:nvSpPr>
        <p:spPr>
          <a:xfrm>
            <a:off x="3685952" y="4162690"/>
            <a:ext cx="2465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From 100 K – 200 K, SRH dominates.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From 200 K – 300 K, Auger dominates. </a:t>
            </a:r>
          </a:p>
          <a:p>
            <a:pPr>
              <a:spcAft>
                <a:spcPts val="600"/>
              </a:spcAft>
            </a:pP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1850D5-4EE2-4973-256C-353002D546F9}"/>
                  </a:ext>
                </a:extLst>
              </p:cNvPr>
              <p:cNvSpPr txBox="1"/>
              <p:nvPr/>
            </p:nvSpPr>
            <p:spPr>
              <a:xfrm>
                <a:off x="9697539" y="4229147"/>
                <a:ext cx="2405045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Largest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𝐿𝑜𝑐</m:t>
                        </m:r>
                      </m:sub>
                    </m:sSub>
                  </m:oMath>
                </a14:m>
                <a:r>
                  <a:rPr lang="en-US" sz="1600" dirty="0"/>
                  <a:t> indicate </a:t>
                </a:r>
                <a:r>
                  <a:rPr lang="en-US" sz="1600" b="1" dirty="0"/>
                  <a:t>stronger confinement </a:t>
                </a:r>
                <a:r>
                  <a:rPr lang="en-US" sz="1600" dirty="0"/>
                  <a:t>of carriers from structural disorder in SL.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1850D5-4EE2-4973-256C-353002D54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7539" y="4229147"/>
                <a:ext cx="2405045" cy="1077218"/>
              </a:xfrm>
              <a:prstGeom prst="rect">
                <a:avLst/>
              </a:prstGeom>
              <a:blipFill>
                <a:blip r:embed="rId4"/>
                <a:stretch>
                  <a:fillRect l="-1523" t="-1705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AFEADC-35DF-E821-70E3-5026853A17D9}"/>
              </a:ext>
            </a:extLst>
          </p:cNvPr>
          <p:cNvCxnSpPr>
            <a:cxnSpLocks/>
          </p:cNvCxnSpPr>
          <p:nvPr/>
        </p:nvCxnSpPr>
        <p:spPr>
          <a:xfrm>
            <a:off x="6096000" y="975421"/>
            <a:ext cx="0" cy="469854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2B0B8E47-0555-C565-3A52-B5E42DB72F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5613146"/>
                  </p:ext>
                </p:extLst>
              </p:nvPr>
            </p:nvGraphicFramePr>
            <p:xfrm>
              <a:off x="251405" y="4212934"/>
              <a:ext cx="3439668" cy="134112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2850388">
                      <a:extLst>
                        <a:ext uri="{9D8B030D-6E8A-4147-A177-3AD203B41FA5}">
                          <a16:colId xmlns:a16="http://schemas.microsoft.com/office/drawing/2014/main" val="2047023048"/>
                        </a:ext>
                      </a:extLst>
                    </a:gridCol>
                    <a:gridCol w="589280">
                      <a:extLst>
                        <a:ext uri="{9D8B030D-6E8A-4147-A177-3AD203B41FA5}">
                          <a16:colId xmlns:a16="http://schemas.microsoft.com/office/drawing/2014/main" val="1548109407"/>
                        </a:ext>
                      </a:extLst>
                    </a:gridCol>
                  </a:tblGrid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Doping Density</a:t>
                          </a:r>
                          <a:r>
                            <a:rPr lang="en-US" sz="1600" baseline="0" dirty="0"/>
                            <a:t> </a:t>
                          </a:r>
                          <a:r>
                            <a:rPr lang="en-US" sz="1600" dirty="0"/>
                            <a:t>(x10</a:t>
                          </a:r>
                          <a:r>
                            <a:rPr lang="en-US" sz="1600" baseline="30000" dirty="0"/>
                            <a:t>15</a:t>
                          </a:r>
                          <a:r>
                            <a:rPr lang="en-US" sz="1600" dirty="0"/>
                            <a:t> cm</a:t>
                          </a:r>
                          <a:r>
                            <a:rPr lang="en-US" sz="1600" baseline="30000" dirty="0"/>
                            <a:t>-3</a:t>
                          </a:r>
                          <a:r>
                            <a:rPr lang="en-US" sz="1600" dirty="0"/>
                            <a:t>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0.79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7208447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Defect Level (</a:t>
                          </a:r>
                          <a:r>
                            <a:rPr lang="en-US" sz="1600" dirty="0" err="1"/>
                            <a:t>meV</a:t>
                          </a:r>
                          <a:r>
                            <a:rPr lang="en-US" sz="1600" dirty="0"/>
                            <a:t>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sub>
                              </m:s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𝑺𝑹𝑯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108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5540331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Defect Density (m</a:t>
                          </a:r>
                          <a:r>
                            <a:rPr lang="en-US" sz="1600" baseline="30000" dirty="0"/>
                            <a:t>-1</a:t>
                          </a:r>
                          <a:r>
                            <a:rPr lang="en-US" sz="1600" dirty="0"/>
                            <a:t>)</a:t>
                          </a:r>
                          <a:r>
                            <a:rPr lang="en-US" sz="1600" baseline="0" dirty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𝝈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SRH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11.7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022760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Bloch Overlap Integral</a:t>
                          </a:r>
                          <a:r>
                            <a:rPr lang="en-US" sz="1600" baseline="0" dirty="0"/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𝑭</m:t>
                                      </m:r>
                                    </m:e>
                                    <m:sub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0.19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531115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2B0B8E47-0555-C565-3A52-B5E42DB72F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5613146"/>
                  </p:ext>
                </p:extLst>
              </p:nvPr>
            </p:nvGraphicFramePr>
            <p:xfrm>
              <a:off x="251405" y="4212934"/>
              <a:ext cx="3439668" cy="134112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2850388">
                      <a:extLst>
                        <a:ext uri="{9D8B030D-6E8A-4147-A177-3AD203B41FA5}">
                          <a16:colId xmlns:a16="http://schemas.microsoft.com/office/drawing/2014/main" val="2047023048"/>
                        </a:ext>
                      </a:extLst>
                    </a:gridCol>
                    <a:gridCol w="589280">
                      <a:extLst>
                        <a:ext uri="{9D8B030D-6E8A-4147-A177-3AD203B41FA5}">
                          <a16:colId xmlns:a16="http://schemas.microsoft.com/office/drawing/2014/main" val="1548109407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4" t="-5455" r="-21154" b="-3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0.79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720844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4" t="-103571" r="-21154" b="-2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108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554033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4" t="-207273" r="-21154" b="-1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11.7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02276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14" t="-307273" r="-21154" b="-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0.19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531115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CB4B3552-DF79-787D-33AB-F0BD9D8CA4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3274499"/>
                  </p:ext>
                </p:extLst>
              </p:nvPr>
            </p:nvGraphicFramePr>
            <p:xfrm>
              <a:off x="6320403" y="4212934"/>
              <a:ext cx="3352356" cy="134112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2763076">
                      <a:extLst>
                        <a:ext uri="{9D8B030D-6E8A-4147-A177-3AD203B41FA5}">
                          <a16:colId xmlns:a16="http://schemas.microsoft.com/office/drawing/2014/main" val="2047023048"/>
                        </a:ext>
                      </a:extLst>
                    </a:gridCol>
                    <a:gridCol w="589280">
                      <a:extLst>
                        <a:ext uri="{9D8B030D-6E8A-4147-A177-3AD203B41FA5}">
                          <a16:colId xmlns:a16="http://schemas.microsoft.com/office/drawing/2014/main" val="1548109407"/>
                        </a:ext>
                      </a:extLst>
                    </a:gridCol>
                  </a:tblGrid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Energy Separation (</a:t>
                          </a:r>
                          <a:r>
                            <a:rPr lang="en-US" sz="1600" dirty="0" err="1"/>
                            <a:t>meV</a:t>
                          </a:r>
                          <a:r>
                            <a:rPr lang="en-US" sz="1600" dirty="0"/>
                            <a:t>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𝚫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Loc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12.5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7208447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Loc. State Lifetime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US" sz="1600" dirty="0"/>
                            <a:t>s)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Loc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3.65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5540331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Amplitude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  <m:r>
                                <m:rPr>
                                  <m:sty m:val="p"/>
                                </m:rPr>
                                <a:rPr lang="en-US" sz="16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lang="en-US" sz="1600" b="1" i="0" dirty="0">
                                  <a:latin typeface="Cambria Math" panose="02040503050406030204" pitchFamily="18" charset="0"/>
                                  <a:ea typeface="+mn-ea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en-US" sz="1600" b="1" i="1" dirty="0" smtClean="0"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 dirty="0" smtClean="0"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1600" b="1" i="1" dirty="0" smtClean="0"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i="0" dirty="0"/>
                            <a:t>)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396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022760"/>
                      </a:ext>
                    </a:extLst>
                  </a:tr>
                  <a:tr h="184774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Cont. Lifetime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US" sz="1600" dirty="0"/>
                            <a:t>s)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Cont</m:t>
                                  </m:r>
                                </m:sub>
                              </m:sSub>
                            </m:oMath>
                          </a14:m>
                          <a:endParaRPr lang="en-US" sz="160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0.65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531115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CB4B3552-DF79-787D-33AB-F0BD9D8CA4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3274499"/>
                  </p:ext>
                </p:extLst>
              </p:nvPr>
            </p:nvGraphicFramePr>
            <p:xfrm>
              <a:off x="6320403" y="4212934"/>
              <a:ext cx="3352356" cy="1341120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2763076">
                      <a:extLst>
                        <a:ext uri="{9D8B030D-6E8A-4147-A177-3AD203B41FA5}">
                          <a16:colId xmlns:a16="http://schemas.microsoft.com/office/drawing/2014/main" val="2047023048"/>
                        </a:ext>
                      </a:extLst>
                    </a:gridCol>
                    <a:gridCol w="589280">
                      <a:extLst>
                        <a:ext uri="{9D8B030D-6E8A-4147-A177-3AD203B41FA5}">
                          <a16:colId xmlns:a16="http://schemas.microsoft.com/office/drawing/2014/main" val="1548109407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20" t="-5455" r="-21806" b="-3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12.5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8720844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20" t="-103571" r="-21806" b="-2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3.65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0554033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20" t="-207273" r="-21806" b="-1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396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02276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20" t="-307273" r="-21806" b="-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0.65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531115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37079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942BB-5DA3-33B2-1618-570005A27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1B06F-2127-1844-4ADE-3E7EBF6CA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Demonstrated the temperature-dependent analysis of the minority carrier lifetime using </a:t>
            </a:r>
            <a:r>
              <a:rPr lang="en-US" b="1" dirty="0"/>
              <a:t>time-resolved photoluminescence</a:t>
            </a:r>
            <a:r>
              <a:rPr lang="en-US" dirty="0"/>
              <a:t>. </a:t>
            </a:r>
          </a:p>
          <a:p>
            <a:r>
              <a:rPr lang="en-US" b="1" dirty="0"/>
              <a:t>Dominant recombination mechanisms and the effects of localization </a:t>
            </a:r>
            <a:r>
              <a:rPr lang="en-US" dirty="0"/>
              <a:t>were determined by the </a:t>
            </a:r>
            <a:r>
              <a:rPr lang="en-US" i="1" dirty="0"/>
              <a:t>Recombination Lifetime </a:t>
            </a:r>
            <a:r>
              <a:rPr lang="en-US" dirty="0"/>
              <a:t>and the </a:t>
            </a:r>
            <a:r>
              <a:rPr lang="en-US" i="1" dirty="0"/>
              <a:t>Trap-Delayed Recombination Model</a:t>
            </a:r>
            <a:r>
              <a:rPr lang="en-US" dirty="0"/>
              <a:t>. </a:t>
            </a:r>
          </a:p>
          <a:p>
            <a:r>
              <a:rPr lang="en-US" dirty="0"/>
              <a:t>The minority carrier lifetime can be affected by different factors like strain engineering or depend on the device.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28A74-8F08-4876-E4B3-4614D9203B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622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0493-ACE4-D045-0ACE-C024935D69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BE94C3-F724-2803-A251-54DA10205E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E66BA-781B-9B41-882E-20C6B53A2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3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F3C1C5D-832E-9B6A-2944-D9290E1F38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Engineering semiconductors to have </a:t>
                </a:r>
                <a:r>
                  <a:rPr lang="en-US" b="1" dirty="0"/>
                  <a:t>tunable infrared absorption</a:t>
                </a:r>
              </a:p>
              <a:p>
                <a:pPr lvl="1"/>
                <a:r>
                  <a:rPr lang="en-US" dirty="0"/>
                  <a:t>Short-Wave (0.9-2.5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dirty="0"/>
                  <a:t>), Mid-Wave (3-5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dirty="0"/>
                  <a:t>), Long-Wave (8-14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Ge-based and </a:t>
                </a:r>
                <a:r>
                  <a:rPr lang="en-US" dirty="0" err="1"/>
                  <a:t>GeSn</a:t>
                </a:r>
                <a:r>
                  <a:rPr lang="en-US" dirty="0"/>
                  <a:t>-based devices are commonly used in Complimentary Metal-Oxide-Semiconductor </a:t>
                </a:r>
                <a:r>
                  <a:rPr lang="en-US" b="1" dirty="0"/>
                  <a:t>(CMOS) devices</a:t>
                </a:r>
                <a:r>
                  <a:rPr lang="en-US" dirty="0"/>
                  <a:t>.</a:t>
                </a:r>
              </a:p>
              <a:p>
                <a:r>
                  <a:rPr lang="en-US" b="1" dirty="0"/>
                  <a:t>Passivation</a:t>
                </a:r>
                <a:r>
                  <a:rPr lang="en-US" dirty="0"/>
                  <a:t> </a:t>
                </a:r>
                <a:r>
                  <a:rPr lang="en-US" b="1" dirty="0"/>
                  <a:t>is utilized in device fabrication </a:t>
                </a:r>
                <a:r>
                  <a:rPr lang="en-US" dirty="0"/>
                  <a:t>making it important to understand the surface’s thermal stability.</a:t>
                </a:r>
              </a:p>
              <a:p>
                <a:r>
                  <a:rPr lang="en-US" dirty="0"/>
                  <a:t>Mid-Wave are often made with </a:t>
                </a:r>
                <a:r>
                  <a:rPr lang="en-US" b="1" dirty="0"/>
                  <a:t>III-V materials, like In(Ga)As/</a:t>
                </a:r>
                <a:r>
                  <a:rPr lang="en-US" b="1" dirty="0" err="1"/>
                  <a:t>InAsSb</a:t>
                </a:r>
                <a:r>
                  <a:rPr lang="en-US" b="1" dirty="0"/>
                  <a:t> </a:t>
                </a:r>
                <a:r>
                  <a:rPr lang="en-US" dirty="0"/>
                  <a:t>superlattices. </a:t>
                </a:r>
              </a:p>
              <a:p>
                <a:r>
                  <a:rPr lang="en-US" dirty="0"/>
                  <a:t>Used in telecommunications, thermal imaging, and missile tracking.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F3C1C5D-832E-9B6A-2944-D9290E1F38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3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9E6E050-D20B-B355-75DB-3142AAF2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1F13D-0FE4-7C0A-0F7D-1EC6ACA8B3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728046-046C-A265-E9F2-6FCE7F2A33FA}"/>
              </a:ext>
            </a:extLst>
          </p:cNvPr>
          <p:cNvSpPr txBox="1"/>
          <p:nvPr/>
        </p:nvSpPr>
        <p:spPr>
          <a:xfrm>
            <a:off x="5915106" y="5829864"/>
            <a:ext cx="510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O. Concepcion et al., Adv. Mater. </a:t>
            </a:r>
            <a:r>
              <a:rPr lang="en-US" sz="1200" b="1" dirty="0">
                <a:solidFill>
                  <a:schemeClr val="bg1"/>
                </a:solidFill>
              </a:rPr>
              <a:t>37</a:t>
            </a:r>
            <a:r>
              <a:rPr lang="en-US" sz="1200" dirty="0">
                <a:solidFill>
                  <a:schemeClr val="bg1"/>
                </a:solidFill>
              </a:rPr>
              <a:t>, (2025)</a:t>
            </a:r>
          </a:p>
          <a:p>
            <a:r>
              <a:rPr lang="en-US" sz="1200" dirty="0">
                <a:solidFill>
                  <a:schemeClr val="bg1"/>
                </a:solidFill>
              </a:rPr>
              <a:t>W. Wang et al., Appl. Surf. Sci. 425, 95 (2017)</a:t>
            </a:r>
          </a:p>
          <a:p>
            <a:r>
              <a:rPr lang="en-US" sz="1200" dirty="0">
                <a:solidFill>
                  <a:schemeClr val="bg1"/>
                </a:solidFill>
              </a:rPr>
              <a:t>R. Carrasco et al., J. Appl. Phys. </a:t>
            </a:r>
            <a:r>
              <a:rPr lang="en-US" sz="1200" b="1" dirty="0">
                <a:solidFill>
                  <a:schemeClr val="bg1"/>
                </a:solidFill>
              </a:rPr>
              <a:t>129</a:t>
            </a:r>
            <a:r>
              <a:rPr lang="en-US" sz="1200" dirty="0">
                <a:solidFill>
                  <a:schemeClr val="bg1"/>
                </a:solidFill>
              </a:rPr>
              <a:t>, 184501 (2021).</a:t>
            </a:r>
          </a:p>
        </p:txBody>
      </p:sp>
    </p:spTree>
    <p:extLst>
      <p:ext uri="{BB962C8B-B14F-4D97-AF65-F5344CB8AC3E}">
        <p14:creationId xmlns:p14="http://schemas.microsoft.com/office/powerpoint/2010/main" val="3538026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2553C-8912-4BC3-6E35-FC4B9C87D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91EE2F-0A15-79A2-A79E-60D8E66071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Optical and Structural Properties of Group-IV Oxides Produced by Rapid Thermal Annealing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6C4FC04-C6F3-6063-6FE0-8173049688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E5290E-9B5E-6016-5F44-7EB27E098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173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EAAC1-CEF4-5F10-0FF7-E89810782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948C7-10B5-850E-A9CE-DB2FEFFC4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Reciprocal Space &amp; Bragg’s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0C7E4B-21FB-503D-5E19-186783D67B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2881" y="1371600"/>
                <a:ext cx="6995346" cy="4524374"/>
              </a:xfrm>
              <a:custGeom>
                <a:avLst/>
                <a:gdLst>
                  <a:gd name="connsiteX0" fmla="*/ 0 w 6995346"/>
                  <a:gd name="connsiteY0" fmla="*/ 0 h 4524374"/>
                  <a:gd name="connsiteX1" fmla="*/ 6995346 w 6995346"/>
                  <a:gd name="connsiteY1" fmla="*/ 0 h 4524374"/>
                  <a:gd name="connsiteX2" fmla="*/ 6995346 w 6995346"/>
                  <a:gd name="connsiteY2" fmla="*/ 4524374 h 4524374"/>
                  <a:gd name="connsiteX3" fmla="*/ 0 w 6995346"/>
                  <a:gd name="connsiteY3" fmla="*/ 4524374 h 4524374"/>
                  <a:gd name="connsiteX4" fmla="*/ 0 w 6995346"/>
                  <a:gd name="connsiteY4" fmla="*/ 0 h 452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95346" h="4524374" fill="none" extrusionOk="0">
                    <a:moveTo>
                      <a:pt x="0" y="0"/>
                    </a:moveTo>
                    <a:cubicBezTo>
                      <a:pt x="1078516" y="-49533"/>
                      <a:pt x="4138851" y="-14809"/>
                      <a:pt x="6995346" y="0"/>
                    </a:cubicBezTo>
                    <a:cubicBezTo>
                      <a:pt x="7082985" y="1237531"/>
                      <a:pt x="6922667" y="2778870"/>
                      <a:pt x="6995346" y="4524374"/>
                    </a:cubicBezTo>
                    <a:cubicBezTo>
                      <a:pt x="3637315" y="4476143"/>
                      <a:pt x="2194501" y="4608829"/>
                      <a:pt x="0" y="4524374"/>
                    </a:cubicBezTo>
                    <a:cubicBezTo>
                      <a:pt x="-38581" y="2380496"/>
                      <a:pt x="63341" y="2098468"/>
                      <a:pt x="0" y="0"/>
                    </a:cubicBezTo>
                    <a:close/>
                  </a:path>
                  <a:path w="6995346" h="4524374" stroke="0" extrusionOk="0">
                    <a:moveTo>
                      <a:pt x="0" y="0"/>
                    </a:moveTo>
                    <a:cubicBezTo>
                      <a:pt x="3062685" y="118645"/>
                      <a:pt x="4949257" y="116012"/>
                      <a:pt x="6995346" y="0"/>
                    </a:cubicBezTo>
                    <a:cubicBezTo>
                      <a:pt x="6862464" y="1563311"/>
                      <a:pt x="7080297" y="3486669"/>
                      <a:pt x="6995346" y="4524374"/>
                    </a:cubicBezTo>
                    <a:cubicBezTo>
                      <a:pt x="5056449" y="4658974"/>
                      <a:pt x="2680344" y="4367178"/>
                      <a:pt x="0" y="4524374"/>
                    </a:cubicBezTo>
                    <a:cubicBezTo>
                      <a:pt x="-20187" y="3521161"/>
                      <a:pt x="-152480" y="2147697"/>
                      <a:pt x="0" y="0"/>
                    </a:cubicBezTo>
                    <a:close/>
                  </a:path>
                </a:pathLst>
              </a:custGeom>
              <a:ln>
                <a:noFill/>
                <a:extLst>
                  <a:ext uri="{C807C97D-BFC1-408E-A445-0C87EB9F89A2}">
                    <ask:lineSketchStyleProps xmlns:ask="http://schemas.microsoft.com/office/drawing/2018/sketchyshapes" sd="1219033472"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b="1" dirty="0"/>
                  <a:t>Crystal = Lattice + Basis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1600" dirty="0"/>
                  <a:t>Lattice – points with identical orientation throughout an array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US" sz="1600" dirty="0"/>
                  <a:t>Basis – identical groups of atoms attached to a lattice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/>
                  <a:t>Each point defined by a </a:t>
                </a:r>
                <a:r>
                  <a:rPr lang="en-US" sz="2000" b="1" dirty="0"/>
                  <a:t>Position Vector </a:t>
                </a:r>
                <a:r>
                  <a:rPr lang="en-US" sz="2000" dirty="0"/>
                  <a:t>in real space       </a:t>
                </a:r>
                <a:endParaRPr lang="en-US" sz="2000" b="1" i="0" dirty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s-ES" sz="20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s-ES" sz="2000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2000" i="1" dirty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s-ES" sz="2000" i="1" dirty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  <m:r>
                        <a:rPr lang="es-ES" sz="20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s-ES" sz="20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s-ES" sz="20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S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s-ES" sz="20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s-ES" sz="2000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s-ES" sz="20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s-ES" sz="20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S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s-ES" sz="20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a:rPr lang="es-ES" sz="2000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S" sz="20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0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s-ES" sz="2000" i="1" dirty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s-ES" sz="20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S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000" i="1" dirty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s-ES" sz="2000" i="1" dirty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  <a:p>
                <a:pPr>
                  <a:lnSpc>
                    <a:spcPct val="120000"/>
                  </a:lnSpc>
                </a:pPr>
                <a:r>
                  <a:rPr lang="en-US" sz="2000" dirty="0"/>
                  <a:t>Lattice planes are described by the orientation and spacing of the atomic layers, defined by </a:t>
                </a:r>
                <a:r>
                  <a:rPr lang="en-US" sz="2000" b="1" dirty="0"/>
                  <a:t>Reciprocal Space Vectors 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2000" i="1" dirty="0" err="1">
                                <a:latin typeface="Cambria Math" panose="02040503050406030204" pitchFamily="18" charset="0"/>
                              </a:rPr>
                              <m:t>h𝑘𝑙</m:t>
                            </m:r>
                          </m:sub>
                        </m:sSub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000" dirty="0"/>
                  <a:t>X-ray reflections of the crystals are determined by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acc>
                  </m:oMath>
                </a14:m>
                <a:r>
                  <a:rPr lang="en-US" sz="2000" dirty="0"/>
                  <a:t> and the </a:t>
                </a:r>
                <a:r>
                  <a:rPr lang="en-US" sz="2000" b="1" dirty="0"/>
                  <a:t>Elastic Scattering Theory </a:t>
                </a:r>
                <a:r>
                  <a:rPr lang="en-US" sz="2000" dirty="0"/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dirty="0">
                        <a:latin typeface="Cambria Math" panose="02040503050406030204" pitchFamily="18" charset="0"/>
                      </a:rPr>
                      <m:t>Δ</m:t>
                    </m:r>
                    <m:acc>
                      <m:accPr>
                        <m:chr m:val="⃗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  <m:r>
                      <a:rPr lang="en-US" sz="2000" i="1" dirty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2000" i="1" dirty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  <m:r>
                      <a:rPr lang="en-US" sz="2000" i="1" dirty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acc>
                  </m:oMath>
                </a14:m>
                <a:r>
                  <a:rPr lang="en-US" sz="2000" dirty="0"/>
                  <a:t> ;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</m:d>
                    <m:r>
                      <a:rPr lang="en-US" sz="20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n-US" sz="2000" dirty="0"/>
              </a:p>
              <a:p>
                <a:pPr>
                  <a:lnSpc>
                    <a:spcPct val="120000"/>
                  </a:lnSpc>
                </a:pPr>
                <a:r>
                  <a:rPr lang="en-US" sz="2000" dirty="0"/>
                  <a:t>These relationships lead to </a:t>
                </a:r>
                <a:r>
                  <a:rPr lang="en-US" sz="2000" b="1" dirty="0"/>
                  <a:t>Bragg’s Law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000" i="1" dirty="0" err="1">
                            <a:latin typeface="Cambria Math" panose="02040503050406030204" pitchFamily="18" charset="0"/>
                          </a:rPr>
                          <m:t>h𝑘𝑙</m:t>
                        </m:r>
                      </m:sub>
                    </m:sSub>
                    <m:func>
                      <m:func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i="0" dirty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en-US" sz="20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0C7E4B-21FB-503D-5E19-186783D67B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1" y="1371600"/>
                <a:ext cx="6995346" cy="4524374"/>
              </a:xfrm>
              <a:custGeom>
                <a:avLst/>
                <a:gdLst>
                  <a:gd name="connsiteX0" fmla="*/ 0 w 6995346"/>
                  <a:gd name="connsiteY0" fmla="*/ 0 h 4524374"/>
                  <a:gd name="connsiteX1" fmla="*/ 6995346 w 6995346"/>
                  <a:gd name="connsiteY1" fmla="*/ 0 h 4524374"/>
                  <a:gd name="connsiteX2" fmla="*/ 6995346 w 6995346"/>
                  <a:gd name="connsiteY2" fmla="*/ 4524374 h 4524374"/>
                  <a:gd name="connsiteX3" fmla="*/ 0 w 6995346"/>
                  <a:gd name="connsiteY3" fmla="*/ 4524374 h 4524374"/>
                  <a:gd name="connsiteX4" fmla="*/ 0 w 6995346"/>
                  <a:gd name="connsiteY4" fmla="*/ 0 h 4524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95346" h="4524374" fill="none" extrusionOk="0">
                    <a:moveTo>
                      <a:pt x="0" y="0"/>
                    </a:moveTo>
                    <a:cubicBezTo>
                      <a:pt x="1078516" y="-49533"/>
                      <a:pt x="4138851" y="-14809"/>
                      <a:pt x="6995346" y="0"/>
                    </a:cubicBezTo>
                    <a:cubicBezTo>
                      <a:pt x="7082985" y="1237531"/>
                      <a:pt x="6922667" y="2778870"/>
                      <a:pt x="6995346" y="4524374"/>
                    </a:cubicBezTo>
                    <a:cubicBezTo>
                      <a:pt x="3637315" y="4476143"/>
                      <a:pt x="2194501" y="4608829"/>
                      <a:pt x="0" y="4524374"/>
                    </a:cubicBezTo>
                    <a:cubicBezTo>
                      <a:pt x="-38581" y="2380496"/>
                      <a:pt x="63341" y="2098468"/>
                      <a:pt x="0" y="0"/>
                    </a:cubicBezTo>
                    <a:close/>
                  </a:path>
                  <a:path w="6995346" h="4524374" stroke="0" extrusionOk="0">
                    <a:moveTo>
                      <a:pt x="0" y="0"/>
                    </a:moveTo>
                    <a:cubicBezTo>
                      <a:pt x="3062685" y="118645"/>
                      <a:pt x="4949257" y="116012"/>
                      <a:pt x="6995346" y="0"/>
                    </a:cubicBezTo>
                    <a:cubicBezTo>
                      <a:pt x="6862464" y="1563311"/>
                      <a:pt x="7080297" y="3486669"/>
                      <a:pt x="6995346" y="4524374"/>
                    </a:cubicBezTo>
                    <a:cubicBezTo>
                      <a:pt x="5056449" y="4658974"/>
                      <a:pt x="2680344" y="4367178"/>
                      <a:pt x="0" y="4524374"/>
                    </a:cubicBezTo>
                    <a:cubicBezTo>
                      <a:pt x="-20187" y="3521161"/>
                      <a:pt x="-152480" y="2147697"/>
                      <a:pt x="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610" t="-674"/>
                </a:stretch>
              </a:blipFill>
              <a:ln>
                <a:noFill/>
                <a:extLst>
                  <a:ext uri="{C807C97D-BFC1-408E-A445-0C87EB9F89A2}">
                    <ask:lineSketchStyleProps xmlns:ask="http://schemas.microsoft.com/office/drawing/2018/sketchyshapes" sd="1219033472"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88EC5-D8D1-AD94-D17E-16EA3D3665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37A2D8-37AC-0E27-6238-954F88387042}"/>
              </a:ext>
            </a:extLst>
          </p:cNvPr>
          <p:cNvGrpSpPr/>
          <p:nvPr/>
        </p:nvGrpSpPr>
        <p:grpSpPr>
          <a:xfrm>
            <a:off x="6807262" y="3140905"/>
            <a:ext cx="2836163" cy="2494711"/>
            <a:chOff x="6026119" y="2922548"/>
            <a:chExt cx="2836163" cy="2494711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C36FF27-EC2F-A380-D612-D56876018DD0}"/>
                </a:ext>
              </a:extLst>
            </p:cNvPr>
            <p:cNvCxnSpPr>
              <a:cxnSpLocks/>
            </p:cNvCxnSpPr>
            <p:nvPr/>
          </p:nvCxnSpPr>
          <p:spPr>
            <a:xfrm>
              <a:off x="6817442" y="4801185"/>
              <a:ext cx="204484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BA3162F-0F14-2577-08B0-063584A0E5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33776" y="3347300"/>
              <a:ext cx="0" cy="1453885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372F71A3-5E7E-22CA-7291-EBC5A4218FEE}"/>
                </a:ext>
              </a:extLst>
            </p:cNvPr>
            <p:cNvSpPr/>
            <p:nvPr/>
          </p:nvSpPr>
          <p:spPr>
            <a:xfrm flipH="1">
              <a:off x="7596190" y="4171265"/>
              <a:ext cx="1266092" cy="1245994"/>
            </a:xfrm>
            <a:prstGeom prst="arc">
              <a:avLst>
                <a:gd name="adj1" fmla="val 19395672"/>
                <a:gd name="adj2" fmla="val 21552472"/>
              </a:avLst>
            </a:prstGeom>
            <a:ln>
              <a:headEnd type="stealth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8C8C815-6D1A-0F89-15B4-1180D0BA8BC4}"/>
                </a:ext>
              </a:extLst>
            </p:cNvPr>
            <p:cNvCxnSpPr>
              <a:cxnSpLocks/>
            </p:cNvCxnSpPr>
            <p:nvPr/>
          </p:nvCxnSpPr>
          <p:spPr>
            <a:xfrm>
              <a:off x="7214352" y="3844694"/>
              <a:ext cx="911888" cy="938907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808022E-F7AB-BC70-AEFD-C636BA082C47}"/>
                    </a:ext>
                  </a:extLst>
                </p:cNvPr>
                <p:cNvSpPr txBox="1"/>
                <p:nvPr/>
              </p:nvSpPr>
              <p:spPr>
                <a:xfrm>
                  <a:off x="7302567" y="4414269"/>
                  <a:ext cx="3677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15608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>
                    <a:solidFill>
                      <a:srgbClr val="156082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808022E-F7AB-BC70-AEFD-C636BA082C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2567" y="4414269"/>
                  <a:ext cx="36772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979DEAE-F23A-9E8D-737C-BE1C62A35ED7}"/>
                    </a:ext>
                  </a:extLst>
                </p:cNvPr>
                <p:cNvSpPr txBox="1"/>
                <p:nvPr/>
              </p:nvSpPr>
              <p:spPr>
                <a:xfrm>
                  <a:off x="6026119" y="4463095"/>
                  <a:ext cx="11265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h𝑘𝑙</m:t>
                      </m:r>
                    </m:oMath>
                  </a14:m>
                  <a:r>
                    <a:rPr lang="en-US" dirty="0">
                      <a:solidFill>
                        <a:srgbClr val="C00000"/>
                      </a:solidFill>
                    </a:rPr>
                    <a:t> plane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979DEAE-F23A-9E8D-737C-BE1C62A35E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6119" y="4463095"/>
                  <a:ext cx="1126527" cy="369332"/>
                </a:xfrm>
                <a:prstGeom prst="rect">
                  <a:avLst/>
                </a:prstGeom>
                <a:blipFill>
                  <a:blip r:embed="rId4"/>
                  <a:stretch>
                    <a:fillRect t="-9836" r="-1630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89C2027-438D-2A10-C82A-0C7923F7E8CA}"/>
                    </a:ext>
                  </a:extLst>
                </p:cNvPr>
                <p:cNvSpPr txBox="1"/>
                <p:nvPr/>
              </p:nvSpPr>
              <p:spPr>
                <a:xfrm>
                  <a:off x="7115798" y="4025090"/>
                  <a:ext cx="364522" cy="4103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89C2027-438D-2A10-C82A-0C7923F7E8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5798" y="4025090"/>
                  <a:ext cx="364522" cy="41030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02B5ABD-3E3B-8E97-81FE-CA2530D3622E}"/>
                    </a:ext>
                  </a:extLst>
                </p:cNvPr>
                <p:cNvSpPr txBox="1"/>
                <p:nvPr/>
              </p:nvSpPr>
              <p:spPr>
                <a:xfrm>
                  <a:off x="7903377" y="2922548"/>
                  <a:ext cx="651717" cy="4047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h𝑘𝑙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02B5ABD-3E3B-8E97-81FE-CA2530D362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3377" y="2922548"/>
                  <a:ext cx="651717" cy="404791"/>
                </a:xfrm>
                <a:prstGeom prst="rect">
                  <a:avLst/>
                </a:prstGeom>
                <a:blipFill>
                  <a:blip r:embed="rId6"/>
                  <a:stretch>
                    <a:fillRect t="-223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94F8092-3DE0-F9E8-3D00-7C1399CD8825}"/>
                    </a:ext>
                  </a:extLst>
                </p:cNvPr>
                <p:cNvSpPr txBox="1"/>
                <p:nvPr/>
              </p:nvSpPr>
              <p:spPr>
                <a:xfrm>
                  <a:off x="6862520" y="4876494"/>
                  <a:ext cx="1937646" cy="4103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acc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𝑘𝐺</m:t>
                        </m:r>
                        <m:func>
                          <m:func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dirty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94F8092-3DE0-F9E8-3D00-7C1399CD88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2520" y="4876494"/>
                  <a:ext cx="1937646" cy="410305"/>
                </a:xfrm>
                <a:prstGeom prst="rect">
                  <a:avLst/>
                </a:prstGeom>
                <a:blipFill>
                  <a:blip r:embed="rId7"/>
                  <a:stretch>
                    <a:fillRect t="-208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10EBBC4-152A-9882-7375-2457FF2F53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4352" y="3347300"/>
              <a:ext cx="911888" cy="497394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F647898-3598-A40D-26FB-44DB244EB422}"/>
                    </a:ext>
                  </a:extLst>
                </p:cNvPr>
                <p:cNvSpPr txBox="1"/>
                <p:nvPr/>
              </p:nvSpPr>
              <p:spPr>
                <a:xfrm>
                  <a:off x="7401416" y="3243503"/>
                  <a:ext cx="418704" cy="4103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F647898-3598-A40D-26FB-44DB244EB4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1416" y="3243503"/>
                  <a:ext cx="418704" cy="41036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4F4771DF-F60A-1A78-9555-E87D65047055}"/>
                </a:ext>
              </a:extLst>
            </p:cNvPr>
            <p:cNvSpPr/>
            <p:nvPr/>
          </p:nvSpPr>
          <p:spPr>
            <a:xfrm rot="10369493" flipH="1">
              <a:off x="6301901" y="3167666"/>
              <a:ext cx="1266092" cy="1245994"/>
            </a:xfrm>
            <a:prstGeom prst="arc">
              <a:avLst>
                <a:gd name="adj1" fmla="val 19395672"/>
                <a:gd name="adj2" fmla="val 21552472"/>
              </a:avLst>
            </a:prstGeom>
            <a:ln>
              <a:solidFill>
                <a:srgbClr val="FFC000"/>
              </a:solidFill>
              <a:headEnd type="stealth" w="lg" len="lg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9BBF6F2-AFD9-23BB-C670-820A4A858B59}"/>
                    </a:ext>
                  </a:extLst>
                </p:cNvPr>
                <p:cNvSpPr txBox="1"/>
                <p:nvPr/>
              </p:nvSpPr>
              <p:spPr>
                <a:xfrm>
                  <a:off x="7475883" y="3729187"/>
                  <a:ext cx="5023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C9BBF6F2-AFD9-23BB-C670-820A4A858B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5883" y="3729187"/>
                  <a:ext cx="502382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B6491B5-D229-6540-5ACF-BCF7A606C2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7037" y="970862"/>
            <a:ext cx="1777427" cy="161758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3DEC7AE-B2EF-F64B-B7BC-D98BCB6B1C72}"/>
              </a:ext>
            </a:extLst>
          </p:cNvPr>
          <p:cNvSpPr txBox="1"/>
          <p:nvPr/>
        </p:nvSpPr>
        <p:spPr>
          <a:xfrm>
            <a:off x="10143819" y="2493093"/>
            <a:ext cx="1463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</a:rPr>
              <a:t>hkl</a:t>
            </a:r>
            <a:r>
              <a:rPr lang="en-US" sz="1600" i="1" dirty="0">
                <a:solidFill>
                  <a:schemeClr val="accent1"/>
                </a:solidFill>
              </a:rPr>
              <a:t> = (004) of Si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1FC7D5C-8D2D-A00D-A458-255EA3AE12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93720" y="2947841"/>
            <a:ext cx="1764061" cy="161758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DE81881-32DC-B567-E0D5-2844E9440E48}"/>
              </a:ext>
            </a:extLst>
          </p:cNvPr>
          <p:cNvSpPr txBox="1"/>
          <p:nvPr/>
        </p:nvSpPr>
        <p:spPr>
          <a:xfrm>
            <a:off x="10143819" y="4519630"/>
            <a:ext cx="1463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1"/>
                </a:solidFill>
              </a:rPr>
              <a:t>hkl</a:t>
            </a:r>
            <a:r>
              <a:rPr lang="en-US" sz="1600" i="1" dirty="0">
                <a:solidFill>
                  <a:schemeClr val="accent1"/>
                </a:solidFill>
              </a:rPr>
              <a:t> = (224) of Si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BA4DE54-D635-07DE-878C-08DC2BA003B7}"/>
              </a:ext>
            </a:extLst>
          </p:cNvPr>
          <p:cNvGrpSpPr/>
          <p:nvPr/>
        </p:nvGrpSpPr>
        <p:grpSpPr>
          <a:xfrm>
            <a:off x="6444620" y="1313135"/>
            <a:ext cx="2997483" cy="1415447"/>
            <a:chOff x="6741045" y="1256599"/>
            <a:chExt cx="2997483" cy="141544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1D4B19A-EB8A-262D-55DE-803237C61251}"/>
                </a:ext>
              </a:extLst>
            </p:cNvPr>
            <p:cNvCxnSpPr>
              <a:cxnSpLocks/>
            </p:cNvCxnSpPr>
            <p:nvPr/>
          </p:nvCxnSpPr>
          <p:spPr>
            <a:xfrm>
              <a:off x="7181486" y="2280727"/>
              <a:ext cx="676275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B58781A-8890-B299-5697-379669A67C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1486" y="1610609"/>
              <a:ext cx="0" cy="67665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2EF490C-7EC1-1619-B14C-D4A7A89817C1}"/>
                </a:ext>
              </a:extLst>
            </p:cNvPr>
            <p:cNvCxnSpPr>
              <a:cxnSpLocks/>
            </p:cNvCxnSpPr>
            <p:nvPr/>
          </p:nvCxnSpPr>
          <p:spPr>
            <a:xfrm>
              <a:off x="8229236" y="2287265"/>
              <a:ext cx="676275" cy="0"/>
            </a:xfrm>
            <a:prstGeom prst="straightConnector1">
              <a:avLst/>
            </a:prstGeom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FDB5AF4-584B-BF87-20B7-C9DF086A77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9236" y="1617147"/>
              <a:ext cx="0" cy="676656"/>
            </a:xfrm>
            <a:prstGeom prst="straightConnector1">
              <a:avLst/>
            </a:prstGeom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E72216-E286-0DDD-44A6-48B32ACC7EE7}"/>
                    </a:ext>
                  </a:extLst>
                </p:cNvPr>
                <p:cNvSpPr txBox="1"/>
                <p:nvPr/>
              </p:nvSpPr>
              <p:spPr>
                <a:xfrm>
                  <a:off x="6741045" y="1770809"/>
                  <a:ext cx="439158" cy="3916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BE72216-E286-0DDD-44A6-48B32ACC7E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1045" y="1770809"/>
                  <a:ext cx="439158" cy="391646"/>
                </a:xfrm>
                <a:prstGeom prst="rect">
                  <a:avLst/>
                </a:prstGeom>
                <a:blipFill>
                  <a:blip r:embed="rId12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D2D4B4F-097A-4DFE-F568-AADB5AFD132D}"/>
                    </a:ext>
                  </a:extLst>
                </p:cNvPr>
                <p:cNvSpPr txBox="1"/>
                <p:nvPr/>
              </p:nvSpPr>
              <p:spPr>
                <a:xfrm>
                  <a:off x="7827031" y="1806555"/>
                  <a:ext cx="428642" cy="4389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D2D4B4F-097A-4DFE-F568-AADB5AFD13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7031" y="1806555"/>
                  <a:ext cx="428642" cy="438966"/>
                </a:xfrm>
                <a:prstGeom prst="rect">
                  <a:avLst/>
                </a:prstGeom>
                <a:blipFill>
                  <a:blip r:embed="rId13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D836091-52F1-26B4-6091-9295F4A49F97}"/>
                </a:ext>
              </a:extLst>
            </p:cNvPr>
            <p:cNvCxnSpPr/>
            <p:nvPr/>
          </p:nvCxnSpPr>
          <p:spPr>
            <a:xfrm flipV="1">
              <a:off x="8995999" y="1598895"/>
              <a:ext cx="0" cy="662782"/>
            </a:xfrm>
            <a:prstGeom prst="straightConnector1">
              <a:avLst/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9B914AC-DE74-4FDE-6A46-0B6DD800C3C8}"/>
                    </a:ext>
                  </a:extLst>
                </p:cNvPr>
                <p:cNvSpPr txBox="1"/>
                <p:nvPr/>
              </p:nvSpPr>
              <p:spPr>
                <a:xfrm>
                  <a:off x="8905511" y="1720277"/>
                  <a:ext cx="731034" cy="4101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skw"/>
                            <m:ctrlP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9B914AC-DE74-4FDE-6A46-0B6DD800C3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5511" y="1720277"/>
                  <a:ext cx="731034" cy="410112"/>
                </a:xfrm>
                <a:prstGeom prst="rect">
                  <a:avLst/>
                </a:prstGeom>
                <a:blipFill>
                  <a:blip r:embed="rId14"/>
                  <a:stretch>
                    <a:fillRect l="-21667" t="-136765" r="-89167" b="-207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757F33-D2D9-C5B3-604A-2A48B04AE140}"/>
                </a:ext>
              </a:extLst>
            </p:cNvPr>
            <p:cNvSpPr txBox="1"/>
            <p:nvPr/>
          </p:nvSpPr>
          <p:spPr>
            <a:xfrm>
              <a:off x="6867101" y="1256599"/>
              <a:ext cx="11874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Real Space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367F05-9B1C-CC3A-7C1B-BDB5B0201D3B}"/>
                </a:ext>
              </a:extLst>
            </p:cNvPr>
            <p:cNvSpPr txBox="1"/>
            <p:nvPr/>
          </p:nvSpPr>
          <p:spPr>
            <a:xfrm>
              <a:off x="7991511" y="1276112"/>
              <a:ext cx="1747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B0F0"/>
                  </a:solidFill>
                </a:rPr>
                <a:t>Reciprocal Space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772C717-D21C-8664-C7E5-5E87430B52D0}"/>
                    </a:ext>
                  </a:extLst>
                </p:cNvPr>
                <p:cNvSpPr txBox="1"/>
                <p:nvPr/>
              </p:nvSpPr>
              <p:spPr>
                <a:xfrm>
                  <a:off x="7240600" y="2255851"/>
                  <a:ext cx="4404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772C717-D21C-8664-C7E5-5E87430B52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0600" y="2255851"/>
                  <a:ext cx="440441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E658F35-DD3F-E819-F79C-281EF987C00E}"/>
                    </a:ext>
                  </a:extLst>
                </p:cNvPr>
                <p:cNvSpPr txBox="1"/>
                <p:nvPr/>
              </p:nvSpPr>
              <p:spPr>
                <a:xfrm>
                  <a:off x="8321985" y="2261677"/>
                  <a:ext cx="428258" cy="4103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i="1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E658F35-DD3F-E819-F79C-281EF987C0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1985" y="2261677"/>
                  <a:ext cx="428258" cy="410369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DFE7A40-70FF-3376-3F5A-E2A372361422}"/>
              </a:ext>
            </a:extLst>
          </p:cNvPr>
          <p:cNvSpPr txBox="1"/>
          <p:nvPr/>
        </p:nvSpPr>
        <p:spPr>
          <a:xfrm>
            <a:off x="4564658" y="5855443"/>
            <a:ext cx="5692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P. F. Fewster, </a:t>
            </a:r>
            <a:r>
              <a:rPr lang="en-US" sz="1200" i="1" dirty="0">
                <a:solidFill>
                  <a:schemeClr val="bg1"/>
                </a:solidFill>
              </a:rPr>
              <a:t>X-Ray Scattering From Semiconductors and Other Materials, </a:t>
            </a:r>
            <a:r>
              <a:rPr lang="en-US" sz="1200" dirty="0">
                <a:solidFill>
                  <a:schemeClr val="bg1"/>
                </a:solidFill>
              </a:rPr>
              <a:t>(World Scientific Pub. Co. 2015).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C. Kittel, </a:t>
            </a:r>
            <a:r>
              <a:rPr lang="en-US" sz="1200" i="1" dirty="0">
                <a:solidFill>
                  <a:schemeClr val="bg1"/>
                </a:solidFill>
              </a:rPr>
              <a:t>Introduction to Solid State Physics</a:t>
            </a:r>
            <a:r>
              <a:rPr lang="en-US" sz="1200" dirty="0">
                <a:solidFill>
                  <a:schemeClr val="bg1"/>
                </a:solidFill>
              </a:rPr>
              <a:t>, (Wiley, 1995).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G.S. Rohrer, </a:t>
            </a:r>
            <a:r>
              <a:rPr lang="en-US" sz="1200" i="1" dirty="0">
                <a:solidFill>
                  <a:schemeClr val="bg1"/>
                </a:solidFill>
              </a:rPr>
              <a:t>Structure and Bonding in Crystalline Materials</a:t>
            </a:r>
            <a:r>
              <a:rPr lang="en-US" sz="1200" dirty="0">
                <a:solidFill>
                  <a:schemeClr val="bg1"/>
                </a:solidFill>
              </a:rPr>
              <a:t>, (Cambridge Uni. Press, 2001).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U. Pietsch et. al., </a:t>
            </a:r>
            <a:r>
              <a:rPr lang="en-US" sz="1200" i="1" dirty="0">
                <a:solidFill>
                  <a:schemeClr val="bg1"/>
                </a:solidFill>
              </a:rPr>
              <a:t>High-Resolution X-Ray Scattering</a:t>
            </a:r>
            <a:r>
              <a:rPr lang="en-US" sz="1200" dirty="0">
                <a:solidFill>
                  <a:schemeClr val="bg1"/>
                </a:solidFill>
              </a:rPr>
              <a:t>, (Springer, 2004).</a:t>
            </a:r>
          </a:p>
        </p:txBody>
      </p:sp>
    </p:spTree>
    <p:extLst>
      <p:ext uri="{BB962C8B-B14F-4D97-AF65-F5344CB8AC3E}">
        <p14:creationId xmlns:p14="http://schemas.microsoft.com/office/powerpoint/2010/main" val="3627821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1F05FB-68E1-2C4E-A627-67E8635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X-Ray Diffraction (XRD)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8CC1EC60-CEEA-3F44-97D4-A22CA7E435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2880" y="1371600"/>
                <a:ext cx="8336599" cy="2440646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b="1" i="1" dirty="0"/>
                  <a:t>Powder XRD</a:t>
                </a:r>
                <a:r>
                  <a:rPr lang="en-US" i="1" dirty="0"/>
                  <a:t>: crystal quality, low resolution</a:t>
                </a:r>
              </a:p>
              <a:p>
                <a:pPr lvl="1"/>
                <a:r>
                  <a:rPr lang="en-US" dirty="0"/>
                  <a:t>Beam conditioner (Bragg-Brentano) reduces divergence of x-rays with slits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move together over a large range</a:t>
                </a:r>
              </a:p>
              <a:p>
                <a:pPr marL="457200" lvl="1" indent="0">
                  <a:buNone/>
                </a:pPr>
                <a:r>
                  <a:rPr lang="en-US" i="1" dirty="0"/>
                  <a:t> </a:t>
                </a:r>
              </a:p>
              <a:p>
                <a:r>
                  <a:rPr lang="en-US" b="1" dirty="0"/>
                  <a:t>High Resolution XRD</a:t>
                </a:r>
                <a:r>
                  <a:rPr lang="en-US" dirty="0"/>
                  <a:t>: </a:t>
                </a:r>
                <a:r>
                  <a:rPr lang="en-US" i="1" dirty="0"/>
                  <a:t>strain, lattice constants, composition</a:t>
                </a:r>
                <a:endParaRPr lang="en-US" b="1" i="1" dirty="0"/>
              </a:p>
              <a:p>
                <a:pPr lvl="1"/>
                <a:r>
                  <a:rPr lang="en-US" dirty="0"/>
                  <a:t>Beam conditioner (Hybrid Monochromator) creates collimated beam with one wavelength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rocking curves,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/>
                  <a:t> (short range), reciprocal space maps (RSM)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8CC1EC60-CEEA-3F44-97D4-A22CA7E435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2880" y="1371600"/>
                <a:ext cx="8336599" cy="2440646"/>
              </a:xfrm>
              <a:blipFill>
                <a:blip r:embed="rId2"/>
                <a:stretch>
                  <a:fillRect l="-804" t="-5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75DB40-BE88-CD4B-AC0A-6C60A55FB9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6ECFF7-4A63-72AA-561A-97B7F16EC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72" y="4209248"/>
            <a:ext cx="3061196" cy="2450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3ABEA0-2757-5B17-A991-CDA4A739D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418" y="3941673"/>
            <a:ext cx="3436568" cy="12405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B4E7549-E18B-117D-3B60-07A408852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085677" y="4075825"/>
            <a:ext cx="3793046" cy="156908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6D7A52E-A94B-EEC3-8916-899C888DA9D3}"/>
              </a:ext>
            </a:extLst>
          </p:cNvPr>
          <p:cNvSpPr txBox="1"/>
          <p:nvPr/>
        </p:nvSpPr>
        <p:spPr>
          <a:xfrm>
            <a:off x="155119" y="3870694"/>
            <a:ext cx="3805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accent3"/>
                </a:solidFill>
              </a:rPr>
              <a:t>PANalytical</a:t>
            </a:r>
            <a:r>
              <a:rPr lang="en-US" sz="1600" i="1" dirty="0">
                <a:solidFill>
                  <a:schemeClr val="accent3"/>
                </a:solidFill>
              </a:rPr>
              <a:t> Empyrean X-Ray Diffractometer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D4566A-D1A2-8D97-411D-6A0D345D532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2983"/>
          <a:stretch>
            <a:fillRect/>
          </a:stretch>
        </p:blipFill>
        <p:spPr>
          <a:xfrm>
            <a:off x="8866120" y="-101551"/>
            <a:ext cx="2490590" cy="2862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5D40AF-FADB-DEAA-5EE9-ED265FE3A16E}"/>
              </a:ext>
            </a:extLst>
          </p:cNvPr>
          <p:cNvSpPr txBox="1"/>
          <p:nvPr/>
        </p:nvSpPr>
        <p:spPr>
          <a:xfrm>
            <a:off x="8985002" y="2670745"/>
            <a:ext cx="2439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3"/>
                </a:solidFill>
              </a:rPr>
              <a:t>(004) RSM of </a:t>
            </a:r>
            <a:r>
              <a:rPr lang="en-US" sz="1600" i="1" dirty="0" err="1">
                <a:solidFill>
                  <a:schemeClr val="accent3"/>
                </a:solidFill>
              </a:rPr>
              <a:t>GeSn</a:t>
            </a:r>
            <a:r>
              <a:rPr lang="en-US" sz="1600" i="1" dirty="0">
                <a:solidFill>
                  <a:schemeClr val="accent3"/>
                </a:solidFill>
              </a:rPr>
              <a:t> on Si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AB5B87-A76A-C6D6-3B26-C7D218090D3C}"/>
                  </a:ext>
                </a:extLst>
              </p:cNvPr>
              <p:cNvSpPr txBox="1"/>
              <p:nvPr/>
            </p:nvSpPr>
            <p:spPr>
              <a:xfrm>
                <a:off x="8440188" y="2941691"/>
                <a:ext cx="3234539" cy="4626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46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600" i="1" kern="0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i="1" kern="0" baseline="-2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AB5B87-A76A-C6D6-3B26-C7D218090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188" y="2941691"/>
                <a:ext cx="3234539" cy="4626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C92AE7-A607-0A88-16BC-7AE11251483F}"/>
                  </a:ext>
                </a:extLst>
              </p:cNvPr>
              <p:cNvSpPr txBox="1"/>
              <p:nvPr/>
            </p:nvSpPr>
            <p:spPr>
              <a:xfrm>
                <a:off x="8440188" y="3471151"/>
                <a:ext cx="3170933" cy="4626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63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600" i="1" kern="0" baseline="-25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600" i="1" kern="0" baseline="-2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func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kern="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C92AE7-A607-0A88-16BC-7AE112514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0188" y="3471151"/>
                <a:ext cx="3170933" cy="4626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25B4026-E0E1-D2F0-DD32-7C02D317B385}"/>
              </a:ext>
            </a:extLst>
          </p:cNvPr>
          <p:cNvSpPr txBox="1"/>
          <p:nvPr/>
        </p:nvSpPr>
        <p:spPr>
          <a:xfrm>
            <a:off x="8985002" y="5204684"/>
            <a:ext cx="3061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3"/>
                </a:solidFill>
              </a:rPr>
              <a:t>Hybrid Monochromator for HRXRD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61D551-CD87-1491-23F9-BA728185AF24}"/>
                  </a:ext>
                </a:extLst>
              </p:cNvPr>
              <p:cNvSpPr txBox="1"/>
              <p:nvPr/>
            </p:nvSpPr>
            <p:spPr>
              <a:xfrm>
                <a:off x="4929538" y="5088404"/>
                <a:ext cx="22243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1600" i="1" dirty="0">
                    <a:solidFill>
                      <a:schemeClr val="accent3"/>
                    </a:solidFill>
                  </a:rPr>
                  <a:t> - tilt of sample; </a:t>
                </a:r>
              </a:p>
              <a:p>
                <a:r>
                  <a:rPr lang="en-US" sz="1600" i="1" dirty="0">
                    <a:solidFill>
                      <a:schemeClr val="accent3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sz="1600" i="1" dirty="0">
                    <a:solidFill>
                      <a:schemeClr val="accent3"/>
                    </a:solidFill>
                  </a:rPr>
                  <a:t> - position of detector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61D551-CD87-1491-23F9-BA728185AF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9538" y="5088404"/>
                <a:ext cx="2224327" cy="584775"/>
              </a:xfrm>
              <a:prstGeom prst="rect">
                <a:avLst/>
              </a:prstGeom>
              <a:blipFill>
                <a:blip r:embed="rId10"/>
                <a:stretch>
                  <a:fillRect l="-1644" t="-3125" r="-27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8A9FC74-AA65-A6C1-AF5B-A5D5216ECC32}"/>
              </a:ext>
            </a:extLst>
          </p:cNvPr>
          <p:cNvSpPr txBox="1"/>
          <p:nvPr/>
        </p:nvSpPr>
        <p:spPr>
          <a:xfrm>
            <a:off x="4564658" y="5855443"/>
            <a:ext cx="5692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P. F. Fewster, </a:t>
            </a:r>
            <a:r>
              <a:rPr lang="en-US" sz="1200" i="1" dirty="0">
                <a:solidFill>
                  <a:schemeClr val="bg1"/>
                </a:solidFill>
              </a:rPr>
              <a:t>X-Ray Scattering From Semiconductors and Other Materials, </a:t>
            </a:r>
            <a:r>
              <a:rPr lang="en-US" sz="1200" dirty="0">
                <a:solidFill>
                  <a:schemeClr val="bg1"/>
                </a:solidFill>
              </a:rPr>
              <a:t>(World Scientific Pub. Co. 2015).</a:t>
            </a:r>
          </a:p>
        </p:txBody>
      </p:sp>
    </p:spTree>
    <p:extLst>
      <p:ext uri="{BB962C8B-B14F-4D97-AF65-F5344CB8AC3E}">
        <p14:creationId xmlns:p14="http://schemas.microsoft.com/office/powerpoint/2010/main" val="946616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591A9-9ADB-B6EE-3787-D76DA7AEA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066AE-B2F7-AD91-ED8C-980F7422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Ellipsometry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63A914-8D17-C14E-425B-7CF2BE9929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1" y="1325563"/>
                <a:ext cx="6975356" cy="4471757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Study of the change in polarization as light interacts with a material’s structure.</a:t>
                </a:r>
              </a:p>
              <a:p>
                <a:r>
                  <a:rPr lang="en-US" b="1" dirty="0"/>
                  <a:t>Ellipsometry Equation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</m:func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Amplitude Ratio: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tan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Phase Difference: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b="1" dirty="0"/>
                  <a:t>Reflection Coefficients</a:t>
                </a:r>
                <a:r>
                  <a:rPr lang="en-US" dirty="0"/>
                  <a:t>: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𝑟𝑒𝑓𝑙𝑒𝑐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𝑖𝑛𝑐</m:t>
                            </m:r>
                          </m:sup>
                        </m:sSubSup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func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acc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func>
                      </m:num>
                      <m:den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func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acc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func>
                      </m:den>
                    </m:f>
                    <m:r>
                      <a:rPr lang="en-US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𝑟𝑒𝑓𝑙𝑒𝑐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𝑖𝑛𝑐</m:t>
                            </m:r>
                          </m:sup>
                        </m:sSub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acc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func>
                      </m:num>
                      <m:den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acc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func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func>
                      </m:den>
                    </m:f>
                  </m:oMath>
                </a14:m>
                <a:endParaRPr lang="en-US" dirty="0"/>
              </a:p>
              <a:p>
                <a:r>
                  <a:rPr lang="en-US" b="1" dirty="0"/>
                  <a:t> Complex Index of Refraction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b="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𝑖𝑘</m:t>
                    </m:r>
                  </m:oMath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Index of Refraction: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den>
                    </m:f>
                  </m:oMath>
                </a14:m>
                <a:endParaRPr lang="en-US" i="1" dirty="0">
                  <a:solidFill>
                    <a:schemeClr val="tx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Extinction Coefficient: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i="1" dirty="0">
                  <a:solidFill>
                    <a:schemeClr val="tx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b="1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Complex Dielectric Function</a:t>
                </a:r>
                <a:r>
                  <a:rPr lang="en-US" dirty="0">
                    <a:solidFill>
                      <a:schemeClr val="tx1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</m:ac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acc>
                  </m:oMath>
                </a14:m>
                <a:endParaRPr lang="en-US" i="1" dirty="0">
                  <a:solidFill>
                    <a:schemeClr val="tx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Multiple reflections and interferences modify the refraction coefficients where the </a:t>
                </a:r>
                <a:r>
                  <a:rPr lang="en-US" b="1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film phase thickness </a:t>
                </a:r>
                <a:r>
                  <a:rPr lang="en-US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quantifies the phase difference between the layers: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𝜆</m:t>
                        </m:r>
                      </m:den>
                    </m:f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63A914-8D17-C14E-425B-7CF2BE9929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1325563"/>
                <a:ext cx="6975356" cy="4471757"/>
              </a:xfrm>
              <a:blipFill>
                <a:blip r:embed="rId2"/>
                <a:stretch>
                  <a:fillRect l="-524" t="-2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47E98-240E-E1B1-1D7E-B3F0BFE9ED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9A7B6-FBE7-C94A-849D-DB56104C7F4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0792D0-454B-05AD-DD1F-CECC25104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157" y="399064"/>
            <a:ext cx="4657725" cy="2158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053E70-A385-936D-1EAE-568086DC7C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81"/>
          <a:stretch/>
        </p:blipFill>
        <p:spPr>
          <a:xfrm>
            <a:off x="7617735" y="2933598"/>
            <a:ext cx="3738321" cy="2445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47D74B-5DB8-77AA-F610-EEF729C5C9B2}"/>
              </a:ext>
            </a:extLst>
          </p:cNvPr>
          <p:cNvSpPr txBox="1"/>
          <p:nvPr/>
        </p:nvSpPr>
        <p:spPr>
          <a:xfrm>
            <a:off x="8009423" y="5379440"/>
            <a:ext cx="3114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accent3"/>
                </a:solidFill>
              </a:rPr>
              <a:t>J.A. </a:t>
            </a:r>
            <a:r>
              <a:rPr lang="en-US" sz="1600" i="1" dirty="0" err="1">
                <a:solidFill>
                  <a:schemeClr val="accent3"/>
                </a:solidFill>
              </a:rPr>
              <a:t>Woollam</a:t>
            </a:r>
            <a:r>
              <a:rPr lang="en-US" sz="1600" i="1" dirty="0">
                <a:solidFill>
                  <a:schemeClr val="accent3"/>
                </a:solidFill>
              </a:rPr>
              <a:t> UV-VASE Ellipsometer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78331A-47E6-62E6-97AD-9DDCDA698EB5}"/>
              </a:ext>
            </a:extLst>
          </p:cNvPr>
          <p:cNvSpPr txBox="1"/>
          <p:nvPr/>
        </p:nvSpPr>
        <p:spPr>
          <a:xfrm>
            <a:off x="5335572" y="5829864"/>
            <a:ext cx="5684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H. G. Tompkins and J. N. Hilfiker, Spectroscopic Ellipsometry (Momentum Press, 2016).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H. Fujiwara, </a:t>
            </a:r>
            <a:r>
              <a:rPr lang="en-US" sz="1200" i="1" dirty="0">
                <a:solidFill>
                  <a:schemeClr val="bg1"/>
                </a:solidFill>
              </a:rPr>
              <a:t>Spectroscopic Ellipsometry </a:t>
            </a:r>
            <a:r>
              <a:rPr lang="en-US" sz="1200" dirty="0">
                <a:solidFill>
                  <a:schemeClr val="bg1"/>
                </a:solidFill>
              </a:rPr>
              <a:t>(John Wiley &amp; Sons, 2007).</a:t>
            </a:r>
          </a:p>
          <a:p>
            <a:r>
              <a:rPr lang="en-US" sz="1200" dirty="0">
                <a:solidFill>
                  <a:schemeClr val="bg1"/>
                </a:solidFill>
              </a:rPr>
              <a:t>J. A. </a:t>
            </a:r>
            <a:r>
              <a:rPr lang="en-US" sz="1200" dirty="0" err="1">
                <a:solidFill>
                  <a:schemeClr val="bg1"/>
                </a:solidFill>
              </a:rPr>
              <a:t>Woollam</a:t>
            </a:r>
            <a:r>
              <a:rPr lang="en-US" sz="1200" dirty="0">
                <a:solidFill>
                  <a:schemeClr val="bg1"/>
                </a:solidFill>
              </a:rPr>
              <a:t> Co., </a:t>
            </a:r>
            <a:r>
              <a:rPr lang="en-US" sz="1200" i="1" dirty="0">
                <a:solidFill>
                  <a:schemeClr val="bg1"/>
                </a:solidFill>
              </a:rPr>
              <a:t>Guide to Using WVASE32 </a:t>
            </a:r>
            <a:r>
              <a:rPr lang="en-US" sz="1200" dirty="0">
                <a:solidFill>
                  <a:schemeClr val="bg1"/>
                </a:solidFill>
              </a:rPr>
              <a:t>(2017).</a:t>
            </a:r>
          </a:p>
        </p:txBody>
      </p:sp>
    </p:spTree>
    <p:extLst>
      <p:ext uri="{BB962C8B-B14F-4D97-AF65-F5344CB8AC3E}">
        <p14:creationId xmlns:p14="http://schemas.microsoft.com/office/powerpoint/2010/main" val="2881462609"/>
      </p:ext>
    </p:extLst>
  </p:cSld>
  <p:clrMapOvr>
    <a:masterClrMapping/>
  </p:clrMapOvr>
</p:sld>
</file>

<file path=ppt/theme/theme1.xml><?xml version="1.0" encoding="utf-8"?>
<a:theme xmlns:a="http://schemas.openxmlformats.org/drawingml/2006/main" name="NMSU_2019">
  <a:themeElements>
    <a:clrScheme name="NMSU_2019">
      <a:dk1>
        <a:srgbClr val="000000"/>
      </a:dk1>
      <a:lt1>
        <a:srgbClr val="FEFFFF"/>
      </a:lt1>
      <a:dk2>
        <a:srgbClr val="8C0B41"/>
      </a:dk2>
      <a:lt2>
        <a:srgbClr val="E7E6E6"/>
      </a:lt2>
      <a:accent1>
        <a:srgbClr val="A7BABE"/>
      </a:accent1>
      <a:accent2>
        <a:srgbClr val="CFC7BD"/>
      </a:accent2>
      <a:accent3>
        <a:srgbClr val="A5A5A5"/>
      </a:accent3>
      <a:accent4>
        <a:srgbClr val="FEFFFF"/>
      </a:accent4>
      <a:accent5>
        <a:srgbClr val="5B9BD5"/>
      </a:accent5>
      <a:accent6>
        <a:srgbClr val="8C0B41"/>
      </a:accent6>
      <a:hlink>
        <a:srgbClr val="50B9F2"/>
      </a:hlink>
      <a:folHlink>
        <a:srgbClr val="6D6E7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MSU_2019" id="{F3039E45-AD72-2745-91F4-8F90602B2064}" vid="{36F2A75D-F91E-5C47-8EE5-76E117038A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A9D61DF888204C8139A81CE9DDA511" ma:contentTypeVersion="10" ma:contentTypeDescription="Create a new document." ma:contentTypeScope="" ma:versionID="04cacf8e4f61529cdc2f33a8534b4042">
  <xsd:schema xmlns:xsd="http://www.w3.org/2001/XMLSchema" xmlns:xs="http://www.w3.org/2001/XMLSchema" xmlns:p="http://schemas.microsoft.com/office/2006/metadata/properties" xmlns:ns2="c2a35c80-fa78-4fa7-95e2-355173bbaa72" xmlns:ns3="ead5e06c-ea83-4267-93dd-8052bbf6033b" targetNamespace="http://schemas.microsoft.com/office/2006/metadata/properties" ma:root="true" ma:fieldsID="194ac7fc647721df752c4f5d7335abf8" ns2:_="" ns3:_="">
    <xsd:import namespace="c2a35c80-fa78-4fa7-95e2-355173bbaa72"/>
    <xsd:import namespace="ead5e06c-ea83-4267-93dd-8052bbf603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a35c80-fa78-4fa7-95e2-355173bbaa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e98472c-f966-4aa8-ad60-5a98665d57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5e06c-ea83-4267-93dd-8052bbf6033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df36f4a-0142-45a3-b850-738b4d8d54b6}" ma:internalName="TaxCatchAll" ma:showField="CatchAllData" ma:web="ead5e06c-ea83-4267-93dd-8052bbf603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d5e06c-ea83-4267-93dd-8052bbf6033b" xsi:nil="true"/>
    <lcf76f155ced4ddcb4097134ff3c332f xmlns="c2a35c80-fa78-4fa7-95e2-355173bbaa7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8958E8-6E4A-4AFC-ADC9-66FA57A069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a35c80-fa78-4fa7-95e2-355173bbaa72"/>
    <ds:schemaRef ds:uri="ead5e06c-ea83-4267-93dd-8052bbf60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AB16DA-94AE-42E5-8C8E-90D4C9800413}">
  <ds:schemaRefs>
    <ds:schemaRef ds:uri="ead5e06c-ea83-4267-93dd-8052bbf6033b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2a35c80-fa78-4fa7-95e2-355173bbaa72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E002BFA-1281-4F76-BF64-436B7EA520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NMSU_2019</Template>
  <TotalTime>3130</TotalTime>
  <Words>5242</Words>
  <Application>Microsoft Office PowerPoint</Application>
  <PresentationFormat>Widescreen</PresentationFormat>
  <Paragraphs>652</Paragraphs>
  <Slides>42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Cambria Math</vt:lpstr>
      <vt:lpstr>Tahoma</vt:lpstr>
      <vt:lpstr>Times New Roman</vt:lpstr>
      <vt:lpstr>NMSU_2019</vt:lpstr>
      <vt:lpstr>Origin Project</vt:lpstr>
      <vt:lpstr>Optical and Structural Characterization of Semiconductors for Mid-Wave Infrared Applications</vt:lpstr>
      <vt:lpstr>Acknowledgements </vt:lpstr>
      <vt:lpstr>Vita:</vt:lpstr>
      <vt:lpstr>Outline</vt:lpstr>
      <vt:lpstr>Motivation</vt:lpstr>
      <vt:lpstr>Optical and Structural Properties of Group-IV Oxides Produced by Rapid Thermal Annealing</vt:lpstr>
      <vt:lpstr>Reciprocal Space &amp; Bragg’s Law</vt:lpstr>
      <vt:lpstr>X-Ray Diffraction (XRD)</vt:lpstr>
      <vt:lpstr>Ellipsometry</vt:lpstr>
      <vt:lpstr>Introduction</vt:lpstr>
      <vt:lpstr>Rapid Thermal Oxidation Procedure</vt:lpstr>
      <vt:lpstr>Surface Decolorization </vt:lpstr>
      <vt:lpstr>Ge on Si: Ellipsometry Model - UV</vt:lpstr>
      <vt:lpstr>Ge on Si: Depolarization </vt:lpstr>
      <vt:lpstr>Ge on Si: Phonon Modes in IR </vt:lpstr>
      <vt:lpstr>Ge on Si: After Anneal Powder XRD</vt:lpstr>
      <vt:lpstr>Ge on Si: Cross-Sectional EDX</vt:lpstr>
      <vt:lpstr>Ge on Si: High Resolution XRD</vt:lpstr>
      <vt:lpstr>Ge on Si: Oxidation Kinetics</vt:lpstr>
      <vt:lpstr>Ge on Si: Oxidation Kinetics</vt:lpstr>
      <vt:lpstr>GeSn on Si: Optical Constants</vt:lpstr>
      <vt:lpstr>GeSn on Si: IR Ellipsometry</vt:lpstr>
      <vt:lpstr>GeSn on Si: Oxidation Kinetics</vt:lpstr>
      <vt:lpstr>GeSn on Si: After Anneal Powder XRD</vt:lpstr>
      <vt:lpstr>GeSn on Si: High Resolution XRD</vt:lpstr>
      <vt:lpstr>Conclusion</vt:lpstr>
      <vt:lpstr>Temperature-Dependent Recombination Rate Analysis of Minority Carrier Lifetime in Mid-Wave Infrared Antimonide-Based Devices</vt:lpstr>
      <vt:lpstr>Introduction </vt:lpstr>
      <vt:lpstr>Recombination Mechanisms: Radiative</vt:lpstr>
      <vt:lpstr>Recombination Mechanisms: SRH</vt:lpstr>
      <vt:lpstr>Recombination Mechanism: Auger</vt:lpstr>
      <vt:lpstr>Previous Observations: Strain Engineering</vt:lpstr>
      <vt:lpstr>Previous Observations: Strain Engineering</vt:lpstr>
      <vt:lpstr>Previous Observations: Localization Effects</vt:lpstr>
      <vt:lpstr>Previous Observations: Localization Effects</vt:lpstr>
      <vt:lpstr>Time-Resolved Photoluminescence</vt:lpstr>
      <vt:lpstr>Trap-Delayed Recombination Model</vt:lpstr>
      <vt:lpstr>(1) GaInAsSbBi</vt:lpstr>
      <vt:lpstr>(2) Graded Doping nBn</vt:lpstr>
      <vt:lpstr>(3) InAs/InAsSb SL</vt:lpstr>
      <vt:lpstr>Conclusion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Stefan Zollner</cp:lastModifiedBy>
  <cp:revision>47</cp:revision>
  <dcterms:created xsi:type="dcterms:W3CDTF">2018-09-13T15:10:43Z</dcterms:created>
  <dcterms:modified xsi:type="dcterms:W3CDTF">2025-10-14T19:50:30Z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0x01010044A9D61DF888204C8139A81CE9DDA511</vt:lpwstr>
  </property>
</Properties>
</file>