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7"/>
  </p:notesMasterIdLst>
  <p:sldIdLst>
    <p:sldId id="256" r:id="rId2"/>
    <p:sldId id="360" r:id="rId3"/>
    <p:sldId id="345" r:id="rId4"/>
    <p:sldId id="346" r:id="rId5"/>
    <p:sldId id="347" r:id="rId6"/>
    <p:sldId id="358" r:id="rId7"/>
    <p:sldId id="348" r:id="rId8"/>
    <p:sldId id="349" r:id="rId9"/>
    <p:sldId id="350" r:id="rId10"/>
    <p:sldId id="351" r:id="rId11"/>
    <p:sldId id="352" r:id="rId12"/>
    <p:sldId id="361" r:id="rId13"/>
    <p:sldId id="363" r:id="rId14"/>
    <p:sldId id="353" r:id="rId15"/>
    <p:sldId id="354" r:id="rId16"/>
    <p:sldId id="362" r:id="rId17"/>
    <p:sldId id="355" r:id="rId18"/>
    <p:sldId id="364" r:id="rId19"/>
    <p:sldId id="356" r:id="rId20"/>
    <p:sldId id="369" r:id="rId21"/>
    <p:sldId id="370" r:id="rId22"/>
    <p:sldId id="371" r:id="rId23"/>
    <p:sldId id="365" r:id="rId24"/>
    <p:sldId id="375" r:id="rId25"/>
    <p:sldId id="373" r:id="rId26"/>
    <p:sldId id="366" r:id="rId27"/>
    <p:sldId id="374" r:id="rId28"/>
    <p:sldId id="372" r:id="rId29"/>
    <p:sldId id="367" r:id="rId30"/>
    <p:sldId id="376" r:id="rId31"/>
    <p:sldId id="377" r:id="rId32"/>
    <p:sldId id="378" r:id="rId33"/>
    <p:sldId id="368" r:id="rId34"/>
    <p:sldId id="357" r:id="rId35"/>
    <p:sldId id="359" r:id="rId36"/>
  </p:sldIdLst>
  <p:sldSz cx="9144000" cy="5143500" type="screen16x9"/>
  <p:notesSz cx="7010400" cy="92964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2" autoAdjust="0"/>
    <p:restoredTop sz="94453" autoAdjust="0"/>
  </p:normalViewPr>
  <p:slideViewPr>
    <p:cSldViewPr snapToGrid="0" snapToObjects="1">
      <p:cViewPr varScale="1">
        <p:scale>
          <a:sx n="105" d="100"/>
          <a:sy n="105" d="100"/>
        </p:scale>
        <p:origin x="710" y="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1" y="0"/>
            <a:ext cx="3038475" cy="46657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8" y="0"/>
            <a:ext cx="3038475" cy="466578"/>
          </a:xfrm>
          <a:prstGeom prst="rect">
            <a:avLst/>
          </a:prstGeom>
        </p:spPr>
        <p:txBody>
          <a:bodyPr vert="horz" lIns="91440" tIns="45720" rIns="91440" bIns="45720" rtlCol="0"/>
          <a:lstStyle>
            <a:lvl1pPr algn="r">
              <a:defRPr sz="1200"/>
            </a:lvl1pPr>
          </a:lstStyle>
          <a:p>
            <a:fld id="{47A56101-9E46-4817-8049-AE5F79271A85}" type="datetimeFigureOut">
              <a:rPr lang="en-US" smtClean="0"/>
              <a:t>6/6/2025</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4039"/>
            <a:ext cx="5607050" cy="366071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1" y="8829822"/>
            <a:ext cx="3038475" cy="46657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48" y="8829822"/>
            <a:ext cx="3038475" cy="466578"/>
          </a:xfrm>
          <a:prstGeom prst="rect">
            <a:avLst/>
          </a:prstGeom>
        </p:spPr>
        <p:txBody>
          <a:bodyPr vert="horz" lIns="91440" tIns="45720" rIns="91440" bIns="45720" rtlCol="0" anchor="b"/>
          <a:lstStyle>
            <a:lvl1pPr algn="r">
              <a:defRPr sz="1200"/>
            </a:lvl1pPr>
          </a:lstStyle>
          <a:p>
            <a:fld id="{8280A920-137C-424B-BEFF-73B2F3683169}" type="slidenum">
              <a:rPr lang="en-US" smtClean="0"/>
              <a:t>‹#›</a:t>
            </a:fld>
            <a:endParaRPr lang="en-US"/>
          </a:p>
        </p:txBody>
      </p:sp>
    </p:spTree>
    <p:extLst>
      <p:ext uri="{BB962C8B-B14F-4D97-AF65-F5344CB8AC3E}">
        <p14:creationId xmlns:p14="http://schemas.microsoft.com/office/powerpoint/2010/main" val="80578519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p: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B5C99-249A-A5AE-BDB2-E4B7698D9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19CFA-9F85-304E-7617-C43FC96552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A67333-87D7-CEB5-4532-599485FEA3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7B5B1F-E02D-75B7-986B-F8970DCD2768}"/>
              </a:ext>
            </a:extLst>
          </p:cNvPr>
          <p:cNvSpPr>
            <a:spLocks noGrp="1"/>
          </p:cNvSpPr>
          <p:nvPr>
            <p:ph type="sldNum" sz="quarter" idx="5"/>
          </p:nvPr>
        </p:nvSpPr>
        <p:spPr/>
        <p:txBody>
          <a:bodyPr/>
          <a:lstStyle/>
          <a:p>
            <a:fld id="{8280A920-137C-424B-BEFF-73B2F3683169}" type="slidenum">
              <a:rPr lang="en-US" smtClean="0"/>
              <a:t>11</a:t>
            </a:fld>
            <a:endParaRPr lang="en-US"/>
          </a:p>
        </p:txBody>
      </p:sp>
    </p:spTree>
    <p:extLst>
      <p:ext uri="{BB962C8B-B14F-4D97-AF65-F5344CB8AC3E}">
        <p14:creationId xmlns:p14="http://schemas.microsoft.com/office/powerpoint/2010/main" val="1554959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5E4DF-6BC2-5264-0F10-53D7D692C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40AEC-FE20-3743-C51F-0B6F5B12F5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E1A922-578A-86EE-76FE-DC7E3105CA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F46363-DF7B-9085-6775-815248A14877}"/>
              </a:ext>
            </a:extLst>
          </p:cNvPr>
          <p:cNvSpPr>
            <a:spLocks noGrp="1"/>
          </p:cNvSpPr>
          <p:nvPr>
            <p:ph type="sldNum" sz="quarter" idx="5"/>
          </p:nvPr>
        </p:nvSpPr>
        <p:spPr/>
        <p:txBody>
          <a:bodyPr/>
          <a:lstStyle/>
          <a:p>
            <a:fld id="{8280A920-137C-424B-BEFF-73B2F3683169}" type="slidenum">
              <a:rPr lang="en-US" smtClean="0"/>
              <a:t>12</a:t>
            </a:fld>
            <a:endParaRPr lang="en-US"/>
          </a:p>
        </p:txBody>
      </p:sp>
    </p:spTree>
    <p:extLst>
      <p:ext uri="{BB962C8B-B14F-4D97-AF65-F5344CB8AC3E}">
        <p14:creationId xmlns:p14="http://schemas.microsoft.com/office/powerpoint/2010/main" val="4202332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7DA24-F793-2669-25AC-FCC162CB9B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A5B52-6594-B350-9445-8413614FC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ED88CD-6444-CF5A-D938-3A6A9ACA31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432925-C1AE-A65E-4AE5-0A0F06573DFF}"/>
              </a:ext>
            </a:extLst>
          </p:cNvPr>
          <p:cNvSpPr>
            <a:spLocks noGrp="1"/>
          </p:cNvSpPr>
          <p:nvPr>
            <p:ph type="sldNum" sz="quarter" idx="5"/>
          </p:nvPr>
        </p:nvSpPr>
        <p:spPr/>
        <p:txBody>
          <a:bodyPr/>
          <a:lstStyle/>
          <a:p>
            <a:fld id="{8280A920-137C-424B-BEFF-73B2F3683169}" type="slidenum">
              <a:rPr lang="en-US" smtClean="0"/>
              <a:t>13</a:t>
            </a:fld>
            <a:endParaRPr lang="en-US"/>
          </a:p>
        </p:txBody>
      </p:sp>
    </p:spTree>
    <p:extLst>
      <p:ext uri="{BB962C8B-B14F-4D97-AF65-F5344CB8AC3E}">
        <p14:creationId xmlns:p14="http://schemas.microsoft.com/office/powerpoint/2010/main" val="3992075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5B0CB-99F2-8AD0-981F-23610995E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ABFE0-DD13-149E-6B35-BF343AC662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69363-F465-2407-AC5F-F1CC118F65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7C66C9-8850-9269-8E3E-CF6226F334E2}"/>
              </a:ext>
            </a:extLst>
          </p:cNvPr>
          <p:cNvSpPr>
            <a:spLocks noGrp="1"/>
          </p:cNvSpPr>
          <p:nvPr>
            <p:ph type="sldNum" sz="quarter" idx="5"/>
          </p:nvPr>
        </p:nvSpPr>
        <p:spPr/>
        <p:txBody>
          <a:bodyPr/>
          <a:lstStyle/>
          <a:p>
            <a:fld id="{8280A920-137C-424B-BEFF-73B2F3683169}" type="slidenum">
              <a:rPr lang="en-US" smtClean="0"/>
              <a:t>14</a:t>
            </a:fld>
            <a:endParaRPr lang="en-US"/>
          </a:p>
        </p:txBody>
      </p:sp>
    </p:spTree>
    <p:extLst>
      <p:ext uri="{BB962C8B-B14F-4D97-AF65-F5344CB8AC3E}">
        <p14:creationId xmlns:p14="http://schemas.microsoft.com/office/powerpoint/2010/main" val="4205310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33081-F763-637A-EB82-9D08E8C6B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750D6D-6F06-01DA-9ADC-EC6C0F845A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C591C-E4CA-7F6A-068D-962331938A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EB8A4B-D70E-FF24-B9FF-9CCD828398A9}"/>
              </a:ext>
            </a:extLst>
          </p:cNvPr>
          <p:cNvSpPr>
            <a:spLocks noGrp="1"/>
          </p:cNvSpPr>
          <p:nvPr>
            <p:ph type="sldNum" sz="quarter" idx="5"/>
          </p:nvPr>
        </p:nvSpPr>
        <p:spPr/>
        <p:txBody>
          <a:bodyPr/>
          <a:lstStyle/>
          <a:p>
            <a:fld id="{8280A920-137C-424B-BEFF-73B2F3683169}" type="slidenum">
              <a:rPr lang="en-US" smtClean="0"/>
              <a:t>15</a:t>
            </a:fld>
            <a:endParaRPr lang="en-US"/>
          </a:p>
        </p:txBody>
      </p:sp>
    </p:spTree>
    <p:extLst>
      <p:ext uri="{BB962C8B-B14F-4D97-AF65-F5344CB8AC3E}">
        <p14:creationId xmlns:p14="http://schemas.microsoft.com/office/powerpoint/2010/main" val="2877604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24BD3-3322-9D1A-56BD-1653FD1C0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0A7F1-5DCF-1098-DDFD-2BA510AECA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300BE-51B8-3A67-1608-86AA40FA3A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CF92F0-4A8F-330F-D116-64E3F7928152}"/>
              </a:ext>
            </a:extLst>
          </p:cNvPr>
          <p:cNvSpPr>
            <a:spLocks noGrp="1"/>
          </p:cNvSpPr>
          <p:nvPr>
            <p:ph type="sldNum" sz="quarter" idx="5"/>
          </p:nvPr>
        </p:nvSpPr>
        <p:spPr/>
        <p:txBody>
          <a:bodyPr/>
          <a:lstStyle/>
          <a:p>
            <a:fld id="{8280A920-137C-424B-BEFF-73B2F3683169}" type="slidenum">
              <a:rPr lang="en-US" smtClean="0"/>
              <a:t>16</a:t>
            </a:fld>
            <a:endParaRPr lang="en-US"/>
          </a:p>
        </p:txBody>
      </p:sp>
    </p:spTree>
    <p:extLst>
      <p:ext uri="{BB962C8B-B14F-4D97-AF65-F5344CB8AC3E}">
        <p14:creationId xmlns:p14="http://schemas.microsoft.com/office/powerpoint/2010/main" val="2598310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90A47-6A07-1E75-BCFF-02B178F51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B8D936-6F65-DAFB-0CC9-53EA196DC6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270CD-4FF1-0236-8CE9-12CF7150EE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B94573-4B31-6262-1A17-F9E9042955E9}"/>
              </a:ext>
            </a:extLst>
          </p:cNvPr>
          <p:cNvSpPr>
            <a:spLocks noGrp="1"/>
          </p:cNvSpPr>
          <p:nvPr>
            <p:ph type="sldNum" sz="quarter" idx="5"/>
          </p:nvPr>
        </p:nvSpPr>
        <p:spPr/>
        <p:txBody>
          <a:bodyPr/>
          <a:lstStyle/>
          <a:p>
            <a:fld id="{8280A920-137C-424B-BEFF-73B2F3683169}" type="slidenum">
              <a:rPr lang="en-US" smtClean="0"/>
              <a:t>17</a:t>
            </a:fld>
            <a:endParaRPr lang="en-US"/>
          </a:p>
        </p:txBody>
      </p:sp>
    </p:spTree>
    <p:extLst>
      <p:ext uri="{BB962C8B-B14F-4D97-AF65-F5344CB8AC3E}">
        <p14:creationId xmlns:p14="http://schemas.microsoft.com/office/powerpoint/2010/main" val="2840496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D2760-08F0-8C24-A0EE-683CC0AB9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489A5-6D60-12A5-2D78-50AC1100B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C95B71-66A6-1603-E23B-CB18CBD1C5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BC480A-D82B-139D-EFE8-186F98A78FE3}"/>
              </a:ext>
            </a:extLst>
          </p:cNvPr>
          <p:cNvSpPr>
            <a:spLocks noGrp="1"/>
          </p:cNvSpPr>
          <p:nvPr>
            <p:ph type="sldNum" sz="quarter" idx="5"/>
          </p:nvPr>
        </p:nvSpPr>
        <p:spPr/>
        <p:txBody>
          <a:bodyPr/>
          <a:lstStyle/>
          <a:p>
            <a:fld id="{8280A920-137C-424B-BEFF-73B2F3683169}" type="slidenum">
              <a:rPr lang="en-US" smtClean="0"/>
              <a:t>18</a:t>
            </a:fld>
            <a:endParaRPr lang="en-US"/>
          </a:p>
        </p:txBody>
      </p:sp>
    </p:spTree>
    <p:extLst>
      <p:ext uri="{BB962C8B-B14F-4D97-AF65-F5344CB8AC3E}">
        <p14:creationId xmlns:p14="http://schemas.microsoft.com/office/powerpoint/2010/main" val="1245458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2C5EB-4A5D-7B03-4934-88170B044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649B6-835B-D3E4-B6D6-75BC21E96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87C78-8E9E-A114-802D-04F8C4130D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FA7E3C-70E9-70B3-9FA4-FA0F01787735}"/>
              </a:ext>
            </a:extLst>
          </p:cNvPr>
          <p:cNvSpPr>
            <a:spLocks noGrp="1"/>
          </p:cNvSpPr>
          <p:nvPr>
            <p:ph type="sldNum" sz="quarter" idx="5"/>
          </p:nvPr>
        </p:nvSpPr>
        <p:spPr/>
        <p:txBody>
          <a:bodyPr/>
          <a:lstStyle/>
          <a:p>
            <a:fld id="{8280A920-137C-424B-BEFF-73B2F3683169}" type="slidenum">
              <a:rPr lang="en-US" smtClean="0"/>
              <a:t>19</a:t>
            </a:fld>
            <a:endParaRPr lang="en-US"/>
          </a:p>
        </p:txBody>
      </p:sp>
    </p:spTree>
    <p:extLst>
      <p:ext uri="{BB962C8B-B14F-4D97-AF65-F5344CB8AC3E}">
        <p14:creationId xmlns:p14="http://schemas.microsoft.com/office/powerpoint/2010/main" val="282223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21DA0-C969-E7CF-253A-07BE2E4BD9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2AC2D-F9A2-B47F-41EE-15F1D8E612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B9199-4668-615B-38BC-CCCAE11EDA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EDE792-0D16-60D9-2806-D845F00470AA}"/>
              </a:ext>
            </a:extLst>
          </p:cNvPr>
          <p:cNvSpPr>
            <a:spLocks noGrp="1"/>
          </p:cNvSpPr>
          <p:nvPr>
            <p:ph type="sldNum" sz="quarter" idx="5"/>
          </p:nvPr>
        </p:nvSpPr>
        <p:spPr/>
        <p:txBody>
          <a:bodyPr/>
          <a:lstStyle/>
          <a:p>
            <a:fld id="{8280A920-137C-424B-BEFF-73B2F3683169}" type="slidenum">
              <a:rPr lang="en-US" smtClean="0"/>
              <a:t>20</a:t>
            </a:fld>
            <a:endParaRPr lang="en-US"/>
          </a:p>
        </p:txBody>
      </p:sp>
    </p:spTree>
    <p:extLst>
      <p:ext uri="{BB962C8B-B14F-4D97-AF65-F5344CB8AC3E}">
        <p14:creationId xmlns:p14="http://schemas.microsoft.com/office/powerpoint/2010/main" val="3948155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80A920-137C-424B-BEFF-73B2F3683169}" type="slidenum">
              <a:rPr lang="en-US" smtClean="0"/>
              <a:t>3</a:t>
            </a:fld>
            <a:endParaRPr lang="en-US"/>
          </a:p>
        </p:txBody>
      </p:sp>
    </p:spTree>
    <p:extLst>
      <p:ext uri="{BB962C8B-B14F-4D97-AF65-F5344CB8AC3E}">
        <p14:creationId xmlns:p14="http://schemas.microsoft.com/office/powerpoint/2010/main" val="2313565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778EE-F559-7EBC-24C2-A59E018DE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1EB1B3-CB41-90AE-44BE-7666FF43E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D7F3A9-0CDE-8C84-640A-BC5D459624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EAE13D-3DE9-2525-D26E-5B6D29CDB291}"/>
              </a:ext>
            </a:extLst>
          </p:cNvPr>
          <p:cNvSpPr>
            <a:spLocks noGrp="1"/>
          </p:cNvSpPr>
          <p:nvPr>
            <p:ph type="sldNum" sz="quarter" idx="5"/>
          </p:nvPr>
        </p:nvSpPr>
        <p:spPr/>
        <p:txBody>
          <a:bodyPr/>
          <a:lstStyle/>
          <a:p>
            <a:fld id="{8280A920-137C-424B-BEFF-73B2F3683169}" type="slidenum">
              <a:rPr lang="en-US" smtClean="0"/>
              <a:t>21</a:t>
            </a:fld>
            <a:endParaRPr lang="en-US"/>
          </a:p>
        </p:txBody>
      </p:sp>
    </p:spTree>
    <p:extLst>
      <p:ext uri="{BB962C8B-B14F-4D97-AF65-F5344CB8AC3E}">
        <p14:creationId xmlns:p14="http://schemas.microsoft.com/office/powerpoint/2010/main" val="3550611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20290-D34B-AF01-4F8C-FDC3BE86A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7A547A-059E-20AB-63AD-21169A0680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D503D-068B-C2D4-1C19-948170FACD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B40283-95C3-F782-B31C-3EA2C48F18BA}"/>
              </a:ext>
            </a:extLst>
          </p:cNvPr>
          <p:cNvSpPr>
            <a:spLocks noGrp="1"/>
          </p:cNvSpPr>
          <p:nvPr>
            <p:ph type="sldNum" sz="quarter" idx="5"/>
          </p:nvPr>
        </p:nvSpPr>
        <p:spPr/>
        <p:txBody>
          <a:bodyPr/>
          <a:lstStyle/>
          <a:p>
            <a:fld id="{8280A920-137C-424B-BEFF-73B2F3683169}" type="slidenum">
              <a:rPr lang="en-US" smtClean="0"/>
              <a:t>22</a:t>
            </a:fld>
            <a:endParaRPr lang="en-US"/>
          </a:p>
        </p:txBody>
      </p:sp>
    </p:spTree>
    <p:extLst>
      <p:ext uri="{BB962C8B-B14F-4D97-AF65-F5344CB8AC3E}">
        <p14:creationId xmlns:p14="http://schemas.microsoft.com/office/powerpoint/2010/main" val="1951956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ADDDE-8F92-F9EB-DD54-47FB8857B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552578-FCF0-CB61-2DD0-52CDAFE086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5DC35-E18A-430E-A4FE-01B6768E74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F17CA3-0FA6-981F-2B67-1D223294A29F}"/>
              </a:ext>
            </a:extLst>
          </p:cNvPr>
          <p:cNvSpPr>
            <a:spLocks noGrp="1"/>
          </p:cNvSpPr>
          <p:nvPr>
            <p:ph type="sldNum" sz="quarter" idx="5"/>
          </p:nvPr>
        </p:nvSpPr>
        <p:spPr/>
        <p:txBody>
          <a:bodyPr/>
          <a:lstStyle/>
          <a:p>
            <a:fld id="{8280A920-137C-424B-BEFF-73B2F3683169}" type="slidenum">
              <a:rPr lang="en-US" smtClean="0"/>
              <a:t>23</a:t>
            </a:fld>
            <a:endParaRPr lang="en-US"/>
          </a:p>
        </p:txBody>
      </p:sp>
    </p:spTree>
    <p:extLst>
      <p:ext uri="{BB962C8B-B14F-4D97-AF65-F5344CB8AC3E}">
        <p14:creationId xmlns:p14="http://schemas.microsoft.com/office/powerpoint/2010/main" val="1048368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8A437-F553-89D5-3727-0A50B99031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5D888-4714-31A0-F20F-81972213F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903B6-6813-2A1F-0FD3-231D04115F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DA4792-CCCA-B218-5B9A-B458A090338D}"/>
              </a:ext>
            </a:extLst>
          </p:cNvPr>
          <p:cNvSpPr>
            <a:spLocks noGrp="1"/>
          </p:cNvSpPr>
          <p:nvPr>
            <p:ph type="sldNum" sz="quarter" idx="5"/>
          </p:nvPr>
        </p:nvSpPr>
        <p:spPr/>
        <p:txBody>
          <a:bodyPr/>
          <a:lstStyle/>
          <a:p>
            <a:fld id="{8280A920-137C-424B-BEFF-73B2F3683169}" type="slidenum">
              <a:rPr lang="en-US" smtClean="0"/>
              <a:t>24</a:t>
            </a:fld>
            <a:endParaRPr lang="en-US"/>
          </a:p>
        </p:txBody>
      </p:sp>
    </p:spTree>
    <p:extLst>
      <p:ext uri="{BB962C8B-B14F-4D97-AF65-F5344CB8AC3E}">
        <p14:creationId xmlns:p14="http://schemas.microsoft.com/office/powerpoint/2010/main" val="2038552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50D37-9817-D88C-0876-27D716803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99A81-488B-B661-754F-A986EE3380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DA89A4-ECF6-52F8-4B20-EA8E4BC10C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EB777C-EEFA-41A4-CDEB-C4E84278B96E}"/>
              </a:ext>
            </a:extLst>
          </p:cNvPr>
          <p:cNvSpPr>
            <a:spLocks noGrp="1"/>
          </p:cNvSpPr>
          <p:nvPr>
            <p:ph type="sldNum" sz="quarter" idx="5"/>
          </p:nvPr>
        </p:nvSpPr>
        <p:spPr/>
        <p:txBody>
          <a:bodyPr/>
          <a:lstStyle/>
          <a:p>
            <a:fld id="{8280A920-137C-424B-BEFF-73B2F3683169}" type="slidenum">
              <a:rPr lang="en-US" smtClean="0"/>
              <a:t>25</a:t>
            </a:fld>
            <a:endParaRPr lang="en-US"/>
          </a:p>
        </p:txBody>
      </p:sp>
    </p:spTree>
    <p:extLst>
      <p:ext uri="{BB962C8B-B14F-4D97-AF65-F5344CB8AC3E}">
        <p14:creationId xmlns:p14="http://schemas.microsoft.com/office/powerpoint/2010/main" val="1553688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92385-83A2-9950-E2F7-214024EE9D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1F0EF4-DC4D-E507-D42C-E87E6677B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161A0-47D3-DD26-72B1-1D5DF40B64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15FC00-6C0B-DFFC-D003-283FBED18C5E}"/>
              </a:ext>
            </a:extLst>
          </p:cNvPr>
          <p:cNvSpPr>
            <a:spLocks noGrp="1"/>
          </p:cNvSpPr>
          <p:nvPr>
            <p:ph type="sldNum" sz="quarter" idx="5"/>
          </p:nvPr>
        </p:nvSpPr>
        <p:spPr/>
        <p:txBody>
          <a:bodyPr/>
          <a:lstStyle/>
          <a:p>
            <a:fld id="{8280A920-137C-424B-BEFF-73B2F3683169}" type="slidenum">
              <a:rPr lang="en-US" smtClean="0"/>
              <a:t>26</a:t>
            </a:fld>
            <a:endParaRPr lang="en-US"/>
          </a:p>
        </p:txBody>
      </p:sp>
    </p:spTree>
    <p:extLst>
      <p:ext uri="{BB962C8B-B14F-4D97-AF65-F5344CB8AC3E}">
        <p14:creationId xmlns:p14="http://schemas.microsoft.com/office/powerpoint/2010/main" val="951149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749E0-373B-DCB2-F32C-C1CF76EA8E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B04BB-0795-819E-4367-B8F3C87D69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6DC83-67AD-47CE-CC88-F050BC4DB6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0F74C4-924C-F4C2-88FD-23872839E015}"/>
              </a:ext>
            </a:extLst>
          </p:cNvPr>
          <p:cNvSpPr>
            <a:spLocks noGrp="1"/>
          </p:cNvSpPr>
          <p:nvPr>
            <p:ph type="sldNum" sz="quarter" idx="5"/>
          </p:nvPr>
        </p:nvSpPr>
        <p:spPr/>
        <p:txBody>
          <a:bodyPr/>
          <a:lstStyle/>
          <a:p>
            <a:fld id="{8280A920-137C-424B-BEFF-73B2F3683169}" type="slidenum">
              <a:rPr lang="en-US" smtClean="0"/>
              <a:t>27</a:t>
            </a:fld>
            <a:endParaRPr lang="en-US"/>
          </a:p>
        </p:txBody>
      </p:sp>
    </p:spTree>
    <p:extLst>
      <p:ext uri="{BB962C8B-B14F-4D97-AF65-F5344CB8AC3E}">
        <p14:creationId xmlns:p14="http://schemas.microsoft.com/office/powerpoint/2010/main" val="3962414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E3F22-E2B9-4426-ECBB-D67727958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E3638-C3EF-874F-D85B-EC1084ADDD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E02250-826F-F257-BA90-BB29358D1C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DFBBA5-6664-1A48-841E-BA8DC6599705}"/>
              </a:ext>
            </a:extLst>
          </p:cNvPr>
          <p:cNvSpPr>
            <a:spLocks noGrp="1"/>
          </p:cNvSpPr>
          <p:nvPr>
            <p:ph type="sldNum" sz="quarter" idx="5"/>
          </p:nvPr>
        </p:nvSpPr>
        <p:spPr/>
        <p:txBody>
          <a:bodyPr/>
          <a:lstStyle/>
          <a:p>
            <a:fld id="{8280A920-137C-424B-BEFF-73B2F3683169}" type="slidenum">
              <a:rPr lang="en-US" smtClean="0"/>
              <a:t>28</a:t>
            </a:fld>
            <a:endParaRPr lang="en-US"/>
          </a:p>
        </p:txBody>
      </p:sp>
    </p:spTree>
    <p:extLst>
      <p:ext uri="{BB962C8B-B14F-4D97-AF65-F5344CB8AC3E}">
        <p14:creationId xmlns:p14="http://schemas.microsoft.com/office/powerpoint/2010/main" val="3870509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1DD67-8CE1-8D10-1FD4-136270D97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7EE20-E37B-4183-8048-754BD8239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5F9A49-2836-3B5E-7022-055A6056BE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BCAD3F-1015-860B-A217-1F7ABBF4020B}"/>
              </a:ext>
            </a:extLst>
          </p:cNvPr>
          <p:cNvSpPr>
            <a:spLocks noGrp="1"/>
          </p:cNvSpPr>
          <p:nvPr>
            <p:ph type="sldNum" sz="quarter" idx="5"/>
          </p:nvPr>
        </p:nvSpPr>
        <p:spPr/>
        <p:txBody>
          <a:bodyPr/>
          <a:lstStyle/>
          <a:p>
            <a:fld id="{8280A920-137C-424B-BEFF-73B2F3683169}" type="slidenum">
              <a:rPr lang="en-US" smtClean="0"/>
              <a:t>29</a:t>
            </a:fld>
            <a:endParaRPr lang="en-US"/>
          </a:p>
        </p:txBody>
      </p:sp>
    </p:spTree>
    <p:extLst>
      <p:ext uri="{BB962C8B-B14F-4D97-AF65-F5344CB8AC3E}">
        <p14:creationId xmlns:p14="http://schemas.microsoft.com/office/powerpoint/2010/main" val="1382469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5CCEC-FEEA-85E4-D203-76E581DED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EA100-FA42-C81E-78AE-F3E3268F1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9F53DF-B2F0-90F7-79D3-73C21F5061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4E87A2-0804-DD37-FE33-6EDAE37ED8CF}"/>
              </a:ext>
            </a:extLst>
          </p:cNvPr>
          <p:cNvSpPr>
            <a:spLocks noGrp="1"/>
          </p:cNvSpPr>
          <p:nvPr>
            <p:ph type="sldNum" sz="quarter" idx="5"/>
          </p:nvPr>
        </p:nvSpPr>
        <p:spPr/>
        <p:txBody>
          <a:bodyPr/>
          <a:lstStyle/>
          <a:p>
            <a:fld id="{8280A920-137C-424B-BEFF-73B2F3683169}" type="slidenum">
              <a:rPr lang="en-US" smtClean="0"/>
              <a:t>30</a:t>
            </a:fld>
            <a:endParaRPr lang="en-US"/>
          </a:p>
        </p:txBody>
      </p:sp>
    </p:spTree>
    <p:extLst>
      <p:ext uri="{BB962C8B-B14F-4D97-AF65-F5344CB8AC3E}">
        <p14:creationId xmlns:p14="http://schemas.microsoft.com/office/powerpoint/2010/main" val="2198866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91328-D4E7-3BC3-3383-45A35FE79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89D20E-4929-33EC-77FC-273BDE3FC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BD77D7-17F6-CF5A-A101-A5EACD069A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454F77-E28B-F8B9-67EA-466098F7136E}"/>
              </a:ext>
            </a:extLst>
          </p:cNvPr>
          <p:cNvSpPr>
            <a:spLocks noGrp="1"/>
          </p:cNvSpPr>
          <p:nvPr>
            <p:ph type="sldNum" sz="quarter" idx="5"/>
          </p:nvPr>
        </p:nvSpPr>
        <p:spPr/>
        <p:txBody>
          <a:bodyPr/>
          <a:lstStyle/>
          <a:p>
            <a:fld id="{8280A920-137C-424B-BEFF-73B2F3683169}" type="slidenum">
              <a:rPr lang="en-US" smtClean="0"/>
              <a:t>4</a:t>
            </a:fld>
            <a:endParaRPr lang="en-US"/>
          </a:p>
        </p:txBody>
      </p:sp>
    </p:spTree>
    <p:extLst>
      <p:ext uri="{BB962C8B-B14F-4D97-AF65-F5344CB8AC3E}">
        <p14:creationId xmlns:p14="http://schemas.microsoft.com/office/powerpoint/2010/main" val="2507011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66826-9296-385F-EA70-35975C462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C129B0-5084-9A6B-A958-088DDBF2B2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6C059-833E-FE14-376C-1C80AAF1D3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EB8F88-B52A-9E44-E19B-BDE3133655FA}"/>
              </a:ext>
            </a:extLst>
          </p:cNvPr>
          <p:cNvSpPr>
            <a:spLocks noGrp="1"/>
          </p:cNvSpPr>
          <p:nvPr>
            <p:ph type="sldNum" sz="quarter" idx="5"/>
          </p:nvPr>
        </p:nvSpPr>
        <p:spPr/>
        <p:txBody>
          <a:bodyPr/>
          <a:lstStyle/>
          <a:p>
            <a:fld id="{8280A920-137C-424B-BEFF-73B2F3683169}" type="slidenum">
              <a:rPr lang="en-US" smtClean="0"/>
              <a:t>31</a:t>
            </a:fld>
            <a:endParaRPr lang="en-US"/>
          </a:p>
        </p:txBody>
      </p:sp>
    </p:spTree>
    <p:extLst>
      <p:ext uri="{BB962C8B-B14F-4D97-AF65-F5344CB8AC3E}">
        <p14:creationId xmlns:p14="http://schemas.microsoft.com/office/powerpoint/2010/main" val="1267363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E92A7-133F-BC40-DD84-CCAF279165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54110-DC20-7D6C-E996-3B7EFA168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2DB479-0731-B703-DA2D-A72A5A3980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DA5700-799C-A9D3-E175-084A2A6A4954}"/>
              </a:ext>
            </a:extLst>
          </p:cNvPr>
          <p:cNvSpPr>
            <a:spLocks noGrp="1"/>
          </p:cNvSpPr>
          <p:nvPr>
            <p:ph type="sldNum" sz="quarter" idx="5"/>
          </p:nvPr>
        </p:nvSpPr>
        <p:spPr/>
        <p:txBody>
          <a:bodyPr/>
          <a:lstStyle/>
          <a:p>
            <a:fld id="{8280A920-137C-424B-BEFF-73B2F3683169}" type="slidenum">
              <a:rPr lang="en-US" smtClean="0"/>
              <a:t>32</a:t>
            </a:fld>
            <a:endParaRPr lang="en-US"/>
          </a:p>
        </p:txBody>
      </p:sp>
    </p:spTree>
    <p:extLst>
      <p:ext uri="{BB962C8B-B14F-4D97-AF65-F5344CB8AC3E}">
        <p14:creationId xmlns:p14="http://schemas.microsoft.com/office/powerpoint/2010/main" val="46272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399B6-D6C8-1C90-98ED-EF8BC7488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23F8A-EDE7-1194-A2DE-470C353E64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90E99-2E38-8311-21F8-C1854E10FA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D1EAD7-3CA4-43B2-BB98-55FFECD8F98F}"/>
              </a:ext>
            </a:extLst>
          </p:cNvPr>
          <p:cNvSpPr>
            <a:spLocks noGrp="1"/>
          </p:cNvSpPr>
          <p:nvPr>
            <p:ph type="sldNum" sz="quarter" idx="5"/>
          </p:nvPr>
        </p:nvSpPr>
        <p:spPr/>
        <p:txBody>
          <a:bodyPr/>
          <a:lstStyle/>
          <a:p>
            <a:fld id="{8280A920-137C-424B-BEFF-73B2F3683169}" type="slidenum">
              <a:rPr lang="en-US" smtClean="0"/>
              <a:t>33</a:t>
            </a:fld>
            <a:endParaRPr lang="en-US"/>
          </a:p>
        </p:txBody>
      </p:sp>
    </p:spTree>
    <p:extLst>
      <p:ext uri="{BB962C8B-B14F-4D97-AF65-F5344CB8AC3E}">
        <p14:creationId xmlns:p14="http://schemas.microsoft.com/office/powerpoint/2010/main" val="2510152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02D2C-999F-682A-E5AA-875E201E35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C20388-704F-3DE3-E7A8-5574A25D6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B7A5C6-EE14-2765-EA63-B9C402F137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319060-25E6-D18A-56D8-03513708DA4D}"/>
              </a:ext>
            </a:extLst>
          </p:cNvPr>
          <p:cNvSpPr>
            <a:spLocks noGrp="1"/>
          </p:cNvSpPr>
          <p:nvPr>
            <p:ph type="sldNum" sz="quarter" idx="5"/>
          </p:nvPr>
        </p:nvSpPr>
        <p:spPr/>
        <p:txBody>
          <a:bodyPr/>
          <a:lstStyle/>
          <a:p>
            <a:fld id="{8280A920-137C-424B-BEFF-73B2F3683169}" type="slidenum">
              <a:rPr lang="en-US" smtClean="0"/>
              <a:t>34</a:t>
            </a:fld>
            <a:endParaRPr lang="en-US"/>
          </a:p>
        </p:txBody>
      </p:sp>
    </p:spTree>
    <p:extLst>
      <p:ext uri="{BB962C8B-B14F-4D97-AF65-F5344CB8AC3E}">
        <p14:creationId xmlns:p14="http://schemas.microsoft.com/office/powerpoint/2010/main" val="211397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7579A-8E75-825F-B450-EE2AB43E9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E7085-F73F-CE56-55FC-64EBEFE226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AF76F-442F-14A1-707E-3375C9BB7F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16D879-C9CB-2BE6-D5C6-8093F3514364}"/>
              </a:ext>
            </a:extLst>
          </p:cNvPr>
          <p:cNvSpPr>
            <a:spLocks noGrp="1"/>
          </p:cNvSpPr>
          <p:nvPr>
            <p:ph type="sldNum" sz="quarter" idx="5"/>
          </p:nvPr>
        </p:nvSpPr>
        <p:spPr/>
        <p:txBody>
          <a:bodyPr/>
          <a:lstStyle/>
          <a:p>
            <a:fld id="{8280A920-137C-424B-BEFF-73B2F3683169}" type="slidenum">
              <a:rPr lang="en-US" smtClean="0"/>
              <a:t>35</a:t>
            </a:fld>
            <a:endParaRPr lang="en-US"/>
          </a:p>
        </p:txBody>
      </p:sp>
    </p:spTree>
    <p:extLst>
      <p:ext uri="{BB962C8B-B14F-4D97-AF65-F5344CB8AC3E}">
        <p14:creationId xmlns:p14="http://schemas.microsoft.com/office/powerpoint/2010/main" val="3565629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4F43-D649-DDF4-70AE-E8C31AE768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67493-2D14-2D33-E30B-15DA650178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0C2BE-6E93-9D9C-69F8-4AC19E6C15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D18F10-97BE-0E00-D460-A82DC25D1AEF}"/>
              </a:ext>
            </a:extLst>
          </p:cNvPr>
          <p:cNvSpPr>
            <a:spLocks noGrp="1"/>
          </p:cNvSpPr>
          <p:nvPr>
            <p:ph type="sldNum" sz="quarter" idx="5"/>
          </p:nvPr>
        </p:nvSpPr>
        <p:spPr/>
        <p:txBody>
          <a:bodyPr/>
          <a:lstStyle/>
          <a:p>
            <a:fld id="{8280A920-137C-424B-BEFF-73B2F3683169}" type="slidenum">
              <a:rPr lang="en-US" smtClean="0"/>
              <a:t>5</a:t>
            </a:fld>
            <a:endParaRPr lang="en-US"/>
          </a:p>
        </p:txBody>
      </p:sp>
    </p:spTree>
    <p:extLst>
      <p:ext uri="{BB962C8B-B14F-4D97-AF65-F5344CB8AC3E}">
        <p14:creationId xmlns:p14="http://schemas.microsoft.com/office/powerpoint/2010/main" val="4091946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4BF62-B35A-7C88-4F0A-26948CD471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02C99-B162-E386-CAF2-A0150732D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4AAA86-EC32-599F-DF39-D630533901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644183-D223-9226-9EF9-D904B7F4F34F}"/>
              </a:ext>
            </a:extLst>
          </p:cNvPr>
          <p:cNvSpPr>
            <a:spLocks noGrp="1"/>
          </p:cNvSpPr>
          <p:nvPr>
            <p:ph type="sldNum" sz="quarter" idx="5"/>
          </p:nvPr>
        </p:nvSpPr>
        <p:spPr/>
        <p:txBody>
          <a:bodyPr/>
          <a:lstStyle/>
          <a:p>
            <a:fld id="{8280A920-137C-424B-BEFF-73B2F3683169}" type="slidenum">
              <a:rPr lang="en-US" smtClean="0"/>
              <a:t>6</a:t>
            </a:fld>
            <a:endParaRPr lang="en-US"/>
          </a:p>
        </p:txBody>
      </p:sp>
    </p:spTree>
    <p:extLst>
      <p:ext uri="{BB962C8B-B14F-4D97-AF65-F5344CB8AC3E}">
        <p14:creationId xmlns:p14="http://schemas.microsoft.com/office/powerpoint/2010/main" val="146961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58C5E-CA4A-A74E-64FE-CC72D7664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B22FD-9E33-1379-12C1-4DEA87699C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81A608-2528-BCCC-FDE6-12C20E1450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84418B-DFA7-377A-E62B-0A16AE625247}"/>
              </a:ext>
            </a:extLst>
          </p:cNvPr>
          <p:cNvSpPr>
            <a:spLocks noGrp="1"/>
          </p:cNvSpPr>
          <p:nvPr>
            <p:ph type="sldNum" sz="quarter" idx="5"/>
          </p:nvPr>
        </p:nvSpPr>
        <p:spPr/>
        <p:txBody>
          <a:bodyPr/>
          <a:lstStyle/>
          <a:p>
            <a:fld id="{8280A920-137C-424B-BEFF-73B2F3683169}" type="slidenum">
              <a:rPr lang="en-US" smtClean="0"/>
              <a:t>7</a:t>
            </a:fld>
            <a:endParaRPr lang="en-US"/>
          </a:p>
        </p:txBody>
      </p:sp>
    </p:spTree>
    <p:extLst>
      <p:ext uri="{BB962C8B-B14F-4D97-AF65-F5344CB8AC3E}">
        <p14:creationId xmlns:p14="http://schemas.microsoft.com/office/powerpoint/2010/main" val="612045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9D03F-8265-6EF5-F4DE-E354DD7CE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6F3F7-FA44-FE2B-0A5A-F3B043BBCC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7EA04F-018C-175F-6297-07CCC1F8F6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8CEBDC-959B-526E-F21D-B8B6469563E5}"/>
              </a:ext>
            </a:extLst>
          </p:cNvPr>
          <p:cNvSpPr>
            <a:spLocks noGrp="1"/>
          </p:cNvSpPr>
          <p:nvPr>
            <p:ph type="sldNum" sz="quarter" idx="5"/>
          </p:nvPr>
        </p:nvSpPr>
        <p:spPr/>
        <p:txBody>
          <a:bodyPr/>
          <a:lstStyle/>
          <a:p>
            <a:fld id="{8280A920-137C-424B-BEFF-73B2F3683169}" type="slidenum">
              <a:rPr lang="en-US" smtClean="0"/>
              <a:t>8</a:t>
            </a:fld>
            <a:endParaRPr lang="en-US"/>
          </a:p>
        </p:txBody>
      </p:sp>
    </p:spTree>
    <p:extLst>
      <p:ext uri="{BB962C8B-B14F-4D97-AF65-F5344CB8AC3E}">
        <p14:creationId xmlns:p14="http://schemas.microsoft.com/office/powerpoint/2010/main" val="3656640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93FC6-D3C8-49DC-F4F2-CE8ACF8E7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760CE-B267-E2E4-5D5C-E005928E1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2AC6C-6B0F-321A-4E47-71E69DD9A6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9FCA6E-36B8-8B0D-CBCD-937EAF13E6EC}"/>
              </a:ext>
            </a:extLst>
          </p:cNvPr>
          <p:cNvSpPr>
            <a:spLocks noGrp="1"/>
          </p:cNvSpPr>
          <p:nvPr>
            <p:ph type="sldNum" sz="quarter" idx="5"/>
          </p:nvPr>
        </p:nvSpPr>
        <p:spPr/>
        <p:txBody>
          <a:bodyPr/>
          <a:lstStyle/>
          <a:p>
            <a:fld id="{8280A920-137C-424B-BEFF-73B2F3683169}" type="slidenum">
              <a:rPr lang="en-US" smtClean="0"/>
              <a:t>9</a:t>
            </a:fld>
            <a:endParaRPr lang="en-US"/>
          </a:p>
        </p:txBody>
      </p:sp>
    </p:spTree>
    <p:extLst>
      <p:ext uri="{BB962C8B-B14F-4D97-AF65-F5344CB8AC3E}">
        <p14:creationId xmlns:p14="http://schemas.microsoft.com/office/powerpoint/2010/main" val="1046105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D280A-8580-8773-C394-170972C17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C292D1-3ABF-A166-ECB8-6B2F4F401A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4F81B-887B-B6E5-ED7E-6F5DED7A8D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D33A8F-48EC-70AE-95EF-437D1A4CFC79}"/>
              </a:ext>
            </a:extLst>
          </p:cNvPr>
          <p:cNvSpPr>
            <a:spLocks noGrp="1"/>
          </p:cNvSpPr>
          <p:nvPr>
            <p:ph type="sldNum" sz="quarter" idx="5"/>
          </p:nvPr>
        </p:nvSpPr>
        <p:spPr/>
        <p:txBody>
          <a:bodyPr/>
          <a:lstStyle/>
          <a:p>
            <a:fld id="{8280A920-137C-424B-BEFF-73B2F3683169}" type="slidenum">
              <a:rPr lang="en-US" smtClean="0"/>
              <a:t>10</a:t>
            </a:fld>
            <a:endParaRPr lang="en-US"/>
          </a:p>
        </p:txBody>
      </p:sp>
    </p:spTree>
    <p:extLst>
      <p:ext uri="{BB962C8B-B14F-4D97-AF65-F5344CB8AC3E}">
        <p14:creationId xmlns:p14="http://schemas.microsoft.com/office/powerpoint/2010/main" val="34437304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Presentation Title">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98728"/>
            <a:ext cx="7772400" cy="1099718"/>
          </a:xfrm>
        </p:spPr>
        <p:txBody>
          <a:bodyPr anchor="t" anchorCtr="0"/>
          <a:lstStyle>
            <a:lvl1pPr algn="ctr">
              <a:defRPr sz="4500" b="1" i="0" cap="none" baseline="0">
                <a:solidFill>
                  <a:schemeClr val="bg1"/>
                </a:solidFill>
                <a:latin typeface="Tahoma" panose="020B0604030504040204" pitchFamily="34" charset="0"/>
              </a:defRPr>
            </a:lvl1pPr>
          </a:lstStyle>
          <a:p>
            <a:r>
              <a:rPr lang="en-US" dirty="0"/>
              <a:t>Presentation Title</a:t>
            </a:r>
          </a:p>
        </p:txBody>
      </p:sp>
      <p:sp>
        <p:nvSpPr>
          <p:cNvPr id="3" name="Subtitle 2"/>
          <p:cNvSpPr>
            <a:spLocks noGrp="1"/>
          </p:cNvSpPr>
          <p:nvPr>
            <p:ph type="subTitle" idx="1" hasCustomPrompt="1"/>
          </p:nvPr>
        </p:nvSpPr>
        <p:spPr>
          <a:xfrm>
            <a:off x="1143000" y="1614728"/>
            <a:ext cx="6858000" cy="621221"/>
          </a:xfrm>
        </p:spPr>
        <p:txBody>
          <a:bodyPr/>
          <a:lstStyle>
            <a:lvl1pPr marL="0" indent="0" algn="ctr">
              <a:buNone/>
              <a:defRPr sz="24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Sub-topic</a:t>
            </a:r>
          </a:p>
        </p:txBody>
      </p:sp>
      <p:grpSp>
        <p:nvGrpSpPr>
          <p:cNvPr id="14" name="Group 13">
            <a:extLst>
              <a:ext uri="{FF2B5EF4-FFF2-40B4-BE49-F238E27FC236}">
                <a16:creationId xmlns:a16="http://schemas.microsoft.com/office/drawing/2014/main" id="{7723A08E-5580-974A-9F20-13A6DCBBB8B2}"/>
              </a:ext>
            </a:extLst>
          </p:cNvPr>
          <p:cNvGrpSpPr>
            <a:grpSpLocks noChangeAspect="1"/>
          </p:cNvGrpSpPr>
          <p:nvPr/>
        </p:nvGrpSpPr>
        <p:grpSpPr>
          <a:xfrm>
            <a:off x="3887428" y="3418238"/>
            <a:ext cx="1056132" cy="1154201"/>
            <a:chOff x="2751337" y="1414797"/>
            <a:chExt cx="1865562" cy="2036314"/>
          </a:xfrm>
        </p:grpSpPr>
        <p:sp>
          <p:nvSpPr>
            <p:cNvPr id="9" name="Rectangle 8">
              <a:extLst>
                <a:ext uri="{FF2B5EF4-FFF2-40B4-BE49-F238E27FC236}">
                  <a16:creationId xmlns:a16="http://schemas.microsoft.com/office/drawing/2014/main" id="{761A4E3E-3863-6443-A774-1878C228FB09}"/>
                </a:ext>
              </a:extLst>
            </p:cNvPr>
            <p:cNvSpPr/>
            <p:nvPr/>
          </p:nvSpPr>
          <p:spPr>
            <a:xfrm>
              <a:off x="2751337" y="1414797"/>
              <a:ext cx="1865562" cy="20363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pic>
          <p:nvPicPr>
            <p:cNvPr id="8" name="Picture 7">
              <a:extLst>
                <a:ext uri="{FF2B5EF4-FFF2-40B4-BE49-F238E27FC236}">
                  <a16:creationId xmlns:a16="http://schemas.microsoft.com/office/drawing/2014/main" id="{6B058983-82B9-E54D-AEC7-441D8B758C5E}"/>
                </a:ext>
              </a:extLst>
            </p:cNvPr>
            <p:cNvPicPr>
              <a:picLocks noChangeAspect="1"/>
            </p:cNvPicPr>
            <p:nvPr/>
          </p:nvPicPr>
          <p:blipFill>
            <a:blip r:embed="rId3"/>
            <a:stretch>
              <a:fillRect/>
            </a:stretch>
          </p:blipFill>
          <p:spPr>
            <a:xfrm>
              <a:off x="3009900" y="1676401"/>
              <a:ext cx="1341129" cy="1504682"/>
            </a:xfrm>
            <a:prstGeom prst="rect">
              <a:avLst/>
            </a:prstGeom>
          </p:spPr>
        </p:pic>
      </p:grpSp>
      <p:pic>
        <p:nvPicPr>
          <p:cNvPr id="17" name="Picture 16">
            <a:extLst>
              <a:ext uri="{FF2B5EF4-FFF2-40B4-BE49-F238E27FC236}">
                <a16:creationId xmlns:a16="http://schemas.microsoft.com/office/drawing/2014/main" id="{DE2E2459-DAC3-8641-AC87-20628A2AEF2A}"/>
              </a:ext>
            </a:extLst>
          </p:cNvPr>
          <p:cNvPicPr>
            <a:picLocks noChangeAspect="1"/>
          </p:cNvPicPr>
          <p:nvPr/>
        </p:nvPicPr>
        <p:blipFill>
          <a:blip r:embed="rId4"/>
          <a:stretch>
            <a:fillRect/>
          </a:stretch>
        </p:blipFill>
        <p:spPr>
          <a:xfrm>
            <a:off x="3004881" y="4654651"/>
            <a:ext cx="3120390" cy="445770"/>
          </a:xfrm>
          <a:prstGeom prst="rect">
            <a:avLst/>
          </a:prstGeom>
        </p:spPr>
      </p:pic>
      <p:sp>
        <p:nvSpPr>
          <p:cNvPr id="5" name="Text Placeholder 4">
            <a:extLst>
              <a:ext uri="{FF2B5EF4-FFF2-40B4-BE49-F238E27FC236}">
                <a16:creationId xmlns:a16="http://schemas.microsoft.com/office/drawing/2014/main" id="{EAB5B5FA-38C5-9149-9DA4-F4028C9667AB}"/>
              </a:ext>
            </a:extLst>
          </p:cNvPr>
          <p:cNvSpPr>
            <a:spLocks noGrp="1"/>
          </p:cNvSpPr>
          <p:nvPr>
            <p:ph type="body" sz="quarter" idx="10" hasCustomPrompt="1"/>
          </p:nvPr>
        </p:nvSpPr>
        <p:spPr>
          <a:xfrm>
            <a:off x="2227483" y="2257126"/>
            <a:ext cx="4675187" cy="251222"/>
          </a:xfrm>
        </p:spPr>
        <p:txBody>
          <a:bodyPr>
            <a:noAutofit/>
          </a:bodyPr>
          <a:lstStyle>
            <a:lvl1pPr marL="0" indent="0" algn="ctr">
              <a:buNone/>
              <a:defRPr sz="15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3" name="Text Placeholder 4">
            <a:extLst>
              <a:ext uri="{FF2B5EF4-FFF2-40B4-BE49-F238E27FC236}">
                <a16:creationId xmlns:a16="http://schemas.microsoft.com/office/drawing/2014/main" id="{932339FA-DA32-A74D-BF3D-0857B2EA0233}"/>
              </a:ext>
            </a:extLst>
          </p:cNvPr>
          <p:cNvSpPr>
            <a:spLocks noGrp="1"/>
          </p:cNvSpPr>
          <p:nvPr>
            <p:ph type="body" sz="quarter" idx="11" hasCustomPrompt="1"/>
          </p:nvPr>
        </p:nvSpPr>
        <p:spPr>
          <a:xfrm>
            <a:off x="685801" y="2602877"/>
            <a:ext cx="3713203" cy="489562"/>
          </a:xfrm>
        </p:spPr>
        <p:txBody>
          <a:bodyPr anchor="ctr">
            <a:normAutofit/>
          </a:bodyPr>
          <a:lstStyle>
            <a:lvl1pPr marL="0" indent="0" algn="r">
              <a:buNone/>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4C4E1DC7-B849-7A47-B34C-CA67D6F4605F}"/>
              </a:ext>
            </a:extLst>
          </p:cNvPr>
          <p:cNvSpPr>
            <a:spLocks noGrp="1"/>
          </p:cNvSpPr>
          <p:nvPr>
            <p:ph type="body" sz="quarter" idx="12" hasCustomPrompt="1"/>
          </p:nvPr>
        </p:nvSpPr>
        <p:spPr>
          <a:xfrm>
            <a:off x="4731146" y="2602877"/>
            <a:ext cx="3713203" cy="489562"/>
          </a:xfrm>
        </p:spPr>
        <p:txBody>
          <a:bodyPr anchor="ctr">
            <a:normAutofit/>
          </a:bodyPr>
          <a:lstStyle>
            <a:lvl1pPr marL="0" indent="0" algn="l">
              <a:buNone/>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Department or program</a:t>
            </a:r>
          </a:p>
        </p:txBody>
      </p:sp>
      <p:cxnSp>
        <p:nvCxnSpPr>
          <p:cNvPr id="19" name="Straight Connector 18">
            <a:extLst>
              <a:ext uri="{FF2B5EF4-FFF2-40B4-BE49-F238E27FC236}">
                <a16:creationId xmlns:a16="http://schemas.microsoft.com/office/drawing/2014/main" id="{5179D0B7-8287-5C4F-BABF-8970B3680353}"/>
              </a:ext>
            </a:extLst>
          </p:cNvPr>
          <p:cNvCxnSpPr/>
          <p:nvPr/>
        </p:nvCxnSpPr>
        <p:spPr>
          <a:xfrm>
            <a:off x="4567604" y="2583094"/>
            <a:ext cx="0" cy="529384"/>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234047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44642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64394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Slide Number Placeholder 3">
            <a:extLst>
              <a:ext uri="{FF2B5EF4-FFF2-40B4-BE49-F238E27FC236}">
                <a16:creationId xmlns:a16="http://schemas.microsoft.com/office/drawing/2014/main" id="{C8E2E273-4C30-4103-AE92-9D29651B3C3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2700">
                <a:solidFill>
                  <a:srgbClr val="FFFF00"/>
                </a:solidFill>
              </a:defRPr>
            </a:lvl1pPr>
          </a:lstStyle>
          <a:p>
            <a:fld id="{76B34050-BECC-48C9-9AC3-879728755A1B}" type="slidenum">
              <a:rPr lang="en-US" smtClean="0"/>
              <a:pPr/>
              <a:t>‹#›</a:t>
            </a:fld>
            <a:endParaRPr lang="en-US" dirty="0"/>
          </a:p>
        </p:txBody>
      </p:sp>
    </p:spTree>
    <p:extLst>
      <p:ext uri="{BB962C8B-B14F-4D97-AF65-F5344CB8AC3E}">
        <p14:creationId xmlns:p14="http://schemas.microsoft.com/office/powerpoint/2010/main" val="2293056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470483"/>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66800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Slide Number Placeholder 3">
            <a:extLst>
              <a:ext uri="{FF2B5EF4-FFF2-40B4-BE49-F238E27FC236}">
                <a16:creationId xmlns:a16="http://schemas.microsoft.com/office/drawing/2014/main" id="{753C29D5-FAA3-4C5B-B50A-9CBFE719378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2700">
                <a:solidFill>
                  <a:srgbClr val="FFFF00"/>
                </a:solidFill>
              </a:defRPr>
            </a:lvl1pPr>
          </a:lstStyle>
          <a:p>
            <a:fld id="{76B34050-BECC-48C9-9AC3-879728755A1B}" type="slidenum">
              <a:rPr lang="en-US" smtClean="0"/>
              <a:pPr/>
              <a:t>‹#›</a:t>
            </a:fld>
            <a:endParaRPr lang="en-US" dirty="0"/>
          </a:p>
        </p:txBody>
      </p:sp>
    </p:spTree>
    <p:extLst>
      <p:ext uri="{BB962C8B-B14F-4D97-AF65-F5344CB8AC3E}">
        <p14:creationId xmlns:p14="http://schemas.microsoft.com/office/powerpoint/2010/main" val="3062609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BB596-5451-4E43-A774-80A751BE58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9DB06050-AE7F-E242-97DC-DE3BC4D88F8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A50E7FB0-BF03-4CE6-8404-C924A0EE06B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2700">
                <a:solidFill>
                  <a:srgbClr val="FFFF00"/>
                </a:solidFill>
              </a:defRPr>
            </a:lvl1pPr>
          </a:lstStyle>
          <a:p>
            <a:fld id="{76B34050-BECC-48C9-9AC3-879728755A1B}" type="slidenum">
              <a:rPr lang="en-US" smtClean="0"/>
              <a:pPr/>
              <a:t>‹#›</a:t>
            </a:fld>
            <a:endParaRPr lang="en-US" dirty="0"/>
          </a:p>
        </p:txBody>
      </p:sp>
    </p:spTree>
    <p:extLst>
      <p:ext uri="{BB962C8B-B14F-4D97-AF65-F5344CB8AC3E}">
        <p14:creationId xmlns:p14="http://schemas.microsoft.com/office/powerpoint/2010/main" val="1370333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act Informatio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12DA42E-E29E-8442-94C1-AC54D70DD518}"/>
              </a:ext>
            </a:extLst>
          </p:cNvPr>
          <p:cNvSpPr>
            <a:spLocks noGrp="1"/>
          </p:cNvSpPr>
          <p:nvPr>
            <p:ph type="body" sz="quarter" idx="10" hasCustomPrompt="1"/>
          </p:nvPr>
        </p:nvSpPr>
        <p:spPr>
          <a:xfrm>
            <a:off x="615414" y="1580265"/>
            <a:ext cx="7887058" cy="383182"/>
          </a:xfrm>
        </p:spPr>
        <p:txBody>
          <a:bodyPr>
            <a:spAutoFit/>
          </a:bodyPr>
          <a:lstStyle>
            <a:lvl1pPr marL="0" indent="0">
              <a:buNone/>
              <a:defRPr/>
            </a:lvl1pPr>
          </a:lstStyle>
          <a:p>
            <a:pPr lvl="0"/>
            <a:r>
              <a:rPr lang="en-US" dirty="0"/>
              <a:t>Name</a:t>
            </a:r>
          </a:p>
        </p:txBody>
      </p:sp>
      <p:sp>
        <p:nvSpPr>
          <p:cNvPr id="13" name="Text Placeholder 9">
            <a:extLst>
              <a:ext uri="{FF2B5EF4-FFF2-40B4-BE49-F238E27FC236}">
                <a16:creationId xmlns:a16="http://schemas.microsoft.com/office/drawing/2014/main" id="{62B999D7-A76D-B741-B745-30280A6B16D7}"/>
              </a:ext>
            </a:extLst>
          </p:cNvPr>
          <p:cNvSpPr>
            <a:spLocks noGrp="1"/>
          </p:cNvSpPr>
          <p:nvPr>
            <p:ph type="body" sz="quarter" idx="11" hasCustomPrompt="1"/>
          </p:nvPr>
        </p:nvSpPr>
        <p:spPr>
          <a:xfrm>
            <a:off x="615414" y="1953179"/>
            <a:ext cx="7887058" cy="383182"/>
          </a:xfrm>
        </p:spPr>
        <p:txBody>
          <a:bodyPr>
            <a:spAutoFit/>
          </a:bodyPr>
          <a:lstStyle>
            <a:lvl1pPr marL="0" indent="0">
              <a:buNone/>
              <a:defRPr/>
            </a:lvl1pPr>
          </a:lstStyle>
          <a:p>
            <a:pPr lvl="0"/>
            <a:r>
              <a:rPr lang="en-US" dirty="0"/>
              <a:t>College</a:t>
            </a:r>
          </a:p>
        </p:txBody>
      </p:sp>
      <p:sp>
        <p:nvSpPr>
          <p:cNvPr id="14" name="Text Placeholder 9">
            <a:extLst>
              <a:ext uri="{FF2B5EF4-FFF2-40B4-BE49-F238E27FC236}">
                <a16:creationId xmlns:a16="http://schemas.microsoft.com/office/drawing/2014/main" id="{5CA1FD1C-6FE7-DD48-9178-AFF6A8C55535}"/>
              </a:ext>
            </a:extLst>
          </p:cNvPr>
          <p:cNvSpPr>
            <a:spLocks noGrp="1"/>
          </p:cNvSpPr>
          <p:nvPr>
            <p:ph type="body" sz="quarter" idx="12" hasCustomPrompt="1"/>
          </p:nvPr>
        </p:nvSpPr>
        <p:spPr>
          <a:xfrm>
            <a:off x="615414" y="2326093"/>
            <a:ext cx="7887058" cy="383182"/>
          </a:xfrm>
        </p:spPr>
        <p:txBody>
          <a:bodyPr>
            <a:spAutoFit/>
          </a:bodyPr>
          <a:lstStyle>
            <a:lvl1pPr marL="0" indent="0">
              <a:buNone/>
              <a:defRPr/>
            </a:lvl1pPr>
          </a:lstStyle>
          <a:p>
            <a:pPr lvl="0"/>
            <a:r>
              <a:rPr lang="en-US" dirty="0"/>
              <a:t>Department or Program Name</a:t>
            </a:r>
          </a:p>
        </p:txBody>
      </p:sp>
      <p:sp>
        <p:nvSpPr>
          <p:cNvPr id="15" name="Text Placeholder 9">
            <a:extLst>
              <a:ext uri="{FF2B5EF4-FFF2-40B4-BE49-F238E27FC236}">
                <a16:creationId xmlns:a16="http://schemas.microsoft.com/office/drawing/2014/main" id="{56EF9B5F-920F-8E4F-872D-C4D4C2C60FF5}"/>
              </a:ext>
            </a:extLst>
          </p:cNvPr>
          <p:cNvSpPr>
            <a:spLocks noGrp="1"/>
          </p:cNvSpPr>
          <p:nvPr>
            <p:ph type="body" sz="quarter" idx="13" hasCustomPrompt="1"/>
          </p:nvPr>
        </p:nvSpPr>
        <p:spPr>
          <a:xfrm>
            <a:off x="615414" y="2699008"/>
            <a:ext cx="7887058" cy="383182"/>
          </a:xfrm>
        </p:spPr>
        <p:txBody>
          <a:bodyPr>
            <a:spAutoFit/>
          </a:bodyPr>
          <a:lstStyle>
            <a:lvl1pPr marL="0" indent="0">
              <a:buNone/>
              <a:defRPr/>
            </a:lvl1pPr>
          </a:lstStyle>
          <a:p>
            <a:pPr lvl="0"/>
            <a:r>
              <a:rPr lang="en-US" dirty="0"/>
              <a:t>Website</a:t>
            </a:r>
          </a:p>
        </p:txBody>
      </p:sp>
      <p:sp>
        <p:nvSpPr>
          <p:cNvPr id="16" name="Text Placeholder 9">
            <a:extLst>
              <a:ext uri="{FF2B5EF4-FFF2-40B4-BE49-F238E27FC236}">
                <a16:creationId xmlns:a16="http://schemas.microsoft.com/office/drawing/2014/main" id="{B0EB2389-F780-2D4A-B2A3-2E10B3549B02}"/>
              </a:ext>
            </a:extLst>
          </p:cNvPr>
          <p:cNvSpPr>
            <a:spLocks noGrp="1"/>
          </p:cNvSpPr>
          <p:nvPr>
            <p:ph type="body" sz="quarter" idx="14" hasCustomPrompt="1"/>
          </p:nvPr>
        </p:nvSpPr>
        <p:spPr>
          <a:xfrm>
            <a:off x="615414" y="3071922"/>
            <a:ext cx="7887058" cy="383182"/>
          </a:xfrm>
        </p:spPr>
        <p:txBody>
          <a:bodyPr>
            <a:spAutoFit/>
          </a:bodyPr>
          <a:lstStyle>
            <a:lvl1pPr marL="0" indent="0">
              <a:buNone/>
              <a:defRPr/>
            </a:lvl1pPr>
          </a:lstStyle>
          <a:p>
            <a:pPr lvl="0"/>
            <a:r>
              <a:rPr lang="en-US" dirty="0"/>
              <a:t>Phone Number</a:t>
            </a:r>
          </a:p>
        </p:txBody>
      </p:sp>
      <p:sp>
        <p:nvSpPr>
          <p:cNvPr id="18" name="Text Placeholder 9">
            <a:extLst>
              <a:ext uri="{FF2B5EF4-FFF2-40B4-BE49-F238E27FC236}">
                <a16:creationId xmlns:a16="http://schemas.microsoft.com/office/drawing/2014/main" id="{85444114-988B-6D44-B79C-537507DF2B60}"/>
              </a:ext>
            </a:extLst>
          </p:cNvPr>
          <p:cNvSpPr>
            <a:spLocks noGrp="1"/>
          </p:cNvSpPr>
          <p:nvPr>
            <p:ph type="body" sz="quarter" idx="15" hasCustomPrompt="1"/>
          </p:nvPr>
        </p:nvSpPr>
        <p:spPr>
          <a:xfrm>
            <a:off x="615414" y="3444838"/>
            <a:ext cx="7887058" cy="383182"/>
          </a:xfrm>
        </p:spPr>
        <p:txBody>
          <a:bodyPr>
            <a:spAutoFit/>
          </a:bodyPr>
          <a:lstStyle>
            <a:lvl1pPr marL="0" indent="0">
              <a:buNone/>
              <a:defRPr/>
            </a:lvl1pPr>
          </a:lstStyle>
          <a:p>
            <a:pPr lvl="0"/>
            <a:r>
              <a:rPr lang="en-US" dirty="0"/>
              <a:t>Email</a:t>
            </a:r>
          </a:p>
        </p:txBody>
      </p:sp>
      <p:sp>
        <p:nvSpPr>
          <p:cNvPr id="19" name="TextBox 18">
            <a:extLst>
              <a:ext uri="{FF2B5EF4-FFF2-40B4-BE49-F238E27FC236}">
                <a16:creationId xmlns:a16="http://schemas.microsoft.com/office/drawing/2014/main" id="{F1ED535D-CF14-414F-994D-2D6881DC565E}"/>
              </a:ext>
            </a:extLst>
          </p:cNvPr>
          <p:cNvSpPr txBox="1"/>
          <p:nvPr/>
        </p:nvSpPr>
        <p:spPr>
          <a:xfrm>
            <a:off x="615414" y="734095"/>
            <a:ext cx="6081601" cy="553998"/>
          </a:xfrm>
          <a:prstGeom prst="rect">
            <a:avLst/>
          </a:prstGeom>
          <a:noFill/>
        </p:spPr>
        <p:txBody>
          <a:bodyPr wrap="square" rtlCol="0">
            <a:spAutoFit/>
          </a:bodyPr>
          <a:lstStyle/>
          <a:p>
            <a:r>
              <a:rPr lang="en-US" sz="3000" b="1" dirty="0">
                <a:solidFill>
                  <a:schemeClr val="tx2"/>
                </a:solidFill>
                <a:latin typeface="Tahoma" panose="020B0604030504040204" pitchFamily="34" charset="0"/>
                <a:ea typeface="Tahoma" panose="020B0604030504040204" pitchFamily="34" charset="0"/>
                <a:cs typeface="Tahoma" panose="020B0604030504040204" pitchFamily="34" charset="0"/>
              </a:rPr>
              <a:t>Contact Information</a:t>
            </a:r>
          </a:p>
        </p:txBody>
      </p:sp>
      <p:sp>
        <p:nvSpPr>
          <p:cNvPr id="9" name="Slide Number Placeholder 3">
            <a:extLst>
              <a:ext uri="{FF2B5EF4-FFF2-40B4-BE49-F238E27FC236}">
                <a16:creationId xmlns:a16="http://schemas.microsoft.com/office/drawing/2014/main" id="{425F0D13-7121-49CB-94B0-4E9E659ACA3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2700">
                <a:solidFill>
                  <a:srgbClr val="FFFF00"/>
                </a:solidFill>
              </a:defRPr>
            </a:lvl1pPr>
          </a:lstStyle>
          <a:p>
            <a:fld id="{76B34050-BECC-48C9-9AC3-879728755A1B}" type="slidenum">
              <a:rPr lang="en-US" smtClean="0"/>
              <a:pPr/>
              <a:t>‹#›</a:t>
            </a:fld>
            <a:endParaRPr lang="en-US" dirty="0"/>
          </a:p>
        </p:txBody>
      </p:sp>
    </p:spTree>
    <p:extLst>
      <p:ext uri="{BB962C8B-B14F-4D97-AF65-F5344CB8AC3E}">
        <p14:creationId xmlns:p14="http://schemas.microsoft.com/office/powerpoint/2010/main" val="1622798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Slide">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246325"/>
            <a:ext cx="7772400" cy="1099718"/>
          </a:xfrm>
        </p:spPr>
        <p:txBody>
          <a:bodyPr anchor="t" anchorCtr="0"/>
          <a:lstStyle>
            <a:lvl1pPr algn="ctr">
              <a:defRPr sz="4500" b="1" i="0" cap="none" baseline="0">
                <a:solidFill>
                  <a:schemeClr val="bg1"/>
                </a:solidFill>
                <a:latin typeface="Tahoma" panose="020B0604030504040204" pitchFamily="34" charset="0"/>
              </a:defRPr>
            </a:lvl1pPr>
          </a:lstStyle>
          <a:p>
            <a:r>
              <a:rPr lang="en-US" dirty="0"/>
              <a:t>Divider Slide</a:t>
            </a:r>
          </a:p>
        </p:txBody>
      </p:sp>
      <p:sp>
        <p:nvSpPr>
          <p:cNvPr id="3" name="Subtitle 2"/>
          <p:cNvSpPr>
            <a:spLocks noGrp="1"/>
          </p:cNvSpPr>
          <p:nvPr>
            <p:ph type="subTitle" idx="1" hasCustomPrompt="1"/>
          </p:nvPr>
        </p:nvSpPr>
        <p:spPr>
          <a:xfrm>
            <a:off x="1143000" y="2362325"/>
            <a:ext cx="6858000" cy="621221"/>
          </a:xfrm>
        </p:spPr>
        <p:txBody>
          <a:bodyPr/>
          <a:lstStyle>
            <a:lvl1pPr marL="0" indent="0" algn="ctr">
              <a:buNone/>
              <a:defRPr sz="24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title</a:t>
            </a:r>
          </a:p>
        </p:txBody>
      </p:sp>
    </p:spTree>
    <p:extLst>
      <p:ext uri="{BB962C8B-B14F-4D97-AF65-F5344CB8AC3E}">
        <p14:creationId xmlns:p14="http://schemas.microsoft.com/office/powerpoint/2010/main" val="2374343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Presentation Title 2">
    <p:bg>
      <p:bgPr>
        <a:solidFill>
          <a:schemeClr val="bg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BC21DA-BB37-9447-AE99-A5671996BECD}"/>
              </a:ext>
            </a:extLst>
          </p:cNvPr>
          <p:cNvSpPr>
            <a:spLocks noGrp="1"/>
          </p:cNvSpPr>
          <p:nvPr>
            <p:ph type="pic" sz="quarter" idx="13"/>
          </p:nvPr>
        </p:nvSpPr>
        <p:spPr>
          <a:xfrm>
            <a:off x="1" y="0"/>
            <a:ext cx="3293390" cy="5143500"/>
          </a:xfrm>
        </p:spPr>
        <p:txBody>
          <a:bodyPr/>
          <a:lstStyle/>
          <a:p>
            <a:r>
              <a:rPr lang="en-US"/>
              <a:t>Click icon to add picture</a:t>
            </a:r>
            <a:endParaRPr lang="en-US" dirty="0"/>
          </a:p>
        </p:txBody>
      </p:sp>
      <p:sp>
        <p:nvSpPr>
          <p:cNvPr id="16" name="Rectangle 15">
            <a:extLst>
              <a:ext uri="{FF2B5EF4-FFF2-40B4-BE49-F238E27FC236}">
                <a16:creationId xmlns:a16="http://schemas.microsoft.com/office/drawing/2014/main" id="{21CD90CA-AF2E-8449-8E84-D6C56326C15A}"/>
              </a:ext>
            </a:extLst>
          </p:cNvPr>
          <p:cNvSpPr/>
          <p:nvPr/>
        </p:nvSpPr>
        <p:spPr>
          <a:xfrm>
            <a:off x="3293391" y="0"/>
            <a:ext cx="585061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91D5B3CF-5810-EF40-8451-52B286E53328}"/>
              </a:ext>
            </a:extLst>
          </p:cNvPr>
          <p:cNvSpPr/>
          <p:nvPr/>
        </p:nvSpPr>
        <p:spPr>
          <a:xfrm>
            <a:off x="3180195" y="0"/>
            <a:ext cx="33214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F3EFAC79-FBE2-DF48-8813-6E47C2638C11}"/>
              </a:ext>
            </a:extLst>
          </p:cNvPr>
          <p:cNvSpPr>
            <a:spLocks noGrp="1"/>
          </p:cNvSpPr>
          <p:nvPr>
            <p:ph type="ctrTitle" hasCustomPrompt="1"/>
          </p:nvPr>
        </p:nvSpPr>
        <p:spPr>
          <a:xfrm>
            <a:off x="3909547" y="382832"/>
            <a:ext cx="5025224" cy="810185"/>
          </a:xfrm>
        </p:spPr>
        <p:txBody>
          <a:bodyPr anchor="t" anchorCtr="0">
            <a:noAutofit/>
          </a:bodyPr>
          <a:lstStyle>
            <a:lvl1pPr algn="ctr">
              <a:defRPr sz="3000" b="1" i="0" cap="none" baseline="0">
                <a:solidFill>
                  <a:schemeClr val="bg1"/>
                </a:solidFill>
                <a:latin typeface="Tahoma" panose="020B0604030504040204" pitchFamily="34" charset="0"/>
              </a:defRPr>
            </a:lvl1pPr>
          </a:lstStyle>
          <a:p>
            <a:r>
              <a:rPr lang="en-US" dirty="0"/>
              <a:t>Presentation Title</a:t>
            </a:r>
          </a:p>
        </p:txBody>
      </p:sp>
      <p:sp>
        <p:nvSpPr>
          <p:cNvPr id="12" name="Subtitle 2">
            <a:extLst>
              <a:ext uri="{FF2B5EF4-FFF2-40B4-BE49-F238E27FC236}">
                <a16:creationId xmlns:a16="http://schemas.microsoft.com/office/drawing/2014/main" id="{5183B407-5E80-E943-A014-BDCB3E4C4FAC}"/>
              </a:ext>
            </a:extLst>
          </p:cNvPr>
          <p:cNvSpPr>
            <a:spLocks noGrp="1"/>
          </p:cNvSpPr>
          <p:nvPr>
            <p:ph type="subTitle" idx="1" hasCustomPrompt="1"/>
          </p:nvPr>
        </p:nvSpPr>
        <p:spPr>
          <a:xfrm>
            <a:off x="4405587" y="1199100"/>
            <a:ext cx="4135996" cy="621221"/>
          </a:xfrm>
        </p:spPr>
        <p:txBody>
          <a:bodyPr/>
          <a:lstStyle>
            <a:lvl1pPr marL="0" indent="0" algn="ctr">
              <a:buNone/>
              <a:defRPr sz="24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Sub-topic</a:t>
            </a:r>
          </a:p>
        </p:txBody>
      </p:sp>
      <p:sp>
        <p:nvSpPr>
          <p:cNvPr id="13" name="Text Placeholder 4">
            <a:extLst>
              <a:ext uri="{FF2B5EF4-FFF2-40B4-BE49-F238E27FC236}">
                <a16:creationId xmlns:a16="http://schemas.microsoft.com/office/drawing/2014/main" id="{0FF14268-F6DF-AE49-B746-8341CDE32594}"/>
              </a:ext>
            </a:extLst>
          </p:cNvPr>
          <p:cNvSpPr>
            <a:spLocks noGrp="1"/>
          </p:cNvSpPr>
          <p:nvPr>
            <p:ph type="body" sz="quarter" idx="10" hasCustomPrompt="1"/>
          </p:nvPr>
        </p:nvSpPr>
        <p:spPr>
          <a:xfrm>
            <a:off x="4567132" y="1871023"/>
            <a:ext cx="3812907" cy="251222"/>
          </a:xfrm>
        </p:spPr>
        <p:txBody>
          <a:bodyPr>
            <a:normAutofit/>
          </a:bodyPr>
          <a:lstStyle>
            <a:lvl1pPr marL="0" indent="0" algn="ctr">
              <a:buNone/>
              <a:defRPr sz="15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4" name="Text Placeholder 4">
            <a:extLst>
              <a:ext uri="{FF2B5EF4-FFF2-40B4-BE49-F238E27FC236}">
                <a16:creationId xmlns:a16="http://schemas.microsoft.com/office/drawing/2014/main" id="{9C5AD891-4FCC-0446-93A5-2DB1541B0499}"/>
              </a:ext>
            </a:extLst>
          </p:cNvPr>
          <p:cNvSpPr>
            <a:spLocks noGrp="1"/>
          </p:cNvSpPr>
          <p:nvPr>
            <p:ph type="body" sz="quarter" idx="11" hasCustomPrompt="1"/>
          </p:nvPr>
        </p:nvSpPr>
        <p:spPr>
          <a:xfrm>
            <a:off x="4565557" y="2199733"/>
            <a:ext cx="3713203" cy="489562"/>
          </a:xfrm>
        </p:spPr>
        <p:txBody>
          <a:bodyPr anchor="ctr">
            <a:normAutofit/>
          </a:bodyPr>
          <a:lstStyle>
            <a:lvl1pPr marL="0" indent="0" algn="ctr">
              <a:buNone/>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09EBC9F5-88EB-8443-B256-F5EF5358DF4D}"/>
              </a:ext>
            </a:extLst>
          </p:cNvPr>
          <p:cNvSpPr>
            <a:spLocks noGrp="1"/>
          </p:cNvSpPr>
          <p:nvPr>
            <p:ph type="body" sz="quarter" idx="12" hasCustomPrompt="1"/>
          </p:nvPr>
        </p:nvSpPr>
        <p:spPr>
          <a:xfrm>
            <a:off x="4565555" y="2899206"/>
            <a:ext cx="3713203" cy="489562"/>
          </a:xfrm>
        </p:spPr>
        <p:txBody>
          <a:bodyPr anchor="ctr">
            <a:normAutofit/>
          </a:bodyPr>
          <a:lstStyle>
            <a:lvl1pPr marL="0" indent="0" algn="ctr">
              <a:buNone/>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Department or program</a:t>
            </a:r>
          </a:p>
        </p:txBody>
      </p:sp>
      <p:cxnSp>
        <p:nvCxnSpPr>
          <p:cNvPr id="17" name="Straight Connector 16">
            <a:extLst>
              <a:ext uri="{FF2B5EF4-FFF2-40B4-BE49-F238E27FC236}">
                <a16:creationId xmlns:a16="http://schemas.microsoft.com/office/drawing/2014/main" id="{F474E4EE-A9AB-F74A-BA9F-547C75AA6EF1}"/>
              </a:ext>
            </a:extLst>
          </p:cNvPr>
          <p:cNvCxnSpPr>
            <a:cxnSpLocks/>
          </p:cNvCxnSpPr>
          <p:nvPr/>
        </p:nvCxnSpPr>
        <p:spPr>
          <a:xfrm flipH="1">
            <a:off x="5186168" y="2780080"/>
            <a:ext cx="2471979" cy="0"/>
          </a:xfrm>
          <a:prstGeom prst="line">
            <a:avLst/>
          </a:prstGeom>
        </p:spPr>
        <p:style>
          <a:lnRef idx="3">
            <a:schemeClr val="accent4"/>
          </a:lnRef>
          <a:fillRef idx="0">
            <a:schemeClr val="accent4"/>
          </a:fillRef>
          <a:effectRef idx="2">
            <a:schemeClr val="accent4"/>
          </a:effectRef>
          <a:fontRef idx="minor">
            <a:schemeClr val="tx1"/>
          </a:fontRef>
        </p:style>
      </p:cxnSp>
      <p:grpSp>
        <p:nvGrpSpPr>
          <p:cNvPr id="18" name="Group 17">
            <a:extLst>
              <a:ext uri="{FF2B5EF4-FFF2-40B4-BE49-F238E27FC236}">
                <a16:creationId xmlns:a16="http://schemas.microsoft.com/office/drawing/2014/main" id="{3F333699-7EF5-C043-B733-918C12342A5C}"/>
              </a:ext>
            </a:extLst>
          </p:cNvPr>
          <p:cNvGrpSpPr>
            <a:grpSpLocks noChangeAspect="1"/>
          </p:cNvGrpSpPr>
          <p:nvPr userDrawn="1"/>
        </p:nvGrpSpPr>
        <p:grpSpPr>
          <a:xfrm>
            <a:off x="5778025" y="3510287"/>
            <a:ext cx="1161746" cy="1269623"/>
            <a:chOff x="2751337" y="1414797"/>
            <a:chExt cx="1865562" cy="2036314"/>
          </a:xfrm>
        </p:grpSpPr>
        <p:sp>
          <p:nvSpPr>
            <p:cNvPr id="20" name="Rectangle 19">
              <a:extLst>
                <a:ext uri="{FF2B5EF4-FFF2-40B4-BE49-F238E27FC236}">
                  <a16:creationId xmlns:a16="http://schemas.microsoft.com/office/drawing/2014/main" id="{F516C31E-8813-5B4A-BD8E-EAF384850E45}"/>
                </a:ext>
              </a:extLst>
            </p:cNvPr>
            <p:cNvSpPr/>
            <p:nvPr/>
          </p:nvSpPr>
          <p:spPr>
            <a:xfrm>
              <a:off x="2751337" y="1414797"/>
              <a:ext cx="1865562" cy="20363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pic>
          <p:nvPicPr>
            <p:cNvPr id="21" name="Picture 20">
              <a:extLst>
                <a:ext uri="{FF2B5EF4-FFF2-40B4-BE49-F238E27FC236}">
                  <a16:creationId xmlns:a16="http://schemas.microsoft.com/office/drawing/2014/main" id="{110816BD-0780-C848-99BE-273BA6FE5D2A}"/>
                </a:ext>
              </a:extLst>
            </p:cNvPr>
            <p:cNvPicPr>
              <a:picLocks noChangeAspect="1"/>
            </p:cNvPicPr>
            <p:nvPr/>
          </p:nvPicPr>
          <p:blipFill>
            <a:blip r:embed="rId2"/>
            <a:stretch>
              <a:fillRect/>
            </a:stretch>
          </p:blipFill>
          <p:spPr>
            <a:xfrm>
              <a:off x="3009900" y="1676401"/>
              <a:ext cx="1341129" cy="1504682"/>
            </a:xfrm>
            <a:prstGeom prst="rect">
              <a:avLst/>
            </a:prstGeom>
          </p:spPr>
        </p:pic>
      </p:grpSp>
      <p:pic>
        <p:nvPicPr>
          <p:cNvPr id="26" name="Picture 25">
            <a:extLst>
              <a:ext uri="{FF2B5EF4-FFF2-40B4-BE49-F238E27FC236}">
                <a16:creationId xmlns:a16="http://schemas.microsoft.com/office/drawing/2014/main" id="{D1F694C3-04A0-3E4D-8A90-3C943B3CD4FF}"/>
              </a:ext>
            </a:extLst>
          </p:cNvPr>
          <p:cNvPicPr>
            <a:picLocks noChangeAspect="1"/>
          </p:cNvPicPr>
          <p:nvPr userDrawn="1"/>
        </p:nvPicPr>
        <p:blipFill>
          <a:blip r:embed="rId3"/>
          <a:stretch>
            <a:fillRect/>
          </a:stretch>
        </p:blipFill>
        <p:spPr>
          <a:xfrm>
            <a:off x="4948285" y="4674663"/>
            <a:ext cx="3120390" cy="445770"/>
          </a:xfrm>
          <a:prstGeom prst="rect">
            <a:avLst/>
          </a:prstGeom>
        </p:spPr>
      </p:pic>
    </p:spTree>
    <p:extLst>
      <p:ext uri="{BB962C8B-B14F-4D97-AF65-F5344CB8AC3E}">
        <p14:creationId xmlns:p14="http://schemas.microsoft.com/office/powerpoint/2010/main" val="2504423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resentation Title 3">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D5B3CF-5810-EF40-8451-52B286E53328}"/>
              </a:ext>
            </a:extLst>
          </p:cNvPr>
          <p:cNvSpPr/>
          <p:nvPr/>
        </p:nvSpPr>
        <p:spPr>
          <a:xfrm>
            <a:off x="0" y="3771901"/>
            <a:ext cx="9144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F3EFAC79-FBE2-DF48-8813-6E47C2638C11}"/>
              </a:ext>
            </a:extLst>
          </p:cNvPr>
          <p:cNvSpPr>
            <a:spLocks noGrp="1"/>
          </p:cNvSpPr>
          <p:nvPr>
            <p:ph type="ctrTitle" hasCustomPrompt="1"/>
          </p:nvPr>
        </p:nvSpPr>
        <p:spPr>
          <a:xfrm>
            <a:off x="685800" y="357747"/>
            <a:ext cx="7772400" cy="1099718"/>
          </a:xfrm>
        </p:spPr>
        <p:txBody>
          <a:bodyPr anchor="t" anchorCtr="0"/>
          <a:lstStyle>
            <a:lvl1pPr algn="ctr">
              <a:defRPr sz="4500" b="1" i="0" cap="none" baseline="0">
                <a:solidFill>
                  <a:schemeClr val="bg1"/>
                </a:solidFill>
                <a:latin typeface="Tahoma" panose="020B0604030504040204" pitchFamily="34" charset="0"/>
              </a:defRPr>
            </a:lvl1pPr>
          </a:lstStyle>
          <a:p>
            <a:r>
              <a:rPr lang="en-US" dirty="0"/>
              <a:t>Presentation Title</a:t>
            </a:r>
          </a:p>
        </p:txBody>
      </p:sp>
      <p:sp>
        <p:nvSpPr>
          <p:cNvPr id="12" name="Subtitle 2">
            <a:extLst>
              <a:ext uri="{FF2B5EF4-FFF2-40B4-BE49-F238E27FC236}">
                <a16:creationId xmlns:a16="http://schemas.microsoft.com/office/drawing/2014/main" id="{5183B407-5E80-E943-A014-BDCB3E4C4FAC}"/>
              </a:ext>
            </a:extLst>
          </p:cNvPr>
          <p:cNvSpPr>
            <a:spLocks noGrp="1"/>
          </p:cNvSpPr>
          <p:nvPr>
            <p:ph type="subTitle" idx="1" hasCustomPrompt="1"/>
          </p:nvPr>
        </p:nvSpPr>
        <p:spPr>
          <a:xfrm>
            <a:off x="1143000" y="1473748"/>
            <a:ext cx="6858000" cy="621221"/>
          </a:xfrm>
        </p:spPr>
        <p:txBody>
          <a:bodyPr/>
          <a:lstStyle>
            <a:lvl1pPr marL="0" indent="0" algn="ctr">
              <a:buNone/>
              <a:defRPr sz="24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Subtopic</a:t>
            </a:r>
          </a:p>
        </p:txBody>
      </p:sp>
      <p:sp>
        <p:nvSpPr>
          <p:cNvPr id="13" name="Text Placeholder 4">
            <a:extLst>
              <a:ext uri="{FF2B5EF4-FFF2-40B4-BE49-F238E27FC236}">
                <a16:creationId xmlns:a16="http://schemas.microsoft.com/office/drawing/2014/main" id="{0FF14268-F6DF-AE49-B746-8341CDE32594}"/>
              </a:ext>
            </a:extLst>
          </p:cNvPr>
          <p:cNvSpPr>
            <a:spLocks noGrp="1"/>
          </p:cNvSpPr>
          <p:nvPr>
            <p:ph type="body" sz="quarter" idx="10" hasCustomPrompt="1"/>
          </p:nvPr>
        </p:nvSpPr>
        <p:spPr>
          <a:xfrm>
            <a:off x="2227483" y="2112238"/>
            <a:ext cx="4675187" cy="251222"/>
          </a:xfrm>
        </p:spPr>
        <p:txBody>
          <a:bodyPr>
            <a:normAutofit/>
          </a:bodyPr>
          <a:lstStyle>
            <a:lvl1pPr marL="0" indent="0" algn="ctr">
              <a:buNone/>
              <a:defRPr sz="15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4" name="Text Placeholder 4">
            <a:extLst>
              <a:ext uri="{FF2B5EF4-FFF2-40B4-BE49-F238E27FC236}">
                <a16:creationId xmlns:a16="http://schemas.microsoft.com/office/drawing/2014/main" id="{9C5AD891-4FCC-0446-93A5-2DB1541B0499}"/>
              </a:ext>
            </a:extLst>
          </p:cNvPr>
          <p:cNvSpPr>
            <a:spLocks noGrp="1"/>
          </p:cNvSpPr>
          <p:nvPr>
            <p:ph type="body" sz="quarter" idx="11" hasCustomPrompt="1"/>
          </p:nvPr>
        </p:nvSpPr>
        <p:spPr>
          <a:xfrm>
            <a:off x="685801" y="2457988"/>
            <a:ext cx="3713203" cy="489562"/>
          </a:xfrm>
        </p:spPr>
        <p:txBody>
          <a:bodyPr anchor="ctr">
            <a:normAutofit/>
          </a:bodyPr>
          <a:lstStyle>
            <a:lvl1pPr marL="0" indent="0" algn="r">
              <a:buNone/>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09EBC9F5-88EB-8443-B256-F5EF5358DF4D}"/>
              </a:ext>
            </a:extLst>
          </p:cNvPr>
          <p:cNvSpPr>
            <a:spLocks noGrp="1"/>
          </p:cNvSpPr>
          <p:nvPr>
            <p:ph type="body" sz="quarter" idx="12" hasCustomPrompt="1"/>
          </p:nvPr>
        </p:nvSpPr>
        <p:spPr>
          <a:xfrm>
            <a:off x="4731146" y="2457988"/>
            <a:ext cx="3713203" cy="489562"/>
          </a:xfrm>
        </p:spPr>
        <p:txBody>
          <a:bodyPr anchor="ctr">
            <a:normAutofit/>
          </a:bodyPr>
          <a:lstStyle>
            <a:lvl1pPr marL="0" indent="0" algn="l">
              <a:buNone/>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Department or program</a:t>
            </a:r>
          </a:p>
        </p:txBody>
      </p:sp>
      <p:cxnSp>
        <p:nvCxnSpPr>
          <p:cNvPr id="17" name="Straight Connector 16">
            <a:extLst>
              <a:ext uri="{FF2B5EF4-FFF2-40B4-BE49-F238E27FC236}">
                <a16:creationId xmlns:a16="http://schemas.microsoft.com/office/drawing/2014/main" id="{F474E4EE-A9AB-F74A-BA9F-547C75AA6EF1}"/>
              </a:ext>
            </a:extLst>
          </p:cNvPr>
          <p:cNvCxnSpPr/>
          <p:nvPr/>
        </p:nvCxnSpPr>
        <p:spPr>
          <a:xfrm>
            <a:off x="4567604" y="2447918"/>
            <a:ext cx="0" cy="529384"/>
          </a:xfrm>
          <a:prstGeom prst="line">
            <a:avLst/>
          </a:prstGeom>
        </p:spPr>
        <p:style>
          <a:lnRef idx="3">
            <a:schemeClr val="accent4"/>
          </a:lnRef>
          <a:fillRef idx="0">
            <a:schemeClr val="accent4"/>
          </a:fillRef>
          <a:effectRef idx="2">
            <a:schemeClr val="accent4"/>
          </a:effectRef>
          <a:fontRef idx="minor">
            <a:schemeClr val="tx1"/>
          </a:fontRef>
        </p:style>
      </p:cxnSp>
      <p:grpSp>
        <p:nvGrpSpPr>
          <p:cNvPr id="16" name="Group 15">
            <a:extLst>
              <a:ext uri="{FF2B5EF4-FFF2-40B4-BE49-F238E27FC236}">
                <a16:creationId xmlns:a16="http://schemas.microsoft.com/office/drawing/2014/main" id="{95D9E1E6-61DD-7045-9F96-7E44783520FB}"/>
              </a:ext>
            </a:extLst>
          </p:cNvPr>
          <p:cNvGrpSpPr>
            <a:grpSpLocks noChangeAspect="1"/>
          </p:cNvGrpSpPr>
          <p:nvPr userDrawn="1"/>
        </p:nvGrpSpPr>
        <p:grpSpPr>
          <a:xfrm>
            <a:off x="3986731" y="3158059"/>
            <a:ext cx="1161746" cy="1269623"/>
            <a:chOff x="2751337" y="1414797"/>
            <a:chExt cx="1865562" cy="2036314"/>
          </a:xfrm>
        </p:grpSpPr>
        <p:sp>
          <p:nvSpPr>
            <p:cNvPr id="18" name="Rectangle 17">
              <a:extLst>
                <a:ext uri="{FF2B5EF4-FFF2-40B4-BE49-F238E27FC236}">
                  <a16:creationId xmlns:a16="http://schemas.microsoft.com/office/drawing/2014/main" id="{D572715C-EC8C-0547-AC20-788B7B234099}"/>
                </a:ext>
              </a:extLst>
            </p:cNvPr>
            <p:cNvSpPr/>
            <p:nvPr/>
          </p:nvSpPr>
          <p:spPr>
            <a:xfrm>
              <a:off x="2751337" y="1414797"/>
              <a:ext cx="1865562" cy="20363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pic>
          <p:nvPicPr>
            <p:cNvPr id="19" name="Picture 18">
              <a:extLst>
                <a:ext uri="{FF2B5EF4-FFF2-40B4-BE49-F238E27FC236}">
                  <a16:creationId xmlns:a16="http://schemas.microsoft.com/office/drawing/2014/main" id="{2264C49D-C18A-A84B-8E9D-721A1F61DBC8}"/>
                </a:ext>
              </a:extLst>
            </p:cNvPr>
            <p:cNvPicPr>
              <a:picLocks noChangeAspect="1"/>
            </p:cNvPicPr>
            <p:nvPr/>
          </p:nvPicPr>
          <p:blipFill>
            <a:blip r:embed="rId2"/>
            <a:stretch>
              <a:fillRect/>
            </a:stretch>
          </p:blipFill>
          <p:spPr>
            <a:xfrm>
              <a:off x="3009900" y="1676401"/>
              <a:ext cx="1341129" cy="1504682"/>
            </a:xfrm>
            <a:prstGeom prst="rect">
              <a:avLst/>
            </a:prstGeom>
          </p:spPr>
        </p:pic>
      </p:grpSp>
      <p:pic>
        <p:nvPicPr>
          <p:cNvPr id="20" name="Picture 19">
            <a:extLst>
              <a:ext uri="{FF2B5EF4-FFF2-40B4-BE49-F238E27FC236}">
                <a16:creationId xmlns:a16="http://schemas.microsoft.com/office/drawing/2014/main" id="{1C419736-60F6-B842-9479-9C13741D4548}"/>
              </a:ext>
            </a:extLst>
          </p:cNvPr>
          <p:cNvPicPr>
            <a:picLocks noChangeAspect="1"/>
          </p:cNvPicPr>
          <p:nvPr userDrawn="1"/>
        </p:nvPicPr>
        <p:blipFill>
          <a:blip r:embed="rId3"/>
          <a:stretch>
            <a:fillRect/>
          </a:stretch>
        </p:blipFill>
        <p:spPr>
          <a:xfrm>
            <a:off x="3000972" y="4546795"/>
            <a:ext cx="3432429" cy="367760"/>
          </a:xfrm>
          <a:prstGeom prst="rect">
            <a:avLst/>
          </a:prstGeom>
        </p:spPr>
      </p:pic>
    </p:spTree>
    <p:extLst>
      <p:ext uri="{BB962C8B-B14F-4D97-AF65-F5344CB8AC3E}">
        <p14:creationId xmlns:p14="http://schemas.microsoft.com/office/powerpoint/2010/main" val="97875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282305"/>
            <a:ext cx="7886700" cy="2139553"/>
          </a:xfrm>
        </p:spPr>
        <p:txBody>
          <a:bodyPr anchor="b"/>
          <a:lstStyle>
            <a:lvl1pPr>
              <a:defRPr sz="4500"/>
            </a:lvl1pPr>
          </a:lstStyle>
          <a:p>
            <a:r>
              <a:rPr lang="en-US" dirty="0"/>
              <a:t>Divider Slide 2</a:t>
            </a:r>
          </a:p>
        </p:txBody>
      </p:sp>
      <p:sp>
        <p:nvSpPr>
          <p:cNvPr id="3" name="Text Placeholder 2"/>
          <p:cNvSpPr>
            <a:spLocks noGrp="1"/>
          </p:cNvSpPr>
          <p:nvPr>
            <p:ph type="body" idx="1" hasCustomPrompt="1"/>
          </p:nvPr>
        </p:nvSpPr>
        <p:spPr>
          <a:xfrm>
            <a:off x="623888" y="3442099"/>
            <a:ext cx="7886700" cy="552386"/>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Section Topic</a:t>
            </a:r>
          </a:p>
        </p:txBody>
      </p:sp>
      <p:sp>
        <p:nvSpPr>
          <p:cNvPr id="4" name="Slide Number Placeholder 3">
            <a:extLst>
              <a:ext uri="{FF2B5EF4-FFF2-40B4-BE49-F238E27FC236}">
                <a16:creationId xmlns:a16="http://schemas.microsoft.com/office/drawing/2014/main" id="{07639591-D7B9-44B8-BB43-CD6659E8040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2700">
                <a:solidFill>
                  <a:srgbClr val="FFFF00"/>
                </a:solidFill>
              </a:defRPr>
            </a:lvl1pPr>
          </a:lstStyle>
          <a:p>
            <a:fld id="{76B34050-BECC-48C9-9AC3-879728755A1B}" type="slidenum">
              <a:rPr lang="en-US" smtClean="0"/>
              <a:pPr/>
              <a:t>‹#›</a:t>
            </a:fld>
            <a:endParaRPr lang="en-US" dirty="0"/>
          </a:p>
        </p:txBody>
      </p:sp>
    </p:spTree>
    <p:extLst>
      <p:ext uri="{BB962C8B-B14F-4D97-AF65-F5344CB8AC3E}">
        <p14:creationId xmlns:p14="http://schemas.microsoft.com/office/powerpoint/2010/main" val="1371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369219"/>
            <a:ext cx="7886700" cy="26372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FED6FA19-F2F2-492C-AEF4-740AFE7659E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2700">
                <a:solidFill>
                  <a:srgbClr val="FFFF00"/>
                </a:solidFill>
              </a:defRPr>
            </a:lvl1pPr>
          </a:lstStyle>
          <a:p>
            <a:fld id="{76B34050-BECC-48C9-9AC3-879728755A1B}" type="slidenum">
              <a:rPr lang="en-US" smtClean="0"/>
              <a:pPr/>
              <a:t>‹#›</a:t>
            </a:fld>
            <a:endParaRPr lang="en-US" dirty="0"/>
          </a:p>
        </p:txBody>
      </p:sp>
    </p:spTree>
    <p:extLst>
      <p:ext uri="{BB962C8B-B14F-4D97-AF65-F5344CB8AC3E}">
        <p14:creationId xmlns:p14="http://schemas.microsoft.com/office/powerpoint/2010/main" val="3671428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20"/>
            <a:ext cx="3886200" cy="2769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20"/>
            <a:ext cx="3886200" cy="2769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a:extLst>
              <a:ext uri="{FF2B5EF4-FFF2-40B4-BE49-F238E27FC236}">
                <a16:creationId xmlns:a16="http://schemas.microsoft.com/office/drawing/2014/main" id="{14A11B50-9F6C-4ABC-A776-C2FB63C57A2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2700">
                <a:solidFill>
                  <a:srgbClr val="FFFF00"/>
                </a:solidFill>
              </a:defRPr>
            </a:lvl1pPr>
          </a:lstStyle>
          <a:p>
            <a:fld id="{76B34050-BECC-48C9-9AC3-879728755A1B}" type="slidenum">
              <a:rPr lang="en-US" smtClean="0"/>
              <a:pPr/>
              <a:t>‹#›</a:t>
            </a:fld>
            <a:endParaRPr lang="en-US" dirty="0"/>
          </a:p>
        </p:txBody>
      </p:sp>
    </p:spTree>
    <p:extLst>
      <p:ext uri="{BB962C8B-B14F-4D97-AF65-F5344CB8AC3E}">
        <p14:creationId xmlns:p14="http://schemas.microsoft.com/office/powerpoint/2010/main" val="2114144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3202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3202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a:extLst>
              <a:ext uri="{FF2B5EF4-FFF2-40B4-BE49-F238E27FC236}">
                <a16:creationId xmlns:a16="http://schemas.microsoft.com/office/drawing/2014/main" id="{A41B22B4-1953-43A1-B01D-F38E3740F4CF}"/>
              </a:ext>
            </a:extLst>
          </p:cNvPr>
          <p:cNvSpPr>
            <a:spLocks noGrp="1"/>
          </p:cNvSpPr>
          <p:nvPr>
            <p:ph type="sldNum" sz="quarter" idx="10"/>
          </p:nvPr>
        </p:nvSpPr>
        <p:spPr>
          <a:xfrm>
            <a:off x="6457950" y="4767263"/>
            <a:ext cx="2057400" cy="273844"/>
          </a:xfrm>
          <a:prstGeom prst="rect">
            <a:avLst/>
          </a:prstGeom>
        </p:spPr>
        <p:txBody>
          <a:bodyPr vert="horz" lIns="91440" tIns="45720" rIns="91440" bIns="45720" rtlCol="0" anchor="ctr"/>
          <a:lstStyle>
            <a:lvl1pPr algn="r">
              <a:defRPr sz="2700">
                <a:solidFill>
                  <a:srgbClr val="FFFF00"/>
                </a:solidFill>
              </a:defRPr>
            </a:lvl1pPr>
          </a:lstStyle>
          <a:p>
            <a:fld id="{76B34050-BECC-48C9-9AC3-879728755A1B}" type="slidenum">
              <a:rPr lang="en-US" smtClean="0"/>
              <a:pPr/>
              <a:t>‹#›</a:t>
            </a:fld>
            <a:endParaRPr lang="en-US" dirty="0"/>
          </a:p>
        </p:txBody>
      </p:sp>
    </p:spTree>
    <p:extLst>
      <p:ext uri="{BB962C8B-B14F-4D97-AF65-F5344CB8AC3E}">
        <p14:creationId xmlns:p14="http://schemas.microsoft.com/office/powerpoint/2010/main" val="169916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photo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5E47562-0B4E-E143-B002-83649551E0B5}"/>
              </a:ext>
            </a:extLst>
          </p:cNvPr>
          <p:cNvSpPr>
            <a:spLocks noGrp="1"/>
          </p:cNvSpPr>
          <p:nvPr>
            <p:ph type="pic" sz="quarter" idx="10"/>
          </p:nvPr>
        </p:nvSpPr>
        <p:spPr>
          <a:xfrm>
            <a:off x="674104" y="517922"/>
            <a:ext cx="3560763" cy="3200400"/>
          </a:xfrm>
        </p:spPr>
        <p:txBody>
          <a:bodyPr/>
          <a:lstStyle/>
          <a:p>
            <a:r>
              <a:rPr lang="en-US"/>
              <a:t>Click icon to add picture</a:t>
            </a:r>
          </a:p>
        </p:txBody>
      </p:sp>
      <p:sp>
        <p:nvSpPr>
          <p:cNvPr id="7" name="Picture Placeholder 5">
            <a:extLst>
              <a:ext uri="{FF2B5EF4-FFF2-40B4-BE49-F238E27FC236}">
                <a16:creationId xmlns:a16="http://schemas.microsoft.com/office/drawing/2014/main" id="{307360FE-8B74-B742-AC27-153E1A1C9CDD}"/>
              </a:ext>
            </a:extLst>
          </p:cNvPr>
          <p:cNvSpPr>
            <a:spLocks noGrp="1"/>
          </p:cNvSpPr>
          <p:nvPr>
            <p:ph type="pic" sz="quarter" idx="11"/>
          </p:nvPr>
        </p:nvSpPr>
        <p:spPr>
          <a:xfrm>
            <a:off x="4957346" y="517922"/>
            <a:ext cx="3560763" cy="3200400"/>
          </a:xfrm>
        </p:spPr>
        <p:txBody>
          <a:bodyPr/>
          <a:lstStyle/>
          <a:p>
            <a:r>
              <a:rPr lang="en-US"/>
              <a:t>Click icon to add picture</a:t>
            </a:r>
          </a:p>
        </p:txBody>
      </p:sp>
      <p:sp>
        <p:nvSpPr>
          <p:cNvPr id="4" name="Slide Number Placeholder 3">
            <a:extLst>
              <a:ext uri="{FF2B5EF4-FFF2-40B4-BE49-F238E27FC236}">
                <a16:creationId xmlns:a16="http://schemas.microsoft.com/office/drawing/2014/main" id="{B25F5551-794E-4C3F-A46A-2A1B0B9AB68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2700">
                <a:solidFill>
                  <a:srgbClr val="FFFF00"/>
                </a:solidFill>
              </a:defRPr>
            </a:lvl1pPr>
          </a:lstStyle>
          <a:p>
            <a:fld id="{76B34050-BECC-48C9-9AC3-879728755A1B}" type="slidenum">
              <a:rPr lang="en-US" smtClean="0"/>
              <a:pPr/>
              <a:t>‹#›</a:t>
            </a:fld>
            <a:endParaRPr lang="en-US" dirty="0"/>
          </a:p>
        </p:txBody>
      </p:sp>
    </p:spTree>
    <p:extLst>
      <p:ext uri="{BB962C8B-B14F-4D97-AF65-F5344CB8AC3E}">
        <p14:creationId xmlns:p14="http://schemas.microsoft.com/office/powerpoint/2010/main" val="758810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431B1E-8998-0146-AF70-B53ABD36F462}"/>
              </a:ext>
            </a:extLst>
          </p:cNvPr>
          <p:cNvSpPr/>
          <p:nvPr userDrawn="1"/>
        </p:nvSpPr>
        <p:spPr>
          <a:xfrm>
            <a:off x="0" y="4318687"/>
            <a:ext cx="9144000" cy="82481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013" dirty="0"/>
          </a:p>
        </p:txBody>
      </p:sp>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275272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D275C1D0-9CBE-A14B-AD80-9C3A28792A65}"/>
              </a:ext>
            </a:extLst>
          </p:cNvPr>
          <p:cNvPicPr>
            <a:picLocks noChangeAspect="1"/>
          </p:cNvPicPr>
          <p:nvPr userDrawn="1"/>
        </p:nvPicPr>
        <p:blipFill>
          <a:blip r:embed="rId15"/>
          <a:stretch>
            <a:fillRect/>
          </a:stretch>
        </p:blipFill>
        <p:spPr>
          <a:xfrm>
            <a:off x="508172" y="4439795"/>
            <a:ext cx="519272" cy="582598"/>
          </a:xfrm>
          <a:prstGeom prst="rect">
            <a:avLst/>
          </a:prstGeom>
        </p:spPr>
      </p:pic>
      <p:pic>
        <p:nvPicPr>
          <p:cNvPr id="15" name="Picture 14">
            <a:extLst>
              <a:ext uri="{FF2B5EF4-FFF2-40B4-BE49-F238E27FC236}">
                <a16:creationId xmlns:a16="http://schemas.microsoft.com/office/drawing/2014/main" id="{B8AC54CE-DA90-FF4C-9A76-E1C6BE47F120}"/>
              </a:ext>
            </a:extLst>
          </p:cNvPr>
          <p:cNvPicPr>
            <a:picLocks noChangeAspect="1"/>
          </p:cNvPicPr>
          <p:nvPr userDrawn="1"/>
        </p:nvPicPr>
        <p:blipFill>
          <a:blip r:embed="rId16"/>
          <a:stretch>
            <a:fillRect/>
          </a:stretch>
        </p:blipFill>
        <p:spPr>
          <a:xfrm>
            <a:off x="1194261" y="4562512"/>
            <a:ext cx="2360142" cy="337163"/>
          </a:xfrm>
          <a:prstGeom prst="rect">
            <a:avLst/>
          </a:prstGeom>
        </p:spPr>
      </p:pic>
      <p:sp>
        <p:nvSpPr>
          <p:cNvPr id="4" name="Slide Number Placeholder 3">
            <a:extLst>
              <a:ext uri="{FF2B5EF4-FFF2-40B4-BE49-F238E27FC236}">
                <a16:creationId xmlns:a16="http://schemas.microsoft.com/office/drawing/2014/main" id="{F9F2B9B4-AB6D-4C21-8319-7AAF7EA2E6A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2700">
                <a:solidFill>
                  <a:srgbClr val="FFFF00"/>
                </a:solidFill>
              </a:defRPr>
            </a:lvl1pPr>
          </a:lstStyle>
          <a:p>
            <a:fld id="{76B34050-BECC-48C9-9AC3-879728755A1B}" type="slidenum">
              <a:rPr lang="en-US" smtClean="0"/>
              <a:pPr/>
              <a:t>‹#›</a:t>
            </a:fld>
            <a:endParaRPr lang="en-US" dirty="0"/>
          </a:p>
        </p:txBody>
      </p:sp>
    </p:spTree>
    <p:extLst>
      <p:ext uri="{BB962C8B-B14F-4D97-AF65-F5344CB8AC3E}">
        <p14:creationId xmlns:p14="http://schemas.microsoft.com/office/powerpoint/2010/main" val="4099463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685800" rtl="0" eaLnBrk="1" latinLnBrk="0" hangingPunct="1">
        <a:lnSpc>
          <a:spcPct val="90000"/>
        </a:lnSpc>
        <a:spcBef>
          <a:spcPct val="0"/>
        </a:spcBef>
        <a:buNone/>
        <a:defRPr sz="30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hyperlink" Target="http://femto.nmsu.edu/2022/aot-ellipsometry-temp-zollner.pdf"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4.e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3.emf"/><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47.emf"/><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49.emf"/></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2.emf"/></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53.jp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3.jpg"/></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5.jp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67.emf"/><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9.emf"/></Relationships>
</file>

<file path=ppt/slides/_rels/slide3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90.png"/><Relationship Id="rId5" Type="http://schemas.openxmlformats.org/officeDocument/2006/relationships/image" Target="../media/image48.png"/><Relationship Id="rId4" Type="http://schemas.openxmlformats.org/officeDocument/2006/relationships/image" Target="../media/image47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8.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emf"/><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2.emf"/><Relationship Id="rId5" Type="http://schemas.openxmlformats.org/officeDocument/2006/relationships/image" Target="../media/image22.png"/><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txBox="1">
            <a:spLocks noGrp="1"/>
          </p:cNvSpPr>
          <p:nvPr>
            <p:ph type="ctrTitle"/>
          </p:nvPr>
        </p:nvSpPr>
        <p:spPr>
          <a:xfrm>
            <a:off x="-13310" y="942268"/>
            <a:ext cx="9035180" cy="1090682"/>
          </a:xfrm>
          <a:prstGeom prst="rect">
            <a:avLst/>
          </a:prstGeom>
        </p:spPr>
        <p:txBody>
          <a:bodyPr spcFirstLastPara="1" vert="horz" wrap="square" lIns="68575" tIns="34275" rIns="68575" bIns="34275" rtlCol="0" anchor="t" anchorCtr="0">
            <a:noAutofit/>
          </a:bodyPr>
          <a:lstStyle/>
          <a:p>
            <a:pPr>
              <a:spcBef>
                <a:spcPts val="0"/>
              </a:spcBef>
            </a:pPr>
            <a:r>
              <a:rPr lang="en-US" sz="3000" dirty="0">
                <a:latin typeface="Arial" panose="020B0604020202020204" pitchFamily="34" charset="0"/>
                <a:ea typeface="Times New Roman"/>
                <a:cs typeface="Arial" panose="020B0604020202020204" pitchFamily="34" charset="0"/>
                <a:sym typeface="Times New Roman"/>
              </a:rPr>
              <a:t>Measurements of </a:t>
            </a:r>
            <a:r>
              <a:rPr lang="en-US" sz="3000" u="sng" dirty="0">
                <a:latin typeface="Arial" panose="020B0604020202020204" pitchFamily="34" charset="0"/>
                <a:ea typeface="Times New Roman"/>
                <a:cs typeface="Arial" panose="020B0604020202020204" pitchFamily="34" charset="0"/>
                <a:sym typeface="Times New Roman"/>
              </a:rPr>
              <a:t>temperature-dependent</a:t>
            </a:r>
            <a:r>
              <a:rPr lang="en-US" sz="3000" dirty="0">
                <a:latin typeface="Arial" panose="020B0604020202020204" pitchFamily="34" charset="0"/>
                <a:ea typeface="Times New Roman"/>
                <a:cs typeface="Arial" panose="020B0604020202020204" pitchFamily="34" charset="0"/>
                <a:sym typeface="Times New Roman"/>
              </a:rPr>
              <a:t> </a:t>
            </a:r>
            <a:br>
              <a:rPr lang="en-US" sz="3000" dirty="0">
                <a:latin typeface="Arial" panose="020B0604020202020204" pitchFamily="34" charset="0"/>
                <a:ea typeface="Times New Roman"/>
                <a:cs typeface="Arial" panose="020B0604020202020204" pitchFamily="34" charset="0"/>
                <a:sym typeface="Times New Roman"/>
              </a:rPr>
            </a:br>
            <a:r>
              <a:rPr lang="en-US" sz="3000" dirty="0">
                <a:latin typeface="Arial" panose="020B0604020202020204" pitchFamily="34" charset="0"/>
                <a:ea typeface="Times New Roman"/>
                <a:cs typeface="Arial" panose="020B0604020202020204" pitchFamily="34" charset="0"/>
                <a:sym typeface="Times New Roman"/>
              </a:rPr>
              <a:t>optical constants and comparison with theory</a:t>
            </a:r>
          </a:p>
        </p:txBody>
      </p:sp>
      <p:sp>
        <p:nvSpPr>
          <p:cNvPr id="98" name="Google Shape;98;p16"/>
          <p:cNvSpPr txBox="1">
            <a:spLocks noGrp="1"/>
          </p:cNvSpPr>
          <p:nvPr>
            <p:ph type="subTitle" idx="1"/>
          </p:nvPr>
        </p:nvSpPr>
        <p:spPr>
          <a:xfrm>
            <a:off x="4572001" y="2258244"/>
            <a:ext cx="4113812" cy="1939429"/>
          </a:xfrm>
          <a:prstGeom prst="rect">
            <a:avLst/>
          </a:prstGeom>
        </p:spPr>
        <p:txBody>
          <a:bodyPr spcFirstLastPara="1" vert="horz" wrap="square" lIns="68575" tIns="34275" rIns="68575" bIns="34275" rtlCol="0" anchor="t" anchorCtr="0">
            <a:normAutofit fontScale="55000" lnSpcReduction="20000"/>
          </a:bodyPr>
          <a:lstStyle/>
          <a:p>
            <a:pPr>
              <a:lnSpc>
                <a:spcPct val="110000"/>
              </a:lnSpc>
              <a:spcBef>
                <a:spcPts val="0"/>
              </a:spcBef>
              <a:buClr>
                <a:schemeClr val="dk1"/>
              </a:buClr>
              <a:buSzPts val="1100"/>
            </a:pPr>
            <a:r>
              <a:rPr lang="en-US" sz="5475" b="1" u="sng" cap="none" dirty="0">
                <a:latin typeface="Arial" panose="020B0604020202020204" pitchFamily="34" charset="0"/>
                <a:cs typeface="Arial" panose="020B0604020202020204" pitchFamily="34" charset="0"/>
                <a:sym typeface="Times New Roman"/>
              </a:rPr>
              <a:t>Stefan Zollner</a:t>
            </a:r>
          </a:p>
          <a:p>
            <a:pPr>
              <a:lnSpc>
                <a:spcPct val="110000"/>
              </a:lnSpc>
              <a:spcBef>
                <a:spcPts val="0"/>
              </a:spcBef>
              <a:buClr>
                <a:schemeClr val="dk1"/>
              </a:buClr>
              <a:buSzPts val="1100"/>
            </a:pPr>
            <a:endParaRPr lang="en-US" sz="2600" b="1" u="sng" cap="none" dirty="0">
              <a:latin typeface="Arial" panose="020B0604020202020204" pitchFamily="34" charset="0"/>
              <a:cs typeface="Arial" panose="020B0604020202020204" pitchFamily="34" charset="0"/>
              <a:sym typeface="Times New Roman"/>
            </a:endParaRPr>
          </a:p>
          <a:p>
            <a:pPr>
              <a:lnSpc>
                <a:spcPct val="110000"/>
              </a:lnSpc>
              <a:spcBef>
                <a:spcPts val="0"/>
              </a:spcBef>
              <a:buClr>
                <a:schemeClr val="dk1"/>
              </a:buClr>
              <a:buSzPts val="1100"/>
            </a:pPr>
            <a:r>
              <a:rPr lang="en-US" sz="3300" cap="none" dirty="0">
                <a:latin typeface="Arial" panose="020B0604020202020204" pitchFamily="34" charset="0"/>
                <a:cs typeface="Arial" panose="020B0604020202020204" pitchFamily="34" charset="0"/>
                <a:sym typeface="Times New Roman"/>
              </a:rPr>
              <a:t>Department of Physics</a:t>
            </a:r>
          </a:p>
          <a:p>
            <a:pPr>
              <a:lnSpc>
                <a:spcPct val="110000"/>
              </a:lnSpc>
              <a:spcBef>
                <a:spcPts val="0"/>
              </a:spcBef>
              <a:buClr>
                <a:schemeClr val="dk1"/>
              </a:buClr>
              <a:buSzPts val="1100"/>
            </a:pPr>
            <a:r>
              <a:rPr lang="en-US" sz="3300" cap="none" dirty="0">
                <a:latin typeface="Arial" panose="020B0604020202020204" pitchFamily="34" charset="0"/>
                <a:cs typeface="Arial" panose="020B0604020202020204" pitchFamily="34" charset="0"/>
                <a:sym typeface="Times New Roman"/>
              </a:rPr>
              <a:t>New Mexico State University</a:t>
            </a:r>
            <a:br>
              <a:rPr lang="en-US" sz="3300" cap="none" dirty="0">
                <a:latin typeface="Arial" panose="020B0604020202020204" pitchFamily="34" charset="0"/>
                <a:cs typeface="Arial" panose="020B0604020202020204" pitchFamily="34" charset="0"/>
                <a:sym typeface="Times New Roman"/>
              </a:rPr>
            </a:br>
            <a:r>
              <a:rPr lang="en-US" sz="3300" cap="none" dirty="0">
                <a:latin typeface="Arial" panose="020B0604020202020204" pitchFamily="34" charset="0"/>
                <a:cs typeface="Arial" panose="020B0604020202020204" pitchFamily="34" charset="0"/>
                <a:sym typeface="Times New Roman"/>
              </a:rPr>
              <a:t>Las Cruces, NM, USA</a:t>
            </a:r>
          </a:p>
          <a:p>
            <a:pPr>
              <a:lnSpc>
                <a:spcPct val="110000"/>
              </a:lnSpc>
              <a:spcBef>
                <a:spcPts val="0"/>
              </a:spcBef>
              <a:buClr>
                <a:schemeClr val="dk1"/>
              </a:buClr>
              <a:buSzPts val="1100"/>
            </a:pPr>
            <a:r>
              <a:rPr lang="en-US" sz="3300" cap="none" dirty="0">
                <a:latin typeface="Arial" panose="020B0604020202020204" pitchFamily="34" charset="0"/>
                <a:cs typeface="Arial" panose="020B0604020202020204" pitchFamily="34" charset="0"/>
                <a:sym typeface="Times New Roman"/>
              </a:rPr>
              <a:t>Email: zollner@nmsu.edu. </a:t>
            </a:r>
          </a:p>
          <a:p>
            <a:pPr>
              <a:lnSpc>
                <a:spcPct val="110000"/>
              </a:lnSpc>
              <a:spcBef>
                <a:spcPts val="0"/>
              </a:spcBef>
              <a:buClr>
                <a:schemeClr val="dk1"/>
              </a:buClr>
              <a:buSzPts val="1100"/>
            </a:pPr>
            <a:r>
              <a:rPr lang="en-US" sz="3300" cap="none" dirty="0">
                <a:latin typeface="Arial" panose="020B0604020202020204" pitchFamily="34" charset="0"/>
                <a:cs typeface="Arial" panose="020B0604020202020204" pitchFamily="34" charset="0"/>
                <a:sym typeface="Times New Roman"/>
              </a:rPr>
              <a:t>WWW: http://femto.nmsu.edu</a:t>
            </a:r>
          </a:p>
        </p:txBody>
      </p:sp>
      <p:sp>
        <p:nvSpPr>
          <p:cNvPr id="2" name="CuadroTexto 1">
            <a:extLst>
              <a:ext uri="{FF2B5EF4-FFF2-40B4-BE49-F238E27FC236}">
                <a16:creationId xmlns:a16="http://schemas.microsoft.com/office/drawing/2014/main" id="{74F49386-8717-4871-99F5-D74B40C54066}"/>
              </a:ext>
            </a:extLst>
          </p:cNvPr>
          <p:cNvSpPr txBox="1"/>
          <p:nvPr/>
        </p:nvSpPr>
        <p:spPr>
          <a:xfrm>
            <a:off x="8284" y="92960"/>
            <a:ext cx="3395316" cy="738664"/>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10</a:t>
            </a:r>
            <a:r>
              <a:rPr lang="en-US" sz="1400" b="1" baseline="30000" dirty="0">
                <a:solidFill>
                  <a:schemeClr val="bg1"/>
                </a:solidFill>
                <a:latin typeface="Arial" panose="020B0604020202020204" pitchFamily="34" charset="0"/>
                <a:cs typeface="Arial" panose="020B0604020202020204" pitchFamily="34" charset="0"/>
              </a:rPr>
              <a:t>th</a:t>
            </a:r>
            <a:r>
              <a:rPr lang="en-US" sz="1400" b="1" dirty="0">
                <a:solidFill>
                  <a:schemeClr val="bg1"/>
                </a:solidFill>
                <a:latin typeface="Arial" panose="020B0604020202020204" pitchFamily="34" charset="0"/>
                <a:cs typeface="Arial" panose="020B0604020202020204" pitchFamily="34" charset="0"/>
              </a:rPr>
              <a:t> International Conference on Spectroscopic Ellipsometry (ICSE-10) </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Boulder, CO, USA, 8-13 June 2025</a:t>
            </a:r>
            <a:endParaRPr lang="es-MX" sz="1400" b="1" dirty="0">
              <a:solidFill>
                <a:schemeClr val="bg1"/>
              </a:solidFill>
              <a:latin typeface="Arial" panose="020B0604020202020204" pitchFamily="34" charset="0"/>
              <a:cs typeface="Arial" panose="020B0604020202020204" pitchFamily="34" charset="0"/>
            </a:endParaRPr>
          </a:p>
        </p:txBody>
      </p:sp>
      <p:pic>
        <p:nvPicPr>
          <p:cNvPr id="6" name="Picture 45">
            <a:extLst>
              <a:ext uri="{FF2B5EF4-FFF2-40B4-BE49-F238E27FC236}">
                <a16:creationId xmlns:a16="http://schemas.microsoft.com/office/drawing/2014/main" id="{9E10B4F2-4B7D-4F0D-BB3B-A82BE1798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13" t="1701" r="2553" b="3040"/>
          <a:stretch>
            <a:fillRect/>
          </a:stretch>
        </p:blipFill>
        <p:spPr bwMode="auto">
          <a:xfrm>
            <a:off x="8168056" y="6899"/>
            <a:ext cx="936866" cy="933870"/>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 Box 46">
            <a:extLst>
              <a:ext uri="{FF2B5EF4-FFF2-40B4-BE49-F238E27FC236}">
                <a16:creationId xmlns:a16="http://schemas.microsoft.com/office/drawing/2014/main" id="{FA2E5293-CE1C-4607-9A6A-99C7A056F1E0}"/>
              </a:ext>
            </a:extLst>
          </p:cNvPr>
          <p:cNvSpPr txBox="1">
            <a:spLocks noChangeArrowheads="1"/>
          </p:cNvSpPr>
          <p:nvPr/>
        </p:nvSpPr>
        <p:spPr bwMode="auto">
          <a:xfrm>
            <a:off x="5250513" y="39644"/>
            <a:ext cx="1585618" cy="86838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60959" tIns="60959" rIns="60959" bIns="60959" numCol="1" anchor="t" anchorCtr="0" compatLnSpc="1">
            <a:prstTxWarp prst="textNoShape">
              <a:avLst/>
            </a:prstTxWarp>
          </a:bodyPr>
          <a:lstStyle/>
          <a:p>
            <a:pPr defTabSz="1523901" eaLnBrk="0" fontAlgn="base" hangingPunct="0">
              <a:spcBef>
                <a:spcPct val="0"/>
              </a:spcBef>
              <a:spcAft>
                <a:spcPct val="0"/>
              </a:spcAft>
            </a:pPr>
            <a:r>
              <a:rPr lang="en-US" altLang="en-US" sz="900" b="1" dirty="0">
                <a:solidFill>
                  <a:schemeClr val="bg1"/>
                </a:solidFill>
                <a:latin typeface="Arial" panose="020B0604020202020204" pitchFamily="34" charset="0"/>
                <a:cs typeface="Arial" panose="020B0604020202020204" pitchFamily="34" charset="0"/>
              </a:rPr>
              <a:t>FA9550-20-1-0135 AFOSR</a:t>
            </a:r>
          </a:p>
          <a:p>
            <a:pPr defTabSz="1523901" eaLnBrk="0" fontAlgn="base" hangingPunct="0">
              <a:spcBef>
                <a:spcPct val="0"/>
              </a:spcBef>
              <a:spcAft>
                <a:spcPct val="0"/>
              </a:spcAft>
            </a:pPr>
            <a:r>
              <a:rPr lang="en-US" altLang="en-US" sz="900" b="1" dirty="0">
                <a:solidFill>
                  <a:schemeClr val="bg1"/>
                </a:solidFill>
                <a:latin typeface="Arial" panose="020B0604020202020204" pitchFamily="34" charset="0"/>
                <a:cs typeface="Arial" panose="020B0604020202020204" pitchFamily="34" charset="0"/>
              </a:rPr>
              <a:t>FA9550-24-1-0061 AFOSR</a:t>
            </a:r>
          </a:p>
          <a:p>
            <a:pPr defTabSz="1523901" eaLnBrk="0" fontAlgn="base" hangingPunct="0">
              <a:spcBef>
                <a:spcPct val="0"/>
              </a:spcBef>
              <a:spcAft>
                <a:spcPct val="0"/>
              </a:spcAft>
            </a:pPr>
            <a:r>
              <a:rPr lang="en-US" altLang="en-US" sz="900" b="1" dirty="0">
                <a:solidFill>
                  <a:schemeClr val="bg1"/>
                </a:solidFill>
                <a:latin typeface="Arial" panose="020B0604020202020204" pitchFamily="34" charset="0"/>
                <a:cs typeface="Arial" panose="020B0604020202020204" pitchFamily="34" charset="0"/>
              </a:rPr>
              <a:t>FA9453-23-2-0001 AFRL</a:t>
            </a:r>
          </a:p>
          <a:p>
            <a:pPr defTabSz="1523901" eaLnBrk="0" fontAlgn="base" hangingPunct="0">
              <a:spcBef>
                <a:spcPct val="0"/>
              </a:spcBef>
              <a:spcAft>
                <a:spcPct val="0"/>
              </a:spcAft>
            </a:pPr>
            <a:r>
              <a:rPr lang="en-US" altLang="en-US" sz="900" b="1" dirty="0">
                <a:solidFill>
                  <a:schemeClr val="bg1"/>
                </a:solidFill>
                <a:latin typeface="Arial" panose="020B0604020202020204" pitchFamily="34" charset="0"/>
                <a:cs typeface="Arial" panose="020B0604020202020204" pitchFamily="34" charset="0"/>
              </a:rPr>
              <a:t>DMR-2235447 NSF</a:t>
            </a:r>
          </a:p>
          <a:p>
            <a:pPr defTabSz="1523901" eaLnBrk="0" fontAlgn="base" hangingPunct="0">
              <a:spcBef>
                <a:spcPct val="0"/>
              </a:spcBef>
              <a:spcAft>
                <a:spcPct val="0"/>
              </a:spcAft>
            </a:pPr>
            <a:r>
              <a:rPr lang="en-US" altLang="en-US" sz="900" b="1" dirty="0">
                <a:solidFill>
                  <a:schemeClr val="bg1"/>
                </a:solidFill>
                <a:latin typeface="Arial" panose="020B0604020202020204" pitchFamily="34" charset="0"/>
                <a:cs typeface="Arial" panose="020B0604020202020204" pitchFamily="34" charset="0"/>
              </a:rPr>
              <a:t>DMR-2423992 NSF</a:t>
            </a:r>
          </a:p>
        </p:txBody>
      </p:sp>
      <p:pic>
        <p:nvPicPr>
          <p:cNvPr id="4" name="Picture 3" descr="A logo of a globe in a gold circle&#10;&#10;Description automatically generated">
            <a:extLst>
              <a:ext uri="{FF2B5EF4-FFF2-40B4-BE49-F238E27FC236}">
                <a16:creationId xmlns:a16="http://schemas.microsoft.com/office/drawing/2014/main" id="{C7E995A9-F7AB-A17F-09DE-913261D9277F}"/>
              </a:ext>
            </a:extLst>
          </p:cNvPr>
          <p:cNvPicPr>
            <a:picLocks noChangeAspect="1"/>
          </p:cNvPicPr>
          <p:nvPr/>
        </p:nvPicPr>
        <p:blipFill>
          <a:blip r:embed="rId4"/>
          <a:stretch>
            <a:fillRect/>
          </a:stretch>
        </p:blipFill>
        <p:spPr>
          <a:xfrm>
            <a:off x="7033661" y="5401"/>
            <a:ext cx="936866" cy="936866"/>
          </a:xfrm>
          <a:prstGeom prst="rect">
            <a:avLst/>
          </a:prstGeom>
        </p:spPr>
      </p:pic>
      <p:pic>
        <p:nvPicPr>
          <p:cNvPr id="8" name="Picture 7">
            <a:extLst>
              <a:ext uri="{FF2B5EF4-FFF2-40B4-BE49-F238E27FC236}">
                <a16:creationId xmlns:a16="http://schemas.microsoft.com/office/drawing/2014/main" id="{542D99B4-A02A-7A3E-0D7C-1251CBD3F9F7}"/>
              </a:ext>
            </a:extLst>
          </p:cNvPr>
          <p:cNvPicPr>
            <a:picLocks noChangeAspect="1"/>
          </p:cNvPicPr>
          <p:nvPr/>
        </p:nvPicPr>
        <p:blipFill>
          <a:blip r:embed="rId5"/>
          <a:stretch>
            <a:fillRect/>
          </a:stretch>
        </p:blipFill>
        <p:spPr>
          <a:xfrm>
            <a:off x="700391" y="1883227"/>
            <a:ext cx="3625986" cy="2400302"/>
          </a:xfrm>
          <a:prstGeom prst="rect">
            <a:avLst/>
          </a:prstGeom>
        </p:spPr>
      </p:pic>
      <p:pic>
        <p:nvPicPr>
          <p:cNvPr id="5" name="Picture 4" descr="A drawing of a mountain with a clock&#10;&#10;AI-generated content may be incorrect.">
            <a:extLst>
              <a:ext uri="{FF2B5EF4-FFF2-40B4-BE49-F238E27FC236}">
                <a16:creationId xmlns:a16="http://schemas.microsoft.com/office/drawing/2014/main" id="{198269FD-3249-610E-35B9-567DCE24254E}"/>
              </a:ext>
            </a:extLst>
          </p:cNvPr>
          <p:cNvPicPr>
            <a:picLocks noChangeAspect="1"/>
          </p:cNvPicPr>
          <p:nvPr/>
        </p:nvPicPr>
        <p:blipFill>
          <a:blip r:embed="rId6"/>
          <a:stretch>
            <a:fillRect/>
          </a:stretch>
        </p:blipFill>
        <p:spPr>
          <a:xfrm>
            <a:off x="3601130" y="113999"/>
            <a:ext cx="1451853" cy="719669"/>
          </a:xfrm>
          <a:prstGeom prst="rect">
            <a:avLst/>
          </a:prstGeom>
          <a:solidFill>
            <a:schemeClr val="bg1"/>
          </a:solidFill>
          <a:ln>
            <a:solidFill>
              <a:schemeClr val="bg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AA5F2-DDD2-7CB5-BF53-5AA1C18C6BF6}"/>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3BA2281-C3B0-2879-15B6-2A26E99EF073}"/>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B2026034-7EEA-9D58-C240-0D2EB1895E56}"/>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Infrared Lattice Vibrations (Lorentz model)</a:t>
            </a:r>
            <a:endParaRPr lang="en-US" sz="2800" dirty="0"/>
          </a:p>
        </p:txBody>
      </p:sp>
      <p:sp>
        <p:nvSpPr>
          <p:cNvPr id="2" name="Slide Number Placeholder 1">
            <a:extLst>
              <a:ext uri="{FF2B5EF4-FFF2-40B4-BE49-F238E27FC236}">
                <a16:creationId xmlns:a16="http://schemas.microsoft.com/office/drawing/2014/main" id="{C578202A-C376-C992-D4A2-B97A537E9114}"/>
              </a:ext>
            </a:extLst>
          </p:cNvPr>
          <p:cNvSpPr>
            <a:spLocks noGrp="1"/>
          </p:cNvSpPr>
          <p:nvPr>
            <p:ph type="sldNum" sz="quarter" idx="4"/>
          </p:nvPr>
        </p:nvSpPr>
        <p:spPr/>
        <p:txBody>
          <a:bodyPr/>
          <a:lstStyle/>
          <a:p>
            <a:fld id="{76B34050-BECC-48C9-9AC3-879728755A1B}" type="slidenum">
              <a:rPr lang="en-US" smtClean="0"/>
              <a:pPr/>
              <a:t>10</a:t>
            </a:fld>
            <a:endParaRPr lang="en-US" dirty="0"/>
          </a:p>
        </p:txBody>
      </p:sp>
      <p:pic>
        <p:nvPicPr>
          <p:cNvPr id="5" name="Picture 4" descr="A close up of a map&#10;&#10;Description automatically generated">
            <a:extLst>
              <a:ext uri="{FF2B5EF4-FFF2-40B4-BE49-F238E27FC236}">
                <a16:creationId xmlns:a16="http://schemas.microsoft.com/office/drawing/2014/main" id="{769139A0-9ECA-DC16-E925-BCE91B4FD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762" y="414041"/>
            <a:ext cx="6152532" cy="4690635"/>
          </a:xfrm>
          <a:prstGeom prst="rect">
            <a:avLst/>
          </a:prstGeom>
        </p:spPr>
      </p:pic>
      <p:sp>
        <p:nvSpPr>
          <p:cNvPr id="7" name="TextBox 6">
            <a:extLst>
              <a:ext uri="{FF2B5EF4-FFF2-40B4-BE49-F238E27FC236}">
                <a16:creationId xmlns:a16="http://schemas.microsoft.com/office/drawing/2014/main" id="{6DE78CAF-E8A9-8BF2-B836-6BF22F2AEA0C}"/>
              </a:ext>
            </a:extLst>
          </p:cNvPr>
          <p:cNvSpPr txBox="1"/>
          <p:nvPr/>
        </p:nvSpPr>
        <p:spPr>
          <a:xfrm>
            <a:off x="7442792" y="2982842"/>
            <a:ext cx="1669945" cy="400110"/>
          </a:xfrm>
          <a:prstGeom prst="rect">
            <a:avLst/>
          </a:prstGeom>
          <a:solidFill>
            <a:srgbClr val="FFFF00"/>
          </a:solidFill>
        </p:spPr>
        <p:txBody>
          <a:bodyPr wrap="square" rtlCol="0">
            <a:spAutoFit/>
          </a:bodyPr>
          <a:lstStyle/>
          <a:p>
            <a:pPr algn="ctr"/>
            <a:r>
              <a:rPr lang="en-US" sz="1000" dirty="0"/>
              <a:t>N. Samarasingha, </a:t>
            </a:r>
          </a:p>
          <a:p>
            <a:pPr algn="ctr"/>
            <a:r>
              <a:rPr lang="en-US" sz="1000" dirty="0"/>
              <a:t>JVSTB </a:t>
            </a:r>
            <a:r>
              <a:rPr lang="en-US" sz="1000" b="1" dirty="0"/>
              <a:t>39</a:t>
            </a:r>
            <a:r>
              <a:rPr lang="en-US" sz="1000" dirty="0"/>
              <a:t>, 052201 (2021)</a:t>
            </a:r>
          </a:p>
        </p:txBody>
      </p:sp>
      <p:pic>
        <p:nvPicPr>
          <p:cNvPr id="8" name="Picture 7" descr="A person standing in front of a tree&#10;&#10;Description automatically generated">
            <a:extLst>
              <a:ext uri="{FF2B5EF4-FFF2-40B4-BE49-F238E27FC236}">
                <a16:creationId xmlns:a16="http://schemas.microsoft.com/office/drawing/2014/main" id="{7072D54A-D088-C59A-7FB1-D9087FBA74F4}"/>
              </a:ext>
            </a:extLst>
          </p:cNvPr>
          <p:cNvPicPr>
            <a:picLocks noChangeAspect="1"/>
          </p:cNvPicPr>
          <p:nvPr/>
        </p:nvPicPr>
        <p:blipFill rotWithShape="1">
          <a:blip r:embed="rId4">
            <a:extLst>
              <a:ext uri="{28A0092B-C50C-407E-A947-70E740481C1C}">
                <a14:useLocalDpi xmlns:a14="http://schemas.microsoft.com/office/drawing/2010/main" val="0"/>
              </a:ext>
            </a:extLst>
          </a:blip>
          <a:srcRect l="18000" t="14652" r="18000"/>
          <a:stretch/>
        </p:blipFill>
        <p:spPr>
          <a:xfrm>
            <a:off x="7800748" y="1862531"/>
            <a:ext cx="1053924" cy="105409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20D85A6-7FCD-E9BF-4244-23B683F7CD2E}"/>
                  </a:ext>
                </a:extLst>
              </p:cNvPr>
              <p:cNvSpPr txBox="1"/>
              <p:nvPr/>
            </p:nvSpPr>
            <p:spPr>
              <a:xfrm>
                <a:off x="31263" y="3182897"/>
                <a:ext cx="1073947" cy="818366"/>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𝜔</m:t>
                          </m:r>
                        </m:e>
                        <m:sub>
                          <m:r>
                            <a:rPr lang="en-US" sz="1800" b="0" i="1" smtClean="0">
                              <a:latin typeface="Cambria Math" panose="02040503050406030204" pitchFamily="18" charset="0"/>
                            </a:rPr>
                            <m:t>𝑇𝑂</m:t>
                          </m:r>
                        </m:sub>
                      </m:sSub>
                      <m:r>
                        <a:rPr lang="en-US" sz="1800" b="0" i="1" smtClean="0">
                          <a:latin typeface="Cambria Math" panose="02040503050406030204" pitchFamily="18" charset="0"/>
                        </a:rPr>
                        <m:t>=</m:t>
                      </m:r>
                      <m:rad>
                        <m:radPr>
                          <m:degHide m:val="on"/>
                          <m:ctrlPr>
                            <a:rPr lang="en-US" sz="1800" b="0" i="1" smtClean="0">
                              <a:latin typeface="Cambria Math" panose="02040503050406030204" pitchFamily="18" charset="0"/>
                            </a:rPr>
                          </m:ctrlPr>
                        </m:radPr>
                        <m:deg/>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𝑘</m:t>
                              </m:r>
                            </m:num>
                            <m:den>
                              <m:r>
                                <a:rPr lang="en-US" sz="1800" b="0" i="1" smtClean="0">
                                  <a:latin typeface="Cambria Math" panose="02040503050406030204" pitchFamily="18" charset="0"/>
                                  <a:ea typeface="Cambria Math" panose="02040503050406030204" pitchFamily="18" charset="0"/>
                                </a:rPr>
                                <m:t>𝜇</m:t>
                              </m:r>
                            </m:den>
                          </m:f>
                        </m:e>
                      </m:rad>
                    </m:oMath>
                  </m:oMathPara>
                </a14:m>
                <a:endParaRPr lang="en-US" sz="1800" dirty="0"/>
              </a:p>
            </p:txBody>
          </p:sp>
        </mc:Choice>
        <mc:Fallback xmlns="">
          <p:sp>
            <p:nvSpPr>
              <p:cNvPr id="9" name="TextBox 8">
                <a:extLst>
                  <a:ext uri="{FF2B5EF4-FFF2-40B4-BE49-F238E27FC236}">
                    <a16:creationId xmlns:a16="http://schemas.microsoft.com/office/drawing/2014/main" id="{820D85A6-7FCD-E9BF-4244-23B683F7CD2E}"/>
                  </a:ext>
                </a:extLst>
              </p:cNvPr>
              <p:cNvSpPr txBox="1">
                <a:spLocks noRot="1" noChangeAspect="1" noMove="1" noResize="1" noEditPoints="1" noAdjustHandles="1" noChangeArrowheads="1" noChangeShapeType="1" noTextEdit="1"/>
              </p:cNvSpPr>
              <p:nvPr/>
            </p:nvSpPr>
            <p:spPr>
              <a:xfrm>
                <a:off x="31263" y="3182897"/>
                <a:ext cx="1073947" cy="818366"/>
              </a:xfrm>
              <a:prstGeom prst="rect">
                <a:avLst/>
              </a:prstGeom>
              <a:blipFill>
                <a:blip r:embed="rId5"/>
                <a:stretch>
                  <a:fillRect b="-746"/>
                </a:stretch>
              </a:blipFill>
            </p:spPr>
            <p:txBody>
              <a:bodyPr/>
              <a:lstStyle/>
              <a:p>
                <a:r>
                  <a:rPr lang="en-US">
                    <a:noFill/>
                  </a:rPr>
                  <a:t> </a:t>
                </a:r>
              </a:p>
            </p:txBody>
          </p:sp>
        </mc:Fallback>
      </mc:AlternateContent>
    </p:spTree>
    <p:extLst>
      <p:ext uri="{BB962C8B-B14F-4D97-AF65-F5344CB8AC3E}">
        <p14:creationId xmlns:p14="http://schemas.microsoft.com/office/powerpoint/2010/main" val="1591778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E276B-A8EB-0DB0-67A6-C872A5574758}"/>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1BED031-83E8-8E9E-ED95-141529D73355}"/>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7EC4DD30-F477-E890-3245-D6880FEBB76B}"/>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Why Temperature-Dependent Ellipsometry ???</a:t>
            </a:r>
            <a:endParaRPr lang="en-US" sz="2800" dirty="0"/>
          </a:p>
        </p:txBody>
      </p:sp>
      <p:sp>
        <p:nvSpPr>
          <p:cNvPr id="2" name="Slide Number Placeholder 1">
            <a:extLst>
              <a:ext uri="{FF2B5EF4-FFF2-40B4-BE49-F238E27FC236}">
                <a16:creationId xmlns:a16="http://schemas.microsoft.com/office/drawing/2014/main" id="{71F8ADC1-F7EC-4728-0E2B-915847B79B72}"/>
              </a:ext>
            </a:extLst>
          </p:cNvPr>
          <p:cNvSpPr>
            <a:spLocks noGrp="1"/>
          </p:cNvSpPr>
          <p:nvPr>
            <p:ph type="sldNum" sz="quarter" idx="4"/>
          </p:nvPr>
        </p:nvSpPr>
        <p:spPr/>
        <p:txBody>
          <a:bodyPr/>
          <a:lstStyle/>
          <a:p>
            <a:fld id="{76B34050-BECC-48C9-9AC3-879728755A1B}" type="slidenum">
              <a:rPr lang="en-US" smtClean="0"/>
              <a:pPr/>
              <a:t>11</a:t>
            </a:fld>
            <a:endParaRPr lang="en-US" dirty="0"/>
          </a:p>
        </p:txBody>
      </p:sp>
      <p:sp>
        <p:nvSpPr>
          <p:cNvPr id="48" name="TextBox 47">
            <a:extLst>
              <a:ext uri="{FF2B5EF4-FFF2-40B4-BE49-F238E27FC236}">
                <a16:creationId xmlns:a16="http://schemas.microsoft.com/office/drawing/2014/main" id="{67689F62-FEBA-4AF7-EBBD-44B2C29B7B1B}"/>
              </a:ext>
            </a:extLst>
          </p:cNvPr>
          <p:cNvSpPr txBox="1"/>
          <p:nvPr/>
        </p:nvSpPr>
        <p:spPr>
          <a:xfrm>
            <a:off x="3976914" y="4513347"/>
            <a:ext cx="3744686" cy="523220"/>
          </a:xfrm>
          <a:prstGeom prst="rect">
            <a:avLst/>
          </a:prstGeom>
          <a:noFill/>
        </p:spPr>
        <p:txBody>
          <a:bodyPr wrap="square" rtlCol="0">
            <a:spAutoFit/>
          </a:bodyPr>
          <a:lstStyle/>
          <a:p>
            <a:r>
              <a:rPr lang="en-US" sz="1400" dirty="0">
                <a:solidFill>
                  <a:srgbClr val="FFFF00"/>
                </a:solidFill>
              </a:rPr>
              <a:t>SZ, </a:t>
            </a:r>
            <a:r>
              <a:rPr lang="en-US" sz="1400" i="1" dirty="0">
                <a:solidFill>
                  <a:srgbClr val="FFFF00"/>
                </a:solidFill>
                <a:hlinkClick r:id="rId3">
                  <a:extLst>
                    <a:ext uri="{A12FA001-AC4F-418D-AE19-62706E023703}">
                      <ahyp:hlinkClr xmlns:ahyp="http://schemas.microsoft.com/office/drawing/2018/hyperlinkcolor" val="tx"/>
                    </a:ext>
                  </a:extLst>
                </a:hlinkClick>
              </a:rPr>
              <a:t>Spectroscopic ellipsometry from 10 to 700 K</a:t>
            </a:r>
            <a:r>
              <a:rPr lang="en-US" sz="1400" dirty="0">
                <a:solidFill>
                  <a:srgbClr val="FFFF00"/>
                </a:solidFill>
              </a:rPr>
              <a:t>, </a:t>
            </a:r>
          </a:p>
          <a:p>
            <a:r>
              <a:rPr lang="en-US" sz="1400" dirty="0">
                <a:solidFill>
                  <a:srgbClr val="FFFF00"/>
                </a:solidFill>
              </a:rPr>
              <a:t>Adv. Opt. Techn. </a:t>
            </a:r>
            <a:r>
              <a:rPr lang="en-US" sz="1400" b="1" dirty="0">
                <a:solidFill>
                  <a:srgbClr val="FFFF00"/>
                </a:solidFill>
              </a:rPr>
              <a:t>11</a:t>
            </a:r>
            <a:r>
              <a:rPr lang="en-US" sz="1400" dirty="0">
                <a:solidFill>
                  <a:srgbClr val="FFFF00"/>
                </a:solidFill>
              </a:rPr>
              <a:t>, 117 (2022). </a:t>
            </a:r>
          </a:p>
        </p:txBody>
      </p:sp>
      <p:sp>
        <p:nvSpPr>
          <p:cNvPr id="49" name="TextBox 48">
            <a:extLst>
              <a:ext uri="{FF2B5EF4-FFF2-40B4-BE49-F238E27FC236}">
                <a16:creationId xmlns:a16="http://schemas.microsoft.com/office/drawing/2014/main" id="{ECD67F40-A591-6667-0895-EE1D9C31CCF7}"/>
              </a:ext>
            </a:extLst>
          </p:cNvPr>
          <p:cNvSpPr txBox="1"/>
          <p:nvPr/>
        </p:nvSpPr>
        <p:spPr>
          <a:xfrm>
            <a:off x="0" y="428479"/>
            <a:ext cx="5764783" cy="3908762"/>
          </a:xfrm>
          <a:prstGeom prst="rect">
            <a:avLst/>
          </a:prstGeom>
          <a:noFill/>
        </p:spPr>
        <p:txBody>
          <a:bodyPr wrap="none" rtlCol="0">
            <a:spAutoFit/>
          </a:bodyPr>
          <a:lstStyle/>
          <a:p>
            <a:pPr marL="115888" indent="-115888">
              <a:buFont typeface="Arial" panose="020B0604020202020204" pitchFamily="34" charset="0"/>
              <a:buChar char="•"/>
            </a:pPr>
            <a:r>
              <a:rPr lang="en-US" sz="1600" b="1" dirty="0">
                <a:solidFill>
                  <a:srgbClr val="FF0000"/>
                </a:solidFill>
              </a:rPr>
              <a:t>Practical applications</a:t>
            </a:r>
            <a:r>
              <a:rPr lang="en-US" sz="1600" dirty="0"/>
              <a:t>: Optical devices at low or high T.</a:t>
            </a:r>
          </a:p>
          <a:p>
            <a:pPr marL="115888" indent="-115888">
              <a:buFont typeface="Arial" panose="020B0604020202020204" pitchFamily="34" charset="0"/>
              <a:buChar char="•"/>
            </a:pPr>
            <a:r>
              <a:rPr lang="en-US" sz="1600" dirty="0"/>
              <a:t>Peaks get </a:t>
            </a:r>
            <a:r>
              <a:rPr lang="en-US" sz="1600" b="1" dirty="0">
                <a:solidFill>
                  <a:srgbClr val="FF0000"/>
                </a:solidFill>
              </a:rPr>
              <a:t>sharper</a:t>
            </a:r>
            <a:r>
              <a:rPr lang="en-US" sz="1600" dirty="0"/>
              <a:t> at low temperature (easier to detect).</a:t>
            </a:r>
          </a:p>
          <a:p>
            <a:pPr marL="115888" indent="-115888">
              <a:buFont typeface="Arial" panose="020B0604020202020204" pitchFamily="34" charset="0"/>
              <a:buChar char="•"/>
            </a:pPr>
            <a:r>
              <a:rPr lang="en-US" sz="1600" b="1" dirty="0">
                <a:solidFill>
                  <a:srgbClr val="FF0000"/>
                </a:solidFill>
              </a:rPr>
              <a:t>Thermal expansion </a:t>
            </a:r>
            <a:r>
              <a:rPr lang="en-US" sz="1600" dirty="0"/>
              <a:t>is trivial (usually small contribution).</a:t>
            </a:r>
          </a:p>
          <a:p>
            <a:pPr marL="115888" indent="-115888">
              <a:buFont typeface="Arial" panose="020B0604020202020204" pitchFamily="34" charset="0"/>
              <a:buChar char="•"/>
            </a:pPr>
            <a:endParaRPr lang="en-US" sz="800" dirty="0"/>
          </a:p>
          <a:p>
            <a:pPr marL="115888" indent="-115888">
              <a:buFont typeface="Arial" panose="020B0604020202020204" pitchFamily="34" charset="0"/>
              <a:buChar char="•"/>
            </a:pPr>
            <a:r>
              <a:rPr lang="en-US" sz="1600" dirty="0"/>
              <a:t>Finite lifetime: Quality factor decreases (</a:t>
            </a:r>
            <a:r>
              <a:rPr lang="en-US" sz="1600" b="1" dirty="0">
                <a:solidFill>
                  <a:srgbClr val="FF0000"/>
                </a:solidFill>
              </a:rPr>
              <a:t>broadening increases</a:t>
            </a:r>
            <a:r>
              <a:rPr lang="en-US" sz="1600" dirty="0"/>
              <a:t>).</a:t>
            </a:r>
          </a:p>
          <a:p>
            <a:pPr marL="115888" indent="-115888">
              <a:buFont typeface="Arial" panose="020B0604020202020204" pitchFamily="34" charset="0"/>
              <a:buChar char="•"/>
            </a:pPr>
            <a:r>
              <a:rPr lang="en-US" sz="1600" dirty="0"/>
              <a:t>Temperature decreases the lifetime.</a:t>
            </a:r>
          </a:p>
          <a:p>
            <a:pPr marL="115888" indent="-115888">
              <a:buFont typeface="Arial" panose="020B0604020202020204" pitchFamily="34" charset="0"/>
              <a:buChar char="•"/>
            </a:pPr>
            <a:endParaRPr lang="en-US" sz="800" dirty="0"/>
          </a:p>
          <a:p>
            <a:pPr marL="115888" indent="-115888">
              <a:buFont typeface="Arial" panose="020B0604020202020204" pitchFamily="34" charset="0"/>
              <a:buChar char="•"/>
            </a:pPr>
            <a:r>
              <a:rPr lang="en-US" sz="1600" dirty="0"/>
              <a:t>Damped oscillator is broader and </a:t>
            </a:r>
            <a:br>
              <a:rPr lang="en-US" sz="1600" dirty="0"/>
            </a:br>
            <a:r>
              <a:rPr lang="en-US" sz="1600" dirty="0"/>
              <a:t>has </a:t>
            </a:r>
            <a:r>
              <a:rPr lang="en-US" sz="1600" b="1" dirty="0">
                <a:solidFill>
                  <a:srgbClr val="FF0000"/>
                </a:solidFill>
              </a:rPr>
              <a:t>lower energy </a:t>
            </a:r>
            <a:r>
              <a:rPr lang="en-US" sz="1600" dirty="0"/>
              <a:t>then undamped oscillator.</a:t>
            </a:r>
          </a:p>
          <a:p>
            <a:pPr marL="115888" indent="-115888">
              <a:buFont typeface="Arial" panose="020B0604020202020204" pitchFamily="34" charset="0"/>
              <a:buChar char="•"/>
            </a:pPr>
            <a:endParaRPr lang="en-US" sz="800" dirty="0"/>
          </a:p>
          <a:p>
            <a:pPr marL="115888" indent="-115888">
              <a:buFont typeface="Arial" panose="020B0604020202020204" pitchFamily="34" charset="0"/>
              <a:buChar char="•"/>
            </a:pPr>
            <a:r>
              <a:rPr lang="en-US" sz="1600" dirty="0"/>
              <a:t>Temperature dependence yields energy of decay product </a:t>
            </a:r>
            <a:br>
              <a:rPr lang="en-US" sz="1600" dirty="0"/>
            </a:br>
            <a:r>
              <a:rPr lang="en-US" sz="1600" dirty="0"/>
              <a:t>and strength of interaction (</a:t>
            </a:r>
            <a:r>
              <a:rPr lang="en-US" sz="1600" b="1" dirty="0">
                <a:solidFill>
                  <a:srgbClr val="FF0000"/>
                </a:solidFill>
              </a:rPr>
              <a:t>complex self energy</a:t>
            </a:r>
            <a:r>
              <a:rPr lang="en-US" sz="1600" dirty="0"/>
              <a:t>). </a:t>
            </a:r>
          </a:p>
          <a:p>
            <a:pPr marL="115888" indent="-115888">
              <a:buFont typeface="Arial" panose="020B0604020202020204" pitchFamily="34" charset="0"/>
              <a:buChar char="•"/>
            </a:pPr>
            <a:endParaRPr lang="en-US" sz="800" dirty="0"/>
          </a:p>
          <a:p>
            <a:pPr marL="115888" indent="-115888">
              <a:buFont typeface="Arial" panose="020B0604020202020204" pitchFamily="34" charset="0"/>
              <a:buChar char="•"/>
            </a:pPr>
            <a:r>
              <a:rPr lang="en-US" sz="1600" dirty="0"/>
              <a:t>Distinguish intrinsic lifetime (</a:t>
            </a:r>
            <a:r>
              <a:rPr lang="en-US" sz="1600" b="1" dirty="0">
                <a:solidFill>
                  <a:srgbClr val="FF0000"/>
                </a:solidFill>
              </a:rPr>
              <a:t>homogeneous</a:t>
            </a:r>
            <a:r>
              <a:rPr lang="en-US" sz="1600" dirty="0"/>
              <a:t>) broadening </a:t>
            </a:r>
            <a:br>
              <a:rPr lang="en-US" sz="1600" dirty="0"/>
            </a:br>
            <a:r>
              <a:rPr lang="en-US" sz="1600" dirty="0"/>
              <a:t>from </a:t>
            </a:r>
            <a:r>
              <a:rPr lang="en-US" sz="1600" b="1" dirty="0" err="1">
                <a:solidFill>
                  <a:srgbClr val="FF0000"/>
                </a:solidFill>
              </a:rPr>
              <a:t>inhomogenous</a:t>
            </a:r>
            <a:r>
              <a:rPr lang="en-US" sz="1600" dirty="0"/>
              <a:t> broadening (disorder, defects, alloy, </a:t>
            </a:r>
            <a:r>
              <a:rPr lang="en-US" sz="1600" dirty="0" err="1"/>
              <a:t>etc</a:t>
            </a:r>
            <a:r>
              <a:rPr lang="en-US" sz="1600" dirty="0"/>
              <a:t>).</a:t>
            </a:r>
          </a:p>
          <a:p>
            <a:pPr marL="115888" indent="-115888">
              <a:buFont typeface="Arial" panose="020B0604020202020204" pitchFamily="34" charset="0"/>
              <a:buChar char="•"/>
            </a:pPr>
            <a:r>
              <a:rPr lang="en-US" sz="1600" dirty="0"/>
              <a:t>Inhomogeneous broadening does not change with temperature.</a:t>
            </a:r>
          </a:p>
          <a:p>
            <a:pPr marL="115888" indent="-115888">
              <a:buFont typeface="Arial" panose="020B0604020202020204" pitchFamily="34" charset="0"/>
              <a:buChar char="•"/>
            </a:pPr>
            <a:endParaRPr lang="en-US" sz="800" dirty="0"/>
          </a:p>
          <a:p>
            <a:pPr marL="115888" indent="-115888">
              <a:buFont typeface="Arial" panose="020B0604020202020204" pitchFamily="34" charset="0"/>
              <a:buChar char="•"/>
            </a:pPr>
            <a:r>
              <a:rPr lang="en-US" sz="1600" dirty="0"/>
              <a:t>Phase transitions (Ni Curie temperature, phase change materials).</a:t>
            </a:r>
          </a:p>
        </p:txBody>
      </p:sp>
      <p:pic>
        <p:nvPicPr>
          <p:cNvPr id="51" name="Picture 50">
            <a:extLst>
              <a:ext uri="{FF2B5EF4-FFF2-40B4-BE49-F238E27FC236}">
                <a16:creationId xmlns:a16="http://schemas.microsoft.com/office/drawing/2014/main" id="{672FAD34-3D1F-0496-C657-D69EA2758DC9}"/>
              </a:ext>
            </a:extLst>
          </p:cNvPr>
          <p:cNvPicPr>
            <a:picLocks noChangeAspect="1"/>
          </p:cNvPicPr>
          <p:nvPr/>
        </p:nvPicPr>
        <p:blipFill>
          <a:blip r:embed="rId4"/>
          <a:srcRect l="21739" t="5166" r="20852" b="11263"/>
          <a:stretch/>
        </p:blipFill>
        <p:spPr>
          <a:xfrm>
            <a:off x="5573486" y="437979"/>
            <a:ext cx="3505200" cy="2551332"/>
          </a:xfrm>
          <a:prstGeom prst="rect">
            <a:avLst/>
          </a:prstGeom>
        </p:spPr>
      </p:pic>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805994E-7F1D-F673-7124-9B6C50E4F98B}"/>
                  </a:ext>
                </a:extLst>
              </p:cNvPr>
              <p:cNvSpPr txBox="1"/>
              <p:nvPr/>
            </p:nvSpPr>
            <p:spPr>
              <a:xfrm>
                <a:off x="6203972" y="3030344"/>
                <a:ext cx="2616155" cy="904030"/>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𝐸</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𝑇</m:t>
                          </m:r>
                        </m:e>
                      </m:d>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𝑎</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𝑏</m:t>
                          </m:r>
                        </m:sub>
                      </m:sSub>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1+</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2</m:t>
                              </m:r>
                            </m:num>
                            <m:den>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f>
                                    <m:fPr>
                                      <m:ctrlPr>
                                        <a:rPr lang="en-US" sz="1600" b="0" i="1" smtClean="0">
                                          <a:latin typeface="Cambria Math" panose="02040503050406030204" pitchFamily="18" charset="0"/>
                                        </a:rPr>
                                      </m:ctrlPr>
                                    </m:fPr>
                                    <m:num>
                                      <m:r>
                                        <m:rPr>
                                          <m:sty m:val="p"/>
                                        </m:rPr>
                                        <a:rPr lang="el-GR" sz="1600" b="0" i="1" smtClean="0">
                                          <a:latin typeface="Cambria Math" panose="02040503050406030204" pitchFamily="18" charset="0"/>
                                          <a:ea typeface="Cambria Math" panose="02040503050406030204" pitchFamily="18" charset="0"/>
                                        </a:rPr>
                                        <m:t>Ω</m:t>
                                      </m:r>
                                    </m:num>
                                    <m:den>
                                      <m:r>
                                        <a:rPr lang="en-US" sz="1600" b="0" i="1" smtClean="0">
                                          <a:latin typeface="Cambria Math" panose="02040503050406030204" pitchFamily="18" charset="0"/>
                                        </a:rPr>
                                        <m:t>𝑘𝑇</m:t>
                                      </m:r>
                                    </m:den>
                                  </m:f>
                                </m:sup>
                              </m:sSup>
                              <m:r>
                                <a:rPr lang="en-US" sz="1600" b="0" i="1" smtClean="0">
                                  <a:latin typeface="Cambria Math" panose="02040503050406030204" pitchFamily="18" charset="0"/>
                                </a:rPr>
                                <m:t>−1</m:t>
                              </m:r>
                            </m:den>
                          </m:f>
                        </m:e>
                      </m:d>
                    </m:oMath>
                  </m:oMathPara>
                </a14:m>
                <a:endParaRPr lang="en-US" sz="1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l-GR" sz="1600" b="0" i="1" smtClean="0">
                          <a:latin typeface="Cambria Math" panose="02040503050406030204" pitchFamily="18" charset="0"/>
                          <a:ea typeface="Cambria Math" panose="02040503050406030204" pitchFamily="18" charset="0"/>
                        </a:rPr>
                        <m:t>Δ</m:t>
                      </m:r>
                      <m:r>
                        <a:rPr lang="en-US" sz="1600" b="0" i="1" smtClean="0">
                          <a:latin typeface="Cambria Math" panose="02040503050406030204" pitchFamily="18" charset="0"/>
                          <a:ea typeface="Cambria Math" panose="02040503050406030204" pitchFamily="18" charset="0"/>
                        </a:rPr>
                        <m:t>𝐸</m:t>
                      </m:r>
                      <m:r>
                        <a:rPr lang="en-US" sz="1600" b="0" i="1" smtClean="0">
                          <a:latin typeface="Cambria Math" panose="02040503050406030204" pitchFamily="18" charset="0"/>
                          <a:ea typeface="Cambria Math" panose="02040503050406030204" pitchFamily="18" charset="0"/>
                        </a:rPr>
                        <m:t>∝2</m:t>
                      </m:r>
                      <m:r>
                        <a:rPr lang="en-US" sz="1600" b="0" i="1" smtClean="0">
                          <a:latin typeface="Cambria Math" panose="02040503050406030204" pitchFamily="18" charset="0"/>
                          <a:ea typeface="Cambria Math" panose="02040503050406030204" pitchFamily="18" charset="0"/>
                        </a:rPr>
                        <m:t>𝑁</m:t>
                      </m:r>
                      <m:r>
                        <a:rPr lang="en-US" sz="1600" b="0" i="1" smtClean="0">
                          <a:latin typeface="Cambria Math" panose="02040503050406030204" pitchFamily="18" charset="0"/>
                          <a:ea typeface="Cambria Math" panose="02040503050406030204" pitchFamily="18" charset="0"/>
                        </a:rPr>
                        <m:t>+1</m:t>
                      </m:r>
                    </m:oMath>
                  </m:oMathPara>
                </a14:m>
                <a:endParaRPr lang="en-US" sz="1600" b="0" dirty="0"/>
              </a:p>
            </p:txBody>
          </p:sp>
        </mc:Choice>
        <mc:Fallback xmlns="">
          <p:sp>
            <p:nvSpPr>
              <p:cNvPr id="54" name="TextBox 53">
                <a:extLst>
                  <a:ext uri="{FF2B5EF4-FFF2-40B4-BE49-F238E27FC236}">
                    <a16:creationId xmlns:a16="http://schemas.microsoft.com/office/drawing/2014/main" id="{D805994E-7F1D-F673-7124-9B6C50E4F98B}"/>
                  </a:ext>
                </a:extLst>
              </p:cNvPr>
              <p:cNvSpPr txBox="1">
                <a:spLocks noRot="1" noChangeAspect="1" noMove="1" noResize="1" noEditPoints="1" noAdjustHandles="1" noChangeArrowheads="1" noChangeShapeType="1" noTextEdit="1"/>
              </p:cNvSpPr>
              <p:nvPr/>
            </p:nvSpPr>
            <p:spPr>
              <a:xfrm>
                <a:off x="6203972" y="3030344"/>
                <a:ext cx="2616155" cy="904030"/>
              </a:xfrm>
              <a:prstGeom prst="rect">
                <a:avLst/>
              </a:prstGeom>
              <a:blipFill>
                <a:blip r:embed="rId5"/>
                <a:stretch>
                  <a:fillRect b="-1351"/>
                </a:stretch>
              </a:blipFill>
            </p:spPr>
            <p:txBody>
              <a:bodyPr/>
              <a:lstStyle/>
              <a:p>
                <a:r>
                  <a:rPr lang="en-US">
                    <a:noFill/>
                  </a:rPr>
                  <a:t> </a:t>
                </a:r>
              </a:p>
            </p:txBody>
          </p:sp>
        </mc:Fallback>
      </mc:AlternateContent>
      <p:sp>
        <p:nvSpPr>
          <p:cNvPr id="55" name="TextBox 54">
            <a:extLst>
              <a:ext uri="{FF2B5EF4-FFF2-40B4-BE49-F238E27FC236}">
                <a16:creationId xmlns:a16="http://schemas.microsoft.com/office/drawing/2014/main" id="{92BDC88F-F00C-CB8E-E2B6-34F6019D8BEF}"/>
              </a:ext>
            </a:extLst>
          </p:cNvPr>
          <p:cNvSpPr txBox="1"/>
          <p:nvPr/>
        </p:nvSpPr>
        <p:spPr>
          <a:xfrm>
            <a:off x="6323125" y="4018181"/>
            <a:ext cx="2327047" cy="276999"/>
          </a:xfrm>
          <a:prstGeom prst="rect">
            <a:avLst/>
          </a:prstGeom>
          <a:noFill/>
        </p:spPr>
        <p:txBody>
          <a:bodyPr wrap="none" rtlCol="0">
            <a:spAutoFit/>
          </a:bodyPr>
          <a:lstStyle/>
          <a:p>
            <a:pPr algn="l"/>
            <a:r>
              <a:rPr lang="en-US" sz="1200" b="0" i="0" u="none" strike="noStrike" baseline="0" dirty="0">
                <a:latin typeface="LMSans8-Regular"/>
              </a:rPr>
              <a:t>L. Viña </a:t>
            </a:r>
            <a:r>
              <a:rPr lang="en-US" sz="1200" b="0" i="1" u="none" strike="noStrike" baseline="0" dirty="0">
                <a:latin typeface="LMSans8-Regular"/>
              </a:rPr>
              <a:t>et al.</a:t>
            </a:r>
            <a:r>
              <a:rPr lang="en-US" sz="1200" b="0" i="0" u="none" strike="noStrike" baseline="0" dirty="0">
                <a:latin typeface="LMSans8-Regular"/>
              </a:rPr>
              <a:t>, </a:t>
            </a:r>
            <a:r>
              <a:rPr lang="en-US" sz="1200" b="0" u="none" strike="noStrike" baseline="0" dirty="0">
                <a:latin typeface="LMSans8-Oblique"/>
              </a:rPr>
              <a:t>PRB</a:t>
            </a:r>
            <a:r>
              <a:rPr lang="nl-NL" sz="1200" b="0" i="0" u="none" strike="noStrike" baseline="0" dirty="0">
                <a:latin typeface="LMSans8-Regular"/>
              </a:rPr>
              <a:t> 30, 1979 (1984).</a:t>
            </a:r>
            <a:endParaRPr lang="en-US" sz="1400" dirty="0"/>
          </a:p>
        </p:txBody>
      </p:sp>
    </p:spTree>
    <p:extLst>
      <p:ext uri="{BB962C8B-B14F-4D97-AF65-F5344CB8AC3E}">
        <p14:creationId xmlns:p14="http://schemas.microsoft.com/office/powerpoint/2010/main" val="2545845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5705F-D381-2ABF-8F7C-461DBEF5B28F}"/>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AAEFA70-CA95-B71C-EF7B-BC32791AA3B5}"/>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E8641A0-49ED-82DC-E51C-C5F2C6FDF142}"/>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Tools for Temperature-Dependent Ellipsometry</a:t>
            </a:r>
            <a:endParaRPr lang="en-US" sz="2800" dirty="0"/>
          </a:p>
        </p:txBody>
      </p:sp>
      <p:sp>
        <p:nvSpPr>
          <p:cNvPr id="2" name="Slide Number Placeholder 1">
            <a:extLst>
              <a:ext uri="{FF2B5EF4-FFF2-40B4-BE49-F238E27FC236}">
                <a16:creationId xmlns:a16="http://schemas.microsoft.com/office/drawing/2014/main" id="{149CBAFC-1013-8271-C034-F3201F9CF69D}"/>
              </a:ext>
            </a:extLst>
          </p:cNvPr>
          <p:cNvSpPr>
            <a:spLocks noGrp="1"/>
          </p:cNvSpPr>
          <p:nvPr>
            <p:ph type="sldNum" sz="quarter" idx="4"/>
          </p:nvPr>
        </p:nvSpPr>
        <p:spPr/>
        <p:txBody>
          <a:bodyPr/>
          <a:lstStyle/>
          <a:p>
            <a:fld id="{76B34050-BECC-48C9-9AC3-879728755A1B}" type="slidenum">
              <a:rPr lang="en-US" smtClean="0"/>
              <a:pPr/>
              <a:t>12</a:t>
            </a:fld>
            <a:endParaRPr lang="en-US" dirty="0"/>
          </a:p>
        </p:txBody>
      </p:sp>
      <p:pic>
        <p:nvPicPr>
          <p:cNvPr id="44" name="Picture 43">
            <a:extLst>
              <a:ext uri="{FF2B5EF4-FFF2-40B4-BE49-F238E27FC236}">
                <a16:creationId xmlns:a16="http://schemas.microsoft.com/office/drawing/2014/main" id="{F70E7EF7-0633-DCE1-8AF9-BE96C66C1B18}"/>
              </a:ext>
            </a:extLst>
          </p:cNvPr>
          <p:cNvPicPr>
            <a:picLocks noChangeAspect="1"/>
          </p:cNvPicPr>
          <p:nvPr/>
        </p:nvPicPr>
        <p:blipFill>
          <a:blip r:embed="rId3"/>
          <a:stretch>
            <a:fillRect/>
          </a:stretch>
        </p:blipFill>
        <p:spPr>
          <a:xfrm>
            <a:off x="58056" y="475921"/>
            <a:ext cx="6988628" cy="3809822"/>
          </a:xfrm>
          <a:prstGeom prst="rect">
            <a:avLst/>
          </a:prstGeom>
        </p:spPr>
      </p:pic>
      <p:sp>
        <p:nvSpPr>
          <p:cNvPr id="45" name="TextBox 44">
            <a:extLst>
              <a:ext uri="{FF2B5EF4-FFF2-40B4-BE49-F238E27FC236}">
                <a16:creationId xmlns:a16="http://schemas.microsoft.com/office/drawing/2014/main" id="{2776313B-A5D1-017A-D182-3DE2950BD0EF}"/>
              </a:ext>
            </a:extLst>
          </p:cNvPr>
          <p:cNvSpPr txBox="1"/>
          <p:nvPr/>
        </p:nvSpPr>
        <p:spPr>
          <a:xfrm>
            <a:off x="6843726" y="4457485"/>
            <a:ext cx="1258871" cy="523220"/>
          </a:xfrm>
          <a:prstGeom prst="rect">
            <a:avLst/>
          </a:prstGeom>
          <a:noFill/>
        </p:spPr>
        <p:txBody>
          <a:bodyPr wrap="none" rtlCol="0">
            <a:spAutoFit/>
          </a:bodyPr>
          <a:lstStyle/>
          <a:p>
            <a:r>
              <a:rPr lang="en-US" sz="1400" dirty="0">
                <a:solidFill>
                  <a:srgbClr val="FFFF00"/>
                </a:solidFill>
              </a:rPr>
              <a:t>Jaden Love</a:t>
            </a:r>
          </a:p>
          <a:p>
            <a:r>
              <a:rPr lang="en-US" sz="1400" dirty="0">
                <a:solidFill>
                  <a:srgbClr val="FFFF00"/>
                </a:solidFill>
              </a:rPr>
              <a:t>Atlantis Moses</a:t>
            </a:r>
          </a:p>
        </p:txBody>
      </p:sp>
      <p:sp>
        <p:nvSpPr>
          <p:cNvPr id="46" name="TextBox 45">
            <a:extLst>
              <a:ext uri="{FF2B5EF4-FFF2-40B4-BE49-F238E27FC236}">
                <a16:creationId xmlns:a16="http://schemas.microsoft.com/office/drawing/2014/main" id="{2E72085D-500B-6E78-316D-9642F6BD3A7A}"/>
              </a:ext>
            </a:extLst>
          </p:cNvPr>
          <p:cNvSpPr txBox="1"/>
          <p:nvPr/>
        </p:nvSpPr>
        <p:spPr>
          <a:xfrm>
            <a:off x="3654655" y="4526735"/>
            <a:ext cx="3109000" cy="369332"/>
          </a:xfrm>
          <a:prstGeom prst="rect">
            <a:avLst/>
          </a:prstGeom>
          <a:solidFill>
            <a:schemeClr val="bg1"/>
          </a:solidFill>
        </p:spPr>
        <p:txBody>
          <a:bodyPr wrap="square">
            <a:spAutoFit/>
          </a:bodyPr>
          <a:lstStyle/>
          <a:p>
            <a:pPr algn="ctr"/>
            <a:r>
              <a:rPr lang="en-US" sz="1800" b="1" dirty="0">
                <a:solidFill>
                  <a:srgbClr val="8C0B41"/>
                </a:solidFill>
                <a:latin typeface="Times New Roman" panose="02020603050405020304" pitchFamily="18" charset="0"/>
                <a:ea typeface="Times New Roman" panose="02020603050405020304" pitchFamily="18" charset="0"/>
                <a:cs typeface="Times New Roman" panose="02020603050405020304" pitchFamily="18" charset="0"/>
              </a:rPr>
              <a:t>ARO (W911NF-22-2-0130) </a:t>
            </a:r>
          </a:p>
        </p:txBody>
      </p:sp>
      <p:sp>
        <p:nvSpPr>
          <p:cNvPr id="47" name="TextBox 46">
            <a:extLst>
              <a:ext uri="{FF2B5EF4-FFF2-40B4-BE49-F238E27FC236}">
                <a16:creationId xmlns:a16="http://schemas.microsoft.com/office/drawing/2014/main" id="{92F23E1D-E6E0-9AD3-306E-89DEEF6DCBB7}"/>
              </a:ext>
            </a:extLst>
          </p:cNvPr>
          <p:cNvSpPr txBox="1"/>
          <p:nvPr/>
        </p:nvSpPr>
        <p:spPr>
          <a:xfrm>
            <a:off x="7148284" y="544899"/>
            <a:ext cx="1995716" cy="3539430"/>
          </a:xfrm>
          <a:prstGeom prst="rect">
            <a:avLst/>
          </a:prstGeom>
          <a:noFill/>
        </p:spPr>
        <p:txBody>
          <a:bodyPr wrap="square" rtlCol="0">
            <a:spAutoFit/>
          </a:bodyPr>
          <a:lstStyle/>
          <a:p>
            <a:r>
              <a:rPr lang="en-US" sz="1400" dirty="0"/>
              <a:t>Closed-cycle system works well. </a:t>
            </a:r>
          </a:p>
          <a:p>
            <a:endParaRPr lang="en-US" sz="1400" dirty="0"/>
          </a:p>
          <a:p>
            <a:r>
              <a:rPr lang="en-US" sz="1400" dirty="0"/>
              <a:t>Vibrations do not seem to be a problem.</a:t>
            </a:r>
          </a:p>
          <a:p>
            <a:endParaRPr lang="en-US" sz="1400" dirty="0"/>
          </a:p>
          <a:p>
            <a:r>
              <a:rPr lang="en-US" sz="1400" dirty="0"/>
              <a:t>Ongoing issue: Thin ice layer forms on sample (even in UHV).</a:t>
            </a:r>
          </a:p>
          <a:p>
            <a:endParaRPr lang="en-US" sz="1400" dirty="0"/>
          </a:p>
          <a:p>
            <a:r>
              <a:rPr lang="en-US" sz="1400" dirty="0"/>
              <a:t>Window calibration is important. </a:t>
            </a:r>
          </a:p>
          <a:p>
            <a:endParaRPr lang="en-US" sz="1400" dirty="0"/>
          </a:p>
          <a:p>
            <a:r>
              <a:rPr lang="en-US" sz="1400" u="sng" dirty="0"/>
              <a:t>Custom feature:</a:t>
            </a:r>
            <a:br>
              <a:rPr lang="en-US" sz="1400" u="sng" dirty="0"/>
            </a:br>
            <a:r>
              <a:rPr lang="en-US" sz="1400" b="1" dirty="0">
                <a:solidFill>
                  <a:srgbClr val="0070C0"/>
                </a:solidFill>
              </a:rPr>
              <a:t>Diamond windows </a:t>
            </a:r>
            <a:r>
              <a:rPr lang="en-US" sz="1400" dirty="0"/>
              <a:t>for cryostat. </a:t>
            </a:r>
          </a:p>
        </p:txBody>
      </p:sp>
    </p:spTree>
    <p:extLst>
      <p:ext uri="{BB962C8B-B14F-4D97-AF65-F5344CB8AC3E}">
        <p14:creationId xmlns:p14="http://schemas.microsoft.com/office/powerpoint/2010/main" val="3123317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A3988-8D51-C85E-A258-37BDA28A19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8B9482-E3C3-06F2-0EEC-A5559D28570B}"/>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Tools for Temperature-Dependent Ellipsometry</a:t>
            </a:r>
            <a:endParaRPr lang="en-US" sz="2800" dirty="0"/>
          </a:p>
        </p:txBody>
      </p:sp>
      <p:sp>
        <p:nvSpPr>
          <p:cNvPr id="2" name="Slide Number Placeholder 1">
            <a:extLst>
              <a:ext uri="{FF2B5EF4-FFF2-40B4-BE49-F238E27FC236}">
                <a16:creationId xmlns:a16="http://schemas.microsoft.com/office/drawing/2014/main" id="{B33C4DA9-588F-7EF4-F527-DAEBD42D440E}"/>
              </a:ext>
            </a:extLst>
          </p:cNvPr>
          <p:cNvSpPr>
            <a:spLocks noGrp="1"/>
          </p:cNvSpPr>
          <p:nvPr>
            <p:ph type="sldNum" sz="quarter" idx="4"/>
          </p:nvPr>
        </p:nvSpPr>
        <p:spPr/>
        <p:txBody>
          <a:bodyPr/>
          <a:lstStyle/>
          <a:p>
            <a:fld id="{76B34050-BECC-48C9-9AC3-879728755A1B}" type="slidenum">
              <a:rPr lang="en-US" smtClean="0"/>
              <a:pPr/>
              <a:t>13</a:t>
            </a:fld>
            <a:endParaRPr lang="en-US" dirty="0"/>
          </a:p>
        </p:txBody>
      </p:sp>
      <p:sp>
        <p:nvSpPr>
          <p:cNvPr id="45" name="TextBox 44">
            <a:extLst>
              <a:ext uri="{FF2B5EF4-FFF2-40B4-BE49-F238E27FC236}">
                <a16:creationId xmlns:a16="http://schemas.microsoft.com/office/drawing/2014/main" id="{CC4881F5-4948-4041-EFAF-BD13887447E4}"/>
              </a:ext>
            </a:extLst>
          </p:cNvPr>
          <p:cNvSpPr txBox="1"/>
          <p:nvPr/>
        </p:nvSpPr>
        <p:spPr>
          <a:xfrm>
            <a:off x="6705843" y="4457485"/>
            <a:ext cx="1258871" cy="523220"/>
          </a:xfrm>
          <a:prstGeom prst="rect">
            <a:avLst/>
          </a:prstGeom>
          <a:noFill/>
        </p:spPr>
        <p:txBody>
          <a:bodyPr wrap="none" rtlCol="0">
            <a:spAutoFit/>
          </a:bodyPr>
          <a:lstStyle/>
          <a:p>
            <a:r>
              <a:rPr lang="en-US" sz="1400" dirty="0">
                <a:solidFill>
                  <a:srgbClr val="FFFF00"/>
                </a:solidFill>
              </a:rPr>
              <a:t>Jaden Love</a:t>
            </a:r>
          </a:p>
          <a:p>
            <a:r>
              <a:rPr lang="en-US" sz="1400" dirty="0">
                <a:solidFill>
                  <a:srgbClr val="FFFF00"/>
                </a:solidFill>
              </a:rPr>
              <a:t>Atlantis Moses</a:t>
            </a:r>
          </a:p>
        </p:txBody>
      </p:sp>
      <p:pic>
        <p:nvPicPr>
          <p:cNvPr id="5" name="Picture 4">
            <a:extLst>
              <a:ext uri="{FF2B5EF4-FFF2-40B4-BE49-F238E27FC236}">
                <a16:creationId xmlns:a16="http://schemas.microsoft.com/office/drawing/2014/main" id="{02EA5231-0E10-9BD6-BB63-99C315127281}"/>
              </a:ext>
            </a:extLst>
          </p:cNvPr>
          <p:cNvPicPr>
            <a:picLocks noChangeAspect="1"/>
          </p:cNvPicPr>
          <p:nvPr/>
        </p:nvPicPr>
        <p:blipFill>
          <a:blip r:embed="rId3"/>
          <a:stretch>
            <a:fillRect/>
          </a:stretch>
        </p:blipFill>
        <p:spPr>
          <a:xfrm>
            <a:off x="0" y="339647"/>
            <a:ext cx="9144000" cy="4701460"/>
          </a:xfrm>
          <a:prstGeom prst="rect">
            <a:avLst/>
          </a:prstGeom>
        </p:spPr>
      </p:pic>
    </p:spTree>
    <p:extLst>
      <p:ext uri="{BB962C8B-B14F-4D97-AF65-F5344CB8AC3E}">
        <p14:creationId xmlns:p14="http://schemas.microsoft.com/office/powerpoint/2010/main" val="3146041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2EC8A-8E5A-1380-CA4A-714AC33F1D5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EFC7D3A-EFBC-30C8-2E83-E9A7E4669D8F}"/>
              </a:ext>
            </a:extLst>
          </p:cNvPr>
          <p:cNvPicPr>
            <a:picLocks noChangeAspect="1"/>
          </p:cNvPicPr>
          <p:nvPr/>
        </p:nvPicPr>
        <p:blipFill>
          <a:blip r:embed="rId3"/>
          <a:stretch>
            <a:fillRect/>
          </a:stretch>
        </p:blipFill>
        <p:spPr>
          <a:xfrm>
            <a:off x="3105937" y="551542"/>
            <a:ext cx="3293957" cy="3761603"/>
          </a:xfrm>
          <a:prstGeom prst="rect">
            <a:avLst/>
          </a:prstGeom>
        </p:spPr>
      </p:pic>
      <p:cxnSp>
        <p:nvCxnSpPr>
          <p:cNvPr id="3" name="Straight Connector 2">
            <a:extLst>
              <a:ext uri="{FF2B5EF4-FFF2-40B4-BE49-F238E27FC236}">
                <a16:creationId xmlns:a16="http://schemas.microsoft.com/office/drawing/2014/main" id="{EFBC3479-267C-EA37-B036-83EC31625D14}"/>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56A5553B-6515-4ABE-CBA9-414D02028442}"/>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Temperature dependence of </a:t>
            </a:r>
            <a:r>
              <a:rPr kumimoji="0" lang="en-US" sz="2800" b="1" i="0" u="none" strike="noStrike" kern="0" cap="none" spc="0" normalizeH="0" baseline="0" noProof="0" dirty="0" err="1">
                <a:ln>
                  <a:noFill/>
                </a:ln>
                <a:solidFill>
                  <a:srgbClr val="882345"/>
                </a:solidFill>
                <a:effectLst/>
                <a:uLnTx/>
                <a:uFillTx/>
              </a:rPr>
              <a:t>GaP</a:t>
            </a:r>
            <a:r>
              <a:rPr kumimoji="0" lang="en-US" sz="2800" b="1" i="0" u="none" strike="noStrike" kern="0" cap="none" spc="0" normalizeH="0" baseline="0" noProof="0" dirty="0">
                <a:ln>
                  <a:noFill/>
                </a:ln>
                <a:solidFill>
                  <a:srgbClr val="882345"/>
                </a:solidFill>
                <a:effectLst/>
                <a:uLnTx/>
                <a:uFillTx/>
              </a:rPr>
              <a:t> phonon energies</a:t>
            </a:r>
            <a:endParaRPr lang="en-US" sz="2800" dirty="0"/>
          </a:p>
        </p:txBody>
      </p:sp>
      <p:sp>
        <p:nvSpPr>
          <p:cNvPr id="2" name="Slide Number Placeholder 1">
            <a:extLst>
              <a:ext uri="{FF2B5EF4-FFF2-40B4-BE49-F238E27FC236}">
                <a16:creationId xmlns:a16="http://schemas.microsoft.com/office/drawing/2014/main" id="{89E9E57D-38FB-58F5-4295-D44EA0C91FBC}"/>
              </a:ext>
            </a:extLst>
          </p:cNvPr>
          <p:cNvSpPr>
            <a:spLocks noGrp="1"/>
          </p:cNvSpPr>
          <p:nvPr>
            <p:ph type="sldNum" sz="quarter" idx="4"/>
          </p:nvPr>
        </p:nvSpPr>
        <p:spPr/>
        <p:txBody>
          <a:bodyPr/>
          <a:lstStyle/>
          <a:p>
            <a:fld id="{76B34050-BECC-48C9-9AC3-879728755A1B}" type="slidenum">
              <a:rPr lang="en-US" smtClean="0"/>
              <a:pPr/>
              <a:t>14</a:t>
            </a:fld>
            <a:endParaRPr lang="en-US" dirty="0"/>
          </a:p>
        </p:txBody>
      </p:sp>
      <p:pic>
        <p:nvPicPr>
          <p:cNvPr id="7" name="Picture 6">
            <a:extLst>
              <a:ext uri="{FF2B5EF4-FFF2-40B4-BE49-F238E27FC236}">
                <a16:creationId xmlns:a16="http://schemas.microsoft.com/office/drawing/2014/main" id="{37FB5AE8-97F4-B93F-F5CF-E00036923240}"/>
              </a:ext>
            </a:extLst>
          </p:cNvPr>
          <p:cNvPicPr>
            <a:picLocks noChangeAspect="1"/>
          </p:cNvPicPr>
          <p:nvPr/>
        </p:nvPicPr>
        <p:blipFill>
          <a:blip r:embed="rId4"/>
          <a:stretch>
            <a:fillRect/>
          </a:stretch>
        </p:blipFill>
        <p:spPr>
          <a:xfrm>
            <a:off x="26711" y="551542"/>
            <a:ext cx="3137282" cy="3751944"/>
          </a:xfrm>
          <a:prstGeom prst="rect">
            <a:avLst/>
          </a:prstGeom>
        </p:spPr>
      </p:pic>
      <p:sp>
        <p:nvSpPr>
          <p:cNvPr id="8" name="TextBox 7">
            <a:extLst>
              <a:ext uri="{FF2B5EF4-FFF2-40B4-BE49-F238E27FC236}">
                <a16:creationId xmlns:a16="http://schemas.microsoft.com/office/drawing/2014/main" id="{D89AF12A-D3AE-77F7-6DD9-BC4CFF6B657B}"/>
              </a:ext>
            </a:extLst>
          </p:cNvPr>
          <p:cNvSpPr txBox="1"/>
          <p:nvPr/>
        </p:nvSpPr>
        <p:spPr>
          <a:xfrm>
            <a:off x="533400" y="1836057"/>
            <a:ext cx="559769" cy="369332"/>
          </a:xfrm>
          <a:prstGeom prst="rect">
            <a:avLst/>
          </a:prstGeom>
          <a:noFill/>
        </p:spPr>
        <p:txBody>
          <a:bodyPr wrap="none" rtlCol="0">
            <a:spAutoFit/>
          </a:bodyPr>
          <a:lstStyle/>
          <a:p>
            <a:r>
              <a:rPr lang="en-US" sz="1800" dirty="0" err="1"/>
              <a:t>GaP</a:t>
            </a:r>
            <a:endParaRPr lang="en-US" sz="1800" dirty="0"/>
          </a:p>
        </p:txBody>
      </p:sp>
      <p:pic>
        <p:nvPicPr>
          <p:cNvPr id="12" name="Picture 11">
            <a:extLst>
              <a:ext uri="{FF2B5EF4-FFF2-40B4-BE49-F238E27FC236}">
                <a16:creationId xmlns:a16="http://schemas.microsoft.com/office/drawing/2014/main" id="{E6E7552B-5F21-0AD0-36A5-E4A22F4A5EA6}"/>
              </a:ext>
            </a:extLst>
          </p:cNvPr>
          <p:cNvPicPr>
            <a:picLocks noChangeAspect="1"/>
          </p:cNvPicPr>
          <p:nvPr/>
        </p:nvPicPr>
        <p:blipFill>
          <a:blip r:embed="rId5"/>
          <a:stretch>
            <a:fillRect/>
          </a:stretch>
        </p:blipFill>
        <p:spPr>
          <a:xfrm>
            <a:off x="6457950" y="551542"/>
            <a:ext cx="2575652" cy="1652079"/>
          </a:xfrm>
          <a:prstGeom prst="rect">
            <a:avLst/>
          </a:prstGeom>
        </p:spPr>
      </p:pic>
      <p:sp>
        <p:nvSpPr>
          <p:cNvPr id="13" name="TextBox 12">
            <a:extLst>
              <a:ext uri="{FF2B5EF4-FFF2-40B4-BE49-F238E27FC236}">
                <a16:creationId xmlns:a16="http://schemas.microsoft.com/office/drawing/2014/main" id="{3B9C25FD-7B2C-92C5-5C63-123A32F638DC}"/>
              </a:ext>
            </a:extLst>
          </p:cNvPr>
          <p:cNvSpPr txBox="1"/>
          <p:nvPr/>
        </p:nvSpPr>
        <p:spPr>
          <a:xfrm>
            <a:off x="6315790" y="2291785"/>
            <a:ext cx="2816014" cy="1600438"/>
          </a:xfrm>
          <a:prstGeom prst="rect">
            <a:avLst/>
          </a:prstGeom>
          <a:solidFill>
            <a:srgbClr val="FFC000"/>
          </a:solidFill>
        </p:spPr>
        <p:txBody>
          <a:bodyPr wrap="square" rtlCol="0">
            <a:spAutoFit/>
          </a:bodyPr>
          <a:lstStyle/>
          <a:p>
            <a:r>
              <a:rPr lang="en-US" sz="1600" dirty="0"/>
              <a:t>Anharmonic phonon decay:</a:t>
            </a:r>
            <a:br>
              <a:rPr lang="en-US" sz="1600" dirty="0"/>
            </a:br>
            <a:r>
              <a:rPr lang="en-US" sz="1600" dirty="0"/>
              <a:t>TO, LO -&gt; TA + LA</a:t>
            </a:r>
          </a:p>
          <a:p>
            <a:r>
              <a:rPr lang="en-US" sz="1600" dirty="0"/>
              <a:t>Broadenings increase.</a:t>
            </a:r>
          </a:p>
          <a:p>
            <a:r>
              <a:rPr lang="en-US" sz="1600" dirty="0"/>
              <a:t>TO and LO energies decrease.</a:t>
            </a:r>
          </a:p>
          <a:p>
            <a:r>
              <a:rPr lang="en-US" sz="1600" dirty="0"/>
              <a:t>Born effective charge: constant.</a:t>
            </a:r>
          </a:p>
          <a:p>
            <a:r>
              <a:rPr lang="en-US" sz="1600" dirty="0">
                <a:latin typeface="Symbol" panose="05050102010706020507" pitchFamily="18" charset="2"/>
              </a:rPr>
              <a:t>e</a:t>
            </a:r>
            <a:r>
              <a:rPr lang="en-US" sz="1600" baseline="-25000" dirty="0"/>
              <a:t>s</a:t>
            </a:r>
            <a:r>
              <a:rPr lang="en-US" sz="1600" dirty="0"/>
              <a:t>, </a:t>
            </a:r>
            <a:r>
              <a:rPr lang="en-US" sz="1600" dirty="0">
                <a:latin typeface="Symbol" panose="05050102010706020507" pitchFamily="18" charset="2"/>
              </a:rPr>
              <a:t>e</a:t>
            </a:r>
            <a:r>
              <a:rPr lang="en-US" sz="1800" baseline="-25000" dirty="0">
                <a:latin typeface="Symbol" panose="05050102010706020507" pitchFamily="18" charset="2"/>
              </a:rPr>
              <a:t>¥</a:t>
            </a:r>
            <a:r>
              <a:rPr lang="en-US" sz="1800" dirty="0">
                <a:latin typeface="MS Shell Dlg 2" panose="020B0604030504040204" pitchFamily="34" charset="0"/>
              </a:rPr>
              <a:t> </a:t>
            </a:r>
            <a:r>
              <a:rPr lang="en-US" sz="1600" dirty="0"/>
              <a:t>increase (Penn gap)</a:t>
            </a:r>
          </a:p>
        </p:txBody>
      </p:sp>
      <p:sp>
        <p:nvSpPr>
          <p:cNvPr id="14" name="TextBox 13">
            <a:extLst>
              <a:ext uri="{FF2B5EF4-FFF2-40B4-BE49-F238E27FC236}">
                <a16:creationId xmlns:a16="http://schemas.microsoft.com/office/drawing/2014/main" id="{A0AFF974-B3F3-6D73-FDE2-F5A34D303D64}"/>
              </a:ext>
            </a:extLst>
          </p:cNvPr>
          <p:cNvSpPr txBox="1"/>
          <p:nvPr/>
        </p:nvSpPr>
        <p:spPr>
          <a:xfrm>
            <a:off x="3664857" y="4703622"/>
            <a:ext cx="3894292" cy="307777"/>
          </a:xfrm>
          <a:prstGeom prst="rect">
            <a:avLst/>
          </a:prstGeom>
          <a:noFill/>
        </p:spPr>
        <p:txBody>
          <a:bodyPr wrap="square" rtlCol="0">
            <a:spAutoFit/>
          </a:bodyPr>
          <a:lstStyle/>
          <a:p>
            <a:pPr algn="ctr"/>
            <a:r>
              <a:rPr lang="en-US" sz="1400" dirty="0">
                <a:solidFill>
                  <a:srgbClr val="FFFF00"/>
                </a:solidFill>
              </a:rPr>
              <a:t>N. Samarasingha </a:t>
            </a:r>
            <a:r>
              <a:rPr lang="en-US" sz="1400" i="1" dirty="0">
                <a:solidFill>
                  <a:srgbClr val="FFFF00"/>
                </a:solidFill>
              </a:rPr>
              <a:t>et al</a:t>
            </a:r>
            <a:r>
              <a:rPr lang="en-US" sz="1400" dirty="0">
                <a:solidFill>
                  <a:srgbClr val="FFFF00"/>
                </a:solidFill>
              </a:rPr>
              <a:t>., JVSTB </a:t>
            </a:r>
            <a:r>
              <a:rPr lang="en-US" sz="1400" b="1" dirty="0">
                <a:solidFill>
                  <a:srgbClr val="FFFF00"/>
                </a:solidFill>
              </a:rPr>
              <a:t>39</a:t>
            </a:r>
            <a:r>
              <a:rPr lang="en-US" sz="1400" dirty="0">
                <a:solidFill>
                  <a:srgbClr val="FFFF00"/>
                </a:solidFill>
              </a:rPr>
              <a:t>, 052201 (2021)</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97C69EC-F068-8EC6-1F96-5B867FAD192B}"/>
                  </a:ext>
                </a:extLst>
              </p:cNvPr>
              <p:cNvSpPr txBox="1"/>
              <p:nvPr/>
            </p:nvSpPr>
            <p:spPr>
              <a:xfrm>
                <a:off x="6457950" y="3918219"/>
                <a:ext cx="2616155" cy="657809"/>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𝐸</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𝑇</m:t>
                          </m:r>
                        </m:e>
                      </m:d>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𝑎</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𝑏</m:t>
                          </m:r>
                        </m:sub>
                      </m:sSub>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1+</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2</m:t>
                              </m:r>
                            </m:num>
                            <m:den>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f>
                                    <m:fPr>
                                      <m:ctrlPr>
                                        <a:rPr lang="en-US" sz="1600" b="0" i="1" smtClean="0">
                                          <a:latin typeface="Cambria Math" panose="02040503050406030204" pitchFamily="18" charset="0"/>
                                        </a:rPr>
                                      </m:ctrlPr>
                                    </m:fPr>
                                    <m:num>
                                      <m:r>
                                        <m:rPr>
                                          <m:sty m:val="p"/>
                                        </m:rPr>
                                        <a:rPr lang="el-GR" sz="1600" b="0" i="1" smtClean="0">
                                          <a:latin typeface="Cambria Math" panose="02040503050406030204" pitchFamily="18" charset="0"/>
                                          <a:ea typeface="Cambria Math" panose="02040503050406030204" pitchFamily="18" charset="0"/>
                                        </a:rPr>
                                        <m:t>Ω</m:t>
                                      </m:r>
                                    </m:num>
                                    <m:den>
                                      <m:r>
                                        <a:rPr lang="en-US" sz="1600" b="0" i="1" smtClean="0">
                                          <a:latin typeface="Cambria Math" panose="02040503050406030204" pitchFamily="18" charset="0"/>
                                        </a:rPr>
                                        <m:t>𝑘𝑇</m:t>
                                      </m:r>
                                    </m:den>
                                  </m:f>
                                </m:sup>
                              </m:sSup>
                              <m:r>
                                <a:rPr lang="en-US" sz="1600" b="0" i="1" smtClean="0">
                                  <a:latin typeface="Cambria Math" panose="02040503050406030204" pitchFamily="18" charset="0"/>
                                </a:rPr>
                                <m:t>−1</m:t>
                              </m:r>
                            </m:den>
                          </m:f>
                        </m:e>
                      </m:d>
                    </m:oMath>
                  </m:oMathPara>
                </a14:m>
                <a:endParaRPr lang="en-US" sz="1600" b="0" i="1" dirty="0">
                  <a:latin typeface="Cambria Math" panose="02040503050406030204" pitchFamily="18" charset="0"/>
                </a:endParaRPr>
              </a:p>
            </p:txBody>
          </p:sp>
        </mc:Choice>
        <mc:Fallback xmlns="">
          <p:sp>
            <p:nvSpPr>
              <p:cNvPr id="16" name="TextBox 15">
                <a:extLst>
                  <a:ext uri="{FF2B5EF4-FFF2-40B4-BE49-F238E27FC236}">
                    <a16:creationId xmlns:a16="http://schemas.microsoft.com/office/drawing/2014/main" id="{F97C69EC-F068-8EC6-1F96-5B867FAD192B}"/>
                  </a:ext>
                </a:extLst>
              </p:cNvPr>
              <p:cNvSpPr txBox="1">
                <a:spLocks noRot="1" noChangeAspect="1" noMove="1" noResize="1" noEditPoints="1" noAdjustHandles="1" noChangeArrowheads="1" noChangeShapeType="1" noTextEdit="1"/>
              </p:cNvSpPr>
              <p:nvPr/>
            </p:nvSpPr>
            <p:spPr>
              <a:xfrm>
                <a:off x="6457950" y="3918219"/>
                <a:ext cx="2616155" cy="657809"/>
              </a:xfrm>
              <a:prstGeom prst="rect">
                <a:avLst/>
              </a:prstGeom>
              <a:blipFill>
                <a:blip r:embed="rId6"/>
                <a:stretch>
                  <a:fillRect/>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61417D92-181A-638F-3F30-2CD0AF329006}"/>
              </a:ext>
            </a:extLst>
          </p:cNvPr>
          <p:cNvPicPr>
            <a:picLocks noChangeAspect="1"/>
          </p:cNvPicPr>
          <p:nvPr/>
        </p:nvPicPr>
        <p:blipFill>
          <a:blip r:embed="rId7"/>
          <a:stretch>
            <a:fillRect/>
          </a:stretch>
        </p:blipFill>
        <p:spPr>
          <a:xfrm>
            <a:off x="456359" y="2380342"/>
            <a:ext cx="1031907" cy="708741"/>
          </a:xfrm>
          <a:prstGeom prst="rect">
            <a:avLst/>
          </a:prstGeom>
        </p:spPr>
      </p:pic>
      <p:sp>
        <p:nvSpPr>
          <p:cNvPr id="18" name="TextBox 17">
            <a:extLst>
              <a:ext uri="{FF2B5EF4-FFF2-40B4-BE49-F238E27FC236}">
                <a16:creationId xmlns:a16="http://schemas.microsoft.com/office/drawing/2014/main" id="{3C8571E6-C723-35A1-0277-DE78F742ACB9}"/>
              </a:ext>
            </a:extLst>
          </p:cNvPr>
          <p:cNvSpPr txBox="1"/>
          <p:nvPr/>
        </p:nvSpPr>
        <p:spPr>
          <a:xfrm>
            <a:off x="456359" y="3089083"/>
            <a:ext cx="1162498" cy="261610"/>
          </a:xfrm>
          <a:prstGeom prst="rect">
            <a:avLst/>
          </a:prstGeom>
          <a:noFill/>
        </p:spPr>
        <p:txBody>
          <a:bodyPr wrap="none" rtlCol="0">
            <a:spAutoFit/>
          </a:bodyPr>
          <a:lstStyle/>
          <a:p>
            <a:r>
              <a:rPr lang="en-US" sz="1050" dirty="0" err="1"/>
              <a:t>Zunger</a:t>
            </a:r>
            <a:r>
              <a:rPr lang="en-US" sz="1050" dirty="0"/>
              <a:t> PRB 1999</a:t>
            </a:r>
          </a:p>
        </p:txBody>
      </p:sp>
    </p:spTree>
    <p:extLst>
      <p:ext uri="{BB962C8B-B14F-4D97-AF65-F5344CB8AC3E}">
        <p14:creationId xmlns:p14="http://schemas.microsoft.com/office/powerpoint/2010/main" val="2425693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7016B-875F-EB92-C3F6-EE1D917E818F}"/>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83C92D6-012F-3B6A-3B91-1F5E1B8DB7BE}"/>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72535593-0BC2-35D0-0202-826A8AD83EB8}"/>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Two-phonon absorption in </a:t>
            </a:r>
            <a:r>
              <a:rPr kumimoji="0" lang="en-US" sz="2800" b="1" i="0" u="none" strike="noStrike" kern="0" cap="none" spc="0" normalizeH="0" baseline="0" noProof="0" dirty="0" err="1">
                <a:ln>
                  <a:noFill/>
                </a:ln>
                <a:solidFill>
                  <a:srgbClr val="882345"/>
                </a:solidFill>
                <a:effectLst/>
                <a:uLnTx/>
                <a:uFillTx/>
              </a:rPr>
              <a:t>LiF</a:t>
            </a:r>
            <a:r>
              <a:rPr kumimoji="0" lang="en-US" sz="2800" b="1" i="0" u="none" strike="noStrike" kern="0" cap="none" spc="0" normalizeH="0" baseline="0" noProof="0" dirty="0">
                <a:ln>
                  <a:noFill/>
                </a:ln>
                <a:solidFill>
                  <a:srgbClr val="882345"/>
                </a:solidFill>
                <a:effectLst/>
                <a:uLnTx/>
                <a:uFillTx/>
              </a:rPr>
              <a:t> and </a:t>
            </a:r>
            <a:r>
              <a:rPr kumimoji="0" lang="en-US" sz="2800" b="1" i="0" u="none" strike="noStrike" kern="0" cap="none" spc="0" normalizeH="0" baseline="0" noProof="0" dirty="0" err="1">
                <a:ln>
                  <a:noFill/>
                </a:ln>
                <a:solidFill>
                  <a:srgbClr val="882345"/>
                </a:solidFill>
                <a:effectLst/>
                <a:uLnTx/>
                <a:uFillTx/>
              </a:rPr>
              <a:t>NiO</a:t>
            </a:r>
            <a:endParaRPr lang="en-US" sz="2400" dirty="0"/>
          </a:p>
        </p:txBody>
      </p:sp>
      <p:sp>
        <p:nvSpPr>
          <p:cNvPr id="2" name="Slide Number Placeholder 1">
            <a:extLst>
              <a:ext uri="{FF2B5EF4-FFF2-40B4-BE49-F238E27FC236}">
                <a16:creationId xmlns:a16="http://schemas.microsoft.com/office/drawing/2014/main" id="{5A2A3099-A5AE-4FCE-0D3E-556ED5950758}"/>
              </a:ext>
            </a:extLst>
          </p:cNvPr>
          <p:cNvSpPr>
            <a:spLocks noGrp="1"/>
          </p:cNvSpPr>
          <p:nvPr>
            <p:ph type="sldNum" sz="quarter" idx="4"/>
          </p:nvPr>
        </p:nvSpPr>
        <p:spPr/>
        <p:txBody>
          <a:bodyPr/>
          <a:lstStyle/>
          <a:p>
            <a:fld id="{76B34050-BECC-48C9-9AC3-879728755A1B}" type="slidenum">
              <a:rPr lang="en-US" smtClean="0"/>
              <a:pPr/>
              <a:t>15</a:t>
            </a:fld>
            <a:endParaRPr lang="en-US" dirty="0"/>
          </a:p>
        </p:txBody>
      </p:sp>
      <p:sp>
        <p:nvSpPr>
          <p:cNvPr id="7" name="TextBox 6">
            <a:extLst>
              <a:ext uri="{FF2B5EF4-FFF2-40B4-BE49-F238E27FC236}">
                <a16:creationId xmlns:a16="http://schemas.microsoft.com/office/drawing/2014/main" id="{CC53ACCD-A26E-33C1-CB72-76D842CFD62F}"/>
              </a:ext>
            </a:extLst>
          </p:cNvPr>
          <p:cNvSpPr txBox="1"/>
          <p:nvPr/>
        </p:nvSpPr>
        <p:spPr>
          <a:xfrm>
            <a:off x="4090308" y="4559514"/>
            <a:ext cx="3396342" cy="415498"/>
          </a:xfrm>
          <a:prstGeom prst="rect">
            <a:avLst/>
          </a:prstGeom>
          <a:noFill/>
        </p:spPr>
        <p:txBody>
          <a:bodyPr wrap="square" rtlCol="0">
            <a:spAutoFit/>
          </a:bodyPr>
          <a:lstStyle/>
          <a:p>
            <a:pPr eaLnBrk="0" fontAlgn="base" hangingPunct="0">
              <a:spcBef>
                <a:spcPct val="0"/>
              </a:spcBef>
              <a:spcAft>
                <a:spcPct val="0"/>
              </a:spcAft>
              <a:buClrTx/>
              <a:buFontTx/>
              <a:buNone/>
            </a:pPr>
            <a:r>
              <a:rPr lang="en-US" sz="1050" kern="1200" dirty="0">
                <a:solidFill>
                  <a:srgbClr val="FFFF00"/>
                </a:solidFill>
                <a:latin typeface="Arial" charset="0"/>
                <a:ea typeface="ＭＳ Ｐゴシック" pitchFamily="34" charset="-128"/>
                <a:cs typeface="+mn-cs"/>
              </a:rPr>
              <a:t>Willett-Gies &amp; Nelson, JVST A </a:t>
            </a:r>
            <a:r>
              <a:rPr lang="en-US" sz="1050" b="1" kern="1200" dirty="0">
                <a:solidFill>
                  <a:srgbClr val="FFFF00"/>
                </a:solidFill>
                <a:latin typeface="Arial" charset="0"/>
                <a:ea typeface="ＭＳ Ｐゴシック" pitchFamily="34" charset="-128"/>
                <a:cs typeface="+mn-cs"/>
              </a:rPr>
              <a:t>33</a:t>
            </a:r>
            <a:r>
              <a:rPr lang="en-US" sz="1050" kern="1200" dirty="0">
                <a:solidFill>
                  <a:srgbClr val="FFFF00"/>
                </a:solidFill>
                <a:latin typeface="Arial" charset="0"/>
                <a:ea typeface="ＭＳ Ｐゴシック" pitchFamily="34" charset="-128"/>
                <a:cs typeface="+mn-cs"/>
              </a:rPr>
              <a:t>, 061202 (2015).</a:t>
            </a:r>
          </a:p>
          <a:p>
            <a:pPr eaLnBrk="0" fontAlgn="base" hangingPunct="0">
              <a:spcBef>
                <a:spcPct val="0"/>
              </a:spcBef>
              <a:spcAft>
                <a:spcPct val="0"/>
              </a:spcAft>
              <a:buClrTx/>
              <a:buFontTx/>
              <a:buNone/>
            </a:pPr>
            <a:r>
              <a:rPr lang="en-US" sz="1050" kern="1200" dirty="0">
                <a:solidFill>
                  <a:srgbClr val="FFFF00"/>
                </a:solidFill>
                <a:latin typeface="Arial" charset="0"/>
                <a:ea typeface="ＭＳ Ｐゴシック" pitchFamily="34" charset="-128"/>
                <a:cs typeface="+mn-cs"/>
              </a:rPr>
              <a:t>Also Humlicek TSF </a:t>
            </a:r>
            <a:r>
              <a:rPr lang="en-US" sz="1050" b="1" kern="1200" dirty="0">
                <a:solidFill>
                  <a:srgbClr val="FFFF00"/>
                </a:solidFill>
                <a:latin typeface="Arial" charset="0"/>
                <a:ea typeface="ＭＳ Ｐゴシック" pitchFamily="34" charset="-128"/>
                <a:cs typeface="+mn-cs"/>
              </a:rPr>
              <a:t>313-314</a:t>
            </a:r>
            <a:r>
              <a:rPr lang="en-US" sz="1050" kern="1200" dirty="0">
                <a:solidFill>
                  <a:srgbClr val="FFFF00"/>
                </a:solidFill>
                <a:latin typeface="Arial" charset="0"/>
                <a:ea typeface="ＭＳ Ｐゴシック" pitchFamily="34" charset="-128"/>
                <a:cs typeface="+mn-cs"/>
              </a:rPr>
              <a:t>, 687 (1998).</a:t>
            </a:r>
          </a:p>
        </p:txBody>
      </p:sp>
      <p:pic>
        <p:nvPicPr>
          <p:cNvPr id="9" name="Picture 8" descr="A diagram of a graph showing the energy&#10;&#10;AI-generated content may be incorrect.">
            <a:extLst>
              <a:ext uri="{FF2B5EF4-FFF2-40B4-BE49-F238E27FC236}">
                <a16:creationId xmlns:a16="http://schemas.microsoft.com/office/drawing/2014/main" id="{9A94C294-6094-90E4-97AD-68919130DFE6}"/>
              </a:ext>
            </a:extLst>
          </p:cNvPr>
          <p:cNvPicPr>
            <a:picLocks noChangeAspect="1"/>
          </p:cNvPicPr>
          <p:nvPr/>
        </p:nvPicPr>
        <p:blipFill>
          <a:blip r:embed="rId3"/>
          <a:stretch>
            <a:fillRect/>
          </a:stretch>
        </p:blipFill>
        <p:spPr>
          <a:xfrm>
            <a:off x="1453351" y="481521"/>
            <a:ext cx="3908947" cy="3100669"/>
          </a:xfrm>
          <a:prstGeom prst="rect">
            <a:avLst/>
          </a:prstGeom>
        </p:spPr>
      </p:pic>
      <p:pic>
        <p:nvPicPr>
          <p:cNvPr id="12" name="Picture 11" descr="A graph of different colored lines&#10;&#10;AI-generated content may be incorrect.">
            <a:extLst>
              <a:ext uri="{FF2B5EF4-FFF2-40B4-BE49-F238E27FC236}">
                <a16:creationId xmlns:a16="http://schemas.microsoft.com/office/drawing/2014/main" id="{33DD4648-23F9-DFC8-704F-32873EAC7995}"/>
              </a:ext>
            </a:extLst>
          </p:cNvPr>
          <p:cNvPicPr>
            <a:picLocks noChangeAspect="1"/>
          </p:cNvPicPr>
          <p:nvPr/>
        </p:nvPicPr>
        <p:blipFill>
          <a:blip r:embed="rId4"/>
          <a:srcRect l="3258" t="5148" r="9016"/>
          <a:stretch/>
        </p:blipFill>
        <p:spPr>
          <a:xfrm>
            <a:off x="6277427" y="481521"/>
            <a:ext cx="2683221" cy="3806132"/>
          </a:xfrm>
          <a:prstGeom prst="rect">
            <a:avLst/>
          </a:prstGeom>
        </p:spPr>
      </p:pic>
      <p:sp>
        <p:nvSpPr>
          <p:cNvPr id="13" name="TextBox 12">
            <a:extLst>
              <a:ext uri="{FF2B5EF4-FFF2-40B4-BE49-F238E27FC236}">
                <a16:creationId xmlns:a16="http://schemas.microsoft.com/office/drawing/2014/main" id="{F29878FB-6597-C507-8BAF-49CA666356E4}"/>
              </a:ext>
            </a:extLst>
          </p:cNvPr>
          <p:cNvSpPr txBox="1"/>
          <p:nvPr/>
        </p:nvSpPr>
        <p:spPr>
          <a:xfrm>
            <a:off x="65313" y="3606802"/>
            <a:ext cx="6379029" cy="646331"/>
          </a:xfrm>
          <a:prstGeom prst="rect">
            <a:avLst/>
          </a:prstGeom>
          <a:solidFill>
            <a:srgbClr val="FFC000"/>
          </a:solidFill>
        </p:spPr>
        <p:txBody>
          <a:bodyPr wrap="square" rtlCol="0">
            <a:spAutoFit/>
          </a:bodyPr>
          <a:lstStyle/>
          <a:p>
            <a:r>
              <a:rPr lang="en-US" sz="1800" dirty="0"/>
              <a:t>Small absorption in the reststrahlen band causes a dip or terrace.</a:t>
            </a:r>
          </a:p>
          <a:p>
            <a:r>
              <a:rPr lang="en-US" sz="1800" dirty="0"/>
              <a:t>Compare also with Al, Cu, Au (Fox, </a:t>
            </a:r>
            <a:r>
              <a:rPr lang="en-US" sz="1800" i="1" dirty="0"/>
              <a:t>Optical Properties of Metals</a:t>
            </a:r>
            <a:r>
              <a:rPr lang="en-US" sz="1800" dirty="0"/>
              <a:t>). </a:t>
            </a:r>
          </a:p>
        </p:txBody>
      </p:sp>
      <p:pic>
        <p:nvPicPr>
          <p:cNvPr id="14" name="Picture 13">
            <a:extLst>
              <a:ext uri="{FF2B5EF4-FFF2-40B4-BE49-F238E27FC236}">
                <a16:creationId xmlns:a16="http://schemas.microsoft.com/office/drawing/2014/main" id="{DB35DA99-F39E-055E-A9C1-16F8F98792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667" t="6972" r="70833" b="7888"/>
          <a:stretch/>
        </p:blipFill>
        <p:spPr>
          <a:xfrm>
            <a:off x="87084" y="860887"/>
            <a:ext cx="974431" cy="2453079"/>
          </a:xfrm>
          <a:prstGeom prst="rect">
            <a:avLst/>
          </a:prstGeom>
        </p:spPr>
      </p:pic>
    </p:spTree>
    <p:extLst>
      <p:ext uri="{BB962C8B-B14F-4D97-AF65-F5344CB8AC3E}">
        <p14:creationId xmlns:p14="http://schemas.microsoft.com/office/powerpoint/2010/main" val="3176708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2F05C-0FA0-D27A-9BAA-EB963CC1FDA5}"/>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3FDB1D6-AF42-15C5-0A41-643626E04D36}"/>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9E91301-40F2-538A-7A42-D35C3BB133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67" t="6972" r="70833" b="7888"/>
          <a:stretch/>
        </p:blipFill>
        <p:spPr>
          <a:xfrm>
            <a:off x="8126027" y="2281416"/>
            <a:ext cx="974431" cy="2453079"/>
          </a:xfrm>
          <a:prstGeom prst="rect">
            <a:avLst/>
          </a:prstGeom>
        </p:spPr>
      </p:pic>
      <p:sp>
        <p:nvSpPr>
          <p:cNvPr id="8" name="Título 1">
            <a:extLst>
              <a:ext uri="{FF2B5EF4-FFF2-40B4-BE49-F238E27FC236}">
                <a16:creationId xmlns:a16="http://schemas.microsoft.com/office/drawing/2014/main" id="{3129B56C-684D-E0C7-5D86-30BBCECAEAB3}"/>
              </a:ext>
            </a:extLst>
          </p:cNvPr>
          <p:cNvSpPr txBox="1">
            <a:spLocks/>
          </p:cNvSpPr>
          <p:nvPr/>
        </p:nvSpPr>
        <p:spPr>
          <a:xfrm>
            <a:off x="31261" y="0"/>
            <a:ext cx="9081476" cy="3936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0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2800" kern="0" dirty="0">
                <a:solidFill>
                  <a:srgbClr val="882345"/>
                </a:solidFill>
              </a:rPr>
              <a:t>Two-Phonon Absorption in </a:t>
            </a:r>
            <a:r>
              <a:rPr lang="en-US" sz="2800" kern="0" dirty="0" err="1">
                <a:solidFill>
                  <a:srgbClr val="882345"/>
                </a:solidFill>
              </a:rPr>
              <a:t>NiO</a:t>
            </a:r>
            <a:endParaRPr lang="en-US" sz="2800" dirty="0"/>
          </a:p>
        </p:txBody>
      </p:sp>
      <p:sp>
        <p:nvSpPr>
          <p:cNvPr id="9" name="Content Placeholder 2">
            <a:extLst>
              <a:ext uri="{FF2B5EF4-FFF2-40B4-BE49-F238E27FC236}">
                <a16:creationId xmlns:a16="http://schemas.microsoft.com/office/drawing/2014/main" id="{717BD6C5-7724-33C2-BCA4-340B481F0FC5}"/>
              </a:ext>
            </a:extLst>
          </p:cNvPr>
          <p:cNvSpPr txBox="1">
            <a:spLocks/>
          </p:cNvSpPr>
          <p:nvPr/>
        </p:nvSpPr>
        <p:spPr>
          <a:xfrm>
            <a:off x="0" y="359465"/>
            <a:ext cx="4139486" cy="1738997"/>
          </a:xfrm>
          <a:prstGeom prst="rect">
            <a:avLst/>
          </a:prstGeom>
        </p:spPr>
        <p:txBody>
          <a:bodyPr/>
          <a:lstStyle/>
          <a:p>
            <a:pPr marL="112713" indent="-112713" eaLnBrk="0" fontAlgn="base" hangingPunct="0">
              <a:spcBef>
                <a:spcPct val="20000"/>
              </a:spcBef>
              <a:spcAft>
                <a:spcPct val="0"/>
              </a:spcAft>
              <a:buClrTx/>
              <a:buFontTx/>
              <a:buChar char="•"/>
              <a:defRPr/>
            </a:pPr>
            <a:r>
              <a:rPr lang="en-US" sz="1600" dirty="0">
                <a:solidFill>
                  <a:srgbClr val="4C5CC5"/>
                </a:solidFill>
                <a:ea typeface="ＭＳ Ｐゴシック"/>
                <a:cs typeface="+mn-cs"/>
              </a:rPr>
              <a:t>Rocksalt crystal structure (FCC), </a:t>
            </a:r>
            <a:br>
              <a:rPr lang="en-US" sz="1600" dirty="0">
                <a:solidFill>
                  <a:srgbClr val="4C5CC5"/>
                </a:solidFill>
                <a:ea typeface="ＭＳ Ｐゴシック"/>
                <a:cs typeface="+mn-cs"/>
              </a:rPr>
            </a:br>
            <a:r>
              <a:rPr lang="en-US" sz="1600" dirty="0">
                <a:solidFill>
                  <a:srgbClr val="4C5CC5"/>
                </a:solidFill>
                <a:ea typeface="ＭＳ Ｐゴシック"/>
                <a:cs typeface="+mn-cs"/>
              </a:rPr>
              <a:t>Space group 225 (Fm-3m).</a:t>
            </a:r>
          </a:p>
          <a:p>
            <a:pPr marL="112713" indent="-112713" eaLnBrk="0" fontAlgn="base" hangingPunct="0">
              <a:spcBef>
                <a:spcPct val="20000"/>
              </a:spcBef>
              <a:spcAft>
                <a:spcPct val="0"/>
              </a:spcAft>
              <a:buClrTx/>
              <a:buFontTx/>
              <a:buChar char="•"/>
              <a:defRPr/>
            </a:pPr>
            <a:r>
              <a:rPr lang="en-US" sz="1600" dirty="0">
                <a:solidFill>
                  <a:srgbClr val="4C5CC5"/>
                </a:solidFill>
                <a:ea typeface="ＭＳ Ｐゴシック"/>
                <a:cs typeface="+mn-cs"/>
              </a:rPr>
              <a:t>Single TO/LO phonon pair: </a:t>
            </a:r>
            <a:r>
              <a:rPr lang="en-US" sz="1600" dirty="0">
                <a:solidFill>
                  <a:srgbClr val="4C5CC5"/>
                </a:solidFill>
                <a:latin typeface="Symbol" panose="05050102010706020507" pitchFamily="18" charset="2"/>
                <a:ea typeface="ＭＳ Ｐゴシック"/>
              </a:rPr>
              <a:t>G</a:t>
            </a:r>
            <a:r>
              <a:rPr lang="en-US" sz="1600" baseline="-25000" dirty="0">
                <a:solidFill>
                  <a:srgbClr val="4C5CC5"/>
                </a:solidFill>
                <a:ea typeface="ＭＳ Ｐゴシック"/>
                <a:cs typeface="+mn-cs"/>
              </a:rPr>
              <a:t>15</a:t>
            </a:r>
          </a:p>
          <a:p>
            <a:pPr marL="112713" indent="-112713" eaLnBrk="0" fontAlgn="base" hangingPunct="0">
              <a:spcBef>
                <a:spcPct val="20000"/>
              </a:spcBef>
              <a:spcAft>
                <a:spcPct val="0"/>
              </a:spcAft>
              <a:buClrTx/>
              <a:buFontTx/>
              <a:buChar char="•"/>
              <a:defRPr/>
            </a:pPr>
            <a:r>
              <a:rPr lang="en-US" sz="1600" dirty="0">
                <a:solidFill>
                  <a:srgbClr val="4C5CC5"/>
                </a:solidFill>
                <a:ea typeface="ＭＳ Ｐゴシック"/>
                <a:cs typeface="+mn-cs"/>
              </a:rPr>
              <a:t>Antiferromagnetic ordering along (111), </a:t>
            </a:r>
            <a:br>
              <a:rPr lang="en-US" sz="1600" dirty="0">
                <a:solidFill>
                  <a:srgbClr val="4C5CC5"/>
                </a:solidFill>
                <a:ea typeface="ＭＳ Ｐゴシック"/>
                <a:cs typeface="+mn-cs"/>
              </a:rPr>
            </a:br>
            <a:r>
              <a:rPr lang="en-US" sz="1600" dirty="0">
                <a:solidFill>
                  <a:srgbClr val="4C5CC5"/>
                </a:solidFill>
                <a:ea typeface="ＭＳ Ｐゴシック"/>
                <a:cs typeface="+mn-cs"/>
              </a:rPr>
              <a:t>causes phonon splitting (8-30 cm</a:t>
            </a:r>
            <a:r>
              <a:rPr lang="en-US" sz="1600" baseline="30000" dirty="0">
                <a:solidFill>
                  <a:srgbClr val="4C5CC5"/>
                </a:solidFill>
                <a:ea typeface="ＭＳ Ｐゴシック"/>
                <a:cs typeface="+mn-cs"/>
              </a:rPr>
              <a:t>-1</a:t>
            </a:r>
            <a:r>
              <a:rPr lang="en-US" sz="1600" dirty="0">
                <a:solidFill>
                  <a:srgbClr val="4C5CC5"/>
                </a:solidFill>
                <a:ea typeface="ＭＳ Ｐゴシック"/>
                <a:cs typeface="+mn-cs"/>
              </a:rPr>
              <a:t>).</a:t>
            </a:r>
          </a:p>
          <a:p>
            <a:pPr marL="112713" indent="-112713" eaLnBrk="0" fontAlgn="base" hangingPunct="0">
              <a:spcBef>
                <a:spcPct val="20000"/>
              </a:spcBef>
              <a:spcAft>
                <a:spcPct val="0"/>
              </a:spcAft>
              <a:buClrTx/>
              <a:buFontTx/>
              <a:buChar char="•"/>
              <a:defRPr/>
            </a:pPr>
            <a:r>
              <a:rPr lang="en-US" sz="1600" b="1" dirty="0">
                <a:solidFill>
                  <a:srgbClr val="FF0000"/>
                </a:solidFill>
                <a:ea typeface="ＭＳ Ｐゴシック"/>
                <a:cs typeface="+mn-cs"/>
              </a:rPr>
              <a:t>Second-order phonon absorption.</a:t>
            </a:r>
          </a:p>
        </p:txBody>
      </p:sp>
      <p:pic>
        <p:nvPicPr>
          <p:cNvPr id="10" name="Picture 367" descr="C:\Google Drive\Ellipsometry Group\NiO\IR\psi.bmp">
            <a:extLst>
              <a:ext uri="{FF2B5EF4-FFF2-40B4-BE49-F238E27FC236}">
                <a16:creationId xmlns:a16="http://schemas.microsoft.com/office/drawing/2014/main" id="{E63910E0-609C-A9BF-21AC-1AA0C792738B}"/>
              </a:ext>
            </a:extLst>
          </p:cNvPr>
          <p:cNvPicPr>
            <a:picLocks noChangeAspect="1" noChangeArrowheads="1"/>
          </p:cNvPicPr>
          <p:nvPr/>
        </p:nvPicPr>
        <p:blipFill rotWithShape="1">
          <a:blip r:embed="rId4" cstate="print"/>
          <a:srcRect l="4688" t="9232" r="11236" b="4707"/>
          <a:stretch/>
        </p:blipFill>
        <p:spPr bwMode="auto">
          <a:xfrm>
            <a:off x="28537" y="2147206"/>
            <a:ext cx="3808456" cy="2983751"/>
          </a:xfrm>
          <a:prstGeom prst="rect">
            <a:avLst/>
          </a:prstGeom>
          <a:noFill/>
        </p:spPr>
      </p:pic>
      <p:pic>
        <p:nvPicPr>
          <p:cNvPr id="11" name="Picture 367" descr="C:\Google Drive\Ellipsometry Group\NiO\IR\epsilon.bmp">
            <a:extLst>
              <a:ext uri="{FF2B5EF4-FFF2-40B4-BE49-F238E27FC236}">
                <a16:creationId xmlns:a16="http://schemas.microsoft.com/office/drawing/2014/main" id="{3228F960-25FB-6C41-49A5-32F6E5240D63}"/>
              </a:ext>
            </a:extLst>
          </p:cNvPr>
          <p:cNvPicPr>
            <a:picLocks noChangeAspect="1" noChangeArrowheads="1"/>
          </p:cNvPicPr>
          <p:nvPr/>
        </p:nvPicPr>
        <p:blipFill>
          <a:blip r:embed="rId5" cstate="print"/>
          <a:srcRect l="6000" r="10000"/>
          <a:stretch>
            <a:fillRect/>
          </a:stretch>
        </p:blipFill>
        <p:spPr bwMode="auto">
          <a:xfrm>
            <a:off x="3923443" y="1476899"/>
            <a:ext cx="2304296" cy="3604572"/>
          </a:xfrm>
          <a:prstGeom prst="rect">
            <a:avLst/>
          </a:prstGeom>
          <a:noFill/>
        </p:spPr>
      </p:pic>
      <p:sp>
        <p:nvSpPr>
          <p:cNvPr id="12" name="TextBox 11">
            <a:extLst>
              <a:ext uri="{FF2B5EF4-FFF2-40B4-BE49-F238E27FC236}">
                <a16:creationId xmlns:a16="http://schemas.microsoft.com/office/drawing/2014/main" id="{AF3F2C4D-55A4-643B-99CD-4B8E6A916D62}"/>
              </a:ext>
            </a:extLst>
          </p:cNvPr>
          <p:cNvSpPr txBox="1"/>
          <p:nvPr/>
        </p:nvSpPr>
        <p:spPr>
          <a:xfrm>
            <a:off x="4379921" y="1287594"/>
            <a:ext cx="535916" cy="400110"/>
          </a:xfrm>
          <a:prstGeom prst="rect">
            <a:avLst/>
          </a:prstGeom>
          <a:solidFill>
            <a:srgbClr val="FFC000"/>
          </a:solidFill>
        </p:spPr>
        <p:txBody>
          <a:bodyPr wrap="none" rtlCol="0">
            <a:spAutoFit/>
          </a:bodyPr>
          <a:lstStyle/>
          <a:p>
            <a:pPr eaLnBrk="0" fontAlgn="base" hangingPunct="0">
              <a:spcBef>
                <a:spcPct val="0"/>
              </a:spcBef>
              <a:spcAft>
                <a:spcPct val="0"/>
              </a:spcAft>
              <a:buClrTx/>
              <a:buFontTx/>
              <a:buNone/>
            </a:pPr>
            <a:r>
              <a:rPr lang="en-US" sz="2000" kern="1200" dirty="0">
                <a:latin typeface="Arial" charset="0"/>
                <a:ea typeface="ＭＳ Ｐゴシック" pitchFamily="34" charset="-128"/>
                <a:cs typeface="+mn-cs"/>
              </a:rPr>
              <a:t>TO</a:t>
            </a:r>
          </a:p>
        </p:txBody>
      </p:sp>
      <p:cxnSp>
        <p:nvCxnSpPr>
          <p:cNvPr id="13" name="Straight Arrow Connector 12">
            <a:extLst>
              <a:ext uri="{FF2B5EF4-FFF2-40B4-BE49-F238E27FC236}">
                <a16:creationId xmlns:a16="http://schemas.microsoft.com/office/drawing/2014/main" id="{AE328611-A965-18EA-5B2A-CC420BAC33E1}"/>
              </a:ext>
            </a:extLst>
          </p:cNvPr>
          <p:cNvCxnSpPr>
            <a:cxnSpLocks/>
          </p:cNvCxnSpPr>
          <p:nvPr/>
        </p:nvCxnSpPr>
        <p:spPr bwMode="auto">
          <a:xfrm flipH="1">
            <a:off x="5306786" y="3694832"/>
            <a:ext cx="1364612" cy="670078"/>
          </a:xfrm>
          <a:prstGeom prst="straightConnector1">
            <a:avLst/>
          </a:prstGeom>
          <a:solidFill>
            <a:srgbClr val="006265"/>
          </a:solidFill>
          <a:ln w="38100" cap="flat" cmpd="sng" algn="ctr">
            <a:solidFill>
              <a:srgbClr val="882345"/>
            </a:solidFill>
            <a:prstDash val="solid"/>
            <a:round/>
            <a:headEnd type="none" w="med" len="med"/>
            <a:tailEnd type="arrow"/>
          </a:ln>
          <a:effectLst/>
        </p:spPr>
      </p:cxnSp>
      <p:cxnSp>
        <p:nvCxnSpPr>
          <p:cNvPr id="14" name="Straight Arrow Connector 13">
            <a:extLst>
              <a:ext uri="{FF2B5EF4-FFF2-40B4-BE49-F238E27FC236}">
                <a16:creationId xmlns:a16="http://schemas.microsoft.com/office/drawing/2014/main" id="{EB09D150-8C58-E88C-AD7B-690D3A734934}"/>
              </a:ext>
            </a:extLst>
          </p:cNvPr>
          <p:cNvCxnSpPr>
            <a:cxnSpLocks/>
          </p:cNvCxnSpPr>
          <p:nvPr/>
        </p:nvCxnSpPr>
        <p:spPr bwMode="auto">
          <a:xfrm flipH="1" flipV="1">
            <a:off x="2253343" y="2571750"/>
            <a:ext cx="3480451" cy="1146636"/>
          </a:xfrm>
          <a:prstGeom prst="straightConnector1">
            <a:avLst/>
          </a:prstGeom>
          <a:solidFill>
            <a:srgbClr val="006265"/>
          </a:solidFill>
          <a:ln w="38100" cap="flat" cmpd="sng" algn="ctr">
            <a:solidFill>
              <a:srgbClr val="882345"/>
            </a:solidFill>
            <a:prstDash val="solid"/>
            <a:round/>
            <a:headEnd type="none" w="med" len="med"/>
            <a:tailEnd type="arrow"/>
          </a:ln>
          <a:effectLst/>
        </p:spPr>
      </p:cxnSp>
      <p:sp>
        <p:nvSpPr>
          <p:cNvPr id="15" name="TextBox 14">
            <a:extLst>
              <a:ext uri="{FF2B5EF4-FFF2-40B4-BE49-F238E27FC236}">
                <a16:creationId xmlns:a16="http://schemas.microsoft.com/office/drawing/2014/main" id="{E7877602-C365-375E-8F01-04736046CAB8}"/>
              </a:ext>
            </a:extLst>
          </p:cNvPr>
          <p:cNvSpPr txBox="1"/>
          <p:nvPr/>
        </p:nvSpPr>
        <p:spPr>
          <a:xfrm>
            <a:off x="5546192" y="3507956"/>
            <a:ext cx="1752600" cy="369332"/>
          </a:xfrm>
          <a:prstGeom prst="rect">
            <a:avLst/>
          </a:prstGeom>
          <a:solidFill>
            <a:srgbClr val="FFFF00"/>
          </a:solidFill>
        </p:spPr>
        <p:txBody>
          <a:bodyPr wrap="square" rtlCol="0">
            <a:spAutoFit/>
          </a:bodyPr>
          <a:lstStyle/>
          <a:p>
            <a:pPr eaLnBrk="0" fontAlgn="base" hangingPunct="0">
              <a:spcBef>
                <a:spcPct val="0"/>
              </a:spcBef>
              <a:spcAft>
                <a:spcPct val="0"/>
              </a:spcAft>
              <a:buClrTx/>
              <a:buFontTx/>
              <a:buNone/>
            </a:pPr>
            <a:r>
              <a:rPr lang="en-US" sz="1800" kern="1200" dirty="0">
                <a:solidFill>
                  <a:srgbClr val="882345"/>
                </a:solidFill>
                <a:latin typeface="Arial" charset="0"/>
                <a:ea typeface="ＭＳ Ｐゴシック" pitchFamily="34" charset="-128"/>
                <a:cs typeface="+mn-cs"/>
              </a:rPr>
              <a:t>TA+TO phonon</a:t>
            </a:r>
          </a:p>
        </p:txBody>
      </p:sp>
      <p:sp>
        <p:nvSpPr>
          <p:cNvPr id="16" name="TextBox 15">
            <a:extLst>
              <a:ext uri="{FF2B5EF4-FFF2-40B4-BE49-F238E27FC236}">
                <a16:creationId xmlns:a16="http://schemas.microsoft.com/office/drawing/2014/main" id="{19D65A46-71D4-7FD9-7BF0-D8A45BEA9A25}"/>
              </a:ext>
            </a:extLst>
          </p:cNvPr>
          <p:cNvSpPr txBox="1"/>
          <p:nvPr/>
        </p:nvSpPr>
        <p:spPr>
          <a:xfrm>
            <a:off x="1579433" y="2909853"/>
            <a:ext cx="2603465" cy="369332"/>
          </a:xfrm>
          <a:prstGeom prst="rect">
            <a:avLst/>
          </a:prstGeom>
          <a:solidFill>
            <a:srgbClr val="FFC000"/>
          </a:solidFill>
        </p:spPr>
        <p:txBody>
          <a:bodyPr wrap="square" rtlCol="0">
            <a:spAutoFit/>
          </a:bodyPr>
          <a:lstStyle/>
          <a:p>
            <a:pPr algn="ctr" eaLnBrk="0" fontAlgn="base" hangingPunct="0">
              <a:spcBef>
                <a:spcPct val="0"/>
              </a:spcBef>
              <a:spcAft>
                <a:spcPct val="0"/>
              </a:spcAft>
              <a:buClrTx/>
              <a:buFontTx/>
              <a:buNone/>
            </a:pPr>
            <a:r>
              <a:rPr lang="en-US" sz="1800" kern="1200" dirty="0" err="1">
                <a:solidFill>
                  <a:srgbClr val="882345"/>
                </a:solidFill>
                <a:latin typeface="Arial" charset="0"/>
                <a:ea typeface="ＭＳ Ｐゴシック" pitchFamily="34" charset="-128"/>
                <a:cs typeface="+mn-cs"/>
              </a:rPr>
              <a:t>NiO</a:t>
            </a:r>
            <a:r>
              <a:rPr lang="en-US" sz="1800" kern="1200" dirty="0">
                <a:solidFill>
                  <a:srgbClr val="882345"/>
                </a:solidFill>
                <a:latin typeface="Arial" charset="0"/>
                <a:ea typeface="ＭＳ Ｐゴシック" pitchFamily="34" charset="-128"/>
                <a:cs typeface="+mn-cs"/>
              </a:rPr>
              <a:t> </a:t>
            </a:r>
            <a:r>
              <a:rPr lang="en-US" sz="1800" kern="1200" dirty="0" err="1">
                <a:solidFill>
                  <a:srgbClr val="882345"/>
                </a:solidFill>
                <a:latin typeface="Arial" charset="0"/>
                <a:ea typeface="ＭＳ Ｐゴシック" pitchFamily="34" charset="-128"/>
                <a:cs typeface="+mn-cs"/>
              </a:rPr>
              <a:t>Reststrahlen</a:t>
            </a:r>
            <a:r>
              <a:rPr lang="en-US" sz="1800" kern="1200" dirty="0">
                <a:solidFill>
                  <a:srgbClr val="882345"/>
                </a:solidFill>
                <a:latin typeface="Arial" charset="0"/>
                <a:ea typeface="ＭＳ Ｐゴシック" pitchFamily="34" charset="-128"/>
                <a:cs typeface="+mn-cs"/>
              </a:rPr>
              <a:t> Band</a:t>
            </a:r>
          </a:p>
        </p:txBody>
      </p:sp>
      <p:sp>
        <p:nvSpPr>
          <p:cNvPr id="17" name="TextBox 16">
            <a:extLst>
              <a:ext uri="{FF2B5EF4-FFF2-40B4-BE49-F238E27FC236}">
                <a16:creationId xmlns:a16="http://schemas.microsoft.com/office/drawing/2014/main" id="{A8FD9C4C-B8DF-A4E6-CAF0-37D4F0922E8D}"/>
              </a:ext>
            </a:extLst>
          </p:cNvPr>
          <p:cNvSpPr txBox="1"/>
          <p:nvPr/>
        </p:nvSpPr>
        <p:spPr>
          <a:xfrm>
            <a:off x="7310934" y="1951207"/>
            <a:ext cx="1625766" cy="261610"/>
          </a:xfrm>
          <a:prstGeom prst="rect">
            <a:avLst/>
          </a:prstGeom>
          <a:noFill/>
        </p:spPr>
        <p:txBody>
          <a:bodyPr wrap="none" rtlCol="0">
            <a:spAutoFit/>
          </a:bodyPr>
          <a:lstStyle/>
          <a:p>
            <a:pPr eaLnBrk="0" fontAlgn="base" hangingPunct="0">
              <a:spcBef>
                <a:spcPct val="0"/>
              </a:spcBef>
              <a:spcAft>
                <a:spcPct val="0"/>
              </a:spcAft>
              <a:buClrTx/>
              <a:buFontTx/>
              <a:buNone/>
            </a:pPr>
            <a:r>
              <a:rPr lang="en-US" sz="1100" kern="1200" dirty="0" err="1">
                <a:solidFill>
                  <a:srgbClr val="FF0000"/>
                </a:solidFill>
                <a:latin typeface="Arial" charset="0"/>
                <a:ea typeface="ＭＳ Ｐゴシック" pitchFamily="34" charset="-128"/>
                <a:cs typeface="+mn-cs"/>
              </a:rPr>
              <a:t>Rooksby</a:t>
            </a:r>
            <a:r>
              <a:rPr lang="en-US" sz="1100" kern="1200" dirty="0">
                <a:solidFill>
                  <a:srgbClr val="FF0000"/>
                </a:solidFill>
                <a:latin typeface="Arial" charset="0"/>
                <a:ea typeface="ＭＳ Ｐゴシック" pitchFamily="34" charset="-128"/>
                <a:cs typeface="+mn-cs"/>
              </a:rPr>
              <a:t>, Nature, 1943</a:t>
            </a:r>
          </a:p>
        </p:txBody>
      </p:sp>
      <p:sp>
        <p:nvSpPr>
          <p:cNvPr id="18" name="TextBox 17">
            <a:extLst>
              <a:ext uri="{FF2B5EF4-FFF2-40B4-BE49-F238E27FC236}">
                <a16:creationId xmlns:a16="http://schemas.microsoft.com/office/drawing/2014/main" id="{4C7C4E28-B710-30B6-9358-0D982C3A3D13}"/>
              </a:ext>
            </a:extLst>
          </p:cNvPr>
          <p:cNvSpPr txBox="1"/>
          <p:nvPr/>
        </p:nvSpPr>
        <p:spPr>
          <a:xfrm>
            <a:off x="5421709" y="2549095"/>
            <a:ext cx="853888" cy="584775"/>
          </a:xfrm>
          <a:prstGeom prst="rect">
            <a:avLst/>
          </a:prstGeom>
          <a:solidFill>
            <a:srgbClr val="006265">
              <a:lumMod val="50000"/>
              <a:lumOff val="50000"/>
            </a:srgbClr>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82345"/>
                </a:solidFill>
                <a:effectLst/>
                <a:uLnTx/>
                <a:uFillTx/>
                <a:latin typeface="Symbol" pitchFamily="18" charset="2"/>
                <a:ea typeface="ＭＳ Ｐゴシック" pitchFamily="34" charset="-128"/>
                <a:cs typeface="+mn-cs"/>
              </a:rPr>
              <a:t>e</a:t>
            </a:r>
            <a:r>
              <a:rPr kumimoji="0" lang="en-US" sz="1600" b="0" i="0" u="none" strike="noStrike" kern="1200" cap="none" spc="0" normalizeH="0" baseline="-25000" noProof="0" dirty="0">
                <a:ln>
                  <a:noFill/>
                </a:ln>
                <a:solidFill>
                  <a:srgbClr val="882345"/>
                </a:solidFill>
                <a:effectLst/>
                <a:uLnTx/>
                <a:uFillTx/>
                <a:latin typeface="Arial" charset="0"/>
                <a:ea typeface="ＭＳ Ｐゴシック" pitchFamily="34" charset="-128"/>
                <a:cs typeface="+mn-cs"/>
              </a:rPr>
              <a:t>s</a:t>
            </a:r>
            <a:r>
              <a:rPr kumimoji="0" lang="en-US" sz="1600" b="0" i="0" u="none" strike="noStrike" kern="1200" cap="none" spc="0" normalizeH="0" baseline="0" noProof="0" dirty="0">
                <a:ln>
                  <a:noFill/>
                </a:ln>
                <a:solidFill>
                  <a:srgbClr val="882345"/>
                </a:solidFill>
                <a:effectLst/>
                <a:uLnTx/>
                <a:uFillTx/>
                <a:latin typeface="Arial" charset="0"/>
                <a:ea typeface="ＭＳ Ｐゴシック" pitchFamily="34" charset="-128"/>
                <a:cs typeface="+mn-cs"/>
              </a:rPr>
              <a:t>=11.3</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82345"/>
                </a:solidFill>
                <a:effectLst/>
                <a:uLnTx/>
                <a:uFillTx/>
                <a:latin typeface="Symbol" pitchFamily="18" charset="2"/>
                <a:ea typeface="ＭＳ Ｐゴシック" pitchFamily="34" charset="-128"/>
                <a:cs typeface="+mn-cs"/>
              </a:rPr>
              <a:t>e</a:t>
            </a:r>
            <a:r>
              <a:rPr kumimoji="0" lang="en-US" sz="1600" b="0" i="0" u="none" strike="noStrike" kern="1200" cap="none" spc="0" normalizeH="0" baseline="-25000" noProof="0" dirty="0">
                <a:ln>
                  <a:noFill/>
                </a:ln>
                <a:solidFill>
                  <a:srgbClr val="882345"/>
                </a:solidFill>
                <a:effectLst/>
                <a:uLnTx/>
                <a:uFillTx/>
                <a:latin typeface="Symbol" pitchFamily="18" charset="2"/>
                <a:ea typeface="ＭＳ Ｐゴシック" pitchFamily="34" charset="-128"/>
                <a:cs typeface="+mn-cs"/>
              </a:rPr>
              <a:t>¥</a:t>
            </a:r>
            <a:r>
              <a:rPr kumimoji="0" lang="en-US" sz="1600" b="0" i="0" u="none" strike="noStrike" kern="1200" cap="none" spc="0" normalizeH="0" baseline="0" noProof="0" dirty="0">
                <a:ln>
                  <a:noFill/>
                </a:ln>
                <a:solidFill>
                  <a:srgbClr val="882345"/>
                </a:solidFill>
                <a:effectLst/>
                <a:uLnTx/>
                <a:uFillTx/>
                <a:latin typeface="Arial" charset="0"/>
                <a:ea typeface="ＭＳ Ｐゴシック" pitchFamily="34" charset="-128"/>
                <a:cs typeface="+mn-cs"/>
              </a:rPr>
              <a:t>=5.0</a:t>
            </a:r>
            <a:endParaRPr kumimoji="0" lang="en-US" sz="2400" b="0" i="0" u="none" strike="noStrike" kern="1200" cap="none" spc="0" normalizeH="0" baseline="0" noProof="0" dirty="0">
              <a:ln>
                <a:noFill/>
              </a:ln>
              <a:solidFill>
                <a:srgbClr val="882345"/>
              </a:solidFill>
              <a:effectLst/>
              <a:uLnTx/>
              <a:uFillTx/>
              <a:latin typeface="Arial" charset="0"/>
              <a:ea typeface="ＭＳ Ｐゴシック" pitchFamily="34" charset="-128"/>
              <a:cs typeface="+mn-cs"/>
            </a:endParaRPr>
          </a:p>
        </p:txBody>
      </p:sp>
      <p:sp>
        <p:nvSpPr>
          <p:cNvPr id="19" name="TextBox 18">
            <a:extLst>
              <a:ext uri="{FF2B5EF4-FFF2-40B4-BE49-F238E27FC236}">
                <a16:creationId xmlns:a16="http://schemas.microsoft.com/office/drawing/2014/main" id="{82A58F60-5926-6AD5-4777-E2BBCC546FE3}"/>
              </a:ext>
            </a:extLst>
          </p:cNvPr>
          <p:cNvSpPr txBox="1"/>
          <p:nvPr/>
        </p:nvSpPr>
        <p:spPr>
          <a:xfrm>
            <a:off x="6449831" y="4603634"/>
            <a:ext cx="1886414" cy="415498"/>
          </a:xfrm>
          <a:prstGeom prst="rect">
            <a:avLst/>
          </a:prstGeom>
          <a:solidFill>
            <a:srgbClr val="FFFF00"/>
          </a:solidFill>
        </p:spPr>
        <p:txBody>
          <a:bodyPr wrap="square" rtlCol="0">
            <a:spAutoFit/>
          </a:bodyPr>
          <a:lstStyle/>
          <a:p>
            <a:pPr eaLnBrk="0" fontAlgn="base" hangingPunct="0">
              <a:spcBef>
                <a:spcPct val="0"/>
              </a:spcBef>
              <a:spcAft>
                <a:spcPct val="0"/>
              </a:spcAft>
              <a:buClrTx/>
              <a:buFontTx/>
              <a:buNone/>
            </a:pPr>
            <a:r>
              <a:rPr lang="en-US" sz="1050" kern="1200" dirty="0">
                <a:solidFill>
                  <a:srgbClr val="FF0000"/>
                </a:solidFill>
                <a:latin typeface="Arial" charset="0"/>
                <a:ea typeface="ＭＳ Ｐゴシック" pitchFamily="34" charset="-128"/>
                <a:cs typeface="+mn-cs"/>
              </a:rPr>
              <a:t>Willett-</a:t>
            </a:r>
            <a:r>
              <a:rPr lang="en-US" sz="1050" kern="1200" dirty="0" err="1">
                <a:solidFill>
                  <a:srgbClr val="FF0000"/>
                </a:solidFill>
                <a:latin typeface="Arial" charset="0"/>
                <a:ea typeface="ＭＳ Ｐゴシック" pitchFamily="34" charset="-128"/>
                <a:cs typeface="+mn-cs"/>
              </a:rPr>
              <a:t>Gies</a:t>
            </a:r>
            <a:r>
              <a:rPr lang="en-US" sz="1050" kern="1200" dirty="0">
                <a:solidFill>
                  <a:srgbClr val="FF0000"/>
                </a:solidFill>
                <a:latin typeface="Arial" charset="0"/>
                <a:ea typeface="ＭＳ Ｐゴシック" pitchFamily="34" charset="-128"/>
                <a:cs typeface="+mn-cs"/>
              </a:rPr>
              <a:t> &amp; Nelson, </a:t>
            </a:r>
          </a:p>
          <a:p>
            <a:pPr eaLnBrk="0" fontAlgn="base" hangingPunct="0">
              <a:spcBef>
                <a:spcPct val="0"/>
              </a:spcBef>
              <a:spcAft>
                <a:spcPct val="0"/>
              </a:spcAft>
              <a:buClrTx/>
              <a:buFontTx/>
              <a:buNone/>
            </a:pPr>
            <a:r>
              <a:rPr lang="en-US" sz="1050" kern="1200" dirty="0">
                <a:solidFill>
                  <a:srgbClr val="FF0000"/>
                </a:solidFill>
                <a:latin typeface="Arial" charset="0"/>
                <a:ea typeface="ＭＳ Ｐゴシック" pitchFamily="34" charset="-128"/>
                <a:cs typeface="+mn-cs"/>
              </a:rPr>
              <a:t>JVST A </a:t>
            </a:r>
            <a:r>
              <a:rPr lang="en-US" sz="1050" b="1" kern="1200" dirty="0">
                <a:solidFill>
                  <a:srgbClr val="FF0000"/>
                </a:solidFill>
                <a:latin typeface="Arial" charset="0"/>
                <a:ea typeface="ＭＳ Ｐゴシック" pitchFamily="34" charset="-128"/>
                <a:cs typeface="+mn-cs"/>
              </a:rPr>
              <a:t>33</a:t>
            </a:r>
            <a:r>
              <a:rPr lang="en-US" sz="1050" kern="1200" dirty="0">
                <a:solidFill>
                  <a:srgbClr val="FF0000"/>
                </a:solidFill>
                <a:latin typeface="Arial" charset="0"/>
                <a:ea typeface="ＭＳ Ｐゴシック" pitchFamily="34" charset="-128"/>
                <a:cs typeface="+mn-cs"/>
              </a:rPr>
              <a:t>, 061202 (2015)</a:t>
            </a:r>
          </a:p>
        </p:txBody>
      </p:sp>
      <p:sp>
        <p:nvSpPr>
          <p:cNvPr id="20" name="TextBox 19">
            <a:extLst>
              <a:ext uri="{FF2B5EF4-FFF2-40B4-BE49-F238E27FC236}">
                <a16:creationId xmlns:a16="http://schemas.microsoft.com/office/drawing/2014/main" id="{8CBE9F31-820D-E4A9-8ABC-CBFD750B9F9D}"/>
              </a:ext>
            </a:extLst>
          </p:cNvPr>
          <p:cNvSpPr txBox="1"/>
          <p:nvPr/>
        </p:nvSpPr>
        <p:spPr>
          <a:xfrm>
            <a:off x="4501985" y="778590"/>
            <a:ext cx="1263487" cy="461665"/>
          </a:xfrm>
          <a:prstGeom prst="rect">
            <a:avLst/>
          </a:prstGeom>
          <a:noFill/>
        </p:spPr>
        <p:txBody>
          <a:bodyPr wrap="none" rtlCol="0">
            <a:spAutoFit/>
          </a:bodyPr>
          <a:lstStyle/>
          <a:p>
            <a:pPr eaLnBrk="0" fontAlgn="base" hangingPunct="0">
              <a:spcBef>
                <a:spcPct val="0"/>
              </a:spcBef>
              <a:spcAft>
                <a:spcPct val="0"/>
              </a:spcAft>
              <a:buClrTx/>
              <a:buFontTx/>
              <a:buNone/>
            </a:pPr>
            <a:r>
              <a:rPr lang="en-US" sz="2400" kern="1200" dirty="0" err="1">
                <a:solidFill>
                  <a:srgbClr val="32EE36"/>
                </a:solidFill>
                <a:latin typeface="Arial" charset="0"/>
                <a:ea typeface="ＭＳ Ｐゴシック" pitchFamily="34" charset="-128"/>
                <a:cs typeface="+mn-cs"/>
              </a:rPr>
              <a:t>Ni</a:t>
            </a:r>
            <a:r>
              <a:rPr lang="en-US" sz="2400" kern="1200" dirty="0" err="1">
                <a:solidFill>
                  <a:srgbClr val="1853D8"/>
                </a:solidFill>
                <a:latin typeface="Arial" charset="0"/>
                <a:ea typeface="ＭＳ Ｐゴシック" pitchFamily="34" charset="-128"/>
                <a:cs typeface="+mn-cs"/>
              </a:rPr>
              <a:t>O</a:t>
            </a:r>
            <a:r>
              <a:rPr lang="en-US" sz="2400" kern="1200" dirty="0">
                <a:solidFill>
                  <a:srgbClr val="882345"/>
                </a:solidFill>
                <a:latin typeface="Arial" charset="0"/>
                <a:ea typeface="ＭＳ Ｐゴシック" pitchFamily="34" charset="-128"/>
                <a:cs typeface="+mn-cs"/>
              </a:rPr>
              <a:t> cell</a:t>
            </a:r>
          </a:p>
        </p:txBody>
      </p:sp>
      <p:sp>
        <p:nvSpPr>
          <p:cNvPr id="21" name="TextBox 20">
            <a:extLst>
              <a:ext uri="{FF2B5EF4-FFF2-40B4-BE49-F238E27FC236}">
                <a16:creationId xmlns:a16="http://schemas.microsoft.com/office/drawing/2014/main" id="{6BA47E42-3852-6669-92C4-2AA9B23FAB95}"/>
              </a:ext>
            </a:extLst>
          </p:cNvPr>
          <p:cNvSpPr txBox="1"/>
          <p:nvPr/>
        </p:nvSpPr>
        <p:spPr>
          <a:xfrm>
            <a:off x="28537" y="4210537"/>
            <a:ext cx="3762568" cy="369332"/>
          </a:xfrm>
          <a:prstGeom prst="rect">
            <a:avLst/>
          </a:prstGeom>
          <a:solidFill>
            <a:srgbClr val="FFFF00"/>
          </a:solidFill>
        </p:spPr>
        <p:txBody>
          <a:bodyPr wrap="none" rtlCol="0">
            <a:spAutoFit/>
          </a:bodyPr>
          <a:lstStyle/>
          <a:p>
            <a:pPr eaLnBrk="0" fontAlgn="base" hangingPunct="0">
              <a:spcBef>
                <a:spcPct val="0"/>
              </a:spcBef>
              <a:spcAft>
                <a:spcPct val="0"/>
              </a:spcAft>
              <a:buClrTx/>
              <a:buFontTx/>
              <a:buNone/>
            </a:pPr>
            <a:r>
              <a:rPr lang="en-US" sz="1800" kern="1200" dirty="0">
                <a:solidFill>
                  <a:srgbClr val="882345"/>
                </a:solidFill>
                <a:latin typeface="Arial" charset="0"/>
                <a:ea typeface="ＭＳ Ｐゴシック" pitchFamily="34" charset="-128"/>
                <a:cs typeface="+mn-cs"/>
              </a:rPr>
              <a:t>Absorption in the reststrahlen band</a:t>
            </a:r>
          </a:p>
        </p:txBody>
      </p:sp>
      <p:pic>
        <p:nvPicPr>
          <p:cNvPr id="22" name="Picture 21" descr="Screen Shot 2013-08-08 at 4.08.43 PM.png">
            <a:extLst>
              <a:ext uri="{FF2B5EF4-FFF2-40B4-BE49-F238E27FC236}">
                <a16:creationId xmlns:a16="http://schemas.microsoft.com/office/drawing/2014/main" id="{E6B18BCE-31C9-C02F-0632-CAC01F7717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24" t="5911" b="5419"/>
          <a:stretch/>
        </p:blipFill>
        <p:spPr>
          <a:xfrm>
            <a:off x="5814458" y="426670"/>
            <a:ext cx="3166449" cy="1461594"/>
          </a:xfrm>
          <a:prstGeom prst="rect">
            <a:avLst/>
          </a:prstGeom>
        </p:spPr>
      </p:pic>
      <p:sp>
        <p:nvSpPr>
          <p:cNvPr id="25" name="Slide Number Placeholder 1">
            <a:extLst>
              <a:ext uri="{FF2B5EF4-FFF2-40B4-BE49-F238E27FC236}">
                <a16:creationId xmlns:a16="http://schemas.microsoft.com/office/drawing/2014/main" id="{70A7C241-2F38-6257-6F86-F5E5D72200B9}"/>
              </a:ext>
            </a:extLst>
          </p:cNvPr>
          <p:cNvSpPr txBox="1">
            <a:spLocks/>
          </p:cNvSpPr>
          <p:nvPr/>
        </p:nvSpPr>
        <p:spPr>
          <a:xfrm>
            <a:off x="8352970" y="4803094"/>
            <a:ext cx="711687" cy="273844"/>
          </a:xfrm>
          <a:prstGeom prst="rect">
            <a:avLst/>
          </a:prstGeom>
        </p:spPr>
        <p:txBody>
          <a:bodyPr vert="horz" lIns="91440" tIns="45720" rIns="91440" bIns="45720" rtlCol="0" anchor="ctr"/>
          <a:lstStyle>
            <a:defPPr>
              <a:defRPr lang="en-US"/>
            </a:defPPr>
            <a:lvl1pPr marL="0" algn="r" defTabSz="685800" rtl="0" eaLnBrk="1" latinLnBrk="0" hangingPunct="1">
              <a:defRPr sz="2700" kern="1200">
                <a:solidFill>
                  <a:srgbClr val="FFFF00"/>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B34050-BECC-48C9-9AC3-879728755A1B}" type="slidenum">
              <a:rPr lang="en-US" smtClean="0"/>
              <a:pPr/>
              <a:t>16</a:t>
            </a:fld>
            <a:endParaRPr lang="en-US" dirty="0"/>
          </a:p>
        </p:txBody>
      </p:sp>
    </p:spTree>
    <p:extLst>
      <p:ext uri="{BB962C8B-B14F-4D97-AF65-F5344CB8AC3E}">
        <p14:creationId xmlns:p14="http://schemas.microsoft.com/office/powerpoint/2010/main" val="565255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A9C27-5808-36E7-975B-656E18DD5E2D}"/>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B775E97-05D2-F58D-0250-C32694CDDEDD}"/>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800756B-36B9-EACA-C5BA-D804F075A880}"/>
              </a:ext>
            </a:extLst>
          </p:cNvPr>
          <p:cNvSpPr>
            <a:spLocks noGrp="1"/>
          </p:cNvSpPr>
          <p:nvPr>
            <p:ph type="title"/>
          </p:nvPr>
        </p:nvSpPr>
        <p:spPr>
          <a:xfrm>
            <a:off x="0" y="7375"/>
            <a:ext cx="9144000" cy="474146"/>
          </a:xfrm>
        </p:spPr>
        <p:txBody>
          <a:bodyPr>
            <a:noAutofit/>
          </a:bodyPr>
          <a:lstStyle/>
          <a:p>
            <a:pPr algn="ctr"/>
            <a:r>
              <a:rPr kumimoji="0" lang="en-US" sz="2400" b="1" i="0" u="none" strike="noStrike" kern="0" cap="none" spc="0" normalizeH="0" baseline="0" noProof="0" dirty="0">
                <a:ln>
                  <a:noFill/>
                </a:ln>
                <a:solidFill>
                  <a:srgbClr val="882345"/>
                </a:solidFill>
                <a:effectLst/>
                <a:uLnTx/>
                <a:uFillTx/>
              </a:rPr>
              <a:t>Temperature Dependence of Two-Phonon Absorption</a:t>
            </a:r>
            <a:endParaRPr lang="en-US" sz="2000" dirty="0"/>
          </a:p>
        </p:txBody>
      </p:sp>
      <p:sp>
        <p:nvSpPr>
          <p:cNvPr id="2" name="Slide Number Placeholder 1">
            <a:extLst>
              <a:ext uri="{FF2B5EF4-FFF2-40B4-BE49-F238E27FC236}">
                <a16:creationId xmlns:a16="http://schemas.microsoft.com/office/drawing/2014/main" id="{80A2E0F4-30D6-4DDE-3303-898E5A5D090D}"/>
              </a:ext>
            </a:extLst>
          </p:cNvPr>
          <p:cNvSpPr>
            <a:spLocks noGrp="1"/>
          </p:cNvSpPr>
          <p:nvPr>
            <p:ph type="sldNum" sz="quarter" idx="4"/>
          </p:nvPr>
        </p:nvSpPr>
        <p:spPr/>
        <p:txBody>
          <a:bodyPr/>
          <a:lstStyle/>
          <a:p>
            <a:fld id="{76B34050-BECC-48C9-9AC3-879728755A1B}" type="slidenum">
              <a:rPr lang="en-US" smtClean="0"/>
              <a:pPr/>
              <a:t>17</a:t>
            </a:fld>
            <a:endParaRPr lang="en-US" dirty="0"/>
          </a:p>
        </p:txBody>
      </p:sp>
      <p:pic>
        <p:nvPicPr>
          <p:cNvPr id="5" name="Picture 4">
            <a:extLst>
              <a:ext uri="{FF2B5EF4-FFF2-40B4-BE49-F238E27FC236}">
                <a16:creationId xmlns:a16="http://schemas.microsoft.com/office/drawing/2014/main" id="{61F8BA29-B419-21FE-0C4E-1E30814D0F3F}"/>
              </a:ext>
            </a:extLst>
          </p:cNvPr>
          <p:cNvPicPr>
            <a:picLocks noChangeAspect="1"/>
          </p:cNvPicPr>
          <p:nvPr/>
        </p:nvPicPr>
        <p:blipFill>
          <a:blip r:embed="rId3"/>
          <a:stretch>
            <a:fillRect/>
          </a:stretch>
        </p:blipFill>
        <p:spPr>
          <a:xfrm>
            <a:off x="61093" y="435428"/>
            <a:ext cx="3719878" cy="4648506"/>
          </a:xfrm>
          <a:prstGeom prst="rect">
            <a:avLst/>
          </a:prstGeom>
        </p:spPr>
      </p:pic>
      <p:pic>
        <p:nvPicPr>
          <p:cNvPr id="6" name="Picture 5">
            <a:extLst>
              <a:ext uri="{FF2B5EF4-FFF2-40B4-BE49-F238E27FC236}">
                <a16:creationId xmlns:a16="http://schemas.microsoft.com/office/drawing/2014/main" id="{E47A494E-BDFF-B9E9-2723-498FA18F8527}"/>
              </a:ext>
            </a:extLst>
          </p:cNvPr>
          <p:cNvPicPr>
            <a:picLocks noChangeAspect="1"/>
          </p:cNvPicPr>
          <p:nvPr/>
        </p:nvPicPr>
        <p:blipFill>
          <a:blip r:embed="rId4"/>
          <a:stretch>
            <a:fillRect/>
          </a:stretch>
        </p:blipFill>
        <p:spPr>
          <a:xfrm>
            <a:off x="3842064" y="2372929"/>
            <a:ext cx="3540434" cy="2711005"/>
          </a:xfrm>
          <a:prstGeom prst="rect">
            <a:avLst/>
          </a:prstGeom>
        </p:spPr>
      </p:pic>
      <p:pic>
        <p:nvPicPr>
          <p:cNvPr id="7" name="Picture 6">
            <a:extLst>
              <a:ext uri="{FF2B5EF4-FFF2-40B4-BE49-F238E27FC236}">
                <a16:creationId xmlns:a16="http://schemas.microsoft.com/office/drawing/2014/main" id="{0DF07603-7371-E4DF-8DDC-32F1B3D7DE4C}"/>
              </a:ext>
            </a:extLst>
          </p:cNvPr>
          <p:cNvPicPr>
            <a:picLocks noChangeAspect="1"/>
          </p:cNvPicPr>
          <p:nvPr/>
        </p:nvPicPr>
        <p:blipFill>
          <a:blip r:embed="rId5"/>
          <a:stretch>
            <a:fillRect/>
          </a:stretch>
        </p:blipFill>
        <p:spPr>
          <a:xfrm>
            <a:off x="3842064" y="488895"/>
            <a:ext cx="3002798" cy="2363547"/>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B9AED40-68B4-148C-B869-16170AACBE3C}"/>
                  </a:ext>
                </a:extLst>
              </p:cNvPr>
              <p:cNvSpPr txBox="1"/>
              <p:nvPr/>
            </p:nvSpPr>
            <p:spPr>
              <a:xfrm>
                <a:off x="6905956" y="2842043"/>
                <a:ext cx="1759074" cy="608436"/>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2000" b="0" i="0" smtClean="0">
                          <a:latin typeface="Cambria Math" panose="02040503050406030204" pitchFamily="18" charset="0"/>
                          <a:ea typeface="Cambria Math" panose="02040503050406030204" pitchFamily="18" charset="0"/>
                        </a:rPr>
                        <m:t>Amplitude</m:t>
                      </m:r>
                      <m:r>
                        <a:rPr lang="en-US" sz="2000" b="0" i="1" smtClean="0">
                          <a:latin typeface="Cambria Math" panose="02040503050406030204" pitchFamily="18" charset="0"/>
                          <a:ea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𝑁</m:t>
                      </m:r>
                      <m:d>
                        <m:dPr>
                          <m:ctrlPr>
                            <a:rPr lang="en-US" sz="2000" b="0" i="1" smtClean="0">
                              <a:latin typeface="Cambria Math" panose="02040503050406030204" pitchFamily="18" charset="0"/>
                              <a:ea typeface="Cambria Math" panose="02040503050406030204" pitchFamily="18" charset="0"/>
                            </a:rPr>
                          </m:ctrlPr>
                        </m:dPr>
                        <m:e>
                          <m:r>
                            <m:rPr>
                              <m:sty m:val="p"/>
                            </m:rPr>
                            <a:rPr lang="el-GR" sz="2000" b="0" i="1" smtClean="0">
                              <a:latin typeface="Cambria Math" panose="02040503050406030204" pitchFamily="18" charset="0"/>
                              <a:ea typeface="Cambria Math" panose="02040503050406030204" pitchFamily="18" charset="0"/>
                            </a:rPr>
                            <m:t>Ω</m:t>
                          </m:r>
                        </m:e>
                      </m:d>
                      <m:r>
                        <a:rPr lang="en-US" sz="2000" b="0" i="1" smtClean="0">
                          <a:latin typeface="Cambria Math" panose="02040503050406030204" pitchFamily="18" charset="0"/>
                          <a:ea typeface="Cambria Math" panose="02040503050406030204" pitchFamily="18" charset="0"/>
                        </a:rPr>
                        <m:t>+1</m:t>
                      </m:r>
                    </m:oMath>
                  </m:oMathPara>
                </a14:m>
                <a:endParaRPr lang="en-US" sz="2000" b="0" dirty="0"/>
              </a:p>
            </p:txBody>
          </p:sp>
        </mc:Choice>
        <mc:Fallback xmlns="">
          <p:sp>
            <p:nvSpPr>
              <p:cNvPr id="8" name="TextBox 7">
                <a:extLst>
                  <a:ext uri="{FF2B5EF4-FFF2-40B4-BE49-F238E27FC236}">
                    <a16:creationId xmlns:a16="http://schemas.microsoft.com/office/drawing/2014/main" id="{9B9AED40-68B4-148C-B869-16170AACBE3C}"/>
                  </a:ext>
                </a:extLst>
              </p:cNvPr>
              <p:cNvSpPr txBox="1">
                <a:spLocks noRot="1" noChangeAspect="1" noMove="1" noResize="1" noEditPoints="1" noAdjustHandles="1" noChangeArrowheads="1" noChangeShapeType="1" noTextEdit="1"/>
              </p:cNvSpPr>
              <p:nvPr/>
            </p:nvSpPr>
            <p:spPr>
              <a:xfrm>
                <a:off x="6905956" y="2842043"/>
                <a:ext cx="1759074" cy="608436"/>
              </a:xfrm>
              <a:prstGeom prst="rect">
                <a:avLst/>
              </a:prstGeom>
              <a:blipFill>
                <a:blip r:embed="rId6"/>
                <a:stretch>
                  <a:fillRect b="-300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DFB0393-ACF3-56CA-E8E9-F8BEF2141A68}"/>
              </a:ext>
            </a:extLst>
          </p:cNvPr>
          <p:cNvSpPr txBox="1"/>
          <p:nvPr/>
        </p:nvSpPr>
        <p:spPr>
          <a:xfrm>
            <a:off x="4572000" y="3601040"/>
            <a:ext cx="4436608" cy="338554"/>
          </a:xfrm>
          <a:prstGeom prst="rect">
            <a:avLst/>
          </a:prstGeom>
          <a:solidFill>
            <a:srgbClr val="FFC000"/>
          </a:solidFill>
        </p:spPr>
        <p:txBody>
          <a:bodyPr wrap="square" rtlCol="0">
            <a:spAutoFit/>
          </a:bodyPr>
          <a:lstStyle/>
          <a:p>
            <a:pPr algn="just"/>
            <a:r>
              <a:rPr lang="en-US" sz="1200" dirty="0">
                <a:latin typeface="Arial" panose="020B0604020202020204" pitchFamily="34" charset="0"/>
                <a:cs typeface="Arial" panose="020B0604020202020204" pitchFamily="34" charset="0"/>
              </a:rPr>
              <a:t>TO energy (49.6 meV) &gt; </a:t>
            </a:r>
            <a:r>
              <a:rPr lang="en-US" sz="1200" b="1" u="sng" dirty="0">
                <a:latin typeface="Arial" panose="020B0604020202020204" pitchFamily="34" charset="0"/>
                <a:cs typeface="Arial" panose="020B0604020202020204" pitchFamily="34" charset="0"/>
              </a:rPr>
              <a:t>25.4 meV </a:t>
            </a:r>
            <a:r>
              <a:rPr lang="en-US" sz="1200" dirty="0">
                <a:latin typeface="Arial" panose="020B0604020202020204" pitchFamily="34" charset="0"/>
                <a:cs typeface="Arial" panose="020B0604020202020204" pitchFamily="34" charset="0"/>
              </a:rPr>
              <a:t>&gt; TA(X) energy (16.5 meV</a:t>
            </a:r>
            <a:r>
              <a:rPr lang="en-US" sz="1600" dirty="0">
                <a:latin typeface="Arial" panose="020B0604020202020204" pitchFamily="34" charset="0"/>
                <a:cs typeface="Arial" panose="020B0604020202020204" pitchFamily="34" charset="0"/>
              </a:rPr>
              <a:t>)</a:t>
            </a:r>
          </a:p>
        </p:txBody>
      </p:sp>
      <p:pic>
        <p:nvPicPr>
          <p:cNvPr id="11" name="Picture 10" descr="A person smiling at the camera&#10;&#10;AI-generated content may be incorrect.">
            <a:extLst>
              <a:ext uri="{FF2B5EF4-FFF2-40B4-BE49-F238E27FC236}">
                <a16:creationId xmlns:a16="http://schemas.microsoft.com/office/drawing/2014/main" id="{03516D63-F0DA-891C-6EFD-9B35430EC0EC}"/>
              </a:ext>
            </a:extLst>
          </p:cNvPr>
          <p:cNvPicPr>
            <a:picLocks noChangeAspect="1"/>
          </p:cNvPicPr>
          <p:nvPr/>
        </p:nvPicPr>
        <p:blipFill>
          <a:blip r:embed="rId7"/>
          <a:stretch>
            <a:fillRect/>
          </a:stretch>
        </p:blipFill>
        <p:spPr>
          <a:xfrm>
            <a:off x="7575843" y="481521"/>
            <a:ext cx="1518926" cy="1518926"/>
          </a:xfrm>
          <a:prstGeom prst="rect">
            <a:avLst/>
          </a:prstGeom>
        </p:spPr>
      </p:pic>
      <p:sp>
        <p:nvSpPr>
          <p:cNvPr id="12" name="TextBox 11">
            <a:extLst>
              <a:ext uri="{FF2B5EF4-FFF2-40B4-BE49-F238E27FC236}">
                <a16:creationId xmlns:a16="http://schemas.microsoft.com/office/drawing/2014/main" id="{E1282C09-434A-30F1-186E-A7FFFC34FD11}"/>
              </a:ext>
            </a:extLst>
          </p:cNvPr>
          <p:cNvSpPr txBox="1"/>
          <p:nvPr/>
        </p:nvSpPr>
        <p:spPr>
          <a:xfrm>
            <a:off x="7646240" y="2063388"/>
            <a:ext cx="1378133" cy="523220"/>
          </a:xfrm>
          <a:prstGeom prst="rect">
            <a:avLst/>
          </a:prstGeom>
          <a:noFill/>
        </p:spPr>
        <p:txBody>
          <a:bodyPr wrap="none" rtlCol="0">
            <a:spAutoFit/>
          </a:bodyPr>
          <a:lstStyle/>
          <a:p>
            <a:pPr algn="ctr"/>
            <a:r>
              <a:rPr lang="en-US" sz="1400" dirty="0"/>
              <a:t>Yoshitha Hettige</a:t>
            </a:r>
          </a:p>
          <a:p>
            <a:pPr algn="ctr"/>
            <a:r>
              <a:rPr lang="en-US" sz="1400" dirty="0"/>
              <a:t>(ICSE-10)</a:t>
            </a:r>
          </a:p>
        </p:txBody>
      </p:sp>
      <p:sp>
        <p:nvSpPr>
          <p:cNvPr id="13" name="TextBox 12">
            <a:extLst>
              <a:ext uri="{FF2B5EF4-FFF2-40B4-BE49-F238E27FC236}">
                <a16:creationId xmlns:a16="http://schemas.microsoft.com/office/drawing/2014/main" id="{5C7C8727-578A-0FED-16F1-6BDBEB2537F4}"/>
              </a:ext>
            </a:extLst>
          </p:cNvPr>
          <p:cNvSpPr txBox="1"/>
          <p:nvPr/>
        </p:nvSpPr>
        <p:spPr>
          <a:xfrm>
            <a:off x="2709212" y="3406392"/>
            <a:ext cx="657552" cy="461665"/>
          </a:xfrm>
          <a:prstGeom prst="rect">
            <a:avLst/>
          </a:prstGeom>
          <a:noFill/>
        </p:spPr>
        <p:txBody>
          <a:bodyPr wrap="none" rtlCol="0">
            <a:spAutoFit/>
          </a:bodyPr>
          <a:lstStyle/>
          <a:p>
            <a:r>
              <a:rPr lang="en-US" sz="2400" dirty="0" err="1"/>
              <a:t>NiO</a:t>
            </a:r>
            <a:endParaRPr lang="en-US" sz="2400" dirty="0"/>
          </a:p>
        </p:txBody>
      </p:sp>
      <p:sp>
        <p:nvSpPr>
          <p:cNvPr id="14" name="TextBox 13">
            <a:extLst>
              <a:ext uri="{FF2B5EF4-FFF2-40B4-BE49-F238E27FC236}">
                <a16:creationId xmlns:a16="http://schemas.microsoft.com/office/drawing/2014/main" id="{D0F7D7FB-E15C-4D40-7124-7F2A412EF4F8}"/>
              </a:ext>
            </a:extLst>
          </p:cNvPr>
          <p:cNvSpPr txBox="1"/>
          <p:nvPr/>
        </p:nvSpPr>
        <p:spPr>
          <a:xfrm>
            <a:off x="2204060" y="627794"/>
            <a:ext cx="657552" cy="461665"/>
          </a:xfrm>
          <a:prstGeom prst="rect">
            <a:avLst/>
          </a:prstGeom>
          <a:noFill/>
        </p:spPr>
        <p:txBody>
          <a:bodyPr wrap="none" rtlCol="0">
            <a:spAutoFit/>
          </a:bodyPr>
          <a:lstStyle/>
          <a:p>
            <a:r>
              <a:rPr lang="en-US" sz="2400" dirty="0" err="1"/>
              <a:t>NiO</a:t>
            </a:r>
            <a:endParaRPr lang="en-US" sz="2400" dirty="0"/>
          </a:p>
        </p:txBody>
      </p:sp>
      <p:sp>
        <p:nvSpPr>
          <p:cNvPr id="15" name="TextBox 14">
            <a:extLst>
              <a:ext uri="{FF2B5EF4-FFF2-40B4-BE49-F238E27FC236}">
                <a16:creationId xmlns:a16="http://schemas.microsoft.com/office/drawing/2014/main" id="{33691472-B811-C78D-5D23-1F186F9134A1}"/>
              </a:ext>
            </a:extLst>
          </p:cNvPr>
          <p:cNvSpPr txBox="1"/>
          <p:nvPr/>
        </p:nvSpPr>
        <p:spPr>
          <a:xfrm>
            <a:off x="6054755" y="1041622"/>
            <a:ext cx="657552" cy="461665"/>
          </a:xfrm>
          <a:prstGeom prst="rect">
            <a:avLst/>
          </a:prstGeom>
          <a:noFill/>
        </p:spPr>
        <p:txBody>
          <a:bodyPr wrap="none" rtlCol="0">
            <a:spAutoFit/>
          </a:bodyPr>
          <a:lstStyle/>
          <a:p>
            <a:r>
              <a:rPr lang="en-US" sz="2400" dirty="0" err="1"/>
              <a:t>NiO</a:t>
            </a:r>
            <a:endParaRPr lang="en-US" sz="2400" dirty="0"/>
          </a:p>
        </p:txBody>
      </p:sp>
    </p:spTree>
    <p:extLst>
      <p:ext uri="{BB962C8B-B14F-4D97-AF65-F5344CB8AC3E}">
        <p14:creationId xmlns:p14="http://schemas.microsoft.com/office/powerpoint/2010/main" val="87657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BD3EF-BCE5-4428-F88D-73D7753C3339}"/>
            </a:ext>
          </a:extLst>
        </p:cNvPr>
        <p:cNvGrpSpPr/>
        <p:nvPr/>
      </p:nvGrpSpPr>
      <p:grpSpPr>
        <a:xfrm>
          <a:off x="0" y="0"/>
          <a:ext cx="0" cy="0"/>
          <a:chOff x="0" y="0"/>
          <a:chExt cx="0" cy="0"/>
        </a:xfrm>
      </p:grpSpPr>
      <p:pic>
        <p:nvPicPr>
          <p:cNvPr id="9" name="Picture 8" descr="A close up of a map&#10;&#10;Description automatically generated">
            <a:extLst>
              <a:ext uri="{FF2B5EF4-FFF2-40B4-BE49-F238E27FC236}">
                <a16:creationId xmlns:a16="http://schemas.microsoft.com/office/drawing/2014/main" id="{FA3CBD29-F171-8BCA-D93F-C4B7516D7872}"/>
              </a:ext>
            </a:extLst>
          </p:cNvPr>
          <p:cNvPicPr>
            <a:picLocks noChangeAspect="1"/>
          </p:cNvPicPr>
          <p:nvPr/>
        </p:nvPicPr>
        <p:blipFill rotWithShape="1">
          <a:blip r:embed="rId3">
            <a:extLst>
              <a:ext uri="{28A0092B-C50C-407E-A947-70E740481C1C}">
                <a14:useLocalDpi xmlns:a14="http://schemas.microsoft.com/office/drawing/2010/main" val="0"/>
              </a:ext>
            </a:extLst>
          </a:blip>
          <a:srcRect l="4398" t="2491" r="4729" b="2888"/>
          <a:stretch/>
        </p:blipFill>
        <p:spPr>
          <a:xfrm>
            <a:off x="0" y="1270589"/>
            <a:ext cx="4514152" cy="2939133"/>
          </a:xfrm>
          <a:prstGeom prst="rect">
            <a:avLst/>
          </a:prstGeom>
        </p:spPr>
      </p:pic>
      <p:cxnSp>
        <p:nvCxnSpPr>
          <p:cNvPr id="3" name="Straight Connector 2">
            <a:extLst>
              <a:ext uri="{FF2B5EF4-FFF2-40B4-BE49-F238E27FC236}">
                <a16:creationId xmlns:a16="http://schemas.microsoft.com/office/drawing/2014/main" id="{0414CF57-9A4D-E55B-6D6F-F702CE045580}"/>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E813F265-9569-E666-FFF0-5C85D13DF9B9}"/>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Frequency-Dependent Decay Rate</a:t>
            </a:r>
            <a:endParaRPr lang="en-US" sz="2400" dirty="0"/>
          </a:p>
        </p:txBody>
      </p:sp>
      <p:sp>
        <p:nvSpPr>
          <p:cNvPr id="2" name="Slide Number Placeholder 1">
            <a:extLst>
              <a:ext uri="{FF2B5EF4-FFF2-40B4-BE49-F238E27FC236}">
                <a16:creationId xmlns:a16="http://schemas.microsoft.com/office/drawing/2014/main" id="{922128A6-1EF9-8519-ED95-FF006FFFBD15}"/>
              </a:ext>
            </a:extLst>
          </p:cNvPr>
          <p:cNvSpPr>
            <a:spLocks noGrp="1"/>
          </p:cNvSpPr>
          <p:nvPr>
            <p:ph type="sldNum" sz="quarter" idx="4"/>
          </p:nvPr>
        </p:nvSpPr>
        <p:spPr/>
        <p:txBody>
          <a:bodyPr/>
          <a:lstStyle/>
          <a:p>
            <a:fld id="{76B34050-BECC-48C9-9AC3-879728755A1B}" type="slidenum">
              <a:rPr lang="en-US" smtClean="0"/>
              <a:pPr/>
              <a:t>18</a:t>
            </a:fld>
            <a:endParaRPr lang="en-US" dirty="0"/>
          </a:p>
        </p:txBody>
      </p:sp>
      <p:sp>
        <p:nvSpPr>
          <p:cNvPr id="6" name="TextBox 5">
            <a:extLst>
              <a:ext uri="{FF2B5EF4-FFF2-40B4-BE49-F238E27FC236}">
                <a16:creationId xmlns:a16="http://schemas.microsoft.com/office/drawing/2014/main" id="{DABF6C5B-7BD1-130F-C816-BAB202740EE9}"/>
              </a:ext>
            </a:extLst>
          </p:cNvPr>
          <p:cNvSpPr txBox="1"/>
          <p:nvPr/>
        </p:nvSpPr>
        <p:spPr>
          <a:xfrm>
            <a:off x="685800" y="1558935"/>
            <a:ext cx="880369" cy="830997"/>
          </a:xfrm>
          <a:prstGeom prst="rect">
            <a:avLst/>
          </a:prstGeom>
          <a:solidFill>
            <a:srgbClr val="FFFF00"/>
          </a:solidFill>
        </p:spPr>
        <p:txBody>
          <a:bodyPr wrap="none" rtlCol="0">
            <a:spAutoFit/>
          </a:bodyPr>
          <a:lstStyle/>
          <a:p>
            <a:r>
              <a:rPr lang="en-US" sz="2400" dirty="0" err="1"/>
              <a:t>GaP</a:t>
            </a:r>
            <a:endParaRPr lang="en-US" sz="2400" dirty="0"/>
          </a:p>
          <a:p>
            <a:r>
              <a:rPr lang="en-US" sz="2400" dirty="0"/>
              <a:t>300 K</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3B59B0D-850C-778D-25EF-B49B7DD72A7B}"/>
                  </a:ext>
                </a:extLst>
              </p:cNvPr>
              <p:cNvSpPr txBox="1"/>
              <p:nvPr/>
            </p:nvSpPr>
            <p:spPr>
              <a:xfrm>
                <a:off x="943429" y="748342"/>
                <a:ext cx="2358571" cy="5809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𝜀</m:t>
                      </m:r>
                      <m:d>
                        <m:dPr>
                          <m:ctrlP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dPr>
                        <m:e>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𝜔</m:t>
                          </m:r>
                        </m:e>
                      </m:d>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sSub>
                        <m:sSubPr>
                          <m:ctrlPr>
                            <a:rPr lang="en-US" sz="1400" i="1" kern="0">
                              <a:solidFill>
                                <a:sysClr val="windowText" lastClr="000000"/>
                              </a:solidFill>
                              <a:latin typeface="Cambria Math" panose="02040503050406030204" pitchFamily="18" charset="0"/>
                              <a:sym typeface="Arial"/>
                            </a:rPr>
                          </m:ctrlPr>
                        </m:sSubPr>
                        <m:e>
                          <m:r>
                            <a:rPr lang="en-US" sz="1400" i="1" kern="0">
                              <a:solidFill>
                                <a:sysClr val="windowText" lastClr="000000"/>
                              </a:solidFill>
                              <a:latin typeface="Cambria Math" panose="02040503050406030204" pitchFamily="18" charset="0"/>
                              <a:ea typeface="Cambria Math" panose="02040503050406030204" pitchFamily="18" charset="0"/>
                              <a:sym typeface="Arial"/>
                            </a:rPr>
                            <m:t>𝜀</m:t>
                          </m:r>
                        </m:e>
                        <m:sub>
                          <m:r>
                            <a:rPr lang="en-US" sz="1400" i="1" kern="0">
                              <a:solidFill>
                                <a:sysClr val="windowText" lastClr="000000"/>
                              </a:solidFill>
                              <a:latin typeface="Cambria Math" panose="02040503050406030204" pitchFamily="18" charset="0"/>
                              <a:ea typeface="Cambria Math" panose="02040503050406030204" pitchFamily="18" charset="0"/>
                              <a:sym typeface="Arial"/>
                            </a:rPr>
                            <m:t>∞</m:t>
                          </m:r>
                        </m:sub>
                      </m:sSub>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f>
                        <m:fPr>
                          <m:ctrlP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fPr>
                        <m:num>
                          <m:sSubSup>
                            <m:sSubSupPr>
                              <m:ctrlP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sSubSupPr>
                            <m:e>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𝜔</m:t>
                              </m:r>
                            </m:e>
                            <m:sub>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𝑃</m:t>
                              </m:r>
                            </m:sub>
                            <m:sup>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2</m:t>
                              </m:r>
                            </m:sup>
                          </m:sSubSup>
                        </m:num>
                        <m:den>
                          <m:sSubSup>
                            <m:sSubSupPr>
                              <m:ctrlP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sSubSupPr>
                            <m:e>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𝜔</m:t>
                              </m:r>
                            </m:e>
                            <m:sub>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0</m:t>
                              </m:r>
                            </m:sub>
                            <m:sup>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2</m:t>
                              </m:r>
                            </m:sup>
                          </m:sSubSup>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sSup>
                            <m:sSupPr>
                              <m:ctrlP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sSupPr>
                            <m:e>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𝜔</m:t>
                              </m:r>
                            </m:e>
                            <m:sup>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2</m:t>
                              </m:r>
                            </m:sup>
                          </m:sSup>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𝑖</m:t>
                          </m:r>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𝛾𝜔</m:t>
                          </m:r>
                        </m:den>
                      </m:f>
                    </m:oMath>
                  </m:oMathPara>
                </a14:m>
                <a:endParaRPr lang="en-US" dirty="0"/>
              </a:p>
            </p:txBody>
          </p:sp>
        </mc:Choice>
        <mc:Fallback xmlns="">
          <p:sp>
            <p:nvSpPr>
              <p:cNvPr id="7" name="TextBox 6">
                <a:extLst>
                  <a:ext uri="{FF2B5EF4-FFF2-40B4-BE49-F238E27FC236}">
                    <a16:creationId xmlns:a16="http://schemas.microsoft.com/office/drawing/2014/main" id="{D3B59B0D-850C-778D-25EF-B49B7DD72A7B}"/>
                  </a:ext>
                </a:extLst>
              </p:cNvPr>
              <p:cNvSpPr txBox="1">
                <a:spLocks noRot="1" noChangeAspect="1" noMove="1" noResize="1" noEditPoints="1" noAdjustHandles="1" noChangeArrowheads="1" noChangeShapeType="1" noTextEdit="1"/>
              </p:cNvSpPr>
              <p:nvPr/>
            </p:nvSpPr>
            <p:spPr>
              <a:xfrm>
                <a:off x="943429" y="748342"/>
                <a:ext cx="2358571" cy="580993"/>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3F044AB0-5516-CB8E-F02E-5F816B6213C9}"/>
              </a:ext>
            </a:extLst>
          </p:cNvPr>
          <p:cNvSpPr txBox="1"/>
          <p:nvPr/>
        </p:nvSpPr>
        <p:spPr>
          <a:xfrm>
            <a:off x="1021195" y="482565"/>
            <a:ext cx="2203039" cy="300082"/>
          </a:xfrm>
          <a:prstGeom prst="rect">
            <a:avLst/>
          </a:prstGeom>
          <a:solidFill>
            <a:srgbClr val="FFC000"/>
          </a:solidFill>
        </p:spPr>
        <p:txBody>
          <a:bodyPr wrap="none" rtlCol="0">
            <a:spAutoFit/>
          </a:bodyPr>
          <a:lstStyle/>
          <a:p>
            <a:r>
              <a:rPr lang="en-US" dirty="0"/>
              <a:t>Lorentz oscillator: constant </a:t>
            </a:r>
            <a:r>
              <a:rPr lang="en-US" dirty="0">
                <a:latin typeface="Symbol" panose="05050102010706020507" pitchFamily="18" charset="2"/>
              </a:rPr>
              <a:t>g</a:t>
            </a:r>
          </a:p>
        </p:txBody>
      </p:sp>
      <p:sp>
        <p:nvSpPr>
          <p:cNvPr id="11" name="TextBox 10">
            <a:extLst>
              <a:ext uri="{FF2B5EF4-FFF2-40B4-BE49-F238E27FC236}">
                <a16:creationId xmlns:a16="http://schemas.microsoft.com/office/drawing/2014/main" id="{FE0005A7-3AAB-FC62-E547-A337AC5855F3}"/>
              </a:ext>
            </a:extLst>
          </p:cNvPr>
          <p:cNvSpPr txBox="1"/>
          <p:nvPr/>
        </p:nvSpPr>
        <p:spPr>
          <a:xfrm>
            <a:off x="3664857" y="4431451"/>
            <a:ext cx="3894292" cy="523220"/>
          </a:xfrm>
          <a:prstGeom prst="rect">
            <a:avLst/>
          </a:prstGeom>
          <a:noFill/>
        </p:spPr>
        <p:txBody>
          <a:bodyPr wrap="square" rtlCol="0">
            <a:spAutoFit/>
          </a:bodyPr>
          <a:lstStyle/>
          <a:p>
            <a:r>
              <a:rPr lang="en-US" sz="1400" dirty="0">
                <a:solidFill>
                  <a:srgbClr val="FFFF00"/>
                </a:solidFill>
              </a:rPr>
              <a:t>N. Samarasingha </a:t>
            </a:r>
            <a:r>
              <a:rPr lang="en-US" sz="1400" i="1" dirty="0">
                <a:solidFill>
                  <a:srgbClr val="FFFF00"/>
                </a:solidFill>
              </a:rPr>
              <a:t>et al</a:t>
            </a:r>
            <a:r>
              <a:rPr lang="en-US" sz="1400" dirty="0">
                <a:solidFill>
                  <a:srgbClr val="FFFF00"/>
                </a:solidFill>
              </a:rPr>
              <a:t>., JVSTB </a:t>
            </a:r>
            <a:r>
              <a:rPr lang="en-US" sz="1400" b="1" dirty="0">
                <a:solidFill>
                  <a:srgbClr val="FFFF00"/>
                </a:solidFill>
              </a:rPr>
              <a:t>39</a:t>
            </a:r>
            <a:r>
              <a:rPr lang="en-US" sz="1400" dirty="0">
                <a:solidFill>
                  <a:srgbClr val="FFFF00"/>
                </a:solidFill>
              </a:rPr>
              <a:t>, 052201 (2021).</a:t>
            </a:r>
          </a:p>
          <a:p>
            <a:r>
              <a:rPr lang="en-US" sz="1400" dirty="0">
                <a:solidFill>
                  <a:srgbClr val="FFFF00"/>
                </a:solidFill>
              </a:rPr>
              <a:t>E. Baron et al., Phys. Rev. Mater. </a:t>
            </a:r>
            <a:r>
              <a:rPr lang="en-US" sz="1400" b="1" dirty="0">
                <a:solidFill>
                  <a:srgbClr val="FFFF00"/>
                </a:solidFill>
              </a:rPr>
              <a:t>3</a:t>
            </a:r>
            <a:r>
              <a:rPr lang="en-US" sz="1400" dirty="0">
                <a:solidFill>
                  <a:srgbClr val="FFFF00"/>
                </a:solidFill>
              </a:rPr>
              <a:t>, 104603 (2019).</a:t>
            </a:r>
          </a:p>
        </p:txBody>
      </p:sp>
      <p:pic>
        <p:nvPicPr>
          <p:cNvPr id="17" name="Picture 16">
            <a:extLst>
              <a:ext uri="{FF2B5EF4-FFF2-40B4-BE49-F238E27FC236}">
                <a16:creationId xmlns:a16="http://schemas.microsoft.com/office/drawing/2014/main" id="{F1196C29-8B24-52A9-800C-E2D5ACEBEA08}"/>
              </a:ext>
            </a:extLst>
          </p:cNvPr>
          <p:cNvPicPr>
            <a:picLocks noChangeAspect="1"/>
          </p:cNvPicPr>
          <p:nvPr/>
        </p:nvPicPr>
        <p:blipFill>
          <a:blip r:embed="rId5"/>
          <a:srcRect r="22554" b="19859"/>
          <a:stretch/>
        </p:blipFill>
        <p:spPr>
          <a:xfrm>
            <a:off x="4432492" y="1207268"/>
            <a:ext cx="4635817" cy="2871247"/>
          </a:xfrm>
          <a:prstGeom prst="rect">
            <a:avLst/>
          </a:prstGeom>
        </p:spPr>
      </p:pic>
      <p:sp>
        <p:nvSpPr>
          <p:cNvPr id="18" name="TextBox 17">
            <a:extLst>
              <a:ext uri="{FF2B5EF4-FFF2-40B4-BE49-F238E27FC236}">
                <a16:creationId xmlns:a16="http://schemas.microsoft.com/office/drawing/2014/main" id="{4ECF2DCB-F811-5F5B-77C0-324CE97F1E44}"/>
              </a:ext>
            </a:extLst>
          </p:cNvPr>
          <p:cNvSpPr txBox="1"/>
          <p:nvPr/>
        </p:nvSpPr>
        <p:spPr>
          <a:xfrm>
            <a:off x="5171818" y="1706410"/>
            <a:ext cx="880369" cy="830997"/>
          </a:xfrm>
          <a:prstGeom prst="rect">
            <a:avLst/>
          </a:prstGeom>
          <a:solidFill>
            <a:srgbClr val="FFFF00"/>
          </a:solidFill>
        </p:spPr>
        <p:txBody>
          <a:bodyPr wrap="none" rtlCol="0">
            <a:spAutoFit/>
          </a:bodyPr>
          <a:lstStyle/>
          <a:p>
            <a:r>
              <a:rPr lang="en-US" sz="2400" dirty="0" err="1"/>
              <a:t>GaN</a:t>
            </a:r>
            <a:endParaRPr lang="en-US" sz="2400" dirty="0"/>
          </a:p>
          <a:p>
            <a:r>
              <a:rPr lang="en-US" sz="2400" dirty="0"/>
              <a:t>300 K</a:t>
            </a:r>
          </a:p>
        </p:txBody>
      </p:sp>
      <p:grpSp>
        <p:nvGrpSpPr>
          <p:cNvPr id="23" name="Group 22">
            <a:extLst>
              <a:ext uri="{FF2B5EF4-FFF2-40B4-BE49-F238E27FC236}">
                <a16:creationId xmlns:a16="http://schemas.microsoft.com/office/drawing/2014/main" id="{0BCB4555-4ECA-19BC-03E1-9B52C055D0A8}"/>
              </a:ext>
            </a:extLst>
          </p:cNvPr>
          <p:cNvGrpSpPr/>
          <p:nvPr/>
        </p:nvGrpSpPr>
        <p:grpSpPr>
          <a:xfrm>
            <a:off x="5370285" y="482565"/>
            <a:ext cx="2904920" cy="879765"/>
            <a:chOff x="5370285" y="496035"/>
            <a:chExt cx="2904920" cy="879765"/>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B3BFC89-289E-326F-3B90-139E4776F923}"/>
                    </a:ext>
                  </a:extLst>
                </p:cNvPr>
                <p:cNvSpPr txBox="1"/>
                <p:nvPr/>
              </p:nvSpPr>
              <p:spPr>
                <a:xfrm>
                  <a:off x="5370285" y="496035"/>
                  <a:ext cx="2904920" cy="554319"/>
                </a:xfrm>
                <a:prstGeom prst="rect">
                  <a:avLst/>
                </a:prstGeom>
                <a:solidFill>
                  <a:srgbClr val="FFC0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𝑖</m:t>
                        </m:r>
                        <m:r>
                          <a:rPr lang="en-US" sz="1600" b="0" i="1" smtClean="0">
                            <a:latin typeface="Cambria Math" panose="02040503050406030204" pitchFamily="18" charset="0"/>
                            <a:ea typeface="Cambria Math" panose="02040503050406030204" pitchFamily="18" charset="0"/>
                          </a:rPr>
                          <m:t>𝛾𝜔</m:t>
                        </m:r>
                        <m:r>
                          <a:rPr lang="en-US" sz="1600" b="0" i="1" smtClean="0">
                            <a:latin typeface="Cambria Math" panose="02040503050406030204" pitchFamily="18" charset="0"/>
                            <a:ea typeface="Cambria Math" panose="02040503050406030204" pitchFamily="18" charset="0"/>
                          </a:rPr>
                          <m:t>=</m:t>
                        </m:r>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𝜔</m:t>
                            </m:r>
                          </m:e>
                          <m:sub>
                            <m:r>
                              <a:rPr lang="en-US" sz="1600" b="0" i="1" smtClean="0">
                                <a:latin typeface="Cambria Math" panose="02040503050406030204" pitchFamily="18" charset="0"/>
                                <a:ea typeface="Cambria Math" panose="02040503050406030204" pitchFamily="18" charset="0"/>
                              </a:rPr>
                              <m:t>𝑇𝑂</m:t>
                            </m:r>
                          </m:sub>
                          <m:sup>
                            <m:r>
                              <a:rPr lang="en-US" sz="1600" b="0" i="1" smtClean="0">
                                <a:latin typeface="Cambria Math" panose="02040503050406030204" pitchFamily="18" charset="0"/>
                                <a:ea typeface="Cambria Math" panose="02040503050406030204" pitchFamily="18" charset="0"/>
                              </a:rPr>
                              <m:t>2</m:t>
                            </m:r>
                          </m:sup>
                        </m:sSubSup>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𝜀</m:t>
                            </m:r>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𝜀</m:t>
                                </m:r>
                              </m:e>
                              <m:sub>
                                <m:r>
                                  <a:rPr lang="en-US" sz="1600" b="0" i="1" smtClean="0">
                                    <a:latin typeface="Cambria Math" panose="02040503050406030204" pitchFamily="18" charset="0"/>
                                    <a:ea typeface="Cambria Math" panose="02040503050406030204" pitchFamily="18" charset="0"/>
                                  </a:rPr>
                                  <m:t>𝑠</m:t>
                                </m:r>
                              </m:sub>
                            </m:sSub>
                          </m:num>
                          <m:den>
                            <m:r>
                              <a:rPr lang="en-US" sz="1600" b="0" i="1" smtClean="0">
                                <a:latin typeface="Cambria Math" panose="02040503050406030204" pitchFamily="18" charset="0"/>
                                <a:ea typeface="Cambria Math" panose="02040503050406030204" pitchFamily="18" charset="0"/>
                              </a:rPr>
                              <m:t>𝜀</m:t>
                            </m:r>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𝜀</m:t>
                                </m:r>
                              </m:e>
                              <m:sub>
                                <m:r>
                                  <a:rPr lang="en-US" sz="1600" b="0" i="1" smtClean="0">
                                    <a:latin typeface="Cambria Math" panose="02040503050406030204" pitchFamily="18" charset="0"/>
                                    <a:ea typeface="Cambria Math" panose="02040503050406030204" pitchFamily="18" charset="0"/>
                                  </a:rPr>
                                  <m:t>∞</m:t>
                                </m:r>
                              </m:sub>
                            </m:sSub>
                          </m:den>
                        </m:f>
                        <m:r>
                          <a:rPr lang="en-US" sz="1600" b="0" i="1" smtClean="0">
                            <a:latin typeface="Cambria Math" panose="02040503050406030204" pitchFamily="18" charset="0"/>
                            <a:ea typeface="Cambria Math" panose="02040503050406030204" pitchFamily="18" charset="0"/>
                          </a:rPr>
                          <m:t>−</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𝜔</m:t>
                            </m:r>
                          </m:e>
                          <m:sup>
                            <m:r>
                              <a:rPr lang="en-US" sz="1600" b="0" i="1" smtClean="0">
                                <a:latin typeface="Cambria Math" panose="02040503050406030204" pitchFamily="18" charset="0"/>
                                <a:ea typeface="Cambria Math" panose="02040503050406030204" pitchFamily="18" charset="0"/>
                              </a:rPr>
                              <m:t>2</m:t>
                            </m:r>
                          </m:sup>
                        </m:sSup>
                      </m:oMath>
                    </m:oMathPara>
                  </a14:m>
                  <a:endParaRPr lang="en-US" sz="1600" dirty="0"/>
                </a:p>
              </p:txBody>
            </p:sp>
          </mc:Choice>
          <mc:Fallback xmlns="">
            <p:sp>
              <p:nvSpPr>
                <p:cNvPr id="21" name="TextBox 20">
                  <a:extLst>
                    <a:ext uri="{FF2B5EF4-FFF2-40B4-BE49-F238E27FC236}">
                      <a16:creationId xmlns:a16="http://schemas.microsoft.com/office/drawing/2014/main" id="{5B3BFC89-289E-326F-3B90-139E4776F923}"/>
                    </a:ext>
                  </a:extLst>
                </p:cNvPr>
                <p:cNvSpPr txBox="1">
                  <a:spLocks noRot="1" noChangeAspect="1" noMove="1" noResize="1" noEditPoints="1" noAdjustHandles="1" noChangeArrowheads="1" noChangeShapeType="1" noTextEdit="1"/>
                </p:cNvSpPr>
                <p:nvPr/>
              </p:nvSpPr>
              <p:spPr>
                <a:xfrm>
                  <a:off x="5370285" y="496035"/>
                  <a:ext cx="2904920" cy="554319"/>
                </a:xfrm>
                <a:prstGeom prst="rect">
                  <a:avLst/>
                </a:prstGeom>
                <a:blipFill>
                  <a:blip r:embed="rId6"/>
                  <a:stretch>
                    <a:fillRect/>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BE54F168-8DD2-D697-6EB1-C92F4D00379E}"/>
                </a:ext>
              </a:extLst>
            </p:cNvPr>
            <p:cNvSpPr txBox="1"/>
            <p:nvPr/>
          </p:nvSpPr>
          <p:spPr>
            <a:xfrm>
              <a:off x="5412134" y="1075718"/>
              <a:ext cx="2821222" cy="300082"/>
            </a:xfrm>
            <a:prstGeom prst="rect">
              <a:avLst/>
            </a:prstGeom>
            <a:noFill/>
          </p:spPr>
          <p:txBody>
            <a:bodyPr wrap="none" rtlCol="0">
              <a:spAutoFit/>
            </a:bodyPr>
            <a:lstStyle/>
            <a:p>
              <a:r>
                <a:rPr lang="en-US" dirty="0"/>
                <a:t>Difficult to evaluate because of noise.</a:t>
              </a:r>
            </a:p>
          </p:txBody>
        </p:sp>
      </p:grpSp>
      <p:sp>
        <p:nvSpPr>
          <p:cNvPr id="24" name="TextBox 23">
            <a:extLst>
              <a:ext uri="{FF2B5EF4-FFF2-40B4-BE49-F238E27FC236}">
                <a16:creationId xmlns:a16="http://schemas.microsoft.com/office/drawing/2014/main" id="{26DFAE09-E618-63A3-1295-7049A3003E89}"/>
              </a:ext>
            </a:extLst>
          </p:cNvPr>
          <p:cNvSpPr txBox="1"/>
          <p:nvPr/>
        </p:nvSpPr>
        <p:spPr>
          <a:xfrm>
            <a:off x="7818509" y="3009457"/>
            <a:ext cx="913392" cy="400110"/>
          </a:xfrm>
          <a:prstGeom prst="rect">
            <a:avLst/>
          </a:prstGeom>
          <a:solidFill>
            <a:srgbClr val="FFFF00"/>
          </a:solidFill>
        </p:spPr>
        <p:txBody>
          <a:bodyPr wrap="none" rtlCol="0">
            <a:spAutoFit/>
          </a:bodyPr>
          <a:lstStyle/>
          <a:p>
            <a:r>
              <a:rPr lang="en-US" sz="2000" dirty="0" err="1">
                <a:latin typeface="Symbol" panose="05050102010706020507" pitchFamily="18" charset="2"/>
              </a:rPr>
              <a:t>g</a:t>
            </a:r>
            <a:r>
              <a:rPr lang="en-US" sz="2000" baseline="-25000" dirty="0" err="1"/>
              <a:t>TO</a:t>
            </a:r>
            <a:r>
              <a:rPr lang="en-US" sz="2000" dirty="0"/>
              <a:t>&gt;</a:t>
            </a:r>
            <a:r>
              <a:rPr lang="en-US" sz="2000" dirty="0" err="1">
                <a:latin typeface="Symbol" panose="05050102010706020507" pitchFamily="18" charset="2"/>
              </a:rPr>
              <a:t>g</a:t>
            </a:r>
            <a:r>
              <a:rPr lang="en-US" sz="2000" baseline="-25000" dirty="0" err="1"/>
              <a:t>LO</a:t>
            </a:r>
            <a:endParaRPr lang="en-US" sz="2000" baseline="-25000" dirty="0"/>
          </a:p>
        </p:txBody>
      </p:sp>
      <p:sp>
        <p:nvSpPr>
          <p:cNvPr id="25" name="TextBox 24">
            <a:extLst>
              <a:ext uri="{FF2B5EF4-FFF2-40B4-BE49-F238E27FC236}">
                <a16:creationId xmlns:a16="http://schemas.microsoft.com/office/drawing/2014/main" id="{1E526308-4FDF-C194-4639-CF13D61B6C70}"/>
              </a:ext>
            </a:extLst>
          </p:cNvPr>
          <p:cNvSpPr txBox="1"/>
          <p:nvPr/>
        </p:nvSpPr>
        <p:spPr>
          <a:xfrm>
            <a:off x="3182692" y="3009457"/>
            <a:ext cx="913392" cy="400110"/>
          </a:xfrm>
          <a:prstGeom prst="rect">
            <a:avLst/>
          </a:prstGeom>
          <a:solidFill>
            <a:srgbClr val="FFFF00"/>
          </a:solidFill>
        </p:spPr>
        <p:txBody>
          <a:bodyPr wrap="none" rtlCol="0">
            <a:spAutoFit/>
          </a:bodyPr>
          <a:lstStyle/>
          <a:p>
            <a:r>
              <a:rPr lang="en-US" sz="2000" dirty="0" err="1">
                <a:latin typeface="Symbol" panose="05050102010706020507" pitchFamily="18" charset="2"/>
              </a:rPr>
              <a:t>g</a:t>
            </a:r>
            <a:r>
              <a:rPr lang="en-US" sz="2000" baseline="-25000" dirty="0" err="1"/>
              <a:t>TO</a:t>
            </a:r>
            <a:r>
              <a:rPr lang="en-US" sz="2000" dirty="0"/>
              <a:t>&gt;</a:t>
            </a:r>
            <a:r>
              <a:rPr lang="en-US" sz="2000" dirty="0" err="1">
                <a:latin typeface="Symbol" panose="05050102010706020507" pitchFamily="18" charset="2"/>
              </a:rPr>
              <a:t>g</a:t>
            </a:r>
            <a:r>
              <a:rPr lang="en-US" sz="2000" baseline="-25000" dirty="0" err="1"/>
              <a:t>LO</a:t>
            </a:r>
            <a:endParaRPr lang="en-US" sz="2000" baseline="-25000" dirty="0"/>
          </a:p>
        </p:txBody>
      </p:sp>
    </p:spTree>
    <p:extLst>
      <p:ext uri="{BB962C8B-B14F-4D97-AF65-F5344CB8AC3E}">
        <p14:creationId xmlns:p14="http://schemas.microsoft.com/office/powerpoint/2010/main" val="2952393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8D4F5-C9A8-5F66-0610-5EF6EE4237CD}"/>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1927ADC-D443-48BE-1C74-7949A4C26444}"/>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72E26B4D-76C9-4FC5-C2B3-EC0E88095DF8}"/>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Frequency-Dependent Decay Rate: TO-LO</a:t>
            </a:r>
            <a:endParaRPr lang="en-US" sz="2400" dirty="0"/>
          </a:p>
        </p:txBody>
      </p:sp>
      <p:sp>
        <p:nvSpPr>
          <p:cNvPr id="2" name="Slide Number Placeholder 1">
            <a:extLst>
              <a:ext uri="{FF2B5EF4-FFF2-40B4-BE49-F238E27FC236}">
                <a16:creationId xmlns:a16="http://schemas.microsoft.com/office/drawing/2014/main" id="{7039EF57-9CBA-0F36-28E1-3E7F80EF7B62}"/>
              </a:ext>
            </a:extLst>
          </p:cNvPr>
          <p:cNvSpPr>
            <a:spLocks noGrp="1"/>
          </p:cNvSpPr>
          <p:nvPr>
            <p:ph type="sldNum" sz="quarter" idx="4"/>
          </p:nvPr>
        </p:nvSpPr>
        <p:spPr/>
        <p:txBody>
          <a:bodyPr/>
          <a:lstStyle/>
          <a:p>
            <a:fld id="{76B34050-BECC-48C9-9AC3-879728755A1B}" type="slidenum">
              <a:rPr lang="en-US" smtClean="0"/>
              <a:pPr/>
              <a:t>19</a:t>
            </a:fld>
            <a:endParaRPr lang="en-US" dirty="0"/>
          </a:p>
        </p:txBody>
      </p:sp>
      <p:sp>
        <p:nvSpPr>
          <p:cNvPr id="5" name="TextBox 4">
            <a:extLst>
              <a:ext uri="{FF2B5EF4-FFF2-40B4-BE49-F238E27FC236}">
                <a16:creationId xmlns:a16="http://schemas.microsoft.com/office/drawing/2014/main" id="{1F08226A-7198-FEAC-5F7F-2D65604F6804}"/>
              </a:ext>
            </a:extLst>
          </p:cNvPr>
          <p:cNvSpPr txBox="1"/>
          <p:nvPr/>
        </p:nvSpPr>
        <p:spPr>
          <a:xfrm>
            <a:off x="3678858" y="4324214"/>
            <a:ext cx="4027385" cy="830997"/>
          </a:xfrm>
          <a:prstGeom prst="rect">
            <a:avLst/>
          </a:prstGeom>
          <a:noFill/>
        </p:spPr>
        <p:txBody>
          <a:bodyPr wrap="none" rtlCol="0">
            <a:spAutoFit/>
          </a:bodyPr>
          <a:lstStyle/>
          <a:p>
            <a:r>
              <a:rPr lang="en-US" sz="1200" b="0" i="0" u="none" strike="noStrike" baseline="0" dirty="0" err="1">
                <a:solidFill>
                  <a:srgbClr val="FFFF00"/>
                </a:solidFill>
                <a:latin typeface="AdvOT3c2d9f11"/>
              </a:rPr>
              <a:t>Berreman</a:t>
            </a:r>
            <a:r>
              <a:rPr lang="en-US" sz="1200" b="0" i="0" u="none" strike="noStrike" baseline="0" dirty="0">
                <a:solidFill>
                  <a:srgbClr val="FFFF00"/>
                </a:solidFill>
                <a:latin typeface="AdvOT3c2d9f11"/>
              </a:rPr>
              <a:t> and </a:t>
            </a:r>
            <a:r>
              <a:rPr lang="en-US" sz="1200" b="0" i="0" u="none" strike="noStrike" baseline="0" dirty="0" err="1">
                <a:solidFill>
                  <a:srgbClr val="FFFF00"/>
                </a:solidFill>
                <a:latin typeface="AdvOT3c2d9f11"/>
              </a:rPr>
              <a:t>Unterwald</a:t>
            </a:r>
            <a:r>
              <a:rPr lang="en-US" sz="1200" b="0" i="0" u="none" strike="noStrike" baseline="0" dirty="0">
                <a:solidFill>
                  <a:srgbClr val="FFFF00"/>
                </a:solidFill>
                <a:latin typeface="AdvOT3c2d9f11"/>
              </a:rPr>
              <a:t>, Phys. Rev. </a:t>
            </a:r>
            <a:r>
              <a:rPr lang="en-US" sz="1200" b="1" i="0" u="none" strike="noStrike" baseline="0" dirty="0">
                <a:solidFill>
                  <a:srgbClr val="FFFF00"/>
                </a:solidFill>
                <a:latin typeface="AdvOTd40fda3b.B"/>
              </a:rPr>
              <a:t>174</a:t>
            </a:r>
            <a:r>
              <a:rPr lang="en-US" sz="1200" b="0" i="0" u="none" strike="noStrike" baseline="0" dirty="0">
                <a:solidFill>
                  <a:srgbClr val="FFFF00"/>
                </a:solidFill>
                <a:latin typeface="AdvOT3c2d9f11"/>
              </a:rPr>
              <a:t>, 791 (1968)</a:t>
            </a:r>
          </a:p>
          <a:p>
            <a:pPr algn="l"/>
            <a:r>
              <a:rPr lang="fr-FR" sz="1200" b="0" i="0" u="none" strike="noStrike" baseline="0" dirty="0" err="1">
                <a:solidFill>
                  <a:srgbClr val="FFFF00"/>
                </a:solidFill>
                <a:latin typeface="AdvOT3c2d9f11"/>
              </a:rPr>
              <a:t>Lowndes</a:t>
            </a:r>
            <a:r>
              <a:rPr lang="fr-FR" sz="1200" b="0" i="0" u="none" strike="noStrike" baseline="0" dirty="0">
                <a:solidFill>
                  <a:srgbClr val="FFFF00"/>
                </a:solidFill>
                <a:latin typeface="AdvOT3c2d9f11"/>
              </a:rPr>
              <a:t>, Phys. </a:t>
            </a:r>
            <a:r>
              <a:rPr lang="fr-FR" sz="1200" b="0" i="0" u="none" strike="noStrike" baseline="0" dirty="0" err="1">
                <a:solidFill>
                  <a:srgbClr val="FFFF00"/>
                </a:solidFill>
                <a:latin typeface="AdvOT3c2d9f11"/>
              </a:rPr>
              <a:t>Rev</a:t>
            </a:r>
            <a:r>
              <a:rPr lang="fr-FR" sz="1200" b="0" i="0" u="none" strike="noStrike" baseline="0" dirty="0">
                <a:solidFill>
                  <a:srgbClr val="FFFF00"/>
                </a:solidFill>
                <a:latin typeface="AdvOT3c2d9f11"/>
              </a:rPr>
              <a:t>. B </a:t>
            </a:r>
            <a:r>
              <a:rPr lang="fr-FR" sz="1200" b="1" i="0" u="none" strike="noStrike" baseline="0" dirty="0">
                <a:solidFill>
                  <a:srgbClr val="FFFF00"/>
                </a:solidFill>
                <a:latin typeface="AdvOTd40fda3b.B"/>
              </a:rPr>
              <a:t>1</a:t>
            </a:r>
            <a:r>
              <a:rPr lang="fr-FR" sz="1200" b="0" i="0" u="none" strike="noStrike" baseline="0" dirty="0">
                <a:solidFill>
                  <a:srgbClr val="FFFF00"/>
                </a:solidFill>
                <a:latin typeface="AdvOT3c2d9f11"/>
              </a:rPr>
              <a:t>, 2754 (1970)</a:t>
            </a:r>
          </a:p>
          <a:p>
            <a:r>
              <a:rPr lang="en-US" sz="1200" b="0" i="0" u="none" strike="noStrike" baseline="0" dirty="0">
                <a:solidFill>
                  <a:srgbClr val="FFFF00"/>
                </a:solidFill>
                <a:latin typeface="AdvOT3c2d9f11"/>
              </a:rPr>
              <a:t>Gervais and </a:t>
            </a:r>
            <a:r>
              <a:rPr lang="en-US" sz="1200" b="0" i="0" u="none" strike="noStrike" baseline="0" dirty="0" err="1">
                <a:solidFill>
                  <a:srgbClr val="FFFF00"/>
                </a:solidFill>
                <a:latin typeface="AdvOT3c2d9f11"/>
              </a:rPr>
              <a:t>Piriou</a:t>
            </a:r>
            <a:r>
              <a:rPr lang="en-US" sz="1200" b="0" i="0" u="none" strike="noStrike" baseline="0" dirty="0">
                <a:solidFill>
                  <a:srgbClr val="FFFF00"/>
                </a:solidFill>
                <a:latin typeface="AdvOT3c2d9f11"/>
              </a:rPr>
              <a:t>, J. Phys. C Solid State Phys. </a:t>
            </a:r>
            <a:r>
              <a:rPr lang="en-US" sz="1200" b="1" i="0" u="none" strike="noStrike" baseline="0" dirty="0">
                <a:solidFill>
                  <a:srgbClr val="FFFF00"/>
                </a:solidFill>
                <a:latin typeface="AdvOTd40fda3b.B"/>
              </a:rPr>
              <a:t>7</a:t>
            </a:r>
            <a:r>
              <a:rPr lang="en-US" sz="1200" b="0" i="0" u="none" strike="noStrike" baseline="0" dirty="0">
                <a:solidFill>
                  <a:srgbClr val="FFFF00"/>
                </a:solidFill>
                <a:latin typeface="AdvOT3c2d9f11"/>
              </a:rPr>
              <a:t>, 2374 (1974).</a:t>
            </a:r>
            <a:r>
              <a:rPr lang="en-US" sz="1200" dirty="0">
                <a:solidFill>
                  <a:srgbClr val="FFFF00"/>
                </a:solidFill>
              </a:rPr>
              <a:t> </a:t>
            </a:r>
          </a:p>
          <a:p>
            <a:r>
              <a:rPr lang="en-US" sz="1200" dirty="0">
                <a:solidFill>
                  <a:srgbClr val="FFFF00"/>
                </a:solidFill>
              </a:rPr>
              <a:t>N. Samarasingha </a:t>
            </a:r>
            <a:r>
              <a:rPr lang="en-US" sz="1200" i="1" dirty="0">
                <a:solidFill>
                  <a:srgbClr val="FFFF00"/>
                </a:solidFill>
              </a:rPr>
              <a:t>et al</a:t>
            </a:r>
            <a:r>
              <a:rPr lang="en-US" sz="1200" dirty="0">
                <a:solidFill>
                  <a:srgbClr val="FFFF00"/>
                </a:solidFill>
              </a:rPr>
              <a:t>., JVSTB </a:t>
            </a:r>
            <a:r>
              <a:rPr lang="en-US" sz="1200" b="1" dirty="0">
                <a:solidFill>
                  <a:srgbClr val="FFFF00"/>
                </a:solidFill>
              </a:rPr>
              <a:t>39</a:t>
            </a:r>
            <a:r>
              <a:rPr lang="en-US" sz="1200" dirty="0">
                <a:solidFill>
                  <a:srgbClr val="FFFF00"/>
                </a:solidFill>
              </a:rPr>
              <a:t>, 052201 (2021).</a:t>
            </a:r>
          </a:p>
        </p:txBody>
      </p:sp>
      <p:pic>
        <p:nvPicPr>
          <p:cNvPr id="13" name="Picture 12">
            <a:extLst>
              <a:ext uri="{FF2B5EF4-FFF2-40B4-BE49-F238E27FC236}">
                <a16:creationId xmlns:a16="http://schemas.microsoft.com/office/drawing/2014/main" id="{DD8780C7-B115-5A30-D021-55F74BC358A3}"/>
              </a:ext>
            </a:extLst>
          </p:cNvPr>
          <p:cNvPicPr>
            <a:picLocks noChangeAspect="1"/>
          </p:cNvPicPr>
          <p:nvPr/>
        </p:nvPicPr>
        <p:blipFill>
          <a:blip r:embed="rId3"/>
          <a:srcRect r="22848" b="19577"/>
          <a:stretch/>
        </p:blipFill>
        <p:spPr>
          <a:xfrm>
            <a:off x="74072" y="1566471"/>
            <a:ext cx="4307824" cy="2717488"/>
          </a:xfrm>
          <a:prstGeom prst="rect">
            <a:avLst/>
          </a:prstGeom>
        </p:spPr>
      </p:pic>
      <p:sp>
        <p:nvSpPr>
          <p:cNvPr id="14" name="TextBox 13">
            <a:extLst>
              <a:ext uri="{FF2B5EF4-FFF2-40B4-BE49-F238E27FC236}">
                <a16:creationId xmlns:a16="http://schemas.microsoft.com/office/drawing/2014/main" id="{D849C7F8-5764-962B-DA1D-35F8BFD73B20}"/>
              </a:ext>
            </a:extLst>
          </p:cNvPr>
          <p:cNvSpPr txBox="1"/>
          <p:nvPr/>
        </p:nvSpPr>
        <p:spPr>
          <a:xfrm>
            <a:off x="568031" y="3503674"/>
            <a:ext cx="803425" cy="300082"/>
          </a:xfrm>
          <a:prstGeom prst="rect">
            <a:avLst/>
          </a:prstGeom>
          <a:noFill/>
        </p:spPr>
        <p:txBody>
          <a:bodyPr wrap="none" rtlCol="0">
            <a:spAutoFit/>
          </a:bodyPr>
          <a:lstStyle/>
          <a:p>
            <a:r>
              <a:rPr lang="en-US" dirty="0"/>
              <a:t>MSE=1.6</a:t>
            </a:r>
          </a:p>
        </p:txBody>
      </p:sp>
      <p:pic>
        <p:nvPicPr>
          <p:cNvPr id="16" name="Picture 15">
            <a:extLst>
              <a:ext uri="{FF2B5EF4-FFF2-40B4-BE49-F238E27FC236}">
                <a16:creationId xmlns:a16="http://schemas.microsoft.com/office/drawing/2014/main" id="{7598E5A1-2D5F-B60E-AF1C-C22202C0C242}"/>
              </a:ext>
            </a:extLst>
          </p:cNvPr>
          <p:cNvPicPr>
            <a:picLocks noChangeAspect="1"/>
          </p:cNvPicPr>
          <p:nvPr/>
        </p:nvPicPr>
        <p:blipFill>
          <a:blip r:embed="rId4"/>
          <a:srcRect r="22663" b="20437"/>
          <a:stretch/>
        </p:blipFill>
        <p:spPr>
          <a:xfrm>
            <a:off x="4727449" y="1566471"/>
            <a:ext cx="4318154" cy="2688429"/>
          </a:xfrm>
          <a:prstGeom prst="rect">
            <a:avLst/>
          </a:prstGeom>
        </p:spPr>
      </p:pic>
      <p:sp>
        <p:nvSpPr>
          <p:cNvPr id="17" name="TextBox 16">
            <a:extLst>
              <a:ext uri="{FF2B5EF4-FFF2-40B4-BE49-F238E27FC236}">
                <a16:creationId xmlns:a16="http://schemas.microsoft.com/office/drawing/2014/main" id="{327949EB-C5F5-0BE9-1894-36A33CA172A6}"/>
              </a:ext>
            </a:extLst>
          </p:cNvPr>
          <p:cNvSpPr txBox="1"/>
          <p:nvPr/>
        </p:nvSpPr>
        <p:spPr>
          <a:xfrm>
            <a:off x="5227117" y="3514303"/>
            <a:ext cx="803425" cy="300082"/>
          </a:xfrm>
          <a:prstGeom prst="rect">
            <a:avLst/>
          </a:prstGeom>
          <a:noFill/>
        </p:spPr>
        <p:txBody>
          <a:bodyPr wrap="none" rtlCol="0">
            <a:spAutoFit/>
          </a:bodyPr>
          <a:lstStyle/>
          <a:p>
            <a:r>
              <a:rPr lang="en-US" dirty="0"/>
              <a:t>MSE=1.2</a:t>
            </a:r>
          </a:p>
        </p:txBody>
      </p:sp>
      <p:sp>
        <p:nvSpPr>
          <p:cNvPr id="18" name="TextBox 17">
            <a:extLst>
              <a:ext uri="{FF2B5EF4-FFF2-40B4-BE49-F238E27FC236}">
                <a16:creationId xmlns:a16="http://schemas.microsoft.com/office/drawing/2014/main" id="{87371B4F-23EC-D99A-A5A3-02A19E44B7DD}"/>
              </a:ext>
            </a:extLst>
          </p:cNvPr>
          <p:cNvSpPr txBox="1"/>
          <p:nvPr/>
        </p:nvSpPr>
        <p:spPr>
          <a:xfrm>
            <a:off x="2917371" y="2641600"/>
            <a:ext cx="913392" cy="400110"/>
          </a:xfrm>
          <a:prstGeom prst="rect">
            <a:avLst/>
          </a:prstGeom>
          <a:solidFill>
            <a:srgbClr val="FFFF00"/>
          </a:solidFill>
        </p:spPr>
        <p:txBody>
          <a:bodyPr wrap="none" rtlCol="0">
            <a:spAutoFit/>
          </a:bodyPr>
          <a:lstStyle/>
          <a:p>
            <a:r>
              <a:rPr lang="en-US" sz="2000" dirty="0" err="1">
                <a:latin typeface="Symbol" panose="05050102010706020507" pitchFamily="18" charset="2"/>
              </a:rPr>
              <a:t>g</a:t>
            </a:r>
            <a:r>
              <a:rPr lang="en-US" sz="2000" baseline="-25000" dirty="0" err="1"/>
              <a:t>TO</a:t>
            </a:r>
            <a:r>
              <a:rPr lang="en-US" sz="2000" dirty="0"/>
              <a:t>=</a:t>
            </a:r>
            <a:r>
              <a:rPr lang="en-US" sz="2000" dirty="0" err="1">
                <a:latin typeface="Symbol" panose="05050102010706020507" pitchFamily="18" charset="2"/>
              </a:rPr>
              <a:t>g</a:t>
            </a:r>
            <a:r>
              <a:rPr lang="en-US" sz="2000" baseline="-25000" dirty="0" err="1"/>
              <a:t>LO</a:t>
            </a:r>
            <a:endParaRPr lang="en-US" sz="2000" baseline="-25000" dirty="0"/>
          </a:p>
        </p:txBody>
      </p:sp>
      <p:sp>
        <p:nvSpPr>
          <p:cNvPr id="19" name="TextBox 18">
            <a:extLst>
              <a:ext uri="{FF2B5EF4-FFF2-40B4-BE49-F238E27FC236}">
                <a16:creationId xmlns:a16="http://schemas.microsoft.com/office/drawing/2014/main" id="{D703BB23-4361-DD33-6BCA-1CECD6C0081A}"/>
              </a:ext>
            </a:extLst>
          </p:cNvPr>
          <p:cNvSpPr txBox="1"/>
          <p:nvPr/>
        </p:nvSpPr>
        <p:spPr>
          <a:xfrm>
            <a:off x="7706243" y="2593945"/>
            <a:ext cx="913392" cy="400110"/>
          </a:xfrm>
          <a:prstGeom prst="rect">
            <a:avLst/>
          </a:prstGeom>
          <a:solidFill>
            <a:srgbClr val="FFFF00"/>
          </a:solidFill>
        </p:spPr>
        <p:txBody>
          <a:bodyPr wrap="none" rtlCol="0">
            <a:spAutoFit/>
          </a:bodyPr>
          <a:lstStyle/>
          <a:p>
            <a:r>
              <a:rPr lang="en-US" sz="2000" dirty="0" err="1">
                <a:latin typeface="Symbol" panose="05050102010706020507" pitchFamily="18" charset="2"/>
              </a:rPr>
              <a:t>g</a:t>
            </a:r>
            <a:r>
              <a:rPr lang="en-US" sz="2000" baseline="-25000" dirty="0" err="1"/>
              <a:t>TO</a:t>
            </a:r>
            <a:r>
              <a:rPr lang="en-US" sz="2000" dirty="0"/>
              <a:t>&gt;</a:t>
            </a:r>
            <a:r>
              <a:rPr lang="en-US" sz="2000" dirty="0" err="1">
                <a:latin typeface="Symbol" panose="05050102010706020507" pitchFamily="18" charset="2"/>
              </a:rPr>
              <a:t>g</a:t>
            </a:r>
            <a:r>
              <a:rPr lang="en-US" sz="2000" baseline="-25000" dirty="0" err="1"/>
              <a:t>LO</a:t>
            </a:r>
            <a:endParaRPr lang="en-US" sz="2000" baseline="-25000" dirty="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8755465-23B7-2BA5-BA82-F29F71A5AB86}"/>
                  </a:ext>
                </a:extLst>
              </p:cNvPr>
              <p:cNvSpPr txBox="1"/>
              <p:nvPr/>
            </p:nvSpPr>
            <p:spPr>
              <a:xfrm>
                <a:off x="478971" y="948000"/>
                <a:ext cx="4311245" cy="481029"/>
              </a:xfrm>
              <a:prstGeom prst="rect">
                <a:avLst/>
              </a:prstGeom>
              <a:solidFill>
                <a:srgbClr val="FFC0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𝜀</m:t>
                      </m:r>
                      <m:d>
                        <m:dPr>
                          <m:ctrlPr>
                            <a:rPr lang="en-US" i="1" smtClean="0">
                              <a:latin typeface="Cambria Math" panose="02040503050406030204" pitchFamily="18" charset="0"/>
                              <a:ea typeface="Cambria Math" panose="02040503050406030204" pitchFamily="18" charset="0"/>
                            </a:rPr>
                          </m:ctrlPr>
                        </m:dPr>
                        <m:e>
                          <m:r>
                            <a:rPr lang="en-US" i="1" smtClean="0">
                              <a:latin typeface="Cambria Math" panose="02040503050406030204" pitchFamily="18" charset="0"/>
                              <a:ea typeface="Cambria Math" panose="02040503050406030204" pitchFamily="18" charset="0"/>
                            </a:rPr>
                            <m:t>𝜔</m:t>
                          </m:r>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m:t>
                          </m:r>
                        </m:sub>
                      </m:sSub>
                      <m:f>
                        <m:fPr>
                          <m:ctrlPr>
                            <a:rPr lang="en-US" b="0" i="1" smtClean="0">
                              <a:latin typeface="Cambria Math" panose="02040503050406030204" pitchFamily="18" charset="0"/>
                              <a:ea typeface="Cambria Math" panose="02040503050406030204" pitchFamily="18" charset="0"/>
                            </a:rPr>
                          </m:ctrlPr>
                        </m:fPr>
                        <m:num>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𝐿𝑂</m:t>
                              </m:r>
                            </m:sub>
                            <m:sup>
                              <m:r>
                                <a:rPr lang="en-US" b="0" i="1" smtClean="0">
                                  <a:latin typeface="Cambria Math" panose="02040503050406030204" pitchFamily="18" charset="0"/>
                                  <a:ea typeface="Cambria Math" panose="02040503050406030204" pitchFamily="18" charset="0"/>
                                </a:rPr>
                                <m:t>2</m:t>
                              </m:r>
                            </m:sup>
                          </m:sSub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𝜔</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ea typeface="Cambria Math" panose="02040503050406030204" pitchFamily="18" charset="0"/>
                                </a:rPr>
                                <m:t>𝐿𝑂</m:t>
                              </m:r>
                            </m:sub>
                          </m:sSub>
                          <m:r>
                            <a:rPr lang="en-US" b="0" i="1" smtClean="0">
                              <a:latin typeface="Cambria Math" panose="02040503050406030204" pitchFamily="18" charset="0"/>
                              <a:ea typeface="Cambria Math" panose="02040503050406030204" pitchFamily="18" charset="0"/>
                            </a:rPr>
                            <m:t>𝜔</m:t>
                          </m:r>
                        </m:num>
                        <m:den>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𝑇𝑂</m:t>
                              </m:r>
                            </m:sub>
                            <m:sup>
                              <m:r>
                                <a:rPr lang="en-US" b="0" i="1" smtClean="0">
                                  <a:latin typeface="Cambria Math" panose="02040503050406030204" pitchFamily="18" charset="0"/>
                                  <a:ea typeface="Cambria Math" panose="02040503050406030204" pitchFamily="18" charset="0"/>
                                </a:rPr>
                                <m:t>2</m:t>
                              </m:r>
                            </m:sup>
                          </m:sSub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𝜔</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ea typeface="Cambria Math" panose="02040503050406030204" pitchFamily="18" charset="0"/>
                                </a:rPr>
                                <m:t>𝑇𝑂</m:t>
                              </m:r>
                            </m:sub>
                          </m:sSub>
                          <m:r>
                            <a:rPr lang="en-US" b="0" i="1" smtClean="0">
                              <a:latin typeface="Cambria Math" panose="02040503050406030204" pitchFamily="18" charset="0"/>
                              <a:ea typeface="Cambria Math" panose="02040503050406030204" pitchFamily="18" charset="0"/>
                            </a:rPr>
                            <m:t>𝜔</m:t>
                          </m:r>
                        </m:den>
                      </m:f>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i="1">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m:t>
                      </m:r>
                      <m:f>
                        <m:fPr>
                          <m:ctrlPr>
                            <a:rPr lang="en-US" sz="1400" i="1" kern="0">
                              <a:solidFill>
                                <a:sysClr val="windowText" lastClr="000000"/>
                              </a:solidFill>
                              <a:latin typeface="Cambria Math" panose="02040503050406030204" pitchFamily="18" charset="0"/>
                              <a:sym typeface="Arial"/>
                            </a:rPr>
                          </m:ctrlPr>
                        </m:fPr>
                        <m:num>
                          <m:d>
                            <m:dPr>
                              <m:ctrlPr>
                                <a:rPr lang="en-US" sz="1400" i="1" kern="0" smtClean="0">
                                  <a:solidFill>
                                    <a:sysClr val="windowText" lastClr="000000"/>
                                  </a:solidFill>
                                  <a:latin typeface="Cambria Math" panose="02040503050406030204" pitchFamily="18" charset="0"/>
                                  <a:sym typeface="Arial"/>
                                </a:rPr>
                              </m:ctrlPr>
                            </m:dPr>
                            <m:e>
                              <m:r>
                                <a:rPr lang="en-US" sz="1400" b="0" i="1" kern="0" smtClean="0">
                                  <a:solidFill>
                                    <a:sysClr val="windowText" lastClr="000000"/>
                                  </a:solidFill>
                                  <a:latin typeface="Cambria Math" panose="02040503050406030204" pitchFamily="18" charset="0"/>
                                  <a:sym typeface="Arial"/>
                                </a:rPr>
                                <m:t>𝐴</m:t>
                              </m:r>
                              <m:r>
                                <a:rPr lang="en-US" sz="1400" b="0" i="1" kern="0" smtClean="0">
                                  <a:solidFill>
                                    <a:sysClr val="windowText" lastClr="000000"/>
                                  </a:solidFill>
                                  <a:latin typeface="Cambria Math" panose="02040503050406030204" pitchFamily="18" charset="0"/>
                                  <a:sym typeface="Arial"/>
                                </a:rPr>
                                <m:t>−</m:t>
                              </m:r>
                              <m:r>
                                <a:rPr lang="en-US" sz="1400" b="0" i="1" kern="0" smtClean="0">
                                  <a:solidFill>
                                    <a:sysClr val="windowText" lastClr="000000"/>
                                  </a:solidFill>
                                  <a:latin typeface="Cambria Math" panose="02040503050406030204" pitchFamily="18" charset="0"/>
                                  <a:sym typeface="Arial"/>
                                </a:rPr>
                                <m:t>𝑖𝐵</m:t>
                              </m:r>
                              <m:r>
                                <a:rPr lang="en-US" sz="1400" b="0" i="1" kern="0" smtClean="0">
                                  <a:solidFill>
                                    <a:sysClr val="windowText" lastClr="000000"/>
                                  </a:solidFill>
                                  <a:latin typeface="Cambria Math" panose="02040503050406030204" pitchFamily="18" charset="0"/>
                                  <a:ea typeface="Cambria Math" panose="02040503050406030204" pitchFamily="18" charset="0"/>
                                  <a:sym typeface="Arial"/>
                                </a:rPr>
                                <m:t>𝜔</m:t>
                              </m:r>
                            </m:e>
                          </m:d>
                          <m:sSubSup>
                            <m:sSubSupPr>
                              <m:ctrlPr>
                                <a:rPr lang="en-US" sz="1400" i="1" kern="0">
                                  <a:solidFill>
                                    <a:sysClr val="windowText" lastClr="000000"/>
                                  </a:solidFill>
                                  <a:latin typeface="Cambria Math" panose="02040503050406030204" pitchFamily="18" charset="0"/>
                                  <a:sym typeface="Arial"/>
                                </a:rPr>
                              </m:ctrlPr>
                            </m:sSubSupPr>
                            <m:e>
                              <m:r>
                                <a:rPr lang="en-US" sz="1400" i="1" kern="0" smtClean="0">
                                  <a:solidFill>
                                    <a:sysClr val="windowText" lastClr="000000"/>
                                  </a:solidFill>
                                  <a:latin typeface="Cambria Math" panose="02040503050406030204" pitchFamily="18" charset="0"/>
                                  <a:ea typeface="Cambria Math" panose="02040503050406030204" pitchFamily="18" charset="0"/>
                                  <a:sym typeface="Arial"/>
                                </a:rPr>
                                <m:t>𝜔</m:t>
                              </m:r>
                            </m:e>
                            <m:sub>
                              <m:r>
                                <a:rPr lang="en-US" sz="1400" b="0" i="1" kern="0" smtClean="0">
                                  <a:solidFill>
                                    <a:sysClr val="windowText" lastClr="000000"/>
                                  </a:solidFill>
                                  <a:latin typeface="Cambria Math" panose="02040503050406030204" pitchFamily="18" charset="0"/>
                                  <a:sym typeface="Arial"/>
                                </a:rPr>
                                <m:t>𝑇𝑂</m:t>
                              </m:r>
                            </m:sub>
                            <m:sup>
                              <m:r>
                                <a:rPr lang="en-US" sz="1400" i="1" kern="0">
                                  <a:solidFill>
                                    <a:sysClr val="windowText" lastClr="000000"/>
                                  </a:solidFill>
                                  <a:latin typeface="Cambria Math" panose="02040503050406030204" pitchFamily="18" charset="0"/>
                                  <a:sym typeface="Arial"/>
                                </a:rPr>
                                <m:t>2</m:t>
                              </m:r>
                            </m:sup>
                          </m:sSubSup>
                        </m:num>
                        <m:den>
                          <m:sSubSup>
                            <m:sSubSupPr>
                              <m:ctrlPr>
                                <a:rPr lang="en-US" sz="1400" i="1" kern="0">
                                  <a:solidFill>
                                    <a:sysClr val="windowText" lastClr="000000"/>
                                  </a:solidFill>
                                  <a:latin typeface="Cambria Math" panose="02040503050406030204" pitchFamily="18" charset="0"/>
                                  <a:sym typeface="Arial"/>
                                </a:rPr>
                              </m:ctrlPr>
                            </m:sSubSupPr>
                            <m:e>
                              <m:r>
                                <a:rPr lang="en-US" sz="1400" i="1" kern="0" smtClean="0">
                                  <a:solidFill>
                                    <a:sysClr val="windowText" lastClr="000000"/>
                                  </a:solidFill>
                                  <a:latin typeface="Cambria Math" panose="02040503050406030204" pitchFamily="18" charset="0"/>
                                  <a:ea typeface="Cambria Math" panose="02040503050406030204" pitchFamily="18" charset="0"/>
                                  <a:sym typeface="Arial"/>
                                </a:rPr>
                                <m:t>𝜔</m:t>
                              </m:r>
                            </m:e>
                            <m:sub>
                              <m:r>
                                <a:rPr lang="en-US" sz="1400" b="0" i="1" kern="0" smtClean="0">
                                  <a:solidFill>
                                    <a:sysClr val="windowText" lastClr="000000"/>
                                  </a:solidFill>
                                  <a:latin typeface="Cambria Math" panose="02040503050406030204" pitchFamily="18" charset="0"/>
                                  <a:sym typeface="Arial"/>
                                </a:rPr>
                                <m:t>𝑇𝑂</m:t>
                              </m:r>
                            </m:sub>
                            <m:sup>
                              <m:r>
                                <a:rPr lang="en-US" sz="1400" i="1" kern="0">
                                  <a:solidFill>
                                    <a:sysClr val="windowText" lastClr="000000"/>
                                  </a:solidFill>
                                  <a:latin typeface="Cambria Math" panose="02040503050406030204" pitchFamily="18" charset="0"/>
                                  <a:sym typeface="Arial"/>
                                </a:rPr>
                                <m:t>2</m:t>
                              </m:r>
                            </m:sup>
                          </m:sSubSup>
                          <m:r>
                            <a:rPr lang="en-US" sz="1400" i="1" kern="0">
                              <a:solidFill>
                                <a:sysClr val="windowText" lastClr="000000"/>
                              </a:solidFill>
                              <a:latin typeface="Cambria Math" panose="02040503050406030204" pitchFamily="18" charset="0"/>
                              <a:sym typeface="Arial"/>
                            </a:rPr>
                            <m:t>−</m:t>
                          </m:r>
                          <m:sSup>
                            <m:sSupPr>
                              <m:ctrlPr>
                                <a:rPr lang="en-US" sz="1400" i="1" kern="0">
                                  <a:solidFill>
                                    <a:sysClr val="windowText" lastClr="000000"/>
                                  </a:solidFill>
                                  <a:latin typeface="Cambria Math" panose="02040503050406030204" pitchFamily="18" charset="0"/>
                                  <a:sym typeface="Arial"/>
                                </a:rPr>
                              </m:ctrlPr>
                            </m:sSupPr>
                            <m:e>
                              <m:r>
                                <a:rPr lang="en-US" sz="1400" i="1" kern="0" smtClean="0">
                                  <a:solidFill>
                                    <a:sysClr val="windowText" lastClr="000000"/>
                                  </a:solidFill>
                                  <a:latin typeface="Cambria Math" panose="02040503050406030204" pitchFamily="18" charset="0"/>
                                  <a:ea typeface="Cambria Math" panose="02040503050406030204" pitchFamily="18" charset="0"/>
                                  <a:sym typeface="Arial"/>
                                </a:rPr>
                                <m:t>𝜔</m:t>
                              </m:r>
                            </m:e>
                            <m:sup>
                              <m:r>
                                <a:rPr lang="en-US" sz="1400" i="1" kern="0">
                                  <a:solidFill>
                                    <a:sysClr val="windowText" lastClr="000000"/>
                                  </a:solidFill>
                                  <a:latin typeface="Cambria Math" panose="02040503050406030204" pitchFamily="18" charset="0"/>
                                  <a:sym typeface="Arial"/>
                                </a:rPr>
                                <m:t>2</m:t>
                              </m:r>
                            </m:sup>
                          </m:sSup>
                          <m:r>
                            <a:rPr lang="en-US" sz="1400" i="1" kern="0">
                              <a:solidFill>
                                <a:sysClr val="windowText" lastClr="000000"/>
                              </a:solidFill>
                              <a:latin typeface="Cambria Math" panose="02040503050406030204" pitchFamily="18" charset="0"/>
                              <a:sym typeface="Arial"/>
                            </a:rPr>
                            <m:t>−</m:t>
                          </m:r>
                          <m:r>
                            <a:rPr lang="en-US" sz="1400" i="1" kern="0">
                              <a:solidFill>
                                <a:sysClr val="windowText" lastClr="000000"/>
                              </a:solidFill>
                              <a:latin typeface="Cambria Math" panose="02040503050406030204" pitchFamily="18" charset="0"/>
                              <a:sym typeface="Arial"/>
                            </a:rPr>
                            <m:t>𝑖</m:t>
                          </m:r>
                          <m:sSub>
                            <m:sSubPr>
                              <m:ctrlPr>
                                <a:rPr lang="en-US" sz="1400" i="1" kern="0" smtClean="0">
                                  <a:solidFill>
                                    <a:sysClr val="windowText" lastClr="000000"/>
                                  </a:solidFill>
                                  <a:latin typeface="Cambria Math" panose="02040503050406030204" pitchFamily="18" charset="0"/>
                                  <a:sym typeface="Arial"/>
                                </a:rPr>
                              </m:ctrlPr>
                            </m:sSubPr>
                            <m:e>
                              <m:r>
                                <a:rPr lang="en-US" sz="1400" i="1" kern="0" smtClean="0">
                                  <a:solidFill>
                                    <a:sysClr val="windowText" lastClr="000000"/>
                                  </a:solidFill>
                                  <a:latin typeface="Cambria Math" panose="02040503050406030204" pitchFamily="18" charset="0"/>
                                  <a:ea typeface="Cambria Math" panose="02040503050406030204" pitchFamily="18" charset="0"/>
                                  <a:sym typeface="Arial"/>
                                </a:rPr>
                                <m:t>𝛾</m:t>
                              </m:r>
                            </m:e>
                            <m:sub>
                              <m:r>
                                <a:rPr lang="en-US" sz="1400" b="0" i="1" kern="0" smtClean="0">
                                  <a:solidFill>
                                    <a:sysClr val="windowText" lastClr="000000"/>
                                  </a:solidFill>
                                  <a:latin typeface="Cambria Math" panose="02040503050406030204" pitchFamily="18" charset="0"/>
                                  <a:sym typeface="Arial"/>
                                </a:rPr>
                                <m:t>𝑇𝑂</m:t>
                              </m:r>
                            </m:sub>
                          </m:sSub>
                          <m:r>
                            <a:rPr lang="en-US" sz="1400" i="1" kern="0" smtClean="0">
                              <a:solidFill>
                                <a:sysClr val="windowText" lastClr="000000"/>
                              </a:solidFill>
                              <a:latin typeface="Cambria Math" panose="02040503050406030204" pitchFamily="18" charset="0"/>
                              <a:ea typeface="Cambria Math" panose="02040503050406030204" pitchFamily="18" charset="0"/>
                              <a:sym typeface="Arial"/>
                            </a:rPr>
                            <m:t>𝜔</m:t>
                          </m:r>
                        </m:den>
                      </m:f>
                    </m:oMath>
                  </m:oMathPara>
                </a14:m>
                <a:endParaRPr lang="en-US" dirty="0"/>
              </a:p>
            </p:txBody>
          </p:sp>
        </mc:Choice>
        <mc:Fallback xmlns="">
          <p:sp>
            <p:nvSpPr>
              <p:cNvPr id="20" name="TextBox 19">
                <a:extLst>
                  <a:ext uri="{FF2B5EF4-FFF2-40B4-BE49-F238E27FC236}">
                    <a16:creationId xmlns:a16="http://schemas.microsoft.com/office/drawing/2014/main" id="{E8755465-23B7-2BA5-BA82-F29F71A5AB86}"/>
                  </a:ext>
                </a:extLst>
              </p:cNvPr>
              <p:cNvSpPr txBox="1">
                <a:spLocks noRot="1" noChangeAspect="1" noMove="1" noResize="1" noEditPoints="1" noAdjustHandles="1" noChangeArrowheads="1" noChangeShapeType="1" noTextEdit="1"/>
              </p:cNvSpPr>
              <p:nvPr/>
            </p:nvSpPr>
            <p:spPr>
              <a:xfrm>
                <a:off x="478971" y="948000"/>
                <a:ext cx="4311245" cy="481029"/>
              </a:xfrm>
              <a:prstGeom prst="rect">
                <a:avLst/>
              </a:prstGeom>
              <a:blipFill>
                <a:blip r:embed="rId5"/>
                <a:stretch>
                  <a:fillRect b="-1282"/>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EC8DDAF0-439B-C807-5538-F78497BD35E4}"/>
              </a:ext>
            </a:extLst>
          </p:cNvPr>
          <p:cNvSpPr txBox="1"/>
          <p:nvPr/>
        </p:nvSpPr>
        <p:spPr>
          <a:xfrm>
            <a:off x="232229" y="490145"/>
            <a:ext cx="7387407" cy="369332"/>
          </a:xfrm>
          <a:prstGeom prst="rect">
            <a:avLst/>
          </a:prstGeom>
          <a:solidFill>
            <a:srgbClr val="FFFF00"/>
          </a:solidFill>
        </p:spPr>
        <p:txBody>
          <a:bodyPr wrap="none" rtlCol="0">
            <a:spAutoFit/>
          </a:bodyPr>
          <a:lstStyle/>
          <a:p>
            <a:r>
              <a:rPr lang="en-US" sz="1800" dirty="0"/>
              <a:t>Simplest case: Two different broadening parameters for TO and LO phonons. </a:t>
            </a:r>
          </a:p>
        </p:txBody>
      </p:sp>
      <p:sp>
        <p:nvSpPr>
          <p:cNvPr id="22" name="TextBox 21">
            <a:extLst>
              <a:ext uri="{FF2B5EF4-FFF2-40B4-BE49-F238E27FC236}">
                <a16:creationId xmlns:a16="http://schemas.microsoft.com/office/drawing/2014/main" id="{480B7A03-64A8-A3AB-5FD5-F44B9863881F}"/>
              </a:ext>
            </a:extLst>
          </p:cNvPr>
          <p:cNvSpPr txBox="1"/>
          <p:nvPr/>
        </p:nvSpPr>
        <p:spPr>
          <a:xfrm>
            <a:off x="4969487" y="1038473"/>
            <a:ext cx="2693430" cy="300082"/>
          </a:xfrm>
          <a:prstGeom prst="rect">
            <a:avLst/>
          </a:prstGeom>
          <a:solidFill>
            <a:srgbClr val="FFFF00"/>
          </a:solidFill>
        </p:spPr>
        <p:txBody>
          <a:bodyPr wrap="none" rtlCol="0">
            <a:spAutoFit/>
          </a:bodyPr>
          <a:lstStyle/>
          <a:p>
            <a:r>
              <a:rPr lang="en-US" dirty="0"/>
              <a:t>Or a complex Lorentzian amplitude.</a:t>
            </a:r>
          </a:p>
        </p:txBody>
      </p:sp>
    </p:spTree>
    <p:extLst>
      <p:ext uri="{BB962C8B-B14F-4D97-AF65-F5344CB8AC3E}">
        <p14:creationId xmlns:p14="http://schemas.microsoft.com/office/powerpoint/2010/main" val="2197885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7DBF6E-7E84-782C-0662-CCF64961C0B7}"/>
              </a:ext>
            </a:extLst>
          </p:cNvPr>
          <p:cNvSpPr>
            <a:spLocks noGrp="1"/>
          </p:cNvSpPr>
          <p:nvPr>
            <p:ph type="sldNum" sz="quarter" idx="4"/>
          </p:nvPr>
        </p:nvSpPr>
        <p:spPr/>
        <p:txBody>
          <a:bodyPr/>
          <a:lstStyle/>
          <a:p>
            <a:fld id="{76B34050-BECC-48C9-9AC3-879728755A1B}" type="slidenum">
              <a:rPr lang="en-US" smtClean="0"/>
              <a:pPr/>
              <a:t>2</a:t>
            </a:fld>
            <a:endParaRPr lang="en-US" dirty="0"/>
          </a:p>
        </p:txBody>
      </p:sp>
      <p:sp>
        <p:nvSpPr>
          <p:cNvPr id="5" name="Título 1">
            <a:extLst>
              <a:ext uri="{FF2B5EF4-FFF2-40B4-BE49-F238E27FC236}">
                <a16:creationId xmlns:a16="http://schemas.microsoft.com/office/drawing/2014/main" id="{2427231E-A4B2-47EF-BED8-2782BF367473}"/>
              </a:ext>
            </a:extLst>
          </p:cNvPr>
          <p:cNvSpPr>
            <a:spLocks noGrp="1"/>
          </p:cNvSpPr>
          <p:nvPr>
            <p:ph type="title"/>
          </p:nvPr>
        </p:nvSpPr>
        <p:spPr>
          <a:xfrm>
            <a:off x="31261" y="0"/>
            <a:ext cx="9081476" cy="540043"/>
          </a:xfrm>
        </p:spPr>
        <p:txBody>
          <a:bodyPr>
            <a:normAutofit/>
          </a:bodyPr>
          <a:lstStyle/>
          <a:p>
            <a:pPr algn="ctr"/>
            <a:r>
              <a:rPr lang="en-US" sz="2800" dirty="0"/>
              <a:t>Where is Las Cruces, NM ???</a:t>
            </a:r>
          </a:p>
        </p:txBody>
      </p:sp>
      <p:grpSp>
        <p:nvGrpSpPr>
          <p:cNvPr id="6" name="Group 5">
            <a:extLst>
              <a:ext uri="{FF2B5EF4-FFF2-40B4-BE49-F238E27FC236}">
                <a16:creationId xmlns:a16="http://schemas.microsoft.com/office/drawing/2014/main" id="{F8C1A39C-E87F-BAEB-F859-6A88731C144B}"/>
              </a:ext>
            </a:extLst>
          </p:cNvPr>
          <p:cNvGrpSpPr/>
          <p:nvPr/>
        </p:nvGrpSpPr>
        <p:grpSpPr>
          <a:xfrm>
            <a:off x="0" y="2480774"/>
            <a:ext cx="3929062" cy="2662726"/>
            <a:chOff x="347241" y="2388177"/>
            <a:chExt cx="3929062" cy="2662726"/>
          </a:xfrm>
        </p:grpSpPr>
        <p:pic>
          <p:nvPicPr>
            <p:cNvPr id="7" name="Picture 2" descr="http://snowbrains.com/wp-content/uploads/2015/08/white-sands-national-monument.jpg">
              <a:extLst>
                <a:ext uri="{FF2B5EF4-FFF2-40B4-BE49-F238E27FC236}">
                  <a16:creationId xmlns:a16="http://schemas.microsoft.com/office/drawing/2014/main" id="{CCE6EB12-3B57-7A90-42C9-9BB9FB7BDFD9}"/>
                </a:ext>
              </a:extLst>
            </p:cNvPr>
            <p:cNvPicPr>
              <a:picLocks noChangeAspect="1" noChangeArrowheads="1"/>
            </p:cNvPicPr>
            <p:nvPr/>
          </p:nvPicPr>
          <p:blipFill>
            <a:blip r:embed="rId2" cstate="print"/>
            <a:srcRect b="9600"/>
            <a:stretch>
              <a:fillRect/>
            </a:stretch>
          </p:blipFill>
          <p:spPr bwMode="auto">
            <a:xfrm>
              <a:off x="347241" y="2388177"/>
              <a:ext cx="3929062" cy="2662726"/>
            </a:xfrm>
            <a:prstGeom prst="rect">
              <a:avLst/>
            </a:prstGeom>
            <a:noFill/>
          </p:spPr>
        </p:pic>
        <p:sp>
          <p:nvSpPr>
            <p:cNvPr id="8" name="TextBox 7">
              <a:extLst>
                <a:ext uri="{FF2B5EF4-FFF2-40B4-BE49-F238E27FC236}">
                  <a16:creationId xmlns:a16="http://schemas.microsoft.com/office/drawing/2014/main" id="{68B103E0-CBC6-2FBD-8A4A-9DD42702F1F5}"/>
                </a:ext>
              </a:extLst>
            </p:cNvPr>
            <p:cNvSpPr txBox="1"/>
            <p:nvPr/>
          </p:nvSpPr>
          <p:spPr>
            <a:xfrm>
              <a:off x="2209712" y="4523471"/>
              <a:ext cx="2066591" cy="400110"/>
            </a:xfrm>
            <a:prstGeom prst="rect">
              <a:avLst/>
            </a:prstGeom>
            <a:noFill/>
          </p:spPr>
          <p:txBody>
            <a:bodyPr wrap="none" rtlCol="0">
              <a:spAutoFit/>
            </a:bodyPr>
            <a:lstStyle/>
            <a:p>
              <a:r>
                <a:rPr lang="en-US" sz="2000" dirty="0"/>
                <a:t>White Sands NP</a:t>
              </a:r>
            </a:p>
          </p:txBody>
        </p:sp>
      </p:grpSp>
      <p:pic>
        <p:nvPicPr>
          <p:cNvPr id="9" name="Picture 2" descr="http://images04.kurier.at/46-6591459.jpg/620x930nocrop/121.246.670">
            <a:extLst>
              <a:ext uri="{FF2B5EF4-FFF2-40B4-BE49-F238E27FC236}">
                <a16:creationId xmlns:a16="http://schemas.microsoft.com/office/drawing/2014/main" id="{F9FC57A0-CA7B-117E-E2AA-AC6098B8DECF}"/>
              </a:ext>
            </a:extLst>
          </p:cNvPr>
          <p:cNvPicPr>
            <a:picLocks noChangeAspect="1" noChangeArrowheads="1"/>
          </p:cNvPicPr>
          <p:nvPr/>
        </p:nvPicPr>
        <p:blipFill>
          <a:blip r:embed="rId3" cstate="print"/>
          <a:srcRect l="9677" r="4839"/>
          <a:stretch>
            <a:fillRect/>
          </a:stretch>
        </p:blipFill>
        <p:spPr bwMode="auto">
          <a:xfrm>
            <a:off x="5573700" y="2764326"/>
            <a:ext cx="3570300" cy="2351021"/>
          </a:xfrm>
          <a:prstGeom prst="rect">
            <a:avLst/>
          </a:prstGeom>
          <a:noFill/>
        </p:spPr>
      </p:pic>
      <p:pic>
        <p:nvPicPr>
          <p:cNvPr id="10" name="Picture 9" descr="A picture containing graphical user interface&#10;&#10;Description automatically generated">
            <a:extLst>
              <a:ext uri="{FF2B5EF4-FFF2-40B4-BE49-F238E27FC236}">
                <a16:creationId xmlns:a16="http://schemas.microsoft.com/office/drawing/2014/main" id="{2DBC0DEC-8476-15B7-0417-9F2125324D36}"/>
              </a:ext>
            </a:extLst>
          </p:cNvPr>
          <p:cNvPicPr>
            <a:picLocks noChangeAspect="1"/>
          </p:cNvPicPr>
          <p:nvPr/>
        </p:nvPicPr>
        <p:blipFill>
          <a:blip r:embed="rId4"/>
          <a:stretch>
            <a:fillRect/>
          </a:stretch>
        </p:blipFill>
        <p:spPr>
          <a:xfrm>
            <a:off x="5542734" y="667365"/>
            <a:ext cx="3632232" cy="2034050"/>
          </a:xfrm>
          <a:prstGeom prst="rect">
            <a:avLst/>
          </a:prstGeom>
        </p:spPr>
      </p:pic>
      <p:pic>
        <p:nvPicPr>
          <p:cNvPr id="11" name="Picture 10" descr="A picture containing outdoor, sky, mountain, grass&#10;&#10;Description automatically generated">
            <a:extLst>
              <a:ext uri="{FF2B5EF4-FFF2-40B4-BE49-F238E27FC236}">
                <a16:creationId xmlns:a16="http://schemas.microsoft.com/office/drawing/2014/main" id="{744555BA-52BC-4644-812B-AA9A0C73BEA8}"/>
              </a:ext>
            </a:extLst>
          </p:cNvPr>
          <p:cNvPicPr>
            <a:picLocks noChangeAspect="1"/>
          </p:cNvPicPr>
          <p:nvPr/>
        </p:nvPicPr>
        <p:blipFill>
          <a:blip r:embed="rId5"/>
          <a:stretch>
            <a:fillRect/>
          </a:stretch>
        </p:blipFill>
        <p:spPr>
          <a:xfrm>
            <a:off x="0" y="529528"/>
            <a:ext cx="4074289" cy="2711254"/>
          </a:xfrm>
          <a:prstGeom prst="rect">
            <a:avLst/>
          </a:prstGeom>
        </p:spPr>
      </p:pic>
      <p:pic>
        <p:nvPicPr>
          <p:cNvPr id="12" name="Picture 11">
            <a:extLst>
              <a:ext uri="{FF2B5EF4-FFF2-40B4-BE49-F238E27FC236}">
                <a16:creationId xmlns:a16="http://schemas.microsoft.com/office/drawing/2014/main" id="{5D635D10-A04F-1A14-07C2-741BD7C09253}"/>
              </a:ext>
            </a:extLst>
          </p:cNvPr>
          <p:cNvPicPr>
            <a:picLocks noChangeAspect="1"/>
          </p:cNvPicPr>
          <p:nvPr/>
        </p:nvPicPr>
        <p:blipFill rotWithShape="1">
          <a:blip r:embed="rId6"/>
          <a:srcRect t="26051" b="7961"/>
          <a:stretch/>
        </p:blipFill>
        <p:spPr>
          <a:xfrm>
            <a:off x="1862471" y="2021081"/>
            <a:ext cx="3741773" cy="2354873"/>
          </a:xfrm>
          <a:prstGeom prst="rect">
            <a:avLst/>
          </a:prstGeom>
        </p:spPr>
      </p:pic>
    </p:spTree>
    <p:extLst>
      <p:ext uri="{BB962C8B-B14F-4D97-AF65-F5344CB8AC3E}">
        <p14:creationId xmlns:p14="http://schemas.microsoft.com/office/powerpoint/2010/main" val="1688186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6FB6F-F730-A484-1873-72500D4C48F6}"/>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E42622B-421B-ED6A-F719-A735C84CA39F}"/>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DCF106A9-B9A3-F9F0-8379-5E19C04B1B21}"/>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Frequency-Dependent Scattering Rate</a:t>
            </a:r>
            <a:endParaRPr lang="en-US" sz="2400" dirty="0"/>
          </a:p>
        </p:txBody>
      </p:sp>
      <p:sp>
        <p:nvSpPr>
          <p:cNvPr id="2" name="Slide Number Placeholder 1">
            <a:extLst>
              <a:ext uri="{FF2B5EF4-FFF2-40B4-BE49-F238E27FC236}">
                <a16:creationId xmlns:a16="http://schemas.microsoft.com/office/drawing/2014/main" id="{AB75D042-3EC9-5E22-1E24-CBA1A9840981}"/>
              </a:ext>
            </a:extLst>
          </p:cNvPr>
          <p:cNvSpPr>
            <a:spLocks noGrp="1"/>
          </p:cNvSpPr>
          <p:nvPr>
            <p:ph type="sldNum" sz="quarter" idx="4"/>
          </p:nvPr>
        </p:nvSpPr>
        <p:spPr/>
        <p:txBody>
          <a:bodyPr/>
          <a:lstStyle/>
          <a:p>
            <a:fld id="{76B34050-BECC-48C9-9AC3-879728755A1B}" type="slidenum">
              <a:rPr lang="en-US" smtClean="0"/>
              <a:pPr/>
              <a:t>20</a:t>
            </a:fld>
            <a:endParaRPr lang="en-US" dirty="0"/>
          </a:p>
        </p:txBody>
      </p:sp>
      <p:sp>
        <p:nvSpPr>
          <p:cNvPr id="6" name="TextBox 5">
            <a:extLst>
              <a:ext uri="{FF2B5EF4-FFF2-40B4-BE49-F238E27FC236}">
                <a16:creationId xmlns:a16="http://schemas.microsoft.com/office/drawing/2014/main" id="{7EC98C9E-0A34-052C-980B-80AE1D9F34DC}"/>
              </a:ext>
            </a:extLst>
          </p:cNvPr>
          <p:cNvSpPr txBox="1"/>
          <p:nvPr/>
        </p:nvSpPr>
        <p:spPr>
          <a:xfrm>
            <a:off x="3651795" y="1004154"/>
            <a:ext cx="5226772" cy="2862322"/>
          </a:xfrm>
          <a:prstGeom prst="rect">
            <a:avLst/>
          </a:prstGeom>
          <a:noFill/>
        </p:spPr>
        <p:txBody>
          <a:bodyPr wrap="square" rtlCol="0">
            <a:spAutoFit/>
          </a:bodyPr>
          <a:lstStyle/>
          <a:p>
            <a:pPr marL="174625" indent="-174625">
              <a:buFont typeface="Arial" panose="020B0604020202020204" pitchFamily="34" charset="0"/>
              <a:buChar char="•"/>
            </a:pPr>
            <a:r>
              <a:rPr lang="en-US" sz="1800" dirty="0"/>
              <a:t>Anharmonic decay of optical phonons into acoustic phonons (TO, LO -&gt; LA +TA phonon).</a:t>
            </a:r>
          </a:p>
          <a:p>
            <a:pPr marL="174625" indent="-174625">
              <a:buFont typeface="Arial" panose="020B0604020202020204" pitchFamily="34" charset="0"/>
              <a:buChar char="•"/>
            </a:pPr>
            <a:r>
              <a:rPr lang="en-US" sz="1800" dirty="0"/>
              <a:t>Frequency dependent decay rate: </a:t>
            </a:r>
            <a:r>
              <a:rPr lang="en-US" sz="1800" dirty="0" err="1">
                <a:latin typeface="Symbol" panose="05050102010706020507" pitchFamily="18" charset="2"/>
              </a:rPr>
              <a:t>g</a:t>
            </a:r>
            <a:r>
              <a:rPr lang="en-US" sz="1800" baseline="-25000" dirty="0" err="1"/>
              <a:t>TO</a:t>
            </a:r>
            <a:r>
              <a:rPr lang="en-US" sz="1800" dirty="0"/>
              <a:t>&gt;</a:t>
            </a:r>
            <a:r>
              <a:rPr lang="en-US" sz="1800" dirty="0" err="1">
                <a:latin typeface="Symbol" panose="05050102010706020507" pitchFamily="18" charset="2"/>
              </a:rPr>
              <a:t>g</a:t>
            </a:r>
            <a:r>
              <a:rPr lang="en-US" sz="1800" baseline="-25000" dirty="0" err="1"/>
              <a:t>LO</a:t>
            </a:r>
            <a:r>
              <a:rPr lang="en-US" sz="1800" dirty="0"/>
              <a:t>.</a:t>
            </a:r>
          </a:p>
          <a:p>
            <a:pPr marL="174625" indent="-174625">
              <a:buFont typeface="Arial" panose="020B0604020202020204" pitchFamily="34" charset="0"/>
              <a:buChar char="•"/>
            </a:pPr>
            <a:r>
              <a:rPr lang="en-US" sz="1800" b="1" dirty="0">
                <a:solidFill>
                  <a:srgbClr val="FF0000"/>
                </a:solidFill>
              </a:rPr>
              <a:t>TO phonon absorption coefficient becomes negative above LO energy (dotted line).</a:t>
            </a:r>
          </a:p>
          <a:p>
            <a:pPr marL="174625" indent="-174625">
              <a:buFont typeface="Arial" panose="020B0604020202020204" pitchFamily="34" charset="0"/>
              <a:buChar char="•"/>
            </a:pPr>
            <a:endParaRPr lang="en-US" sz="1800" dirty="0"/>
          </a:p>
          <a:p>
            <a:pPr marL="174625" indent="-174625">
              <a:buFont typeface="Arial" panose="020B0604020202020204" pitchFamily="34" charset="0"/>
              <a:buChar char="•"/>
            </a:pPr>
            <a:r>
              <a:rPr lang="en-US" sz="1800" b="1" u="sng" dirty="0"/>
              <a:t>How do we fix this?</a:t>
            </a:r>
            <a:br>
              <a:rPr lang="en-US" sz="1800" b="1" u="sng" dirty="0"/>
            </a:br>
            <a:r>
              <a:rPr lang="en-US" sz="1800" dirty="0"/>
              <a:t>The two-phonon absorption also contributes to the absorption, keeping the total absorption coefficient positive.</a:t>
            </a:r>
          </a:p>
        </p:txBody>
      </p:sp>
      <p:pic>
        <p:nvPicPr>
          <p:cNvPr id="7" name="Picture 6">
            <a:extLst>
              <a:ext uri="{FF2B5EF4-FFF2-40B4-BE49-F238E27FC236}">
                <a16:creationId xmlns:a16="http://schemas.microsoft.com/office/drawing/2014/main" id="{94D5E9F9-ACC3-CB02-3D04-2BD5D3E60BF3}"/>
              </a:ext>
            </a:extLst>
          </p:cNvPr>
          <p:cNvPicPr>
            <a:picLocks noChangeAspect="1"/>
          </p:cNvPicPr>
          <p:nvPr/>
        </p:nvPicPr>
        <p:blipFill>
          <a:blip r:embed="rId3"/>
          <a:stretch>
            <a:fillRect/>
          </a:stretch>
        </p:blipFill>
        <p:spPr>
          <a:xfrm>
            <a:off x="78198" y="488895"/>
            <a:ext cx="3413762" cy="3779042"/>
          </a:xfrm>
          <a:prstGeom prst="rect">
            <a:avLst/>
          </a:prstGeom>
        </p:spPr>
      </p:pic>
      <p:sp>
        <p:nvSpPr>
          <p:cNvPr id="8" name="TextBox 7">
            <a:extLst>
              <a:ext uri="{FF2B5EF4-FFF2-40B4-BE49-F238E27FC236}">
                <a16:creationId xmlns:a16="http://schemas.microsoft.com/office/drawing/2014/main" id="{451F6C10-2F9F-E238-61D7-10F63C6E27BD}"/>
              </a:ext>
            </a:extLst>
          </p:cNvPr>
          <p:cNvSpPr txBox="1"/>
          <p:nvPr/>
        </p:nvSpPr>
        <p:spPr>
          <a:xfrm>
            <a:off x="5808485" y="531804"/>
            <a:ext cx="913392" cy="400110"/>
          </a:xfrm>
          <a:prstGeom prst="rect">
            <a:avLst/>
          </a:prstGeom>
          <a:solidFill>
            <a:srgbClr val="FFFF00"/>
          </a:solidFill>
        </p:spPr>
        <p:txBody>
          <a:bodyPr wrap="none" rtlCol="0">
            <a:spAutoFit/>
          </a:bodyPr>
          <a:lstStyle/>
          <a:p>
            <a:r>
              <a:rPr lang="en-US" sz="2000" dirty="0" err="1">
                <a:latin typeface="Symbol" panose="05050102010706020507" pitchFamily="18" charset="2"/>
              </a:rPr>
              <a:t>g</a:t>
            </a:r>
            <a:r>
              <a:rPr lang="en-US" sz="2000" baseline="-25000" dirty="0" err="1"/>
              <a:t>TO</a:t>
            </a:r>
            <a:r>
              <a:rPr lang="en-US" sz="2000" dirty="0"/>
              <a:t>&gt;</a:t>
            </a:r>
            <a:r>
              <a:rPr lang="en-US" sz="2000" dirty="0" err="1">
                <a:latin typeface="Symbol" panose="05050102010706020507" pitchFamily="18" charset="2"/>
              </a:rPr>
              <a:t>g</a:t>
            </a:r>
            <a:r>
              <a:rPr lang="en-US" sz="2000" baseline="-25000" dirty="0" err="1"/>
              <a:t>LO</a:t>
            </a:r>
            <a:endParaRPr lang="en-US" sz="2000" baseline="-25000" dirty="0"/>
          </a:p>
        </p:txBody>
      </p:sp>
      <p:sp>
        <p:nvSpPr>
          <p:cNvPr id="9" name="TextBox 8">
            <a:extLst>
              <a:ext uri="{FF2B5EF4-FFF2-40B4-BE49-F238E27FC236}">
                <a16:creationId xmlns:a16="http://schemas.microsoft.com/office/drawing/2014/main" id="{7F2643CC-BF76-294E-7020-FFE3A42EB8B3}"/>
              </a:ext>
            </a:extLst>
          </p:cNvPr>
          <p:cNvSpPr txBox="1"/>
          <p:nvPr/>
        </p:nvSpPr>
        <p:spPr>
          <a:xfrm>
            <a:off x="3838516" y="4611696"/>
            <a:ext cx="3227678" cy="276999"/>
          </a:xfrm>
          <a:prstGeom prst="rect">
            <a:avLst/>
          </a:prstGeom>
          <a:noFill/>
        </p:spPr>
        <p:txBody>
          <a:bodyPr wrap="none" rtlCol="0">
            <a:spAutoFit/>
          </a:bodyPr>
          <a:lstStyle/>
          <a:p>
            <a:r>
              <a:rPr lang="en-US" sz="1200" dirty="0">
                <a:solidFill>
                  <a:srgbClr val="FFFF00"/>
                </a:solidFill>
              </a:rPr>
              <a:t>N. Samarasingha </a:t>
            </a:r>
            <a:r>
              <a:rPr lang="en-US" sz="1200" i="1" dirty="0">
                <a:solidFill>
                  <a:srgbClr val="FFFF00"/>
                </a:solidFill>
              </a:rPr>
              <a:t>et al</a:t>
            </a:r>
            <a:r>
              <a:rPr lang="en-US" sz="1200" dirty="0">
                <a:solidFill>
                  <a:srgbClr val="FFFF00"/>
                </a:solidFill>
              </a:rPr>
              <a:t>., JVSTB </a:t>
            </a:r>
            <a:r>
              <a:rPr lang="en-US" sz="1200" b="1" dirty="0">
                <a:solidFill>
                  <a:srgbClr val="FFFF00"/>
                </a:solidFill>
              </a:rPr>
              <a:t>39</a:t>
            </a:r>
            <a:r>
              <a:rPr lang="en-US" sz="1200" dirty="0">
                <a:solidFill>
                  <a:srgbClr val="FFFF00"/>
                </a:solidFill>
              </a:rPr>
              <a:t>, 052201 (2021).</a:t>
            </a:r>
          </a:p>
        </p:txBody>
      </p:sp>
    </p:spTree>
    <p:extLst>
      <p:ext uri="{BB962C8B-B14F-4D97-AF65-F5344CB8AC3E}">
        <p14:creationId xmlns:p14="http://schemas.microsoft.com/office/powerpoint/2010/main" val="4086876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AC386-7801-83D7-EB9B-57C64FB114D1}"/>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F3D33B5-8EDF-4A60-1767-BC2C1BE3B848}"/>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1805507-6E29-1C54-3877-CD2578EA9E88}"/>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Reststrahlen Band in Uniaxial Crystal </a:t>
            </a:r>
            <a:r>
              <a:rPr kumimoji="0" lang="en-US" sz="2800" b="1" i="0" u="none" strike="noStrike" kern="0" cap="none" spc="0" normalizeH="0" baseline="0" noProof="0" dirty="0" err="1">
                <a:ln>
                  <a:noFill/>
                </a:ln>
                <a:solidFill>
                  <a:srgbClr val="882345"/>
                </a:solidFill>
                <a:effectLst/>
                <a:uLnTx/>
                <a:uFillTx/>
              </a:rPr>
              <a:t>ZnO</a:t>
            </a:r>
            <a:endParaRPr lang="en-US" sz="2400" dirty="0"/>
          </a:p>
        </p:txBody>
      </p:sp>
      <p:sp>
        <p:nvSpPr>
          <p:cNvPr id="2" name="Slide Number Placeholder 1">
            <a:extLst>
              <a:ext uri="{FF2B5EF4-FFF2-40B4-BE49-F238E27FC236}">
                <a16:creationId xmlns:a16="http://schemas.microsoft.com/office/drawing/2014/main" id="{67505149-0830-13BF-8729-2ABC43948A1D}"/>
              </a:ext>
            </a:extLst>
          </p:cNvPr>
          <p:cNvSpPr>
            <a:spLocks noGrp="1"/>
          </p:cNvSpPr>
          <p:nvPr>
            <p:ph type="sldNum" sz="quarter" idx="4"/>
          </p:nvPr>
        </p:nvSpPr>
        <p:spPr>
          <a:xfrm>
            <a:off x="7043089" y="4781282"/>
            <a:ext cx="2057400" cy="273844"/>
          </a:xfrm>
        </p:spPr>
        <p:txBody>
          <a:bodyPr/>
          <a:lstStyle/>
          <a:p>
            <a:fld id="{76B34050-BECC-48C9-9AC3-879728755A1B}" type="slidenum">
              <a:rPr lang="en-US" smtClean="0"/>
              <a:pPr/>
              <a:t>21</a:t>
            </a:fld>
            <a:endParaRPr lang="en-US" dirty="0"/>
          </a:p>
        </p:txBody>
      </p:sp>
      <p:sp>
        <p:nvSpPr>
          <p:cNvPr id="5" name="TextBox 4">
            <a:extLst>
              <a:ext uri="{FF2B5EF4-FFF2-40B4-BE49-F238E27FC236}">
                <a16:creationId xmlns:a16="http://schemas.microsoft.com/office/drawing/2014/main" id="{33352345-1A5A-E069-4BA5-19F86079BA1F}"/>
              </a:ext>
            </a:extLst>
          </p:cNvPr>
          <p:cNvSpPr txBox="1"/>
          <p:nvPr/>
        </p:nvSpPr>
        <p:spPr>
          <a:xfrm>
            <a:off x="87054" y="469357"/>
            <a:ext cx="8969891" cy="923330"/>
          </a:xfrm>
          <a:prstGeom prst="rect">
            <a:avLst/>
          </a:prstGeom>
          <a:noFill/>
        </p:spPr>
        <p:txBody>
          <a:bodyPr wrap="none" rtlCol="0">
            <a:spAutoFit/>
          </a:bodyPr>
          <a:lstStyle/>
          <a:p>
            <a:r>
              <a:rPr lang="en-US" sz="1800" dirty="0"/>
              <a:t>Uniaxial crystal: Ordinary and extraordinary dielectric function. </a:t>
            </a:r>
          </a:p>
          <a:p>
            <a:r>
              <a:rPr lang="en-US" sz="1800" dirty="0"/>
              <a:t>Aspnes 1980: For c-axis oriented crystal, we measure the ordinary dielectric function (</a:t>
            </a:r>
            <a:r>
              <a:rPr lang="en-US" sz="1800" dirty="0">
                <a:latin typeface="Symbol" panose="05050102010706020507" pitchFamily="18" charset="2"/>
              </a:rPr>
              <a:t>e</a:t>
            </a:r>
            <a:r>
              <a:rPr lang="en-US" sz="1800" dirty="0"/>
              <a:t>&gt;&gt;1).</a:t>
            </a:r>
          </a:p>
          <a:p>
            <a:r>
              <a:rPr lang="en-US" sz="1800" dirty="0"/>
              <a:t>Assumption breaks down near the LO frequency where </a:t>
            </a:r>
            <a:r>
              <a:rPr lang="en-US" sz="1800" dirty="0">
                <a:latin typeface="Symbol" panose="05050102010706020507" pitchFamily="18" charset="2"/>
              </a:rPr>
              <a:t>e</a:t>
            </a:r>
            <a:r>
              <a:rPr lang="en-US" sz="1800" dirty="0"/>
              <a:t> is near zero.</a:t>
            </a:r>
          </a:p>
        </p:txBody>
      </p:sp>
      <p:pic>
        <p:nvPicPr>
          <p:cNvPr id="10" name="Picture 9" descr="A graph of energy and data&#10;&#10;AI-generated content may be incorrect.">
            <a:extLst>
              <a:ext uri="{FF2B5EF4-FFF2-40B4-BE49-F238E27FC236}">
                <a16:creationId xmlns:a16="http://schemas.microsoft.com/office/drawing/2014/main" id="{18781CB3-EB50-1786-AD5E-D0E50A3B4B44}"/>
              </a:ext>
            </a:extLst>
          </p:cNvPr>
          <p:cNvPicPr>
            <a:picLocks noChangeAspect="1"/>
          </p:cNvPicPr>
          <p:nvPr/>
        </p:nvPicPr>
        <p:blipFill>
          <a:blip r:embed="rId3"/>
          <a:stretch>
            <a:fillRect/>
          </a:stretch>
        </p:blipFill>
        <p:spPr>
          <a:xfrm>
            <a:off x="87054" y="1430000"/>
            <a:ext cx="4386334" cy="3596466"/>
          </a:xfrm>
          <a:prstGeom prst="rect">
            <a:avLst/>
          </a:prstGeom>
        </p:spPr>
      </p:pic>
      <p:pic>
        <p:nvPicPr>
          <p:cNvPr id="12" name="Picture 11">
            <a:extLst>
              <a:ext uri="{FF2B5EF4-FFF2-40B4-BE49-F238E27FC236}">
                <a16:creationId xmlns:a16="http://schemas.microsoft.com/office/drawing/2014/main" id="{7F36E105-3F3D-D105-DEDD-FE5A2950AD03}"/>
              </a:ext>
            </a:extLst>
          </p:cNvPr>
          <p:cNvPicPr>
            <a:picLocks noChangeAspect="1"/>
          </p:cNvPicPr>
          <p:nvPr/>
        </p:nvPicPr>
        <p:blipFill>
          <a:blip r:embed="rId4"/>
          <a:srcRect b="51373"/>
          <a:stretch/>
        </p:blipFill>
        <p:spPr>
          <a:xfrm>
            <a:off x="4670613" y="1525540"/>
            <a:ext cx="4099419" cy="2741660"/>
          </a:xfrm>
          <a:prstGeom prst="rect">
            <a:avLst/>
          </a:prstGeom>
        </p:spPr>
      </p:pic>
      <p:sp>
        <p:nvSpPr>
          <p:cNvPr id="13" name="TextBox 12">
            <a:extLst>
              <a:ext uri="{FF2B5EF4-FFF2-40B4-BE49-F238E27FC236}">
                <a16:creationId xmlns:a16="http://schemas.microsoft.com/office/drawing/2014/main" id="{4CCA5BC0-EC66-C775-1D38-A7595BACD10C}"/>
              </a:ext>
            </a:extLst>
          </p:cNvPr>
          <p:cNvSpPr txBox="1"/>
          <p:nvPr/>
        </p:nvSpPr>
        <p:spPr>
          <a:xfrm>
            <a:off x="7716733" y="2155371"/>
            <a:ext cx="798617" cy="646331"/>
          </a:xfrm>
          <a:prstGeom prst="rect">
            <a:avLst/>
          </a:prstGeom>
          <a:solidFill>
            <a:srgbClr val="FFFF00"/>
          </a:solidFill>
        </p:spPr>
        <p:txBody>
          <a:bodyPr wrap="none" rtlCol="0">
            <a:spAutoFit/>
          </a:bodyPr>
          <a:lstStyle/>
          <a:p>
            <a:pPr algn="ctr"/>
            <a:r>
              <a:rPr lang="en-US" sz="1800" dirty="0"/>
              <a:t>4H-SiC</a:t>
            </a:r>
          </a:p>
          <a:p>
            <a:pPr algn="ctr"/>
            <a:r>
              <a:rPr lang="en-US" sz="1800" dirty="0"/>
              <a:t>300 K</a:t>
            </a:r>
          </a:p>
        </p:txBody>
      </p:sp>
      <p:sp>
        <p:nvSpPr>
          <p:cNvPr id="14" name="TextBox 13">
            <a:extLst>
              <a:ext uri="{FF2B5EF4-FFF2-40B4-BE49-F238E27FC236}">
                <a16:creationId xmlns:a16="http://schemas.microsoft.com/office/drawing/2014/main" id="{2211132E-F977-0773-F582-CD8C71711F2D}"/>
              </a:ext>
            </a:extLst>
          </p:cNvPr>
          <p:cNvSpPr txBox="1"/>
          <p:nvPr/>
        </p:nvSpPr>
        <p:spPr>
          <a:xfrm>
            <a:off x="4670613" y="4408795"/>
            <a:ext cx="3227678" cy="646331"/>
          </a:xfrm>
          <a:prstGeom prst="rect">
            <a:avLst/>
          </a:prstGeom>
          <a:noFill/>
        </p:spPr>
        <p:txBody>
          <a:bodyPr wrap="none" rtlCol="0">
            <a:spAutoFit/>
          </a:bodyPr>
          <a:lstStyle/>
          <a:p>
            <a:r>
              <a:rPr lang="en-US" sz="1200" dirty="0">
                <a:solidFill>
                  <a:srgbClr val="FFFF00"/>
                </a:solidFill>
              </a:rPr>
              <a:t>T. E. Tiwald </a:t>
            </a:r>
            <a:r>
              <a:rPr lang="en-US" sz="1200" i="1" dirty="0">
                <a:solidFill>
                  <a:srgbClr val="FFFF00"/>
                </a:solidFill>
              </a:rPr>
              <a:t>et al.</a:t>
            </a:r>
            <a:r>
              <a:rPr lang="en-US" sz="1200" dirty="0">
                <a:solidFill>
                  <a:srgbClr val="FFFF00"/>
                </a:solidFill>
              </a:rPr>
              <a:t>, PRB </a:t>
            </a:r>
            <a:r>
              <a:rPr lang="en-US" sz="1200" b="1" dirty="0">
                <a:solidFill>
                  <a:srgbClr val="FFFF00"/>
                </a:solidFill>
              </a:rPr>
              <a:t>60</a:t>
            </a:r>
            <a:r>
              <a:rPr lang="en-US" sz="1200" dirty="0">
                <a:solidFill>
                  <a:srgbClr val="FFFF00"/>
                </a:solidFill>
              </a:rPr>
              <a:t>, 11464 (1999).</a:t>
            </a:r>
          </a:p>
          <a:p>
            <a:r>
              <a:rPr lang="en-US" sz="1200" dirty="0">
                <a:solidFill>
                  <a:srgbClr val="FFFF00"/>
                </a:solidFill>
              </a:rPr>
              <a:t>N. Samarasingha </a:t>
            </a:r>
            <a:r>
              <a:rPr lang="en-US" sz="1200" i="1" dirty="0">
                <a:solidFill>
                  <a:srgbClr val="FFFF00"/>
                </a:solidFill>
              </a:rPr>
              <a:t>et al</a:t>
            </a:r>
            <a:r>
              <a:rPr lang="en-US" sz="1200" dirty="0">
                <a:solidFill>
                  <a:srgbClr val="FFFF00"/>
                </a:solidFill>
              </a:rPr>
              <a:t>., JVSTB </a:t>
            </a:r>
            <a:r>
              <a:rPr lang="en-US" sz="1200" b="1" dirty="0">
                <a:solidFill>
                  <a:srgbClr val="FFFF00"/>
                </a:solidFill>
              </a:rPr>
              <a:t>39</a:t>
            </a:r>
            <a:r>
              <a:rPr lang="en-US" sz="1200" dirty="0">
                <a:solidFill>
                  <a:srgbClr val="FFFF00"/>
                </a:solidFill>
              </a:rPr>
              <a:t>, 052201 (2021).</a:t>
            </a:r>
          </a:p>
          <a:p>
            <a:r>
              <a:rPr lang="en-US" sz="1200" dirty="0">
                <a:solidFill>
                  <a:srgbClr val="FFFF00"/>
                </a:solidFill>
              </a:rPr>
              <a:t>Also: E. Franke </a:t>
            </a:r>
            <a:r>
              <a:rPr lang="en-US" sz="1200" i="1" dirty="0">
                <a:solidFill>
                  <a:srgbClr val="FFFF00"/>
                </a:solidFill>
              </a:rPr>
              <a:t>et al.</a:t>
            </a:r>
            <a:r>
              <a:rPr lang="en-US" sz="1200" dirty="0">
                <a:solidFill>
                  <a:srgbClr val="FFFF00"/>
                </a:solidFill>
              </a:rPr>
              <a:t>, APL </a:t>
            </a:r>
            <a:r>
              <a:rPr lang="en-US" sz="1200" b="1" dirty="0">
                <a:solidFill>
                  <a:srgbClr val="FFFF00"/>
                </a:solidFill>
              </a:rPr>
              <a:t>70</a:t>
            </a:r>
            <a:r>
              <a:rPr lang="en-US" sz="1200" dirty="0">
                <a:solidFill>
                  <a:srgbClr val="FFFF00"/>
                </a:solidFill>
              </a:rPr>
              <a:t>, 1668 (1997). </a:t>
            </a:r>
          </a:p>
        </p:txBody>
      </p:sp>
    </p:spTree>
    <p:extLst>
      <p:ext uri="{BB962C8B-B14F-4D97-AF65-F5344CB8AC3E}">
        <p14:creationId xmlns:p14="http://schemas.microsoft.com/office/powerpoint/2010/main" val="4164114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5E403-05CA-6CA2-823E-3AB8B1824902}"/>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24C13D0-C876-49BA-A73B-5BD02793D8B7}"/>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84A3C9A-BE79-E649-F739-9387998092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67" t="6972" r="70833" b="7888"/>
          <a:stretch/>
        </p:blipFill>
        <p:spPr>
          <a:xfrm>
            <a:off x="8126027" y="2281416"/>
            <a:ext cx="974431" cy="2453079"/>
          </a:xfrm>
          <a:prstGeom prst="rect">
            <a:avLst/>
          </a:prstGeom>
        </p:spPr>
      </p:pic>
      <p:sp>
        <p:nvSpPr>
          <p:cNvPr id="8" name="Título 1">
            <a:extLst>
              <a:ext uri="{FF2B5EF4-FFF2-40B4-BE49-F238E27FC236}">
                <a16:creationId xmlns:a16="http://schemas.microsoft.com/office/drawing/2014/main" id="{0F6F2797-3412-D44C-19CA-B93CC559EFEA}"/>
              </a:ext>
            </a:extLst>
          </p:cNvPr>
          <p:cNvSpPr txBox="1">
            <a:spLocks/>
          </p:cNvSpPr>
          <p:nvPr/>
        </p:nvSpPr>
        <p:spPr>
          <a:xfrm>
            <a:off x="31261" y="0"/>
            <a:ext cx="9081476" cy="3936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0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2800" kern="0" dirty="0">
                <a:solidFill>
                  <a:srgbClr val="882345"/>
                </a:solidFill>
              </a:rPr>
              <a:t>No Phonon Anisotropy in c-axis </a:t>
            </a:r>
            <a:r>
              <a:rPr lang="en-US" sz="2800" kern="0" dirty="0" err="1">
                <a:solidFill>
                  <a:srgbClr val="882345"/>
                </a:solidFill>
              </a:rPr>
              <a:t>NiO</a:t>
            </a:r>
            <a:r>
              <a:rPr lang="en-US" sz="2800" kern="0" dirty="0">
                <a:solidFill>
                  <a:srgbClr val="882345"/>
                </a:solidFill>
              </a:rPr>
              <a:t> (111)</a:t>
            </a:r>
            <a:r>
              <a:rPr lang="en-US" sz="2800" kern="0" baseline="-25000" dirty="0">
                <a:solidFill>
                  <a:srgbClr val="882345"/>
                </a:solidFill>
              </a:rPr>
              <a:t>cubic</a:t>
            </a:r>
            <a:endParaRPr lang="en-US" sz="2800" baseline="-25000" dirty="0"/>
          </a:p>
        </p:txBody>
      </p:sp>
      <p:sp>
        <p:nvSpPr>
          <p:cNvPr id="9" name="Content Placeholder 2">
            <a:extLst>
              <a:ext uri="{FF2B5EF4-FFF2-40B4-BE49-F238E27FC236}">
                <a16:creationId xmlns:a16="http://schemas.microsoft.com/office/drawing/2014/main" id="{F61E9190-82E5-069D-7A07-DB132D1B8675}"/>
              </a:ext>
            </a:extLst>
          </p:cNvPr>
          <p:cNvSpPr txBox="1">
            <a:spLocks/>
          </p:cNvSpPr>
          <p:nvPr/>
        </p:nvSpPr>
        <p:spPr>
          <a:xfrm>
            <a:off x="0" y="359465"/>
            <a:ext cx="4139486" cy="1738997"/>
          </a:xfrm>
          <a:prstGeom prst="rect">
            <a:avLst/>
          </a:prstGeom>
        </p:spPr>
        <p:txBody>
          <a:bodyPr/>
          <a:lstStyle/>
          <a:p>
            <a:pPr marL="112713" indent="-112713" eaLnBrk="0" fontAlgn="base" hangingPunct="0">
              <a:spcBef>
                <a:spcPct val="20000"/>
              </a:spcBef>
              <a:spcAft>
                <a:spcPct val="0"/>
              </a:spcAft>
              <a:buClrTx/>
              <a:buFontTx/>
              <a:buChar char="•"/>
              <a:defRPr/>
            </a:pPr>
            <a:r>
              <a:rPr lang="en-US" sz="1600" dirty="0" err="1">
                <a:solidFill>
                  <a:srgbClr val="4C5CC5"/>
                </a:solidFill>
                <a:ea typeface="ＭＳ Ｐゴシック"/>
                <a:cs typeface="+mn-cs"/>
              </a:rPr>
              <a:t>Rocksalt</a:t>
            </a:r>
            <a:r>
              <a:rPr lang="en-US" sz="1600" dirty="0">
                <a:solidFill>
                  <a:srgbClr val="4C5CC5"/>
                </a:solidFill>
                <a:ea typeface="ＭＳ Ｐゴシック"/>
                <a:cs typeface="+mn-cs"/>
              </a:rPr>
              <a:t> Crystal Structure (FCC), </a:t>
            </a:r>
            <a:br>
              <a:rPr lang="en-US" sz="1600" dirty="0">
                <a:solidFill>
                  <a:srgbClr val="4C5CC5"/>
                </a:solidFill>
                <a:ea typeface="ＭＳ Ｐゴシック"/>
                <a:cs typeface="+mn-cs"/>
              </a:rPr>
            </a:br>
            <a:r>
              <a:rPr lang="en-US" sz="1600" dirty="0">
                <a:solidFill>
                  <a:srgbClr val="4C5CC5"/>
                </a:solidFill>
                <a:ea typeface="ＭＳ Ｐゴシック"/>
                <a:cs typeface="+mn-cs"/>
              </a:rPr>
              <a:t>Space Group 225 (Fm-3m).</a:t>
            </a:r>
          </a:p>
          <a:p>
            <a:pPr marL="112713" indent="-112713" eaLnBrk="0" fontAlgn="base" hangingPunct="0">
              <a:spcBef>
                <a:spcPct val="20000"/>
              </a:spcBef>
              <a:spcAft>
                <a:spcPct val="0"/>
              </a:spcAft>
              <a:buClrTx/>
              <a:buFontTx/>
              <a:buChar char="•"/>
              <a:defRPr/>
            </a:pPr>
            <a:r>
              <a:rPr lang="en-US" sz="1600" dirty="0">
                <a:solidFill>
                  <a:srgbClr val="4C5CC5"/>
                </a:solidFill>
                <a:ea typeface="ＭＳ Ｐゴシック"/>
                <a:cs typeface="+mn-cs"/>
              </a:rPr>
              <a:t>Single TO/LO phonon pair.</a:t>
            </a:r>
          </a:p>
          <a:p>
            <a:pPr marL="112713" indent="-112713" eaLnBrk="0" fontAlgn="base" hangingPunct="0">
              <a:spcBef>
                <a:spcPct val="20000"/>
              </a:spcBef>
              <a:spcAft>
                <a:spcPct val="0"/>
              </a:spcAft>
              <a:buClrTx/>
              <a:buFontTx/>
              <a:buChar char="•"/>
              <a:defRPr/>
            </a:pPr>
            <a:r>
              <a:rPr lang="en-US" sz="1600" dirty="0">
                <a:solidFill>
                  <a:srgbClr val="4C5CC5"/>
                </a:solidFill>
                <a:ea typeface="ＭＳ Ｐゴシック"/>
                <a:cs typeface="+mn-cs"/>
              </a:rPr>
              <a:t>Antiferromagnetic ordering along (111), </a:t>
            </a:r>
            <a:br>
              <a:rPr lang="en-US" sz="1600" dirty="0">
                <a:solidFill>
                  <a:srgbClr val="4C5CC5"/>
                </a:solidFill>
                <a:ea typeface="ＭＳ Ｐゴシック"/>
                <a:cs typeface="+mn-cs"/>
              </a:rPr>
            </a:br>
            <a:r>
              <a:rPr lang="en-US" sz="1600" dirty="0">
                <a:solidFill>
                  <a:srgbClr val="4C5CC5"/>
                </a:solidFill>
                <a:ea typeface="ＭＳ Ｐゴシック"/>
                <a:cs typeface="+mn-cs"/>
              </a:rPr>
              <a:t>should cause phonon splitting (8-30 cm</a:t>
            </a:r>
            <a:r>
              <a:rPr lang="en-US" sz="1600" baseline="30000" dirty="0">
                <a:solidFill>
                  <a:srgbClr val="4C5CC5"/>
                </a:solidFill>
                <a:ea typeface="ＭＳ Ｐゴシック"/>
                <a:cs typeface="+mn-cs"/>
              </a:rPr>
              <a:t>-1</a:t>
            </a:r>
            <a:r>
              <a:rPr lang="en-US" sz="1600" dirty="0">
                <a:solidFill>
                  <a:srgbClr val="4C5CC5"/>
                </a:solidFill>
                <a:ea typeface="ＭＳ Ｐゴシック"/>
                <a:cs typeface="+mn-cs"/>
              </a:rPr>
              <a:t>).</a:t>
            </a:r>
          </a:p>
          <a:p>
            <a:pPr marL="112713" indent="-112713" eaLnBrk="0" fontAlgn="base" hangingPunct="0">
              <a:spcBef>
                <a:spcPct val="20000"/>
              </a:spcBef>
              <a:spcAft>
                <a:spcPct val="0"/>
              </a:spcAft>
              <a:buClrTx/>
              <a:buFontTx/>
              <a:buChar char="•"/>
              <a:defRPr/>
            </a:pPr>
            <a:r>
              <a:rPr lang="en-US" sz="1600" b="1" dirty="0">
                <a:solidFill>
                  <a:srgbClr val="FF0000"/>
                </a:solidFill>
                <a:ea typeface="ＭＳ Ｐゴシック"/>
                <a:cs typeface="+mn-cs"/>
              </a:rPr>
              <a:t>Anisotropy not visible in </a:t>
            </a:r>
            <a:r>
              <a:rPr lang="en-US" sz="1600" b="1" dirty="0" err="1">
                <a:solidFill>
                  <a:srgbClr val="FF0000"/>
                </a:solidFill>
                <a:ea typeface="ＭＳ Ｐゴシック"/>
                <a:cs typeface="+mn-cs"/>
              </a:rPr>
              <a:t>NiO</a:t>
            </a:r>
            <a:r>
              <a:rPr lang="en-US" sz="1600" b="1" dirty="0">
                <a:solidFill>
                  <a:srgbClr val="FF0000"/>
                </a:solidFill>
                <a:ea typeface="ＭＳ Ｐゴシック"/>
                <a:cs typeface="+mn-cs"/>
              </a:rPr>
              <a:t> (111).</a:t>
            </a:r>
          </a:p>
        </p:txBody>
      </p:sp>
      <p:pic>
        <p:nvPicPr>
          <p:cNvPr id="10" name="Picture 367" descr="C:\Google Drive\Ellipsometry Group\NiO\IR\psi.bmp">
            <a:extLst>
              <a:ext uri="{FF2B5EF4-FFF2-40B4-BE49-F238E27FC236}">
                <a16:creationId xmlns:a16="http://schemas.microsoft.com/office/drawing/2014/main" id="{3917757E-96D2-4D08-CFE6-F4E006942BDB}"/>
              </a:ext>
            </a:extLst>
          </p:cNvPr>
          <p:cNvPicPr>
            <a:picLocks noChangeAspect="1" noChangeArrowheads="1"/>
          </p:cNvPicPr>
          <p:nvPr/>
        </p:nvPicPr>
        <p:blipFill rotWithShape="1">
          <a:blip r:embed="rId4" cstate="print"/>
          <a:srcRect l="4688" t="9232" r="11236" b="4707"/>
          <a:stretch/>
        </p:blipFill>
        <p:spPr bwMode="auto">
          <a:xfrm>
            <a:off x="28537" y="2147206"/>
            <a:ext cx="3808456" cy="2983751"/>
          </a:xfrm>
          <a:prstGeom prst="rect">
            <a:avLst/>
          </a:prstGeom>
          <a:noFill/>
        </p:spPr>
      </p:pic>
      <p:pic>
        <p:nvPicPr>
          <p:cNvPr id="11" name="Picture 367" descr="C:\Google Drive\Ellipsometry Group\NiO\IR\epsilon.bmp">
            <a:extLst>
              <a:ext uri="{FF2B5EF4-FFF2-40B4-BE49-F238E27FC236}">
                <a16:creationId xmlns:a16="http://schemas.microsoft.com/office/drawing/2014/main" id="{D0B89130-2FBA-3681-824E-AF4258377BE6}"/>
              </a:ext>
            </a:extLst>
          </p:cNvPr>
          <p:cNvPicPr>
            <a:picLocks noChangeAspect="1" noChangeArrowheads="1"/>
          </p:cNvPicPr>
          <p:nvPr/>
        </p:nvPicPr>
        <p:blipFill>
          <a:blip r:embed="rId5" cstate="print"/>
          <a:srcRect l="6000" r="10000"/>
          <a:stretch>
            <a:fillRect/>
          </a:stretch>
        </p:blipFill>
        <p:spPr bwMode="auto">
          <a:xfrm>
            <a:off x="3923443" y="1476899"/>
            <a:ext cx="2304296" cy="3604572"/>
          </a:xfrm>
          <a:prstGeom prst="rect">
            <a:avLst/>
          </a:prstGeom>
          <a:noFill/>
        </p:spPr>
      </p:pic>
      <p:sp>
        <p:nvSpPr>
          <p:cNvPr id="12" name="TextBox 11">
            <a:extLst>
              <a:ext uri="{FF2B5EF4-FFF2-40B4-BE49-F238E27FC236}">
                <a16:creationId xmlns:a16="http://schemas.microsoft.com/office/drawing/2014/main" id="{6ED9227E-FFA0-50FF-EF6F-C3699C144ADB}"/>
              </a:ext>
            </a:extLst>
          </p:cNvPr>
          <p:cNvSpPr txBox="1"/>
          <p:nvPr/>
        </p:nvSpPr>
        <p:spPr>
          <a:xfrm>
            <a:off x="4379921" y="1287594"/>
            <a:ext cx="535916" cy="400110"/>
          </a:xfrm>
          <a:prstGeom prst="rect">
            <a:avLst/>
          </a:prstGeom>
          <a:solidFill>
            <a:srgbClr val="FFC000"/>
          </a:solidFill>
        </p:spPr>
        <p:txBody>
          <a:bodyPr wrap="none" rtlCol="0">
            <a:spAutoFit/>
          </a:bodyPr>
          <a:lstStyle/>
          <a:p>
            <a:pPr eaLnBrk="0" fontAlgn="base" hangingPunct="0">
              <a:spcBef>
                <a:spcPct val="0"/>
              </a:spcBef>
              <a:spcAft>
                <a:spcPct val="0"/>
              </a:spcAft>
              <a:buClrTx/>
              <a:buFontTx/>
              <a:buNone/>
            </a:pPr>
            <a:r>
              <a:rPr lang="en-US" sz="2000" kern="1200" dirty="0">
                <a:latin typeface="Arial" charset="0"/>
                <a:ea typeface="ＭＳ Ｐゴシック" pitchFamily="34" charset="-128"/>
                <a:cs typeface="+mn-cs"/>
              </a:rPr>
              <a:t>TO</a:t>
            </a:r>
          </a:p>
        </p:txBody>
      </p:sp>
      <p:sp>
        <p:nvSpPr>
          <p:cNvPr id="16" name="TextBox 15">
            <a:extLst>
              <a:ext uri="{FF2B5EF4-FFF2-40B4-BE49-F238E27FC236}">
                <a16:creationId xmlns:a16="http://schemas.microsoft.com/office/drawing/2014/main" id="{D2998A5F-5835-629C-8B37-3283426734C6}"/>
              </a:ext>
            </a:extLst>
          </p:cNvPr>
          <p:cNvSpPr txBox="1"/>
          <p:nvPr/>
        </p:nvSpPr>
        <p:spPr>
          <a:xfrm>
            <a:off x="2258461" y="2287767"/>
            <a:ext cx="1881025" cy="276999"/>
          </a:xfrm>
          <a:prstGeom prst="rect">
            <a:avLst/>
          </a:prstGeom>
          <a:solidFill>
            <a:srgbClr val="FFC000"/>
          </a:solidFill>
        </p:spPr>
        <p:txBody>
          <a:bodyPr wrap="square" rtlCol="0">
            <a:spAutoFit/>
          </a:bodyPr>
          <a:lstStyle/>
          <a:p>
            <a:pPr algn="ctr" eaLnBrk="0" fontAlgn="base" hangingPunct="0">
              <a:spcBef>
                <a:spcPct val="0"/>
              </a:spcBef>
              <a:spcAft>
                <a:spcPct val="0"/>
              </a:spcAft>
              <a:buClrTx/>
              <a:buFontTx/>
              <a:buNone/>
            </a:pPr>
            <a:r>
              <a:rPr lang="en-US" sz="1200" kern="1200" dirty="0" err="1">
                <a:solidFill>
                  <a:srgbClr val="882345"/>
                </a:solidFill>
                <a:latin typeface="Arial" charset="0"/>
                <a:ea typeface="ＭＳ Ｐゴシック" pitchFamily="34" charset="-128"/>
                <a:cs typeface="+mn-cs"/>
              </a:rPr>
              <a:t>NiO</a:t>
            </a:r>
            <a:r>
              <a:rPr lang="en-US" sz="1200" kern="1200" dirty="0">
                <a:solidFill>
                  <a:srgbClr val="882345"/>
                </a:solidFill>
                <a:latin typeface="Arial" charset="0"/>
                <a:ea typeface="ＭＳ Ｐゴシック" pitchFamily="34" charset="-128"/>
                <a:cs typeface="+mn-cs"/>
              </a:rPr>
              <a:t> </a:t>
            </a:r>
            <a:r>
              <a:rPr lang="en-US" sz="1200" kern="1200" dirty="0" err="1">
                <a:solidFill>
                  <a:srgbClr val="882345"/>
                </a:solidFill>
                <a:latin typeface="Arial" charset="0"/>
                <a:ea typeface="ＭＳ Ｐゴシック" pitchFamily="34" charset="-128"/>
                <a:cs typeface="+mn-cs"/>
              </a:rPr>
              <a:t>Reststrahlen</a:t>
            </a:r>
            <a:r>
              <a:rPr lang="en-US" sz="1200" kern="1200" dirty="0">
                <a:solidFill>
                  <a:srgbClr val="882345"/>
                </a:solidFill>
                <a:latin typeface="Arial" charset="0"/>
                <a:ea typeface="ＭＳ Ｐゴシック" pitchFamily="34" charset="-128"/>
                <a:cs typeface="+mn-cs"/>
              </a:rPr>
              <a:t> Band</a:t>
            </a:r>
          </a:p>
        </p:txBody>
      </p:sp>
      <p:sp>
        <p:nvSpPr>
          <p:cNvPr id="17" name="TextBox 16">
            <a:extLst>
              <a:ext uri="{FF2B5EF4-FFF2-40B4-BE49-F238E27FC236}">
                <a16:creationId xmlns:a16="http://schemas.microsoft.com/office/drawing/2014/main" id="{8422A0DB-A37F-BAF3-46D4-F7F2D3FED5AF}"/>
              </a:ext>
            </a:extLst>
          </p:cNvPr>
          <p:cNvSpPr txBox="1"/>
          <p:nvPr/>
        </p:nvSpPr>
        <p:spPr>
          <a:xfrm>
            <a:off x="7310934" y="1951207"/>
            <a:ext cx="1625766" cy="261610"/>
          </a:xfrm>
          <a:prstGeom prst="rect">
            <a:avLst/>
          </a:prstGeom>
          <a:noFill/>
        </p:spPr>
        <p:txBody>
          <a:bodyPr wrap="none" rtlCol="0">
            <a:spAutoFit/>
          </a:bodyPr>
          <a:lstStyle/>
          <a:p>
            <a:pPr eaLnBrk="0" fontAlgn="base" hangingPunct="0">
              <a:spcBef>
                <a:spcPct val="0"/>
              </a:spcBef>
              <a:spcAft>
                <a:spcPct val="0"/>
              </a:spcAft>
              <a:buClrTx/>
              <a:buFontTx/>
              <a:buNone/>
            </a:pPr>
            <a:r>
              <a:rPr lang="en-US" sz="1100" kern="1200" dirty="0" err="1">
                <a:solidFill>
                  <a:srgbClr val="FF0000"/>
                </a:solidFill>
                <a:latin typeface="Arial" charset="0"/>
                <a:ea typeface="ＭＳ Ｐゴシック" pitchFamily="34" charset="-128"/>
                <a:cs typeface="+mn-cs"/>
              </a:rPr>
              <a:t>Rooksby</a:t>
            </a:r>
            <a:r>
              <a:rPr lang="en-US" sz="1100" kern="1200" dirty="0">
                <a:solidFill>
                  <a:srgbClr val="FF0000"/>
                </a:solidFill>
                <a:latin typeface="Arial" charset="0"/>
                <a:ea typeface="ＭＳ Ｐゴシック" pitchFamily="34" charset="-128"/>
                <a:cs typeface="+mn-cs"/>
              </a:rPr>
              <a:t>, Nature, 1943</a:t>
            </a:r>
          </a:p>
        </p:txBody>
      </p:sp>
      <p:sp>
        <p:nvSpPr>
          <p:cNvPr id="18" name="TextBox 17">
            <a:extLst>
              <a:ext uri="{FF2B5EF4-FFF2-40B4-BE49-F238E27FC236}">
                <a16:creationId xmlns:a16="http://schemas.microsoft.com/office/drawing/2014/main" id="{BB664A13-233B-C4C1-C48D-069780798D6F}"/>
              </a:ext>
            </a:extLst>
          </p:cNvPr>
          <p:cNvSpPr txBox="1"/>
          <p:nvPr/>
        </p:nvSpPr>
        <p:spPr>
          <a:xfrm>
            <a:off x="5421709" y="2549095"/>
            <a:ext cx="853888" cy="584775"/>
          </a:xfrm>
          <a:prstGeom prst="rect">
            <a:avLst/>
          </a:prstGeom>
          <a:solidFill>
            <a:srgbClr val="006265">
              <a:lumMod val="50000"/>
              <a:lumOff val="50000"/>
            </a:srgbClr>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82345"/>
                </a:solidFill>
                <a:effectLst/>
                <a:uLnTx/>
                <a:uFillTx/>
                <a:latin typeface="Symbol" pitchFamily="18" charset="2"/>
                <a:ea typeface="ＭＳ Ｐゴシック" pitchFamily="34" charset="-128"/>
                <a:cs typeface="+mn-cs"/>
              </a:rPr>
              <a:t>e</a:t>
            </a:r>
            <a:r>
              <a:rPr kumimoji="0" lang="en-US" sz="1600" b="0" i="0" u="none" strike="noStrike" kern="1200" cap="none" spc="0" normalizeH="0" baseline="-25000" noProof="0" dirty="0">
                <a:ln>
                  <a:noFill/>
                </a:ln>
                <a:solidFill>
                  <a:srgbClr val="882345"/>
                </a:solidFill>
                <a:effectLst/>
                <a:uLnTx/>
                <a:uFillTx/>
                <a:latin typeface="Arial" charset="0"/>
                <a:ea typeface="ＭＳ Ｐゴシック" pitchFamily="34" charset="-128"/>
                <a:cs typeface="+mn-cs"/>
              </a:rPr>
              <a:t>s</a:t>
            </a:r>
            <a:r>
              <a:rPr kumimoji="0" lang="en-US" sz="1600" b="0" i="0" u="none" strike="noStrike" kern="1200" cap="none" spc="0" normalizeH="0" baseline="0" noProof="0" dirty="0">
                <a:ln>
                  <a:noFill/>
                </a:ln>
                <a:solidFill>
                  <a:srgbClr val="882345"/>
                </a:solidFill>
                <a:effectLst/>
                <a:uLnTx/>
                <a:uFillTx/>
                <a:latin typeface="Arial" charset="0"/>
                <a:ea typeface="ＭＳ Ｐゴシック" pitchFamily="34" charset="-128"/>
                <a:cs typeface="+mn-cs"/>
              </a:rPr>
              <a:t>=11.3</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82345"/>
                </a:solidFill>
                <a:effectLst/>
                <a:uLnTx/>
                <a:uFillTx/>
                <a:latin typeface="Symbol" pitchFamily="18" charset="2"/>
                <a:ea typeface="ＭＳ Ｐゴシック" pitchFamily="34" charset="-128"/>
                <a:cs typeface="+mn-cs"/>
              </a:rPr>
              <a:t>e</a:t>
            </a:r>
            <a:r>
              <a:rPr kumimoji="0" lang="en-US" sz="1600" b="0" i="0" u="none" strike="noStrike" kern="1200" cap="none" spc="0" normalizeH="0" baseline="-25000" noProof="0" dirty="0">
                <a:ln>
                  <a:noFill/>
                </a:ln>
                <a:solidFill>
                  <a:srgbClr val="882345"/>
                </a:solidFill>
                <a:effectLst/>
                <a:uLnTx/>
                <a:uFillTx/>
                <a:latin typeface="Symbol" pitchFamily="18" charset="2"/>
                <a:ea typeface="ＭＳ Ｐゴシック" pitchFamily="34" charset="-128"/>
                <a:cs typeface="+mn-cs"/>
              </a:rPr>
              <a:t>¥</a:t>
            </a:r>
            <a:r>
              <a:rPr kumimoji="0" lang="en-US" sz="1600" b="0" i="0" u="none" strike="noStrike" kern="1200" cap="none" spc="0" normalizeH="0" baseline="0" noProof="0" dirty="0">
                <a:ln>
                  <a:noFill/>
                </a:ln>
                <a:solidFill>
                  <a:srgbClr val="882345"/>
                </a:solidFill>
                <a:effectLst/>
                <a:uLnTx/>
                <a:uFillTx/>
                <a:latin typeface="Arial" charset="0"/>
                <a:ea typeface="ＭＳ Ｐゴシック" pitchFamily="34" charset="-128"/>
                <a:cs typeface="+mn-cs"/>
              </a:rPr>
              <a:t>=5.0</a:t>
            </a:r>
            <a:endParaRPr kumimoji="0" lang="en-US" sz="2400" b="0" i="0" u="none" strike="noStrike" kern="1200" cap="none" spc="0" normalizeH="0" baseline="0" noProof="0" dirty="0">
              <a:ln>
                <a:noFill/>
              </a:ln>
              <a:solidFill>
                <a:srgbClr val="882345"/>
              </a:solidFill>
              <a:effectLst/>
              <a:uLnTx/>
              <a:uFillTx/>
              <a:latin typeface="Arial" charset="0"/>
              <a:ea typeface="ＭＳ Ｐゴシック" pitchFamily="34" charset="-128"/>
              <a:cs typeface="+mn-cs"/>
            </a:endParaRPr>
          </a:p>
        </p:txBody>
      </p:sp>
      <p:sp>
        <p:nvSpPr>
          <p:cNvPr id="19" name="TextBox 18">
            <a:extLst>
              <a:ext uri="{FF2B5EF4-FFF2-40B4-BE49-F238E27FC236}">
                <a16:creationId xmlns:a16="http://schemas.microsoft.com/office/drawing/2014/main" id="{800DDB88-15BC-930B-69AD-33C52D56E876}"/>
              </a:ext>
            </a:extLst>
          </p:cNvPr>
          <p:cNvSpPr txBox="1"/>
          <p:nvPr/>
        </p:nvSpPr>
        <p:spPr>
          <a:xfrm>
            <a:off x="6449831" y="4603634"/>
            <a:ext cx="1886414" cy="415498"/>
          </a:xfrm>
          <a:prstGeom prst="rect">
            <a:avLst/>
          </a:prstGeom>
          <a:solidFill>
            <a:srgbClr val="FFFF00"/>
          </a:solidFill>
        </p:spPr>
        <p:txBody>
          <a:bodyPr wrap="square" rtlCol="0">
            <a:spAutoFit/>
          </a:bodyPr>
          <a:lstStyle/>
          <a:p>
            <a:pPr eaLnBrk="0" fontAlgn="base" hangingPunct="0">
              <a:spcBef>
                <a:spcPct val="0"/>
              </a:spcBef>
              <a:spcAft>
                <a:spcPct val="0"/>
              </a:spcAft>
              <a:buClrTx/>
              <a:buFontTx/>
              <a:buNone/>
            </a:pPr>
            <a:r>
              <a:rPr lang="en-US" sz="1050" kern="1200" dirty="0">
                <a:solidFill>
                  <a:srgbClr val="FF0000"/>
                </a:solidFill>
                <a:latin typeface="Arial" charset="0"/>
                <a:ea typeface="ＭＳ Ｐゴシック" pitchFamily="34" charset="-128"/>
                <a:cs typeface="+mn-cs"/>
              </a:rPr>
              <a:t>Willett-</a:t>
            </a:r>
            <a:r>
              <a:rPr lang="en-US" sz="1050" kern="1200" dirty="0" err="1">
                <a:solidFill>
                  <a:srgbClr val="FF0000"/>
                </a:solidFill>
                <a:latin typeface="Arial" charset="0"/>
                <a:ea typeface="ＭＳ Ｐゴシック" pitchFamily="34" charset="-128"/>
                <a:cs typeface="+mn-cs"/>
              </a:rPr>
              <a:t>Gies</a:t>
            </a:r>
            <a:r>
              <a:rPr lang="en-US" sz="1050" kern="1200" dirty="0">
                <a:solidFill>
                  <a:srgbClr val="FF0000"/>
                </a:solidFill>
                <a:latin typeface="Arial" charset="0"/>
                <a:ea typeface="ＭＳ Ｐゴシック" pitchFamily="34" charset="-128"/>
                <a:cs typeface="+mn-cs"/>
              </a:rPr>
              <a:t> &amp; Nelson, </a:t>
            </a:r>
          </a:p>
          <a:p>
            <a:pPr eaLnBrk="0" fontAlgn="base" hangingPunct="0">
              <a:spcBef>
                <a:spcPct val="0"/>
              </a:spcBef>
              <a:spcAft>
                <a:spcPct val="0"/>
              </a:spcAft>
              <a:buClrTx/>
              <a:buFontTx/>
              <a:buNone/>
            </a:pPr>
            <a:r>
              <a:rPr lang="en-US" sz="1050" kern="1200" dirty="0">
                <a:solidFill>
                  <a:srgbClr val="FF0000"/>
                </a:solidFill>
                <a:latin typeface="Arial" charset="0"/>
                <a:ea typeface="ＭＳ Ｐゴシック" pitchFamily="34" charset="-128"/>
                <a:cs typeface="+mn-cs"/>
              </a:rPr>
              <a:t>JVST A </a:t>
            </a:r>
            <a:r>
              <a:rPr lang="en-US" sz="1050" b="1" kern="1200" dirty="0">
                <a:solidFill>
                  <a:srgbClr val="FF0000"/>
                </a:solidFill>
                <a:latin typeface="Arial" charset="0"/>
                <a:ea typeface="ＭＳ Ｐゴシック" pitchFamily="34" charset="-128"/>
                <a:cs typeface="+mn-cs"/>
              </a:rPr>
              <a:t>33</a:t>
            </a:r>
            <a:r>
              <a:rPr lang="en-US" sz="1050" kern="1200" dirty="0">
                <a:solidFill>
                  <a:srgbClr val="FF0000"/>
                </a:solidFill>
                <a:latin typeface="Arial" charset="0"/>
                <a:ea typeface="ＭＳ Ｐゴシック" pitchFamily="34" charset="-128"/>
                <a:cs typeface="+mn-cs"/>
              </a:rPr>
              <a:t>, 061202 (2015)</a:t>
            </a:r>
          </a:p>
        </p:txBody>
      </p:sp>
      <p:sp>
        <p:nvSpPr>
          <p:cNvPr id="20" name="TextBox 19">
            <a:extLst>
              <a:ext uri="{FF2B5EF4-FFF2-40B4-BE49-F238E27FC236}">
                <a16:creationId xmlns:a16="http://schemas.microsoft.com/office/drawing/2014/main" id="{AD9F40DE-782C-2CB9-8C5F-ED3E2C76EB9F}"/>
              </a:ext>
            </a:extLst>
          </p:cNvPr>
          <p:cNvSpPr txBox="1"/>
          <p:nvPr/>
        </p:nvSpPr>
        <p:spPr>
          <a:xfrm>
            <a:off x="4501985" y="778590"/>
            <a:ext cx="1263487" cy="461665"/>
          </a:xfrm>
          <a:prstGeom prst="rect">
            <a:avLst/>
          </a:prstGeom>
          <a:noFill/>
        </p:spPr>
        <p:txBody>
          <a:bodyPr wrap="none" rtlCol="0">
            <a:spAutoFit/>
          </a:bodyPr>
          <a:lstStyle/>
          <a:p>
            <a:pPr eaLnBrk="0" fontAlgn="base" hangingPunct="0">
              <a:spcBef>
                <a:spcPct val="0"/>
              </a:spcBef>
              <a:spcAft>
                <a:spcPct val="0"/>
              </a:spcAft>
              <a:buClrTx/>
              <a:buFontTx/>
              <a:buNone/>
            </a:pPr>
            <a:r>
              <a:rPr lang="en-US" sz="2400" kern="1200" dirty="0" err="1">
                <a:solidFill>
                  <a:srgbClr val="32EE36"/>
                </a:solidFill>
                <a:latin typeface="Arial" charset="0"/>
                <a:ea typeface="ＭＳ Ｐゴシック" pitchFamily="34" charset="-128"/>
                <a:cs typeface="+mn-cs"/>
              </a:rPr>
              <a:t>Ni</a:t>
            </a:r>
            <a:r>
              <a:rPr lang="en-US" sz="2400" kern="1200" dirty="0" err="1">
                <a:solidFill>
                  <a:srgbClr val="1853D8"/>
                </a:solidFill>
                <a:latin typeface="Arial" charset="0"/>
                <a:ea typeface="ＭＳ Ｐゴシック" pitchFamily="34" charset="-128"/>
                <a:cs typeface="+mn-cs"/>
              </a:rPr>
              <a:t>O</a:t>
            </a:r>
            <a:r>
              <a:rPr lang="en-US" sz="2400" kern="1200" dirty="0">
                <a:solidFill>
                  <a:srgbClr val="882345"/>
                </a:solidFill>
                <a:latin typeface="Arial" charset="0"/>
                <a:ea typeface="ＭＳ Ｐゴシック" pitchFamily="34" charset="-128"/>
                <a:cs typeface="+mn-cs"/>
              </a:rPr>
              <a:t> cell</a:t>
            </a:r>
          </a:p>
        </p:txBody>
      </p:sp>
      <p:sp>
        <p:nvSpPr>
          <p:cNvPr id="21" name="TextBox 20">
            <a:extLst>
              <a:ext uri="{FF2B5EF4-FFF2-40B4-BE49-F238E27FC236}">
                <a16:creationId xmlns:a16="http://schemas.microsoft.com/office/drawing/2014/main" id="{91DA1C43-2742-DD20-72DA-21C0A8996AEC}"/>
              </a:ext>
            </a:extLst>
          </p:cNvPr>
          <p:cNvSpPr txBox="1"/>
          <p:nvPr/>
        </p:nvSpPr>
        <p:spPr>
          <a:xfrm>
            <a:off x="342900" y="4217169"/>
            <a:ext cx="5946884" cy="369332"/>
          </a:xfrm>
          <a:prstGeom prst="rect">
            <a:avLst/>
          </a:prstGeom>
          <a:solidFill>
            <a:srgbClr val="FFFF00"/>
          </a:solidFill>
        </p:spPr>
        <p:txBody>
          <a:bodyPr wrap="none" rtlCol="0">
            <a:spAutoFit/>
          </a:bodyPr>
          <a:lstStyle/>
          <a:p>
            <a:pPr eaLnBrk="0" fontAlgn="base" hangingPunct="0">
              <a:spcBef>
                <a:spcPct val="0"/>
              </a:spcBef>
              <a:spcAft>
                <a:spcPct val="0"/>
              </a:spcAft>
              <a:buClrTx/>
              <a:buFontTx/>
              <a:buNone/>
            </a:pPr>
            <a:r>
              <a:rPr lang="en-US" sz="1800" kern="1200" dirty="0">
                <a:solidFill>
                  <a:srgbClr val="882345"/>
                </a:solidFill>
                <a:latin typeface="Arial" charset="0"/>
                <a:ea typeface="ＭＳ Ｐゴシック" pitchFamily="34" charset="-128"/>
                <a:cs typeface="+mn-cs"/>
              </a:rPr>
              <a:t>Phonon anisotropy is too small to be visible in </a:t>
            </a:r>
            <a:r>
              <a:rPr lang="en-US" sz="1800" kern="1200" dirty="0" err="1">
                <a:solidFill>
                  <a:srgbClr val="882345"/>
                </a:solidFill>
                <a:latin typeface="Arial" charset="0"/>
                <a:ea typeface="ＭＳ Ｐゴシック" pitchFamily="34" charset="-128"/>
                <a:cs typeface="+mn-cs"/>
              </a:rPr>
              <a:t>NiO</a:t>
            </a:r>
            <a:r>
              <a:rPr lang="en-US" sz="1800" kern="1200" dirty="0">
                <a:solidFill>
                  <a:srgbClr val="882345"/>
                </a:solidFill>
                <a:latin typeface="Arial" charset="0"/>
                <a:ea typeface="ＭＳ Ｐゴシック" pitchFamily="34" charset="-128"/>
                <a:cs typeface="+mn-cs"/>
              </a:rPr>
              <a:t> (111).</a:t>
            </a:r>
          </a:p>
        </p:txBody>
      </p:sp>
      <p:pic>
        <p:nvPicPr>
          <p:cNvPr id="22" name="Picture 21" descr="Screen Shot 2013-08-08 at 4.08.43 PM.png">
            <a:extLst>
              <a:ext uri="{FF2B5EF4-FFF2-40B4-BE49-F238E27FC236}">
                <a16:creationId xmlns:a16="http://schemas.microsoft.com/office/drawing/2014/main" id="{CEA3CDE3-6B04-C4A7-A6BD-728B4A0F6E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24" t="5911" b="5419"/>
          <a:stretch/>
        </p:blipFill>
        <p:spPr>
          <a:xfrm>
            <a:off x="5814458" y="426670"/>
            <a:ext cx="3166449" cy="1461594"/>
          </a:xfrm>
          <a:prstGeom prst="rect">
            <a:avLst/>
          </a:prstGeom>
        </p:spPr>
      </p:pic>
      <p:sp>
        <p:nvSpPr>
          <p:cNvPr id="25" name="Slide Number Placeholder 1">
            <a:extLst>
              <a:ext uri="{FF2B5EF4-FFF2-40B4-BE49-F238E27FC236}">
                <a16:creationId xmlns:a16="http://schemas.microsoft.com/office/drawing/2014/main" id="{0D7D03CD-5629-3C72-5B11-71EC54B03B5E}"/>
              </a:ext>
            </a:extLst>
          </p:cNvPr>
          <p:cNvSpPr txBox="1">
            <a:spLocks/>
          </p:cNvSpPr>
          <p:nvPr/>
        </p:nvSpPr>
        <p:spPr>
          <a:xfrm>
            <a:off x="8352970" y="4803094"/>
            <a:ext cx="711687" cy="273844"/>
          </a:xfrm>
          <a:prstGeom prst="rect">
            <a:avLst/>
          </a:prstGeom>
        </p:spPr>
        <p:txBody>
          <a:bodyPr vert="horz" lIns="91440" tIns="45720" rIns="91440" bIns="45720" rtlCol="0" anchor="ctr"/>
          <a:lstStyle>
            <a:defPPr>
              <a:defRPr lang="en-US"/>
            </a:defPPr>
            <a:lvl1pPr marL="0" algn="r" defTabSz="685800" rtl="0" eaLnBrk="1" latinLnBrk="0" hangingPunct="1">
              <a:defRPr sz="2700" kern="1200">
                <a:solidFill>
                  <a:srgbClr val="FFFF00"/>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B34050-BECC-48C9-9AC3-879728755A1B}" type="slidenum">
              <a:rPr lang="en-US" smtClean="0"/>
              <a:pPr/>
              <a:t>22</a:t>
            </a:fld>
            <a:endParaRPr lang="en-US" dirty="0"/>
          </a:p>
        </p:txBody>
      </p:sp>
    </p:spTree>
    <p:extLst>
      <p:ext uri="{BB962C8B-B14F-4D97-AF65-F5344CB8AC3E}">
        <p14:creationId xmlns:p14="http://schemas.microsoft.com/office/powerpoint/2010/main" val="3039438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D75DF-C77A-1169-890D-B6685CE9D48A}"/>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E1460BB-E11A-9A3D-ADAF-4B7ACEF4373C}"/>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5B27310E-9E48-6D6B-BEA4-0BBC7EB9B502}"/>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Compare </a:t>
            </a:r>
            <a:r>
              <a:rPr kumimoji="0" lang="en-US" sz="2800" b="1" i="0" u="none" strike="noStrike" kern="0" cap="none" spc="0" normalizeH="0" baseline="0" noProof="0" dirty="0" err="1">
                <a:ln>
                  <a:noFill/>
                </a:ln>
                <a:solidFill>
                  <a:srgbClr val="882345"/>
                </a:solidFill>
                <a:effectLst/>
                <a:uLnTx/>
                <a:uFillTx/>
              </a:rPr>
              <a:t>NiO</a:t>
            </a:r>
            <a:r>
              <a:rPr kumimoji="0" lang="en-US" sz="2800" b="1" i="0" u="none" strike="noStrike" kern="0" cap="none" spc="0" normalizeH="0" baseline="0" noProof="0" dirty="0">
                <a:ln>
                  <a:noFill/>
                </a:ln>
                <a:solidFill>
                  <a:srgbClr val="882345"/>
                </a:solidFill>
                <a:effectLst/>
                <a:uLnTx/>
                <a:uFillTx/>
              </a:rPr>
              <a:t> (111) and (100)</a:t>
            </a:r>
            <a:endParaRPr lang="en-US" sz="2400" dirty="0"/>
          </a:p>
        </p:txBody>
      </p:sp>
      <p:sp>
        <p:nvSpPr>
          <p:cNvPr id="2" name="Slide Number Placeholder 1">
            <a:extLst>
              <a:ext uri="{FF2B5EF4-FFF2-40B4-BE49-F238E27FC236}">
                <a16:creationId xmlns:a16="http://schemas.microsoft.com/office/drawing/2014/main" id="{CC5B6094-988B-EBED-EA12-D06CBE35C6DC}"/>
              </a:ext>
            </a:extLst>
          </p:cNvPr>
          <p:cNvSpPr>
            <a:spLocks noGrp="1"/>
          </p:cNvSpPr>
          <p:nvPr>
            <p:ph type="sldNum" sz="quarter" idx="4"/>
          </p:nvPr>
        </p:nvSpPr>
        <p:spPr/>
        <p:txBody>
          <a:bodyPr/>
          <a:lstStyle/>
          <a:p>
            <a:fld id="{76B34050-BECC-48C9-9AC3-879728755A1B}" type="slidenum">
              <a:rPr lang="en-US" smtClean="0"/>
              <a:pPr/>
              <a:t>23</a:t>
            </a:fld>
            <a:endParaRPr lang="en-US" dirty="0"/>
          </a:p>
        </p:txBody>
      </p:sp>
      <p:pic>
        <p:nvPicPr>
          <p:cNvPr id="65" name="Picture 64" descr="A graph of a graph showing the energy&#10;&#10;AI-generated content may be incorrect.">
            <a:extLst>
              <a:ext uri="{FF2B5EF4-FFF2-40B4-BE49-F238E27FC236}">
                <a16:creationId xmlns:a16="http://schemas.microsoft.com/office/drawing/2014/main" id="{4CA1B932-E0CA-1943-BBA6-4769A4BF2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2" y="2157970"/>
            <a:ext cx="3505358" cy="2909969"/>
          </a:xfrm>
          <a:prstGeom prst="rect">
            <a:avLst/>
          </a:prstGeom>
        </p:spPr>
      </p:pic>
      <p:sp>
        <p:nvSpPr>
          <p:cNvPr id="66" name="TextBox 65">
            <a:extLst>
              <a:ext uri="{FF2B5EF4-FFF2-40B4-BE49-F238E27FC236}">
                <a16:creationId xmlns:a16="http://schemas.microsoft.com/office/drawing/2014/main" id="{F0A1E8F0-732A-F129-F27B-DCC2AE667A36}"/>
              </a:ext>
            </a:extLst>
          </p:cNvPr>
          <p:cNvSpPr txBox="1"/>
          <p:nvPr/>
        </p:nvSpPr>
        <p:spPr>
          <a:xfrm>
            <a:off x="1291436" y="3532144"/>
            <a:ext cx="936886" cy="523220"/>
          </a:xfrm>
          <a:prstGeom prst="rect">
            <a:avLst/>
          </a:prstGeom>
          <a:solidFill>
            <a:srgbClr val="FFFF00"/>
          </a:solidFill>
        </p:spPr>
        <p:txBody>
          <a:bodyPr wrap="square" rtlCol="0">
            <a:spAutoFit/>
          </a:bodyPr>
          <a:lstStyle/>
          <a:p>
            <a:pPr algn="ctr"/>
            <a:r>
              <a:rPr lang="en-US" sz="1400" dirty="0" err="1">
                <a:solidFill>
                  <a:schemeClr val="tx1"/>
                </a:solidFill>
                <a:latin typeface="Arial" panose="020B0604020202020204" pitchFamily="34" charset="0"/>
                <a:cs typeface="Arial" panose="020B0604020202020204" pitchFamily="34" charset="0"/>
              </a:rPr>
              <a:t>NiO</a:t>
            </a:r>
            <a:r>
              <a:rPr lang="en-US" sz="1400" dirty="0">
                <a:solidFill>
                  <a:schemeClr val="tx1"/>
                </a:solidFill>
                <a:latin typeface="Arial" panose="020B0604020202020204" pitchFamily="34" charset="0"/>
                <a:cs typeface="Arial" panose="020B0604020202020204" pitchFamily="34" charset="0"/>
              </a:rPr>
              <a:t> (111)</a:t>
            </a:r>
          </a:p>
          <a:p>
            <a:pPr algn="ctr"/>
            <a:r>
              <a:rPr lang="en-US" sz="1400" dirty="0">
                <a:solidFill>
                  <a:schemeClr val="tx1"/>
                </a:solidFill>
                <a:latin typeface="Arial" panose="020B0604020202020204" pitchFamily="34" charset="0"/>
                <a:cs typeface="Arial" panose="020B0604020202020204" pitchFamily="34" charset="0"/>
              </a:rPr>
              <a:t>Isotropic</a:t>
            </a:r>
          </a:p>
        </p:txBody>
      </p:sp>
      <p:pic>
        <p:nvPicPr>
          <p:cNvPr id="67" name="Picture 66">
            <a:extLst>
              <a:ext uri="{FF2B5EF4-FFF2-40B4-BE49-F238E27FC236}">
                <a16:creationId xmlns:a16="http://schemas.microsoft.com/office/drawing/2014/main" id="{BC0BC1E5-FFD9-C70D-02E6-BB7A261AD7E0}"/>
              </a:ext>
            </a:extLst>
          </p:cNvPr>
          <p:cNvPicPr>
            <a:picLocks noChangeAspect="1"/>
          </p:cNvPicPr>
          <p:nvPr/>
        </p:nvPicPr>
        <p:blipFill>
          <a:blip r:embed="rId4"/>
          <a:stretch>
            <a:fillRect/>
          </a:stretch>
        </p:blipFill>
        <p:spPr>
          <a:xfrm>
            <a:off x="835607" y="417365"/>
            <a:ext cx="3599390" cy="1760678"/>
          </a:xfrm>
          <a:prstGeom prst="rect">
            <a:avLst/>
          </a:prstGeom>
        </p:spPr>
      </p:pic>
      <p:pic>
        <p:nvPicPr>
          <p:cNvPr id="68" name="Picture 67">
            <a:extLst>
              <a:ext uri="{FF2B5EF4-FFF2-40B4-BE49-F238E27FC236}">
                <a16:creationId xmlns:a16="http://schemas.microsoft.com/office/drawing/2014/main" id="{CE2048D1-42E1-0F8C-9797-7E862F79B90B}"/>
              </a:ext>
            </a:extLst>
          </p:cNvPr>
          <p:cNvPicPr>
            <a:picLocks noChangeAspect="1"/>
          </p:cNvPicPr>
          <p:nvPr/>
        </p:nvPicPr>
        <p:blipFill>
          <a:blip r:embed="rId5"/>
          <a:stretch>
            <a:fillRect/>
          </a:stretch>
        </p:blipFill>
        <p:spPr>
          <a:xfrm>
            <a:off x="5713779" y="417365"/>
            <a:ext cx="3545741" cy="1760678"/>
          </a:xfrm>
          <a:prstGeom prst="rect">
            <a:avLst/>
          </a:prstGeom>
        </p:spPr>
      </p:pic>
      <p:pic>
        <p:nvPicPr>
          <p:cNvPr id="69" name="Picture 68" descr="A graph of a graph showing the value of a solar cell&#10;&#10;AI-generated content may be incorrect.">
            <a:extLst>
              <a:ext uri="{FF2B5EF4-FFF2-40B4-BE49-F238E27FC236}">
                <a16:creationId xmlns:a16="http://schemas.microsoft.com/office/drawing/2014/main" id="{07F830BD-5419-4E5F-AE4E-4A6147D125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0604" y="2178043"/>
            <a:ext cx="3822924" cy="2926629"/>
          </a:xfrm>
          <a:prstGeom prst="rect">
            <a:avLst/>
          </a:prstGeom>
        </p:spPr>
      </p:pic>
      <p:sp>
        <p:nvSpPr>
          <p:cNvPr id="71" name="TextBox 70">
            <a:extLst>
              <a:ext uri="{FF2B5EF4-FFF2-40B4-BE49-F238E27FC236}">
                <a16:creationId xmlns:a16="http://schemas.microsoft.com/office/drawing/2014/main" id="{97ACEA3F-105F-5075-92FE-1E49D0A6E9A1}"/>
              </a:ext>
            </a:extLst>
          </p:cNvPr>
          <p:cNvSpPr txBox="1"/>
          <p:nvPr/>
        </p:nvSpPr>
        <p:spPr>
          <a:xfrm>
            <a:off x="6581843" y="3503742"/>
            <a:ext cx="1108289" cy="523220"/>
          </a:xfrm>
          <a:prstGeom prst="rect">
            <a:avLst/>
          </a:prstGeom>
          <a:solidFill>
            <a:srgbClr val="FFFF00"/>
          </a:solidFill>
        </p:spPr>
        <p:txBody>
          <a:bodyPr wrap="square" rtlCol="0">
            <a:spAutoFit/>
          </a:bodyPr>
          <a:lstStyle/>
          <a:p>
            <a:pPr algn="ctr"/>
            <a:r>
              <a:rPr lang="en-US" sz="1400" dirty="0" err="1">
                <a:solidFill>
                  <a:schemeClr val="tx1"/>
                </a:solidFill>
                <a:latin typeface="Arial" panose="020B0604020202020204" pitchFamily="34" charset="0"/>
                <a:cs typeface="Arial" panose="020B0604020202020204" pitchFamily="34" charset="0"/>
              </a:rPr>
              <a:t>NiO</a:t>
            </a:r>
            <a:r>
              <a:rPr lang="en-US" sz="1400" dirty="0">
                <a:solidFill>
                  <a:schemeClr val="tx1"/>
                </a:solidFill>
                <a:latin typeface="Arial" panose="020B0604020202020204" pitchFamily="34" charset="0"/>
                <a:cs typeface="Arial" panose="020B0604020202020204" pitchFamily="34" charset="0"/>
              </a:rPr>
              <a:t> (100)</a:t>
            </a:r>
          </a:p>
          <a:p>
            <a:pPr algn="ctr"/>
            <a:r>
              <a:rPr lang="en-US" sz="1400" dirty="0">
                <a:solidFill>
                  <a:schemeClr val="tx1"/>
                </a:solidFill>
                <a:latin typeface="Arial" panose="020B0604020202020204" pitchFamily="34" charset="0"/>
                <a:cs typeface="Arial" panose="020B0604020202020204" pitchFamily="34" charset="0"/>
              </a:rPr>
              <a:t>Anisotropic</a:t>
            </a:r>
          </a:p>
        </p:txBody>
      </p:sp>
      <p:pic>
        <p:nvPicPr>
          <p:cNvPr id="72" name="Picture 71">
            <a:extLst>
              <a:ext uri="{FF2B5EF4-FFF2-40B4-BE49-F238E27FC236}">
                <a16:creationId xmlns:a16="http://schemas.microsoft.com/office/drawing/2014/main" id="{604BB0A8-FD37-548B-9B15-7089A86F712C}"/>
              </a:ext>
            </a:extLst>
          </p:cNvPr>
          <p:cNvPicPr>
            <a:picLocks noChangeAspect="1"/>
          </p:cNvPicPr>
          <p:nvPr/>
        </p:nvPicPr>
        <p:blipFill>
          <a:blip r:embed="rId7"/>
          <a:stretch>
            <a:fillRect/>
          </a:stretch>
        </p:blipFill>
        <p:spPr>
          <a:xfrm>
            <a:off x="3383229" y="2260488"/>
            <a:ext cx="1909860" cy="1869483"/>
          </a:xfrm>
          <a:prstGeom prst="rect">
            <a:avLst/>
          </a:prstGeom>
        </p:spPr>
      </p:pic>
      <p:pic>
        <p:nvPicPr>
          <p:cNvPr id="73" name="Picture 72" descr="A person smiling at the camera&#10;&#10;AI-generated content may be incorrect.">
            <a:extLst>
              <a:ext uri="{FF2B5EF4-FFF2-40B4-BE49-F238E27FC236}">
                <a16:creationId xmlns:a16="http://schemas.microsoft.com/office/drawing/2014/main" id="{4AA26AA0-CF77-9B9F-95C3-837DBEA88C31}"/>
              </a:ext>
            </a:extLst>
          </p:cNvPr>
          <p:cNvPicPr>
            <a:picLocks noChangeAspect="1"/>
          </p:cNvPicPr>
          <p:nvPr/>
        </p:nvPicPr>
        <p:blipFill>
          <a:blip r:embed="rId8"/>
          <a:stretch>
            <a:fillRect/>
          </a:stretch>
        </p:blipFill>
        <p:spPr>
          <a:xfrm>
            <a:off x="4424216" y="710884"/>
            <a:ext cx="1108936" cy="1108936"/>
          </a:xfrm>
          <a:prstGeom prst="rect">
            <a:avLst/>
          </a:prstGeom>
        </p:spPr>
      </p:pic>
      <p:sp>
        <p:nvSpPr>
          <p:cNvPr id="74" name="Oval 73">
            <a:extLst>
              <a:ext uri="{FF2B5EF4-FFF2-40B4-BE49-F238E27FC236}">
                <a16:creationId xmlns:a16="http://schemas.microsoft.com/office/drawing/2014/main" id="{B8B221FD-CEEF-D9FB-6E06-6EB83EB46322}"/>
              </a:ext>
            </a:extLst>
          </p:cNvPr>
          <p:cNvSpPr/>
          <p:nvPr/>
        </p:nvSpPr>
        <p:spPr>
          <a:xfrm rot="20622795">
            <a:off x="6176571" y="2851813"/>
            <a:ext cx="305693" cy="671308"/>
          </a:xfrm>
          <a:prstGeom prst="ellipse">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0082549C-2E12-0E71-D735-F2F129D8B564}"/>
              </a:ext>
            </a:extLst>
          </p:cNvPr>
          <p:cNvSpPr/>
          <p:nvPr/>
        </p:nvSpPr>
        <p:spPr>
          <a:xfrm rot="1855726">
            <a:off x="7765682" y="2910815"/>
            <a:ext cx="305693" cy="671308"/>
          </a:xfrm>
          <a:prstGeom prst="ellipse">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635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D1E2C-94C2-FFF9-56EC-5D316086FF6C}"/>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F971D31-B7B3-0527-7C0C-11FD325EF6D4}"/>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60C925B2-DB2C-DB92-5BB5-B0280228C73F}"/>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Two-phonon absorption in </a:t>
            </a:r>
            <a:r>
              <a:rPr kumimoji="0" lang="en-US" sz="2800" b="1" i="0" u="none" strike="noStrike" kern="0" cap="none" spc="0" normalizeH="0" baseline="0" noProof="0" dirty="0" err="1">
                <a:ln>
                  <a:noFill/>
                </a:ln>
                <a:solidFill>
                  <a:srgbClr val="882345"/>
                </a:solidFill>
                <a:effectLst/>
                <a:uLnTx/>
                <a:uFillTx/>
              </a:rPr>
              <a:t>LiF</a:t>
            </a:r>
            <a:endParaRPr lang="en-US" sz="2400" dirty="0"/>
          </a:p>
        </p:txBody>
      </p:sp>
      <p:sp>
        <p:nvSpPr>
          <p:cNvPr id="2" name="Slide Number Placeholder 1">
            <a:extLst>
              <a:ext uri="{FF2B5EF4-FFF2-40B4-BE49-F238E27FC236}">
                <a16:creationId xmlns:a16="http://schemas.microsoft.com/office/drawing/2014/main" id="{4BED5232-E1A8-9355-D06B-E0D771B52C8E}"/>
              </a:ext>
            </a:extLst>
          </p:cNvPr>
          <p:cNvSpPr>
            <a:spLocks noGrp="1"/>
          </p:cNvSpPr>
          <p:nvPr>
            <p:ph type="sldNum" sz="quarter" idx="4"/>
          </p:nvPr>
        </p:nvSpPr>
        <p:spPr/>
        <p:txBody>
          <a:bodyPr/>
          <a:lstStyle/>
          <a:p>
            <a:fld id="{76B34050-BECC-48C9-9AC3-879728755A1B}" type="slidenum">
              <a:rPr lang="en-US" smtClean="0"/>
              <a:pPr/>
              <a:t>24</a:t>
            </a:fld>
            <a:endParaRPr lang="en-US" dirty="0"/>
          </a:p>
        </p:txBody>
      </p:sp>
      <p:sp>
        <p:nvSpPr>
          <p:cNvPr id="7" name="TextBox 6">
            <a:extLst>
              <a:ext uri="{FF2B5EF4-FFF2-40B4-BE49-F238E27FC236}">
                <a16:creationId xmlns:a16="http://schemas.microsoft.com/office/drawing/2014/main" id="{CECB69F9-B38E-885F-ECB5-5F1476DCC2CF}"/>
              </a:ext>
            </a:extLst>
          </p:cNvPr>
          <p:cNvSpPr txBox="1"/>
          <p:nvPr/>
        </p:nvSpPr>
        <p:spPr>
          <a:xfrm>
            <a:off x="4090308" y="4559514"/>
            <a:ext cx="3396342" cy="415498"/>
          </a:xfrm>
          <a:prstGeom prst="rect">
            <a:avLst/>
          </a:prstGeom>
          <a:noFill/>
        </p:spPr>
        <p:txBody>
          <a:bodyPr wrap="square" rtlCol="0">
            <a:spAutoFit/>
          </a:bodyPr>
          <a:lstStyle/>
          <a:p>
            <a:pPr eaLnBrk="0" fontAlgn="base" hangingPunct="0">
              <a:spcBef>
                <a:spcPct val="0"/>
              </a:spcBef>
              <a:spcAft>
                <a:spcPct val="0"/>
              </a:spcAft>
              <a:buClrTx/>
              <a:buFontTx/>
              <a:buNone/>
            </a:pPr>
            <a:r>
              <a:rPr lang="en-US" sz="1050" kern="1200" dirty="0">
                <a:solidFill>
                  <a:srgbClr val="FFFF00"/>
                </a:solidFill>
                <a:latin typeface="Arial" charset="0"/>
                <a:ea typeface="ＭＳ Ｐゴシック" pitchFamily="34" charset="-128"/>
                <a:cs typeface="+mn-cs"/>
              </a:rPr>
              <a:t>Willett-Gies &amp; Nelson, JVST A </a:t>
            </a:r>
            <a:r>
              <a:rPr lang="en-US" sz="1050" b="1" kern="1200" dirty="0">
                <a:solidFill>
                  <a:srgbClr val="FFFF00"/>
                </a:solidFill>
                <a:latin typeface="Arial" charset="0"/>
                <a:ea typeface="ＭＳ Ｐゴシック" pitchFamily="34" charset="-128"/>
                <a:cs typeface="+mn-cs"/>
              </a:rPr>
              <a:t>33</a:t>
            </a:r>
            <a:r>
              <a:rPr lang="en-US" sz="1050" kern="1200" dirty="0">
                <a:solidFill>
                  <a:srgbClr val="FFFF00"/>
                </a:solidFill>
                <a:latin typeface="Arial" charset="0"/>
                <a:ea typeface="ＭＳ Ｐゴシック" pitchFamily="34" charset="-128"/>
                <a:cs typeface="+mn-cs"/>
              </a:rPr>
              <a:t>, 061202 (2015).</a:t>
            </a:r>
          </a:p>
          <a:p>
            <a:pPr eaLnBrk="0" fontAlgn="base" hangingPunct="0">
              <a:spcBef>
                <a:spcPct val="0"/>
              </a:spcBef>
              <a:spcAft>
                <a:spcPct val="0"/>
              </a:spcAft>
              <a:buClrTx/>
              <a:buFontTx/>
              <a:buNone/>
            </a:pPr>
            <a:r>
              <a:rPr lang="en-US" sz="1050" kern="1200" dirty="0">
                <a:solidFill>
                  <a:srgbClr val="FFFF00"/>
                </a:solidFill>
                <a:latin typeface="Arial" charset="0"/>
                <a:ea typeface="ＭＳ Ｐゴシック" pitchFamily="34" charset="-128"/>
                <a:cs typeface="+mn-cs"/>
              </a:rPr>
              <a:t>Also Humlicek TSF </a:t>
            </a:r>
            <a:r>
              <a:rPr lang="en-US" sz="1050" b="1" kern="1200" dirty="0">
                <a:solidFill>
                  <a:srgbClr val="FFFF00"/>
                </a:solidFill>
                <a:latin typeface="Arial" charset="0"/>
                <a:ea typeface="ＭＳ Ｐゴシック" pitchFamily="34" charset="-128"/>
                <a:cs typeface="+mn-cs"/>
              </a:rPr>
              <a:t>313-314</a:t>
            </a:r>
            <a:r>
              <a:rPr lang="en-US" sz="1050" kern="1200" dirty="0">
                <a:solidFill>
                  <a:srgbClr val="FFFF00"/>
                </a:solidFill>
                <a:latin typeface="Arial" charset="0"/>
                <a:ea typeface="ＭＳ Ｐゴシック" pitchFamily="34" charset="-128"/>
                <a:cs typeface="+mn-cs"/>
              </a:rPr>
              <a:t>, 687 (1998).</a:t>
            </a:r>
          </a:p>
        </p:txBody>
      </p:sp>
      <p:pic>
        <p:nvPicPr>
          <p:cNvPr id="9" name="Picture 8" descr="A diagram of a graph showing the energy&#10;&#10;AI-generated content may be incorrect.">
            <a:extLst>
              <a:ext uri="{FF2B5EF4-FFF2-40B4-BE49-F238E27FC236}">
                <a16:creationId xmlns:a16="http://schemas.microsoft.com/office/drawing/2014/main" id="{050F6ABF-3F4E-F651-CCBD-DAD7D1A94ED7}"/>
              </a:ext>
            </a:extLst>
          </p:cNvPr>
          <p:cNvPicPr>
            <a:picLocks noChangeAspect="1"/>
          </p:cNvPicPr>
          <p:nvPr/>
        </p:nvPicPr>
        <p:blipFill>
          <a:blip r:embed="rId3"/>
          <a:stretch>
            <a:fillRect/>
          </a:stretch>
        </p:blipFill>
        <p:spPr>
          <a:xfrm>
            <a:off x="1453351" y="481521"/>
            <a:ext cx="3908947" cy="3100669"/>
          </a:xfrm>
          <a:prstGeom prst="rect">
            <a:avLst/>
          </a:prstGeom>
        </p:spPr>
      </p:pic>
      <p:sp>
        <p:nvSpPr>
          <p:cNvPr id="13" name="TextBox 12">
            <a:extLst>
              <a:ext uri="{FF2B5EF4-FFF2-40B4-BE49-F238E27FC236}">
                <a16:creationId xmlns:a16="http://schemas.microsoft.com/office/drawing/2014/main" id="{60310AB2-B03F-6B16-650E-01E145E6890F}"/>
              </a:ext>
            </a:extLst>
          </p:cNvPr>
          <p:cNvSpPr txBox="1"/>
          <p:nvPr/>
        </p:nvSpPr>
        <p:spPr>
          <a:xfrm>
            <a:off x="65313" y="3606802"/>
            <a:ext cx="6379029" cy="646331"/>
          </a:xfrm>
          <a:prstGeom prst="rect">
            <a:avLst/>
          </a:prstGeom>
          <a:solidFill>
            <a:srgbClr val="FFC000"/>
          </a:solidFill>
        </p:spPr>
        <p:txBody>
          <a:bodyPr wrap="square" rtlCol="0">
            <a:spAutoFit/>
          </a:bodyPr>
          <a:lstStyle/>
          <a:p>
            <a:r>
              <a:rPr lang="en-US" sz="1800" dirty="0"/>
              <a:t>Small absorption in the reststrahlen band causes a dip or terrace.</a:t>
            </a:r>
          </a:p>
          <a:p>
            <a:r>
              <a:rPr lang="en-US" sz="1800" dirty="0"/>
              <a:t>Compare also with Al, Cu, Au (Fox, </a:t>
            </a:r>
            <a:r>
              <a:rPr lang="en-US" sz="1800" i="1" dirty="0"/>
              <a:t>Optical Properties of Metals</a:t>
            </a:r>
            <a:r>
              <a:rPr lang="en-US" sz="1800" dirty="0"/>
              <a:t>). </a:t>
            </a:r>
          </a:p>
        </p:txBody>
      </p:sp>
      <p:pic>
        <p:nvPicPr>
          <p:cNvPr id="14" name="Picture 13">
            <a:extLst>
              <a:ext uri="{FF2B5EF4-FFF2-40B4-BE49-F238E27FC236}">
                <a16:creationId xmlns:a16="http://schemas.microsoft.com/office/drawing/2014/main" id="{6CD66B3C-C304-2CD3-3C8F-1F10919F2E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67" t="6972" r="70833" b="7888"/>
          <a:stretch/>
        </p:blipFill>
        <p:spPr>
          <a:xfrm>
            <a:off x="87084" y="860887"/>
            <a:ext cx="974431" cy="2453079"/>
          </a:xfrm>
          <a:prstGeom prst="rect">
            <a:avLst/>
          </a:prstGeom>
        </p:spPr>
      </p:pic>
      <p:sp>
        <p:nvSpPr>
          <p:cNvPr id="5" name="TextBox 4">
            <a:extLst>
              <a:ext uri="{FF2B5EF4-FFF2-40B4-BE49-F238E27FC236}">
                <a16:creationId xmlns:a16="http://schemas.microsoft.com/office/drawing/2014/main" id="{714B099A-6BF6-943C-6D7A-15E512A9E2E5}"/>
              </a:ext>
            </a:extLst>
          </p:cNvPr>
          <p:cNvSpPr txBox="1"/>
          <p:nvPr/>
        </p:nvSpPr>
        <p:spPr>
          <a:xfrm>
            <a:off x="5551714" y="579050"/>
            <a:ext cx="3512457" cy="2923877"/>
          </a:xfrm>
          <a:prstGeom prst="rect">
            <a:avLst/>
          </a:prstGeom>
          <a:noFill/>
        </p:spPr>
        <p:txBody>
          <a:bodyPr wrap="square" rtlCol="0">
            <a:spAutoFit/>
          </a:bodyPr>
          <a:lstStyle/>
          <a:p>
            <a:r>
              <a:rPr lang="en-US" sz="2400" dirty="0"/>
              <a:t>Phonon energies in </a:t>
            </a:r>
            <a:r>
              <a:rPr lang="en-US" sz="2400" dirty="0" err="1"/>
              <a:t>LiF</a:t>
            </a:r>
            <a:r>
              <a:rPr lang="en-US" sz="2400" dirty="0"/>
              <a:t>:</a:t>
            </a:r>
          </a:p>
          <a:p>
            <a:endParaRPr lang="en-US" sz="2400" dirty="0"/>
          </a:p>
          <a:p>
            <a:r>
              <a:rPr lang="en-US" sz="2400" dirty="0"/>
              <a:t>TO: 304 cm</a:t>
            </a:r>
            <a:r>
              <a:rPr lang="en-US" sz="2400" baseline="30000" dirty="0"/>
              <a:t>-1</a:t>
            </a:r>
          </a:p>
          <a:p>
            <a:r>
              <a:rPr lang="en-US" sz="2400" dirty="0"/>
              <a:t>LO: 669 cm</a:t>
            </a:r>
            <a:r>
              <a:rPr lang="en-US" sz="2400" baseline="30000" dirty="0"/>
              <a:t>-1</a:t>
            </a:r>
            <a:endParaRPr lang="en-US" sz="2400" dirty="0"/>
          </a:p>
          <a:p>
            <a:r>
              <a:rPr lang="en-US" sz="2400" b="1" dirty="0">
                <a:solidFill>
                  <a:srgbClr val="FF0000"/>
                </a:solidFill>
                <a:highlight>
                  <a:srgbClr val="FFFF00"/>
                </a:highlight>
              </a:rPr>
              <a:t>LO phonon not seen in </a:t>
            </a:r>
            <a:r>
              <a:rPr lang="en-US" sz="2400" b="1" dirty="0">
                <a:solidFill>
                  <a:srgbClr val="FF0000"/>
                </a:solidFill>
                <a:highlight>
                  <a:srgbClr val="FFFF00"/>
                </a:highlight>
                <a:latin typeface="Symbol" panose="05050102010706020507" pitchFamily="18" charset="2"/>
              </a:rPr>
              <a:t>e</a:t>
            </a:r>
            <a:r>
              <a:rPr lang="en-US" sz="2400" b="1" baseline="-25000" dirty="0">
                <a:solidFill>
                  <a:srgbClr val="FF0000"/>
                </a:solidFill>
                <a:highlight>
                  <a:srgbClr val="FFFF00"/>
                </a:highlight>
              </a:rPr>
              <a:t>2</a:t>
            </a:r>
            <a:r>
              <a:rPr lang="en-US" sz="2400" b="1" dirty="0">
                <a:solidFill>
                  <a:srgbClr val="FF0000"/>
                </a:solidFill>
                <a:highlight>
                  <a:srgbClr val="FFFF00"/>
                </a:highlight>
              </a:rPr>
              <a:t>.</a:t>
            </a:r>
          </a:p>
          <a:p>
            <a:endParaRPr lang="en-US" sz="2400" dirty="0"/>
          </a:p>
          <a:p>
            <a:r>
              <a:rPr lang="en-US" sz="2000" dirty="0"/>
              <a:t>Ellipsometry only sees the TO phonon in bulk crystals. </a:t>
            </a:r>
          </a:p>
        </p:txBody>
      </p:sp>
    </p:spTree>
    <p:extLst>
      <p:ext uri="{BB962C8B-B14F-4D97-AF65-F5344CB8AC3E}">
        <p14:creationId xmlns:p14="http://schemas.microsoft.com/office/powerpoint/2010/main" val="2080879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9347D-7C21-54F9-6AF7-5647DBE6E435}"/>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9FEBD83-02E7-9FA1-CCCC-C8B10E496BD7}"/>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43B8D399-2BA1-D0EB-847B-06FC4EB599DD}"/>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err="1">
                <a:ln>
                  <a:noFill/>
                </a:ln>
                <a:solidFill>
                  <a:srgbClr val="882345"/>
                </a:solidFill>
                <a:effectLst/>
                <a:uLnTx/>
                <a:uFillTx/>
              </a:rPr>
              <a:t>Berreman</a:t>
            </a:r>
            <a:r>
              <a:rPr kumimoji="0" lang="en-US" sz="2800" b="1" i="0" u="none" strike="noStrike" kern="0" cap="none" spc="0" normalizeH="0" baseline="0" noProof="0" dirty="0">
                <a:ln>
                  <a:noFill/>
                </a:ln>
                <a:solidFill>
                  <a:srgbClr val="882345"/>
                </a:solidFill>
                <a:effectLst/>
                <a:uLnTx/>
                <a:uFillTx/>
              </a:rPr>
              <a:t> Effect: </a:t>
            </a:r>
            <a:r>
              <a:rPr kumimoji="0" lang="en-US" sz="2800" b="1" i="0" u="none" strike="noStrike" kern="0" cap="none" spc="0" normalizeH="0" baseline="0" noProof="0" dirty="0" err="1">
                <a:ln>
                  <a:noFill/>
                </a:ln>
                <a:solidFill>
                  <a:srgbClr val="882345"/>
                </a:solidFill>
                <a:effectLst/>
                <a:uLnTx/>
                <a:uFillTx/>
              </a:rPr>
              <a:t>LiF</a:t>
            </a:r>
            <a:r>
              <a:rPr kumimoji="0" lang="en-US" sz="2800" b="1" i="0" u="none" strike="noStrike" kern="0" cap="none" spc="0" normalizeH="0" baseline="0" noProof="0" dirty="0">
                <a:ln>
                  <a:noFill/>
                </a:ln>
                <a:solidFill>
                  <a:srgbClr val="882345"/>
                </a:solidFill>
                <a:effectLst/>
                <a:uLnTx/>
                <a:uFillTx/>
              </a:rPr>
              <a:t> on Ag</a:t>
            </a:r>
            <a:endParaRPr lang="en-US" sz="2400" dirty="0"/>
          </a:p>
        </p:txBody>
      </p:sp>
      <p:sp>
        <p:nvSpPr>
          <p:cNvPr id="2" name="Slide Number Placeholder 1">
            <a:extLst>
              <a:ext uri="{FF2B5EF4-FFF2-40B4-BE49-F238E27FC236}">
                <a16:creationId xmlns:a16="http://schemas.microsoft.com/office/drawing/2014/main" id="{6D333EDB-6E7D-CE73-38CC-44C8722AB736}"/>
              </a:ext>
            </a:extLst>
          </p:cNvPr>
          <p:cNvSpPr>
            <a:spLocks noGrp="1"/>
          </p:cNvSpPr>
          <p:nvPr>
            <p:ph type="sldNum" sz="quarter" idx="4"/>
          </p:nvPr>
        </p:nvSpPr>
        <p:spPr/>
        <p:txBody>
          <a:bodyPr/>
          <a:lstStyle/>
          <a:p>
            <a:fld id="{76B34050-BECC-48C9-9AC3-879728755A1B}" type="slidenum">
              <a:rPr lang="en-US" smtClean="0"/>
              <a:pPr/>
              <a:t>25</a:t>
            </a:fld>
            <a:endParaRPr lang="en-US" dirty="0"/>
          </a:p>
        </p:txBody>
      </p:sp>
      <p:sp>
        <p:nvSpPr>
          <p:cNvPr id="8" name="TextBox 7">
            <a:extLst>
              <a:ext uri="{FF2B5EF4-FFF2-40B4-BE49-F238E27FC236}">
                <a16:creationId xmlns:a16="http://schemas.microsoft.com/office/drawing/2014/main" id="{6553A71C-1C04-8B5C-C93E-140B415B1CBC}"/>
              </a:ext>
            </a:extLst>
          </p:cNvPr>
          <p:cNvSpPr txBox="1"/>
          <p:nvPr/>
        </p:nvSpPr>
        <p:spPr>
          <a:xfrm>
            <a:off x="5060759" y="4628763"/>
            <a:ext cx="2365006" cy="276999"/>
          </a:xfrm>
          <a:prstGeom prst="rect">
            <a:avLst/>
          </a:prstGeom>
          <a:noFill/>
        </p:spPr>
        <p:txBody>
          <a:bodyPr wrap="none" rtlCol="0">
            <a:spAutoFit/>
          </a:bodyPr>
          <a:lstStyle/>
          <a:p>
            <a:r>
              <a:rPr lang="en-US" sz="1200" dirty="0">
                <a:solidFill>
                  <a:srgbClr val="FFFF00"/>
                </a:solidFill>
              </a:rPr>
              <a:t>J. Humlicek, PSSB </a:t>
            </a:r>
            <a:r>
              <a:rPr lang="en-US" sz="1200" b="1" dirty="0">
                <a:solidFill>
                  <a:srgbClr val="FFFF00"/>
                </a:solidFill>
              </a:rPr>
              <a:t>215</a:t>
            </a:r>
            <a:r>
              <a:rPr lang="en-US" sz="1200" dirty="0">
                <a:solidFill>
                  <a:srgbClr val="FFFF00"/>
                </a:solidFill>
              </a:rPr>
              <a:t>, 155 (1999). </a:t>
            </a:r>
          </a:p>
        </p:txBody>
      </p:sp>
      <p:sp>
        <p:nvSpPr>
          <p:cNvPr id="9" name="TextBox 8">
            <a:extLst>
              <a:ext uri="{FF2B5EF4-FFF2-40B4-BE49-F238E27FC236}">
                <a16:creationId xmlns:a16="http://schemas.microsoft.com/office/drawing/2014/main" id="{8D0AB8D4-81B3-B2F1-9D5E-32220C4AEF39}"/>
              </a:ext>
            </a:extLst>
          </p:cNvPr>
          <p:cNvSpPr txBox="1"/>
          <p:nvPr/>
        </p:nvSpPr>
        <p:spPr>
          <a:xfrm>
            <a:off x="5728005" y="488895"/>
            <a:ext cx="3395519" cy="3416320"/>
          </a:xfrm>
          <a:prstGeom prst="rect">
            <a:avLst/>
          </a:prstGeom>
          <a:noFill/>
        </p:spPr>
        <p:txBody>
          <a:bodyPr wrap="square" rtlCol="0">
            <a:spAutoFit/>
          </a:bodyPr>
          <a:lstStyle/>
          <a:p>
            <a:r>
              <a:rPr lang="en-US" sz="1800" dirty="0"/>
              <a:t>Light is a transverse wave:</a:t>
            </a:r>
          </a:p>
          <a:p>
            <a:pPr marL="285750" indent="-285750">
              <a:buFont typeface="Arial" panose="020B0604020202020204" pitchFamily="34" charset="0"/>
              <a:buChar char="•"/>
            </a:pPr>
            <a:r>
              <a:rPr lang="en-US" sz="1800" dirty="0"/>
              <a:t>only couples to </a:t>
            </a:r>
            <a:r>
              <a:rPr lang="en-US" sz="1800" dirty="0" err="1"/>
              <a:t>TO</a:t>
            </a:r>
            <a:r>
              <a:rPr lang="en-US" sz="1800" dirty="0"/>
              <a:t> phonons.</a:t>
            </a:r>
          </a:p>
          <a:p>
            <a:pPr marL="285750" indent="-285750">
              <a:buFont typeface="Arial" panose="020B0604020202020204" pitchFamily="34" charset="0"/>
              <a:buChar char="•"/>
            </a:pPr>
            <a:r>
              <a:rPr lang="en-US" sz="1800" dirty="0"/>
              <a:t>cannot excite LO phonons.</a:t>
            </a:r>
          </a:p>
          <a:p>
            <a:endParaRPr lang="en-US" sz="1800" dirty="0"/>
          </a:p>
          <a:p>
            <a:r>
              <a:rPr lang="en-US" sz="1800" dirty="0"/>
              <a:t>TO: peak in </a:t>
            </a:r>
            <a:r>
              <a:rPr lang="en-US" sz="1800" dirty="0">
                <a:latin typeface="Symbol" panose="05050102010706020507" pitchFamily="18" charset="2"/>
              </a:rPr>
              <a:t>e</a:t>
            </a:r>
            <a:r>
              <a:rPr lang="en-US" sz="1800" baseline="-25000" dirty="0"/>
              <a:t>2</a:t>
            </a:r>
            <a:r>
              <a:rPr lang="en-US" sz="1800" dirty="0"/>
              <a:t>.</a:t>
            </a:r>
          </a:p>
          <a:p>
            <a:r>
              <a:rPr lang="en-US" sz="1800" dirty="0"/>
              <a:t>LO: peak in loss function.</a:t>
            </a:r>
          </a:p>
          <a:p>
            <a:endParaRPr lang="en-US" sz="1800" dirty="0"/>
          </a:p>
          <a:p>
            <a:r>
              <a:rPr lang="en-US" sz="1800" dirty="0"/>
              <a:t>However: Interference effects cause structures at the LO phonon energy in thin films. </a:t>
            </a:r>
          </a:p>
          <a:p>
            <a:endParaRPr lang="en-US" sz="1800" dirty="0"/>
          </a:p>
          <a:p>
            <a:r>
              <a:rPr lang="en-US" sz="1800" dirty="0"/>
              <a:t>That’s called the </a:t>
            </a:r>
            <a:r>
              <a:rPr lang="en-US" sz="1800" b="1" u="sng" dirty="0" err="1">
                <a:solidFill>
                  <a:srgbClr val="FF0000"/>
                </a:solidFill>
              </a:rPr>
              <a:t>Berreman</a:t>
            </a:r>
            <a:r>
              <a:rPr lang="en-US" sz="1800" b="1" u="sng" dirty="0">
                <a:solidFill>
                  <a:srgbClr val="FF0000"/>
                </a:solidFill>
              </a:rPr>
              <a:t> effect</a:t>
            </a:r>
            <a:r>
              <a:rPr lang="en-US" sz="1800" dirty="0"/>
              <a:t>.</a:t>
            </a:r>
          </a:p>
        </p:txBody>
      </p:sp>
      <p:pic>
        <p:nvPicPr>
          <p:cNvPr id="6" name="Picture 5">
            <a:extLst>
              <a:ext uri="{FF2B5EF4-FFF2-40B4-BE49-F238E27FC236}">
                <a16:creationId xmlns:a16="http://schemas.microsoft.com/office/drawing/2014/main" id="{9B61ACAC-2B7C-CEC0-2C96-ED97677974AE}"/>
              </a:ext>
            </a:extLst>
          </p:cNvPr>
          <p:cNvPicPr>
            <a:picLocks noChangeAspect="1"/>
          </p:cNvPicPr>
          <p:nvPr/>
        </p:nvPicPr>
        <p:blipFill>
          <a:blip r:embed="rId3"/>
          <a:stretch>
            <a:fillRect/>
          </a:stretch>
        </p:blipFill>
        <p:spPr>
          <a:xfrm>
            <a:off x="50456" y="473493"/>
            <a:ext cx="5525885" cy="3758475"/>
          </a:xfrm>
          <a:prstGeom prst="rect">
            <a:avLst/>
          </a:prstGeom>
        </p:spPr>
      </p:pic>
      <p:cxnSp>
        <p:nvCxnSpPr>
          <p:cNvPr id="10" name="Straight Connector 9">
            <a:extLst>
              <a:ext uri="{FF2B5EF4-FFF2-40B4-BE49-F238E27FC236}">
                <a16:creationId xmlns:a16="http://schemas.microsoft.com/office/drawing/2014/main" id="{9637E768-37ED-A7F9-E1F3-4ADF5D0B48BF}"/>
              </a:ext>
            </a:extLst>
          </p:cNvPr>
          <p:cNvCxnSpPr/>
          <p:nvPr/>
        </p:nvCxnSpPr>
        <p:spPr>
          <a:xfrm>
            <a:off x="1902323" y="566057"/>
            <a:ext cx="0" cy="3040743"/>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933427E-D6EB-5BBF-9555-7CDD7DB359AD}"/>
              </a:ext>
            </a:extLst>
          </p:cNvPr>
          <p:cNvCxnSpPr/>
          <p:nvPr/>
        </p:nvCxnSpPr>
        <p:spPr>
          <a:xfrm>
            <a:off x="4085890" y="566057"/>
            <a:ext cx="0" cy="3040743"/>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2E80DED-3BF8-0384-4148-4DDD823E77DD}"/>
              </a:ext>
            </a:extLst>
          </p:cNvPr>
          <p:cNvSpPr txBox="1"/>
          <p:nvPr/>
        </p:nvSpPr>
        <p:spPr>
          <a:xfrm>
            <a:off x="1718106" y="2773180"/>
            <a:ext cx="368434" cy="300082"/>
          </a:xfrm>
          <a:prstGeom prst="rect">
            <a:avLst/>
          </a:prstGeom>
          <a:solidFill>
            <a:srgbClr val="FFFF00"/>
          </a:solidFill>
        </p:spPr>
        <p:txBody>
          <a:bodyPr wrap="none" rtlCol="0">
            <a:spAutoFit/>
          </a:bodyPr>
          <a:lstStyle/>
          <a:p>
            <a:r>
              <a:rPr lang="en-US" dirty="0"/>
              <a:t>LO</a:t>
            </a:r>
          </a:p>
        </p:txBody>
      </p:sp>
      <p:sp>
        <p:nvSpPr>
          <p:cNvPr id="13" name="TextBox 12">
            <a:extLst>
              <a:ext uri="{FF2B5EF4-FFF2-40B4-BE49-F238E27FC236}">
                <a16:creationId xmlns:a16="http://schemas.microsoft.com/office/drawing/2014/main" id="{87FD9543-D82B-0AA6-DEE1-D015B2D4B633}"/>
              </a:ext>
            </a:extLst>
          </p:cNvPr>
          <p:cNvSpPr txBox="1"/>
          <p:nvPr/>
        </p:nvSpPr>
        <p:spPr>
          <a:xfrm>
            <a:off x="3901673" y="2775539"/>
            <a:ext cx="368434" cy="300082"/>
          </a:xfrm>
          <a:prstGeom prst="rect">
            <a:avLst/>
          </a:prstGeom>
          <a:solidFill>
            <a:srgbClr val="FFFF00"/>
          </a:solidFill>
        </p:spPr>
        <p:txBody>
          <a:bodyPr wrap="none" rtlCol="0">
            <a:spAutoFit/>
          </a:bodyPr>
          <a:lstStyle/>
          <a:p>
            <a:r>
              <a:rPr lang="en-US" dirty="0"/>
              <a:t>LO</a:t>
            </a:r>
          </a:p>
        </p:txBody>
      </p:sp>
    </p:spTree>
    <p:extLst>
      <p:ext uri="{BB962C8B-B14F-4D97-AF65-F5344CB8AC3E}">
        <p14:creationId xmlns:p14="http://schemas.microsoft.com/office/powerpoint/2010/main" val="285803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1F33D-05FF-51F2-09AC-F0CC2A606D68}"/>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C1BC799-D44B-8B47-EF5F-FD18B5278A4B}"/>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B0C63590-4E00-24DE-CC1B-6343CE132561}"/>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Multimode Behavior in Semiconductor Alloys</a:t>
            </a:r>
            <a:endParaRPr lang="en-US" sz="2400" dirty="0"/>
          </a:p>
        </p:txBody>
      </p:sp>
      <p:sp>
        <p:nvSpPr>
          <p:cNvPr id="2" name="Slide Number Placeholder 1">
            <a:extLst>
              <a:ext uri="{FF2B5EF4-FFF2-40B4-BE49-F238E27FC236}">
                <a16:creationId xmlns:a16="http://schemas.microsoft.com/office/drawing/2014/main" id="{7D4DBF94-CB83-9E01-6200-7BC20828544F}"/>
              </a:ext>
            </a:extLst>
          </p:cNvPr>
          <p:cNvSpPr>
            <a:spLocks noGrp="1"/>
          </p:cNvSpPr>
          <p:nvPr>
            <p:ph type="sldNum" sz="quarter" idx="4"/>
          </p:nvPr>
        </p:nvSpPr>
        <p:spPr/>
        <p:txBody>
          <a:bodyPr/>
          <a:lstStyle/>
          <a:p>
            <a:fld id="{76B34050-BECC-48C9-9AC3-879728755A1B}" type="slidenum">
              <a:rPr lang="en-US" smtClean="0"/>
              <a:pPr/>
              <a:t>26</a:t>
            </a:fld>
            <a:endParaRPr lang="en-US" dirty="0"/>
          </a:p>
        </p:txBody>
      </p:sp>
      <p:pic>
        <p:nvPicPr>
          <p:cNvPr id="7" name="Picture 6" descr="A graph of different colored lines&#10;&#10;AI-generated content may be incorrect.">
            <a:extLst>
              <a:ext uri="{FF2B5EF4-FFF2-40B4-BE49-F238E27FC236}">
                <a16:creationId xmlns:a16="http://schemas.microsoft.com/office/drawing/2014/main" id="{1D86617E-3EF5-7376-62D4-EA2C1501E802}"/>
              </a:ext>
            </a:extLst>
          </p:cNvPr>
          <p:cNvPicPr>
            <a:picLocks noChangeAspect="1"/>
          </p:cNvPicPr>
          <p:nvPr/>
        </p:nvPicPr>
        <p:blipFill>
          <a:blip r:embed="rId3"/>
          <a:stretch>
            <a:fillRect/>
          </a:stretch>
        </p:blipFill>
        <p:spPr>
          <a:xfrm>
            <a:off x="104684" y="503292"/>
            <a:ext cx="5853430" cy="3777394"/>
          </a:xfrm>
          <a:prstGeom prst="rect">
            <a:avLst/>
          </a:prstGeom>
        </p:spPr>
      </p:pic>
      <p:sp>
        <p:nvSpPr>
          <p:cNvPr id="8" name="TextBox 7">
            <a:extLst>
              <a:ext uri="{FF2B5EF4-FFF2-40B4-BE49-F238E27FC236}">
                <a16:creationId xmlns:a16="http://schemas.microsoft.com/office/drawing/2014/main" id="{FD0716AF-1D4A-AB33-7189-13A17D716E16}"/>
              </a:ext>
            </a:extLst>
          </p:cNvPr>
          <p:cNvSpPr txBox="1"/>
          <p:nvPr/>
        </p:nvSpPr>
        <p:spPr>
          <a:xfrm>
            <a:off x="4061013" y="4622146"/>
            <a:ext cx="3042692" cy="276999"/>
          </a:xfrm>
          <a:prstGeom prst="rect">
            <a:avLst/>
          </a:prstGeom>
          <a:noFill/>
        </p:spPr>
        <p:txBody>
          <a:bodyPr wrap="none" rtlCol="0">
            <a:spAutoFit/>
          </a:bodyPr>
          <a:lstStyle/>
          <a:p>
            <a:r>
              <a:rPr lang="en-US" sz="1200" dirty="0">
                <a:solidFill>
                  <a:srgbClr val="FFFF00"/>
                </a:solidFill>
              </a:rPr>
              <a:t>SZ </a:t>
            </a:r>
            <a:r>
              <a:rPr lang="en-US" sz="1200" i="1" dirty="0">
                <a:solidFill>
                  <a:srgbClr val="FFFF00"/>
                </a:solidFill>
              </a:rPr>
              <a:t>et al</a:t>
            </a:r>
            <a:r>
              <a:rPr lang="en-US" sz="1200" dirty="0">
                <a:solidFill>
                  <a:srgbClr val="FFFF00"/>
                </a:solidFill>
              </a:rPr>
              <a:t>., Appl. Phys. Lett. </a:t>
            </a:r>
            <a:r>
              <a:rPr lang="en-US" sz="1200" b="1" dirty="0">
                <a:solidFill>
                  <a:srgbClr val="FFFF00"/>
                </a:solidFill>
              </a:rPr>
              <a:t>123</a:t>
            </a:r>
            <a:r>
              <a:rPr lang="en-US" sz="1200" dirty="0">
                <a:solidFill>
                  <a:srgbClr val="FFFF00"/>
                </a:solidFill>
              </a:rPr>
              <a:t>, 172102 (2023).</a:t>
            </a:r>
          </a:p>
        </p:txBody>
      </p:sp>
      <p:sp>
        <p:nvSpPr>
          <p:cNvPr id="9" name="TextBox 8">
            <a:extLst>
              <a:ext uri="{FF2B5EF4-FFF2-40B4-BE49-F238E27FC236}">
                <a16:creationId xmlns:a16="http://schemas.microsoft.com/office/drawing/2014/main" id="{786C5C40-998A-B72F-7176-667DB780AFBB}"/>
              </a:ext>
            </a:extLst>
          </p:cNvPr>
          <p:cNvSpPr txBox="1"/>
          <p:nvPr/>
        </p:nvSpPr>
        <p:spPr>
          <a:xfrm>
            <a:off x="5873099" y="549358"/>
            <a:ext cx="3227102" cy="3293209"/>
          </a:xfrm>
          <a:prstGeom prst="rect">
            <a:avLst/>
          </a:prstGeom>
          <a:noFill/>
        </p:spPr>
        <p:txBody>
          <a:bodyPr wrap="square" rtlCol="0">
            <a:spAutoFit/>
          </a:bodyPr>
          <a:lstStyle/>
          <a:p>
            <a:r>
              <a:rPr lang="en-US" sz="1600" dirty="0"/>
              <a:t>GaAs</a:t>
            </a:r>
            <a:r>
              <a:rPr lang="en-US" sz="1600" baseline="-25000" dirty="0"/>
              <a:t>1-x</a:t>
            </a:r>
            <a:r>
              <a:rPr lang="en-US" sz="1600" dirty="0"/>
              <a:t>P</a:t>
            </a:r>
            <a:r>
              <a:rPr lang="en-US" sz="1600" baseline="-25000" dirty="0"/>
              <a:t>x</a:t>
            </a:r>
            <a:r>
              <a:rPr lang="en-US" sz="1600" dirty="0"/>
              <a:t> alloys have four phonons:</a:t>
            </a:r>
          </a:p>
          <a:p>
            <a:r>
              <a:rPr lang="en-US" sz="1600" dirty="0"/>
              <a:t>2 TO, 2 LO.</a:t>
            </a:r>
          </a:p>
          <a:p>
            <a:endParaRPr lang="en-US" sz="1600" dirty="0"/>
          </a:p>
          <a:p>
            <a:r>
              <a:rPr lang="en-US" sz="1600" dirty="0"/>
              <a:t>Phonons cannot mix.</a:t>
            </a:r>
          </a:p>
          <a:p>
            <a:r>
              <a:rPr lang="en-US" sz="1600" dirty="0"/>
              <a:t>Energy pap between </a:t>
            </a:r>
            <a:br>
              <a:rPr lang="en-US" sz="1600" dirty="0"/>
            </a:br>
            <a:r>
              <a:rPr lang="en-US" sz="1600" dirty="0"/>
              <a:t>	GaAs and </a:t>
            </a:r>
            <a:r>
              <a:rPr lang="en-US" sz="1600" dirty="0" err="1"/>
              <a:t>GaP</a:t>
            </a:r>
            <a:r>
              <a:rPr lang="en-US" sz="1600" dirty="0"/>
              <a:t> modes.</a:t>
            </a:r>
          </a:p>
          <a:p>
            <a:endParaRPr lang="en-US" sz="1600" dirty="0"/>
          </a:p>
          <a:p>
            <a:r>
              <a:rPr lang="en-US" sz="1600" dirty="0"/>
              <a:t>Some dependence of phonon energies on composition.</a:t>
            </a:r>
          </a:p>
          <a:p>
            <a:endParaRPr lang="en-US" sz="1600" dirty="0"/>
          </a:p>
          <a:p>
            <a:r>
              <a:rPr lang="en-US" sz="1600" dirty="0"/>
              <a:t>Vegard’s Law does not hold. </a:t>
            </a:r>
          </a:p>
          <a:p>
            <a:endParaRPr lang="en-US" sz="1600" dirty="0"/>
          </a:p>
          <a:p>
            <a:r>
              <a:rPr lang="en-US" sz="1600" b="1" dirty="0">
                <a:solidFill>
                  <a:srgbClr val="FF0000"/>
                </a:solidFill>
                <a:highlight>
                  <a:srgbClr val="FFFF00"/>
                </a:highlight>
              </a:rPr>
              <a:t>Two-mode behavior.</a:t>
            </a:r>
          </a:p>
        </p:txBody>
      </p:sp>
    </p:spTree>
    <p:extLst>
      <p:ext uri="{BB962C8B-B14F-4D97-AF65-F5344CB8AC3E}">
        <p14:creationId xmlns:p14="http://schemas.microsoft.com/office/powerpoint/2010/main" val="1799765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F3917-27AF-6C1C-EBFC-3FB10D431CEE}"/>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4702F65-0555-C729-C353-9AE3F054EBD3}"/>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3AB8EDA5-7C84-D0BD-EBAE-0A287F34330B}"/>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err="1">
                <a:ln>
                  <a:noFill/>
                </a:ln>
                <a:solidFill>
                  <a:srgbClr val="882345"/>
                </a:solidFill>
                <a:effectLst/>
                <a:uLnTx/>
                <a:uFillTx/>
              </a:rPr>
              <a:t>Berreman</a:t>
            </a:r>
            <a:r>
              <a:rPr kumimoji="0" lang="en-US" sz="2800" b="1" i="0" u="none" strike="noStrike" kern="0" cap="none" spc="0" normalizeH="0" baseline="0" noProof="0" dirty="0">
                <a:ln>
                  <a:noFill/>
                </a:ln>
                <a:solidFill>
                  <a:srgbClr val="882345"/>
                </a:solidFill>
                <a:effectLst/>
                <a:uLnTx/>
                <a:uFillTx/>
              </a:rPr>
              <a:t> Effect in Semiconductor Alloys</a:t>
            </a:r>
            <a:endParaRPr lang="en-US" sz="2400" dirty="0"/>
          </a:p>
        </p:txBody>
      </p:sp>
      <p:sp>
        <p:nvSpPr>
          <p:cNvPr id="2" name="Slide Number Placeholder 1">
            <a:extLst>
              <a:ext uri="{FF2B5EF4-FFF2-40B4-BE49-F238E27FC236}">
                <a16:creationId xmlns:a16="http://schemas.microsoft.com/office/drawing/2014/main" id="{5DD09323-96F4-F895-DF97-8E3224543EF6}"/>
              </a:ext>
            </a:extLst>
          </p:cNvPr>
          <p:cNvSpPr>
            <a:spLocks noGrp="1"/>
          </p:cNvSpPr>
          <p:nvPr>
            <p:ph type="sldNum" sz="quarter" idx="4"/>
          </p:nvPr>
        </p:nvSpPr>
        <p:spPr/>
        <p:txBody>
          <a:bodyPr/>
          <a:lstStyle/>
          <a:p>
            <a:fld id="{76B34050-BECC-48C9-9AC3-879728755A1B}" type="slidenum">
              <a:rPr lang="en-US" smtClean="0"/>
              <a:pPr/>
              <a:t>27</a:t>
            </a:fld>
            <a:endParaRPr lang="en-US" dirty="0"/>
          </a:p>
        </p:txBody>
      </p:sp>
      <p:sp>
        <p:nvSpPr>
          <p:cNvPr id="8" name="TextBox 7">
            <a:extLst>
              <a:ext uri="{FF2B5EF4-FFF2-40B4-BE49-F238E27FC236}">
                <a16:creationId xmlns:a16="http://schemas.microsoft.com/office/drawing/2014/main" id="{CE29CE14-4360-FC86-A668-840E50524362}"/>
              </a:ext>
            </a:extLst>
          </p:cNvPr>
          <p:cNvSpPr txBox="1"/>
          <p:nvPr/>
        </p:nvSpPr>
        <p:spPr>
          <a:xfrm>
            <a:off x="4061013" y="4622146"/>
            <a:ext cx="3042692" cy="276999"/>
          </a:xfrm>
          <a:prstGeom prst="rect">
            <a:avLst/>
          </a:prstGeom>
          <a:noFill/>
        </p:spPr>
        <p:txBody>
          <a:bodyPr wrap="none" rtlCol="0">
            <a:spAutoFit/>
          </a:bodyPr>
          <a:lstStyle/>
          <a:p>
            <a:r>
              <a:rPr lang="en-US" sz="1200" dirty="0">
                <a:solidFill>
                  <a:srgbClr val="FFFF00"/>
                </a:solidFill>
              </a:rPr>
              <a:t>SZ </a:t>
            </a:r>
            <a:r>
              <a:rPr lang="en-US" sz="1200" i="1" dirty="0">
                <a:solidFill>
                  <a:srgbClr val="FFFF00"/>
                </a:solidFill>
              </a:rPr>
              <a:t>et al</a:t>
            </a:r>
            <a:r>
              <a:rPr lang="en-US" sz="1200" dirty="0">
                <a:solidFill>
                  <a:srgbClr val="FFFF00"/>
                </a:solidFill>
              </a:rPr>
              <a:t>., Appl. Phys. Lett. </a:t>
            </a:r>
            <a:r>
              <a:rPr lang="en-US" sz="1200" b="1" dirty="0">
                <a:solidFill>
                  <a:srgbClr val="FFFF00"/>
                </a:solidFill>
              </a:rPr>
              <a:t>123</a:t>
            </a:r>
            <a:r>
              <a:rPr lang="en-US" sz="1200" dirty="0">
                <a:solidFill>
                  <a:srgbClr val="FFFF00"/>
                </a:solidFill>
              </a:rPr>
              <a:t>, 172102 (2023).</a:t>
            </a:r>
          </a:p>
        </p:txBody>
      </p:sp>
      <p:sp>
        <p:nvSpPr>
          <p:cNvPr id="9" name="TextBox 8">
            <a:extLst>
              <a:ext uri="{FF2B5EF4-FFF2-40B4-BE49-F238E27FC236}">
                <a16:creationId xmlns:a16="http://schemas.microsoft.com/office/drawing/2014/main" id="{A07B7B17-8519-537B-F6FE-9B63FB9C3A43}"/>
              </a:ext>
            </a:extLst>
          </p:cNvPr>
          <p:cNvSpPr txBox="1"/>
          <p:nvPr/>
        </p:nvSpPr>
        <p:spPr>
          <a:xfrm>
            <a:off x="5812214" y="673285"/>
            <a:ext cx="3227102" cy="2800767"/>
          </a:xfrm>
          <a:prstGeom prst="rect">
            <a:avLst/>
          </a:prstGeom>
          <a:noFill/>
        </p:spPr>
        <p:txBody>
          <a:bodyPr wrap="square" rtlCol="0">
            <a:spAutoFit/>
          </a:bodyPr>
          <a:lstStyle/>
          <a:p>
            <a:r>
              <a:rPr lang="en-US" sz="1600" dirty="0"/>
              <a:t>GaAs</a:t>
            </a:r>
            <a:r>
              <a:rPr lang="en-US" sz="1600" baseline="-25000" dirty="0"/>
              <a:t>1-x</a:t>
            </a:r>
            <a:r>
              <a:rPr lang="en-US" sz="1600" dirty="0"/>
              <a:t>P</a:t>
            </a:r>
            <a:r>
              <a:rPr lang="en-US" sz="1600" baseline="-25000" dirty="0"/>
              <a:t>x</a:t>
            </a:r>
            <a:r>
              <a:rPr lang="en-US" sz="1600" dirty="0"/>
              <a:t> alloys (on GaAs substrate) </a:t>
            </a:r>
            <a:br>
              <a:rPr lang="en-US" sz="1600" dirty="0"/>
            </a:br>
            <a:r>
              <a:rPr lang="en-US" sz="1600" dirty="0"/>
              <a:t>have four phonons:</a:t>
            </a:r>
          </a:p>
          <a:p>
            <a:r>
              <a:rPr lang="en-US" sz="1600" dirty="0"/>
              <a:t>2 TO, 2 LO.</a:t>
            </a:r>
          </a:p>
          <a:p>
            <a:endParaRPr lang="en-US" sz="1600" dirty="0"/>
          </a:p>
          <a:p>
            <a:r>
              <a:rPr lang="en-US" sz="1600" dirty="0"/>
              <a:t>Two reststrahlen bands:</a:t>
            </a:r>
          </a:p>
          <a:p>
            <a:pPr marL="285750" indent="-285750">
              <a:buFont typeface="Arial" panose="020B0604020202020204" pitchFamily="34" charset="0"/>
              <a:buChar char="•"/>
            </a:pPr>
            <a:r>
              <a:rPr lang="en-US" sz="1600" dirty="0">
                <a:solidFill>
                  <a:srgbClr val="00B050"/>
                </a:solidFill>
              </a:rPr>
              <a:t>GaAs-like (TO, LO)</a:t>
            </a:r>
          </a:p>
          <a:p>
            <a:pPr marL="285750" indent="-285750">
              <a:buFont typeface="Arial" panose="020B0604020202020204" pitchFamily="34" charset="0"/>
              <a:buChar char="•"/>
            </a:pPr>
            <a:r>
              <a:rPr lang="en-US" sz="1600" dirty="0" err="1">
                <a:solidFill>
                  <a:srgbClr val="0070C0"/>
                </a:solidFill>
              </a:rPr>
              <a:t>GaP</a:t>
            </a:r>
            <a:r>
              <a:rPr lang="en-US" sz="1600" dirty="0">
                <a:solidFill>
                  <a:srgbClr val="0070C0"/>
                </a:solidFill>
              </a:rPr>
              <a:t>-like (TO, LO)</a:t>
            </a:r>
          </a:p>
          <a:p>
            <a:endParaRPr lang="en-US" sz="1600" dirty="0"/>
          </a:p>
          <a:p>
            <a:r>
              <a:rPr lang="en-US" sz="1600" dirty="0" err="1"/>
              <a:t>Berreman</a:t>
            </a:r>
            <a:r>
              <a:rPr lang="en-US" sz="1600" dirty="0"/>
              <a:t> mode:</a:t>
            </a:r>
            <a:br>
              <a:rPr lang="en-US" sz="1600" dirty="0"/>
            </a:br>
            <a:r>
              <a:rPr lang="en-US" sz="1600" dirty="0"/>
              <a:t>LO phonon of GaAs substrate shows up in ellipsometry spectra</a:t>
            </a:r>
          </a:p>
        </p:txBody>
      </p:sp>
      <p:pic>
        <p:nvPicPr>
          <p:cNvPr id="6" name="Picture 5">
            <a:extLst>
              <a:ext uri="{FF2B5EF4-FFF2-40B4-BE49-F238E27FC236}">
                <a16:creationId xmlns:a16="http://schemas.microsoft.com/office/drawing/2014/main" id="{02EC46D6-E47A-4B3E-12DD-90851465C867}"/>
              </a:ext>
            </a:extLst>
          </p:cNvPr>
          <p:cNvPicPr>
            <a:picLocks noChangeAspect="1"/>
          </p:cNvPicPr>
          <p:nvPr/>
        </p:nvPicPr>
        <p:blipFill>
          <a:blip r:embed="rId3"/>
          <a:srcRect r="34199"/>
          <a:stretch/>
        </p:blipFill>
        <p:spPr>
          <a:xfrm>
            <a:off x="104683" y="541482"/>
            <a:ext cx="5561811" cy="3340971"/>
          </a:xfrm>
          <a:prstGeom prst="rect">
            <a:avLst/>
          </a:prstGeom>
        </p:spPr>
      </p:pic>
      <p:sp>
        <p:nvSpPr>
          <p:cNvPr id="7" name="TextBox 6">
            <a:extLst>
              <a:ext uri="{FF2B5EF4-FFF2-40B4-BE49-F238E27FC236}">
                <a16:creationId xmlns:a16="http://schemas.microsoft.com/office/drawing/2014/main" id="{EAAD182A-1DB2-BD2B-4576-5E47982B393A}"/>
              </a:ext>
            </a:extLst>
          </p:cNvPr>
          <p:cNvSpPr txBox="1"/>
          <p:nvPr/>
        </p:nvSpPr>
        <p:spPr>
          <a:xfrm>
            <a:off x="342900" y="3920203"/>
            <a:ext cx="8271752" cy="369332"/>
          </a:xfrm>
          <a:prstGeom prst="rect">
            <a:avLst/>
          </a:prstGeom>
          <a:solidFill>
            <a:srgbClr val="FFFF00"/>
          </a:solidFill>
        </p:spPr>
        <p:txBody>
          <a:bodyPr wrap="none" rtlCol="0">
            <a:spAutoFit/>
          </a:bodyPr>
          <a:lstStyle/>
          <a:p>
            <a:r>
              <a:rPr lang="en-US" sz="1800" dirty="0"/>
              <a:t>LO phonons (of substrate or layer) are seen in many ellipsometry spectra of thin films. </a:t>
            </a:r>
          </a:p>
        </p:txBody>
      </p:sp>
      <p:sp>
        <p:nvSpPr>
          <p:cNvPr id="5" name="Oval 4">
            <a:extLst>
              <a:ext uri="{FF2B5EF4-FFF2-40B4-BE49-F238E27FC236}">
                <a16:creationId xmlns:a16="http://schemas.microsoft.com/office/drawing/2014/main" id="{E1954332-E60B-0541-83E6-D464B00C2891}"/>
              </a:ext>
            </a:extLst>
          </p:cNvPr>
          <p:cNvSpPr/>
          <p:nvPr/>
        </p:nvSpPr>
        <p:spPr>
          <a:xfrm>
            <a:off x="3585029" y="2293257"/>
            <a:ext cx="254000" cy="1294335"/>
          </a:xfrm>
          <a:prstGeom prst="ellipse">
            <a:avLst/>
          </a:prstGeom>
          <a:noFill/>
          <a:ln w="444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1442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E36C2-F18F-681F-934B-217F4D7B0641}"/>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82DB87-DACC-41AD-042B-EFEC2DE682D5}"/>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AF038B00-3B32-D13D-26B0-9EDD5C3EF45E}"/>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Drude Response of Metals</a:t>
            </a:r>
            <a:endParaRPr lang="en-US" sz="2400" dirty="0"/>
          </a:p>
        </p:txBody>
      </p:sp>
      <p:sp>
        <p:nvSpPr>
          <p:cNvPr id="2" name="Slide Number Placeholder 1">
            <a:extLst>
              <a:ext uri="{FF2B5EF4-FFF2-40B4-BE49-F238E27FC236}">
                <a16:creationId xmlns:a16="http://schemas.microsoft.com/office/drawing/2014/main" id="{46425C54-6C59-0105-2BFA-7D93B70998B8}"/>
              </a:ext>
            </a:extLst>
          </p:cNvPr>
          <p:cNvSpPr>
            <a:spLocks noGrp="1"/>
          </p:cNvSpPr>
          <p:nvPr>
            <p:ph type="sldNum" sz="quarter" idx="4"/>
          </p:nvPr>
        </p:nvSpPr>
        <p:spPr/>
        <p:txBody>
          <a:bodyPr/>
          <a:lstStyle/>
          <a:p>
            <a:fld id="{76B34050-BECC-48C9-9AC3-879728755A1B}" type="slidenum">
              <a:rPr lang="en-US" smtClean="0"/>
              <a:pPr/>
              <a:t>28</a:t>
            </a:fld>
            <a:endParaRPr lang="en-US" dirty="0"/>
          </a:p>
        </p:txBody>
      </p:sp>
      <p:sp>
        <p:nvSpPr>
          <p:cNvPr id="8" name="TextBox 7">
            <a:extLst>
              <a:ext uri="{FF2B5EF4-FFF2-40B4-BE49-F238E27FC236}">
                <a16:creationId xmlns:a16="http://schemas.microsoft.com/office/drawing/2014/main" id="{9B153FFC-125F-BCA5-0FE7-2AA1BA13D761}"/>
              </a:ext>
            </a:extLst>
          </p:cNvPr>
          <p:cNvSpPr txBox="1"/>
          <p:nvPr/>
        </p:nvSpPr>
        <p:spPr>
          <a:xfrm>
            <a:off x="4061013" y="4622146"/>
            <a:ext cx="3185744" cy="276999"/>
          </a:xfrm>
          <a:prstGeom prst="rect">
            <a:avLst/>
          </a:prstGeom>
          <a:noFill/>
        </p:spPr>
        <p:txBody>
          <a:bodyPr wrap="none" rtlCol="0">
            <a:spAutoFit/>
          </a:bodyPr>
          <a:lstStyle/>
          <a:p>
            <a:r>
              <a:rPr lang="en-US" sz="1200" dirty="0">
                <a:solidFill>
                  <a:srgbClr val="FFFF00"/>
                </a:solidFill>
              </a:rPr>
              <a:t>F. Abadizaman and SZ, JVSTB </a:t>
            </a:r>
            <a:r>
              <a:rPr lang="en-US" sz="1200" b="1" dirty="0">
                <a:solidFill>
                  <a:srgbClr val="FFFF00"/>
                </a:solidFill>
              </a:rPr>
              <a:t>37</a:t>
            </a:r>
            <a:r>
              <a:rPr lang="en-US" sz="1200" dirty="0">
                <a:solidFill>
                  <a:srgbClr val="FFFF00"/>
                </a:solidFill>
              </a:rPr>
              <a:t>, 062920 (2019).</a:t>
            </a:r>
          </a:p>
        </p:txBody>
      </p:sp>
      <p:sp>
        <p:nvSpPr>
          <p:cNvPr id="9" name="TextBox 8">
            <a:extLst>
              <a:ext uri="{FF2B5EF4-FFF2-40B4-BE49-F238E27FC236}">
                <a16:creationId xmlns:a16="http://schemas.microsoft.com/office/drawing/2014/main" id="{40FBAEDE-1D0F-EAE2-C42F-D574DF0BE1E8}"/>
              </a:ext>
            </a:extLst>
          </p:cNvPr>
          <p:cNvSpPr txBox="1"/>
          <p:nvPr/>
        </p:nvSpPr>
        <p:spPr>
          <a:xfrm>
            <a:off x="165000" y="3288555"/>
            <a:ext cx="8978999" cy="1077218"/>
          </a:xfrm>
          <a:prstGeom prst="rect">
            <a:avLst/>
          </a:prstGeom>
          <a:noFill/>
        </p:spPr>
        <p:txBody>
          <a:bodyPr wrap="square" rtlCol="0">
            <a:spAutoFit/>
          </a:bodyPr>
          <a:lstStyle/>
          <a:p>
            <a:r>
              <a:rPr lang="en-US" sz="1600" b="1" dirty="0"/>
              <a:t>Cleaning of surface (heating in UHV) is very important to obtain accurate results.</a:t>
            </a:r>
          </a:p>
          <a:p>
            <a:r>
              <a:rPr lang="en-US" sz="1600" dirty="0"/>
              <a:t>For a metal, psi should be 45 degrees up to VUV region.</a:t>
            </a:r>
          </a:p>
          <a:p>
            <a:r>
              <a:rPr lang="en-US" sz="1600" dirty="0"/>
              <a:t>Lowered because of interband transitions (more important for Ni because of partially filled d bands).</a:t>
            </a:r>
          </a:p>
          <a:p>
            <a:r>
              <a:rPr lang="en-US" sz="1600" b="1" dirty="0">
                <a:solidFill>
                  <a:srgbClr val="FF0000"/>
                </a:solidFill>
              </a:rPr>
              <a:t>Why does psi never reach 45 degrees at low energies? Needs to be investigated. Anomalous skin effect?</a:t>
            </a:r>
          </a:p>
        </p:txBody>
      </p:sp>
      <p:pic>
        <p:nvPicPr>
          <p:cNvPr id="6" name="Picture 5" descr="A graph of energy and energy&#10;&#10;AI-generated content may be incorrect.">
            <a:extLst>
              <a:ext uri="{FF2B5EF4-FFF2-40B4-BE49-F238E27FC236}">
                <a16:creationId xmlns:a16="http://schemas.microsoft.com/office/drawing/2014/main" id="{96D033A6-1198-897D-53E0-8C8EC9971CE2}"/>
              </a:ext>
            </a:extLst>
          </p:cNvPr>
          <p:cNvPicPr>
            <a:picLocks noChangeAspect="1"/>
          </p:cNvPicPr>
          <p:nvPr/>
        </p:nvPicPr>
        <p:blipFill>
          <a:blip r:embed="rId3"/>
          <a:stretch>
            <a:fillRect/>
          </a:stretch>
        </p:blipFill>
        <p:spPr>
          <a:xfrm>
            <a:off x="4639456" y="449663"/>
            <a:ext cx="4376528" cy="2852266"/>
          </a:xfrm>
          <a:prstGeom prst="rect">
            <a:avLst/>
          </a:prstGeom>
        </p:spPr>
      </p:pic>
      <p:sp>
        <p:nvSpPr>
          <p:cNvPr id="7" name="TextBox 6">
            <a:extLst>
              <a:ext uri="{FF2B5EF4-FFF2-40B4-BE49-F238E27FC236}">
                <a16:creationId xmlns:a16="http://schemas.microsoft.com/office/drawing/2014/main" id="{C4930E43-6816-92E1-BCAA-6A0A10C5F58D}"/>
              </a:ext>
            </a:extLst>
          </p:cNvPr>
          <p:cNvSpPr txBox="1"/>
          <p:nvPr/>
        </p:nvSpPr>
        <p:spPr>
          <a:xfrm>
            <a:off x="7319736" y="733284"/>
            <a:ext cx="1021433" cy="369332"/>
          </a:xfrm>
          <a:prstGeom prst="rect">
            <a:avLst/>
          </a:prstGeom>
          <a:solidFill>
            <a:srgbClr val="FFFF00"/>
          </a:solidFill>
        </p:spPr>
        <p:txBody>
          <a:bodyPr wrap="none" rtlCol="0">
            <a:spAutoFit/>
          </a:bodyPr>
          <a:lstStyle/>
          <a:p>
            <a:r>
              <a:rPr lang="en-US" sz="1800" dirty="0"/>
              <a:t>Ni, 300 K</a:t>
            </a:r>
          </a:p>
        </p:txBody>
      </p:sp>
      <p:pic>
        <p:nvPicPr>
          <p:cNvPr id="11" name="Picture 10" descr="A graph showing the different types of energy&#10;&#10;AI-generated content may be incorrect.">
            <a:extLst>
              <a:ext uri="{FF2B5EF4-FFF2-40B4-BE49-F238E27FC236}">
                <a16:creationId xmlns:a16="http://schemas.microsoft.com/office/drawing/2014/main" id="{26F7F4DA-F266-749E-C144-1936CEA338FA}"/>
              </a:ext>
            </a:extLst>
          </p:cNvPr>
          <p:cNvPicPr>
            <a:picLocks noChangeAspect="1"/>
          </p:cNvPicPr>
          <p:nvPr/>
        </p:nvPicPr>
        <p:blipFill>
          <a:blip r:embed="rId4"/>
          <a:stretch>
            <a:fillRect/>
          </a:stretch>
        </p:blipFill>
        <p:spPr>
          <a:xfrm>
            <a:off x="14513" y="449662"/>
            <a:ext cx="4482769" cy="2852265"/>
          </a:xfrm>
          <a:prstGeom prst="rect">
            <a:avLst/>
          </a:prstGeom>
        </p:spPr>
      </p:pic>
      <p:sp>
        <p:nvSpPr>
          <p:cNvPr id="12" name="TextBox 11">
            <a:extLst>
              <a:ext uri="{FF2B5EF4-FFF2-40B4-BE49-F238E27FC236}">
                <a16:creationId xmlns:a16="http://schemas.microsoft.com/office/drawing/2014/main" id="{26C4D4D1-49A9-5351-6CBB-4E38B2149083}"/>
              </a:ext>
            </a:extLst>
          </p:cNvPr>
          <p:cNvSpPr txBox="1"/>
          <p:nvPr/>
        </p:nvSpPr>
        <p:spPr>
          <a:xfrm>
            <a:off x="2871108" y="705946"/>
            <a:ext cx="1074333" cy="369332"/>
          </a:xfrm>
          <a:prstGeom prst="rect">
            <a:avLst/>
          </a:prstGeom>
          <a:solidFill>
            <a:srgbClr val="FFFF00"/>
          </a:solidFill>
        </p:spPr>
        <p:txBody>
          <a:bodyPr wrap="none" rtlCol="0">
            <a:spAutoFit/>
          </a:bodyPr>
          <a:lstStyle/>
          <a:p>
            <a:r>
              <a:rPr lang="en-US" sz="1800" dirty="0"/>
              <a:t>Au, 300 K</a:t>
            </a:r>
          </a:p>
        </p:txBody>
      </p:sp>
    </p:spTree>
    <p:extLst>
      <p:ext uri="{BB962C8B-B14F-4D97-AF65-F5344CB8AC3E}">
        <p14:creationId xmlns:p14="http://schemas.microsoft.com/office/powerpoint/2010/main" val="703991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5C1E0-BF82-4197-01FC-A375EF35C3FD}"/>
            </a:ext>
          </a:extLst>
        </p:cNvPr>
        <p:cNvGrpSpPr/>
        <p:nvPr/>
      </p:nvGrpSpPr>
      <p:grpSpPr>
        <a:xfrm>
          <a:off x="0" y="0"/>
          <a:ext cx="0" cy="0"/>
          <a:chOff x="0" y="0"/>
          <a:chExt cx="0" cy="0"/>
        </a:xfrm>
      </p:grpSpPr>
      <p:pic>
        <p:nvPicPr>
          <p:cNvPr id="12" name="Picture 11" descr="A graph of energy and energy&#10;&#10;AI-generated content may be incorrect.">
            <a:extLst>
              <a:ext uri="{FF2B5EF4-FFF2-40B4-BE49-F238E27FC236}">
                <a16:creationId xmlns:a16="http://schemas.microsoft.com/office/drawing/2014/main" id="{D114579A-44C1-AEA7-99C7-F72E3905D2C1}"/>
              </a:ext>
            </a:extLst>
          </p:cNvPr>
          <p:cNvPicPr>
            <a:picLocks noChangeAspect="1"/>
          </p:cNvPicPr>
          <p:nvPr/>
        </p:nvPicPr>
        <p:blipFill>
          <a:blip r:embed="rId3"/>
          <a:stretch>
            <a:fillRect/>
          </a:stretch>
        </p:blipFill>
        <p:spPr>
          <a:xfrm>
            <a:off x="4571645" y="568582"/>
            <a:ext cx="4482771" cy="3059988"/>
          </a:xfrm>
          <a:prstGeom prst="rect">
            <a:avLst/>
          </a:prstGeom>
        </p:spPr>
      </p:pic>
      <p:cxnSp>
        <p:nvCxnSpPr>
          <p:cNvPr id="3" name="Straight Connector 2">
            <a:extLst>
              <a:ext uri="{FF2B5EF4-FFF2-40B4-BE49-F238E27FC236}">
                <a16:creationId xmlns:a16="http://schemas.microsoft.com/office/drawing/2014/main" id="{FF64A8FA-C69E-2639-3FFF-788B09032FE0}"/>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3F047205-F6DC-5049-54C5-8A6FA07CBFC2}"/>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Dielectric Function of Metals (Drude Response)</a:t>
            </a:r>
            <a:endParaRPr lang="en-US" sz="2400" dirty="0"/>
          </a:p>
        </p:txBody>
      </p:sp>
      <p:sp>
        <p:nvSpPr>
          <p:cNvPr id="2" name="Slide Number Placeholder 1">
            <a:extLst>
              <a:ext uri="{FF2B5EF4-FFF2-40B4-BE49-F238E27FC236}">
                <a16:creationId xmlns:a16="http://schemas.microsoft.com/office/drawing/2014/main" id="{3A381575-9DD2-4502-D950-3E59D5B7D5D2}"/>
              </a:ext>
            </a:extLst>
          </p:cNvPr>
          <p:cNvSpPr>
            <a:spLocks noGrp="1"/>
          </p:cNvSpPr>
          <p:nvPr>
            <p:ph type="sldNum" sz="quarter" idx="4"/>
          </p:nvPr>
        </p:nvSpPr>
        <p:spPr/>
        <p:txBody>
          <a:bodyPr/>
          <a:lstStyle/>
          <a:p>
            <a:fld id="{76B34050-BECC-48C9-9AC3-879728755A1B}" type="slidenum">
              <a:rPr lang="en-US" smtClean="0"/>
              <a:pPr/>
              <a:t>29</a:t>
            </a:fld>
            <a:endParaRPr lang="en-US" dirty="0"/>
          </a:p>
        </p:txBody>
      </p:sp>
      <p:sp>
        <p:nvSpPr>
          <p:cNvPr id="6" name="TextBox 5">
            <a:extLst>
              <a:ext uri="{FF2B5EF4-FFF2-40B4-BE49-F238E27FC236}">
                <a16:creationId xmlns:a16="http://schemas.microsoft.com/office/drawing/2014/main" id="{4403CD36-B90E-6EB5-9B80-9DEF7E6FBB19}"/>
              </a:ext>
            </a:extLst>
          </p:cNvPr>
          <p:cNvSpPr txBox="1"/>
          <p:nvPr/>
        </p:nvSpPr>
        <p:spPr>
          <a:xfrm>
            <a:off x="1626828" y="3687087"/>
            <a:ext cx="6563592" cy="923330"/>
          </a:xfrm>
          <a:prstGeom prst="rect">
            <a:avLst/>
          </a:prstGeom>
          <a:solidFill>
            <a:srgbClr val="FFFF00"/>
          </a:solidFill>
        </p:spPr>
        <p:txBody>
          <a:bodyPr wrap="none" rtlCol="0">
            <a:spAutoFit/>
          </a:bodyPr>
          <a:lstStyle/>
          <a:p>
            <a:r>
              <a:rPr lang="en-US" sz="1800" dirty="0">
                <a:latin typeface="Symbol" panose="05050102010706020507" pitchFamily="18" charset="2"/>
              </a:rPr>
              <a:t>-e</a:t>
            </a:r>
            <a:r>
              <a:rPr lang="en-US" sz="1800" baseline="-25000" dirty="0"/>
              <a:t>1</a:t>
            </a:r>
            <a:r>
              <a:rPr lang="en-US" sz="1800" dirty="0"/>
              <a:t>, </a:t>
            </a:r>
            <a:r>
              <a:rPr lang="en-US" sz="1800" dirty="0">
                <a:latin typeface="Symbol" panose="05050102010706020507" pitchFamily="18" charset="2"/>
              </a:rPr>
              <a:t>e</a:t>
            </a:r>
            <a:r>
              <a:rPr lang="en-US" sz="1800" baseline="-25000" dirty="0"/>
              <a:t>2</a:t>
            </a:r>
            <a:r>
              <a:rPr lang="en-US" sz="1800" dirty="0"/>
              <a:t> very large in IR.</a:t>
            </a:r>
          </a:p>
          <a:p>
            <a:r>
              <a:rPr lang="en-US" sz="1800" dirty="0"/>
              <a:t>Interband transitions in UV range. </a:t>
            </a:r>
          </a:p>
          <a:p>
            <a:r>
              <a:rPr lang="en-US" sz="1800" dirty="0"/>
              <a:t>Better representation of data with optical conductivity: </a:t>
            </a:r>
            <a:r>
              <a:rPr lang="en-US" sz="1800" dirty="0">
                <a:latin typeface="Symbol" panose="05050102010706020507" pitchFamily="18" charset="2"/>
              </a:rPr>
              <a:t>s</a:t>
            </a:r>
            <a:r>
              <a:rPr lang="en-US" sz="1800" dirty="0"/>
              <a:t>=</a:t>
            </a:r>
            <a:r>
              <a:rPr lang="en-US" sz="1800" dirty="0">
                <a:latin typeface="Symbol" panose="05050102010706020507" pitchFamily="18" charset="2"/>
              </a:rPr>
              <a:t>-</a:t>
            </a:r>
            <a:r>
              <a:rPr lang="en-US" sz="1800" dirty="0"/>
              <a:t>i</a:t>
            </a:r>
            <a:r>
              <a:rPr lang="en-US" sz="1800" dirty="0">
                <a:latin typeface="Symbol" panose="05050102010706020507" pitchFamily="18" charset="2"/>
              </a:rPr>
              <a:t>e</a:t>
            </a:r>
            <a:r>
              <a:rPr lang="en-US" sz="1800" baseline="-25000" dirty="0"/>
              <a:t>0</a:t>
            </a:r>
            <a:r>
              <a:rPr lang="en-US" sz="1800" dirty="0">
                <a:latin typeface="Symbol" panose="05050102010706020507" pitchFamily="18" charset="2"/>
              </a:rPr>
              <a:t>w</a:t>
            </a:r>
            <a:r>
              <a:rPr lang="en-US" sz="1800" dirty="0"/>
              <a:t>(</a:t>
            </a:r>
            <a:r>
              <a:rPr lang="en-US" sz="1800" dirty="0">
                <a:latin typeface="Symbol" panose="05050102010706020507" pitchFamily="18" charset="2"/>
              </a:rPr>
              <a:t>e</a:t>
            </a:r>
            <a:r>
              <a:rPr lang="en-US" sz="1800" dirty="0"/>
              <a:t>-1)</a:t>
            </a:r>
          </a:p>
        </p:txBody>
      </p:sp>
      <p:pic>
        <p:nvPicPr>
          <p:cNvPr id="7" name="Picture 6" descr="A graph of energy and energy&#10;&#10;AI-generated content may be incorrect.">
            <a:extLst>
              <a:ext uri="{FF2B5EF4-FFF2-40B4-BE49-F238E27FC236}">
                <a16:creationId xmlns:a16="http://schemas.microsoft.com/office/drawing/2014/main" id="{8CB4EFE6-7F2C-908F-3B20-5F1C308AE219}"/>
              </a:ext>
            </a:extLst>
          </p:cNvPr>
          <p:cNvPicPr>
            <a:picLocks noChangeAspect="1"/>
          </p:cNvPicPr>
          <p:nvPr/>
        </p:nvPicPr>
        <p:blipFill>
          <a:blip r:embed="rId4"/>
          <a:stretch>
            <a:fillRect/>
          </a:stretch>
        </p:blipFill>
        <p:spPr>
          <a:xfrm>
            <a:off x="14514" y="562111"/>
            <a:ext cx="4541980" cy="3066459"/>
          </a:xfrm>
          <a:prstGeom prst="rect">
            <a:avLst/>
          </a:prstGeom>
        </p:spPr>
      </p:pic>
      <p:sp>
        <p:nvSpPr>
          <p:cNvPr id="8" name="TextBox 7">
            <a:extLst>
              <a:ext uri="{FF2B5EF4-FFF2-40B4-BE49-F238E27FC236}">
                <a16:creationId xmlns:a16="http://schemas.microsoft.com/office/drawing/2014/main" id="{6312B903-A3F5-A281-0291-56C22AC75B0C}"/>
              </a:ext>
            </a:extLst>
          </p:cNvPr>
          <p:cNvSpPr txBox="1"/>
          <p:nvPr/>
        </p:nvSpPr>
        <p:spPr>
          <a:xfrm>
            <a:off x="4061013" y="4767263"/>
            <a:ext cx="3185744" cy="276999"/>
          </a:xfrm>
          <a:prstGeom prst="rect">
            <a:avLst/>
          </a:prstGeom>
          <a:noFill/>
        </p:spPr>
        <p:txBody>
          <a:bodyPr wrap="none" rtlCol="0">
            <a:spAutoFit/>
          </a:bodyPr>
          <a:lstStyle/>
          <a:p>
            <a:r>
              <a:rPr lang="en-US" sz="1200" dirty="0">
                <a:solidFill>
                  <a:srgbClr val="FFFF00"/>
                </a:solidFill>
              </a:rPr>
              <a:t>F. Abadizaman and SZ, JVSTB </a:t>
            </a:r>
            <a:r>
              <a:rPr lang="en-US" sz="1200" b="1" dirty="0">
                <a:solidFill>
                  <a:srgbClr val="FFFF00"/>
                </a:solidFill>
              </a:rPr>
              <a:t>37</a:t>
            </a:r>
            <a:r>
              <a:rPr lang="en-US" sz="1200" dirty="0">
                <a:solidFill>
                  <a:srgbClr val="FFFF00"/>
                </a:solidFill>
              </a:rPr>
              <a:t>, 062920 (2019).</a:t>
            </a:r>
          </a:p>
        </p:txBody>
      </p:sp>
      <p:sp>
        <p:nvSpPr>
          <p:cNvPr id="9" name="TextBox 8">
            <a:extLst>
              <a:ext uri="{FF2B5EF4-FFF2-40B4-BE49-F238E27FC236}">
                <a16:creationId xmlns:a16="http://schemas.microsoft.com/office/drawing/2014/main" id="{CE50F852-872C-5B07-A04C-4338DE67AE14}"/>
              </a:ext>
            </a:extLst>
          </p:cNvPr>
          <p:cNvSpPr txBox="1"/>
          <p:nvPr/>
        </p:nvSpPr>
        <p:spPr>
          <a:xfrm>
            <a:off x="6975933" y="1435548"/>
            <a:ext cx="1021433" cy="369332"/>
          </a:xfrm>
          <a:prstGeom prst="rect">
            <a:avLst/>
          </a:prstGeom>
          <a:solidFill>
            <a:srgbClr val="FFFF00"/>
          </a:solidFill>
        </p:spPr>
        <p:txBody>
          <a:bodyPr wrap="none" rtlCol="0">
            <a:spAutoFit/>
          </a:bodyPr>
          <a:lstStyle/>
          <a:p>
            <a:r>
              <a:rPr lang="en-US" sz="1800" dirty="0"/>
              <a:t>Ni, 300 K</a:t>
            </a:r>
          </a:p>
        </p:txBody>
      </p:sp>
      <p:sp>
        <p:nvSpPr>
          <p:cNvPr id="10" name="TextBox 9">
            <a:extLst>
              <a:ext uri="{FF2B5EF4-FFF2-40B4-BE49-F238E27FC236}">
                <a16:creationId xmlns:a16="http://schemas.microsoft.com/office/drawing/2014/main" id="{BB906149-168E-DF35-F4B5-457CAA40DE43}"/>
              </a:ext>
            </a:extLst>
          </p:cNvPr>
          <p:cNvSpPr txBox="1"/>
          <p:nvPr/>
        </p:nvSpPr>
        <p:spPr>
          <a:xfrm>
            <a:off x="1985598" y="1088518"/>
            <a:ext cx="1074333" cy="369332"/>
          </a:xfrm>
          <a:prstGeom prst="rect">
            <a:avLst/>
          </a:prstGeom>
          <a:solidFill>
            <a:srgbClr val="FFFF00"/>
          </a:solidFill>
        </p:spPr>
        <p:txBody>
          <a:bodyPr wrap="none" rtlCol="0">
            <a:spAutoFit/>
          </a:bodyPr>
          <a:lstStyle/>
          <a:p>
            <a:r>
              <a:rPr lang="en-US" sz="1800" dirty="0"/>
              <a:t>Au, 300 K</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18B805F-6525-F185-E25C-234B4E46D8D6}"/>
                  </a:ext>
                </a:extLst>
              </p:cNvPr>
              <p:cNvSpPr txBox="1"/>
              <p:nvPr/>
            </p:nvSpPr>
            <p:spPr>
              <a:xfrm>
                <a:off x="2046514" y="1701838"/>
                <a:ext cx="2192702" cy="580993"/>
              </a:xfrm>
              <a:prstGeom prst="rect">
                <a:avLst/>
              </a:prstGeom>
              <a:solidFill>
                <a:srgbClr val="FFC000"/>
              </a:solid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𝜀</m:t>
                      </m:r>
                      <m:d>
                        <m:dPr>
                          <m:ctrlP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dPr>
                        <m:e>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𝜔</m:t>
                          </m:r>
                        </m:e>
                      </m:d>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sSub>
                        <m:sSubPr>
                          <m:ctrlPr>
                            <a:rPr lang="en-US" sz="1400" i="1" kern="0">
                              <a:solidFill>
                                <a:sysClr val="windowText" lastClr="000000"/>
                              </a:solidFill>
                              <a:latin typeface="Cambria Math" panose="02040503050406030204" pitchFamily="18" charset="0"/>
                              <a:sym typeface="Arial"/>
                            </a:rPr>
                          </m:ctrlPr>
                        </m:sSubPr>
                        <m:e>
                          <m:r>
                            <a:rPr lang="en-US" sz="1400" i="1" kern="0">
                              <a:solidFill>
                                <a:sysClr val="windowText" lastClr="000000"/>
                              </a:solidFill>
                              <a:latin typeface="Cambria Math" panose="02040503050406030204" pitchFamily="18" charset="0"/>
                              <a:ea typeface="Cambria Math" panose="02040503050406030204" pitchFamily="18" charset="0"/>
                              <a:sym typeface="Arial"/>
                            </a:rPr>
                            <m:t>𝜀</m:t>
                          </m:r>
                        </m:e>
                        <m:sub>
                          <m:r>
                            <a:rPr lang="en-US" sz="1400" i="1" kern="0">
                              <a:solidFill>
                                <a:sysClr val="windowText" lastClr="000000"/>
                              </a:solidFill>
                              <a:latin typeface="Cambria Math" panose="02040503050406030204" pitchFamily="18" charset="0"/>
                              <a:ea typeface="Cambria Math" panose="02040503050406030204" pitchFamily="18" charset="0"/>
                              <a:sym typeface="Arial"/>
                            </a:rPr>
                            <m:t>∞</m:t>
                          </m:r>
                        </m:sub>
                      </m:sSub>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f>
                        <m:fPr>
                          <m:ctrlP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fPr>
                        <m:num>
                          <m:sSubSup>
                            <m:sSubSupPr>
                              <m:ctrlP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sSubSupPr>
                            <m:e>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𝜔</m:t>
                              </m:r>
                            </m:e>
                            <m:sub>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𝑃</m:t>
                              </m:r>
                            </m:sub>
                            <m:sup>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2</m:t>
                              </m:r>
                            </m:sup>
                          </m:sSubSup>
                        </m:num>
                        <m:den>
                          <m:sSup>
                            <m:sSupPr>
                              <m:ctrlP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sSupPr>
                            <m:e>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𝜔</m:t>
                              </m:r>
                            </m:e>
                            <m:sup>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2</m:t>
                              </m:r>
                            </m:sup>
                          </m:sSup>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𝑖</m:t>
                          </m:r>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𝛾𝜔</m:t>
                          </m:r>
                        </m:den>
                      </m:f>
                    </m:oMath>
                  </m:oMathPara>
                </a14:m>
                <a:endParaRPr lang="en-US" dirty="0"/>
              </a:p>
            </p:txBody>
          </p:sp>
        </mc:Choice>
        <mc:Fallback xmlns="">
          <p:sp>
            <p:nvSpPr>
              <p:cNvPr id="15" name="TextBox 14">
                <a:extLst>
                  <a:ext uri="{FF2B5EF4-FFF2-40B4-BE49-F238E27FC236}">
                    <a16:creationId xmlns:a16="http://schemas.microsoft.com/office/drawing/2014/main" id="{218B805F-6525-F185-E25C-234B4E46D8D6}"/>
                  </a:ext>
                </a:extLst>
              </p:cNvPr>
              <p:cNvSpPr txBox="1">
                <a:spLocks noRot="1" noChangeAspect="1" noMove="1" noResize="1" noEditPoints="1" noAdjustHandles="1" noChangeArrowheads="1" noChangeShapeType="1" noTextEdit="1"/>
              </p:cNvSpPr>
              <p:nvPr/>
            </p:nvSpPr>
            <p:spPr>
              <a:xfrm>
                <a:off x="2046514" y="1701838"/>
                <a:ext cx="2192702" cy="58099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51975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90F6CC97-AE3C-595B-3C1A-1F14F2DA7ACB}"/>
              </a:ext>
            </a:extLst>
          </p:cNvPr>
          <p:cNvPicPr>
            <a:picLocks noChangeAspect="1"/>
          </p:cNvPicPr>
          <p:nvPr/>
        </p:nvPicPr>
        <p:blipFill rotWithShape="1">
          <a:blip r:embed="rId3"/>
          <a:srcRect r="10264"/>
          <a:stretch/>
        </p:blipFill>
        <p:spPr>
          <a:xfrm>
            <a:off x="4616943" y="481521"/>
            <a:ext cx="4492620" cy="3754873"/>
          </a:xfrm>
          <a:prstGeom prst="rect">
            <a:avLst/>
          </a:prstGeom>
        </p:spPr>
      </p:pic>
      <p:cxnSp>
        <p:nvCxnSpPr>
          <p:cNvPr id="3" name="Straight Connector 2">
            <a:extLst>
              <a:ext uri="{FF2B5EF4-FFF2-40B4-BE49-F238E27FC236}">
                <a16:creationId xmlns:a16="http://schemas.microsoft.com/office/drawing/2014/main" id="{F7AA2529-EDEB-76F4-3A47-921316ECC778}"/>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F51F05FB-68E1-2C4E-A627-67E8635E18DE}"/>
              </a:ext>
            </a:extLst>
          </p:cNvPr>
          <p:cNvSpPr>
            <a:spLocks noGrp="1"/>
          </p:cNvSpPr>
          <p:nvPr>
            <p:ph type="title"/>
          </p:nvPr>
        </p:nvSpPr>
        <p:spPr>
          <a:xfrm>
            <a:off x="0" y="7375"/>
            <a:ext cx="9144000" cy="474146"/>
          </a:xfrm>
        </p:spPr>
        <p:txBody>
          <a:bodyPr>
            <a:noAutofit/>
          </a:bodyPr>
          <a:lstStyle/>
          <a:p>
            <a:pPr algn="ctr"/>
            <a:r>
              <a:rPr lang="en-US" sz="2800" dirty="0"/>
              <a:t>Students and Collaborators (2010-2025)</a:t>
            </a:r>
          </a:p>
        </p:txBody>
      </p:sp>
      <p:sp>
        <p:nvSpPr>
          <p:cNvPr id="2" name="Slide Number Placeholder 1">
            <a:extLst>
              <a:ext uri="{FF2B5EF4-FFF2-40B4-BE49-F238E27FC236}">
                <a16:creationId xmlns:a16="http://schemas.microsoft.com/office/drawing/2014/main" id="{8558C37D-4334-437D-90D5-6E2B599E20AF}"/>
              </a:ext>
            </a:extLst>
          </p:cNvPr>
          <p:cNvSpPr>
            <a:spLocks noGrp="1"/>
          </p:cNvSpPr>
          <p:nvPr>
            <p:ph type="sldNum" sz="quarter" idx="4"/>
          </p:nvPr>
        </p:nvSpPr>
        <p:spPr/>
        <p:txBody>
          <a:bodyPr/>
          <a:lstStyle/>
          <a:p>
            <a:fld id="{76B34050-BECC-48C9-9AC3-879728755A1B}" type="slidenum">
              <a:rPr lang="en-US" smtClean="0"/>
              <a:pPr/>
              <a:t>3</a:t>
            </a:fld>
            <a:endParaRPr lang="en-US" dirty="0"/>
          </a:p>
        </p:txBody>
      </p:sp>
      <p:sp>
        <p:nvSpPr>
          <p:cNvPr id="5" name="TextBox 4">
            <a:extLst>
              <a:ext uri="{FF2B5EF4-FFF2-40B4-BE49-F238E27FC236}">
                <a16:creationId xmlns:a16="http://schemas.microsoft.com/office/drawing/2014/main" id="{DFE3D85E-EAA5-6BA2-0F00-F9E6B2782BC5}"/>
              </a:ext>
            </a:extLst>
          </p:cNvPr>
          <p:cNvSpPr txBox="1"/>
          <p:nvPr/>
        </p:nvSpPr>
        <p:spPr>
          <a:xfrm>
            <a:off x="14497" y="392713"/>
            <a:ext cx="4597193" cy="4154984"/>
          </a:xfrm>
          <a:prstGeom prst="rect">
            <a:avLst/>
          </a:prstGeom>
          <a:noFill/>
        </p:spPr>
        <p:txBody>
          <a:bodyPr wrap="square" rtlCol="0">
            <a:spAutoFit/>
          </a:bodyPr>
          <a:lstStyle/>
          <a:p>
            <a:r>
              <a:rPr lang="en-US" sz="1200" dirty="0">
                <a:solidFill>
                  <a:srgbClr val="FF0000"/>
                </a:solidFill>
              </a:rPr>
              <a:t>PhD. students</a:t>
            </a:r>
            <a:r>
              <a:rPr lang="en-US" sz="1200" dirty="0"/>
              <a:t> (10): Lina S. Abdallah, Nalin Fernando, Nuwanjula S. Samarasingha, Farzin Abadizaman, Carola Emminger, Rigo A. Carrasco, </a:t>
            </a:r>
            <a:r>
              <a:rPr lang="en-US" sz="1200" b="1" dirty="0"/>
              <a:t>Yoshitha Hettige</a:t>
            </a:r>
            <a:r>
              <a:rPr lang="en-US" sz="1200" dirty="0"/>
              <a:t>, </a:t>
            </a:r>
            <a:r>
              <a:rPr lang="en-US" sz="1200" b="1" dirty="0"/>
              <a:t>Carlos A. Armenta</a:t>
            </a:r>
            <a:r>
              <a:rPr lang="en-US" sz="1200" dirty="0"/>
              <a:t>, </a:t>
            </a:r>
            <a:r>
              <a:rPr lang="en-US" sz="1200" b="1" dirty="0"/>
              <a:t>Sonam Yadav</a:t>
            </a:r>
            <a:r>
              <a:rPr lang="en-US" sz="1200" dirty="0"/>
              <a:t>, </a:t>
            </a:r>
            <a:r>
              <a:rPr lang="en-US" sz="1200" i="1" dirty="0"/>
              <a:t>Beata Hroncova.</a:t>
            </a:r>
          </a:p>
          <a:p>
            <a:r>
              <a:rPr lang="en-US" sz="1200" dirty="0">
                <a:solidFill>
                  <a:srgbClr val="FF0000"/>
                </a:solidFill>
              </a:rPr>
              <a:t>MS students</a:t>
            </a:r>
            <a:r>
              <a:rPr lang="en-US" sz="1200" dirty="0"/>
              <a:t> (5): Travis I. Willett-Gies, Cesar A. Rodriguez, </a:t>
            </a:r>
            <a:r>
              <a:rPr lang="en-US" sz="1200" b="1" dirty="0"/>
              <a:t>Jaden R. Love</a:t>
            </a:r>
            <a:r>
              <a:rPr lang="en-US" sz="1200" dirty="0"/>
              <a:t>, </a:t>
            </a:r>
            <a:r>
              <a:rPr lang="en-US" sz="1200" b="1" dirty="0"/>
              <a:t>Haley B. Woolf</a:t>
            </a:r>
            <a:r>
              <a:rPr lang="en-US" sz="1200" dirty="0"/>
              <a:t>, </a:t>
            </a:r>
            <a:r>
              <a:rPr lang="en-US" sz="1200" b="1" dirty="0"/>
              <a:t>Aaron Lopez Gonzalez</a:t>
            </a:r>
            <a:r>
              <a:rPr lang="en-US" sz="1200" dirty="0"/>
              <a:t>.</a:t>
            </a:r>
            <a:endParaRPr lang="en-US" sz="1200" b="1" dirty="0"/>
          </a:p>
          <a:p>
            <a:r>
              <a:rPr lang="en-US" sz="1200" u="sng" dirty="0">
                <a:solidFill>
                  <a:srgbClr val="FF0000"/>
                </a:solidFill>
              </a:rPr>
              <a:t>Undergraduate students</a:t>
            </a:r>
            <a:r>
              <a:rPr lang="en-US" sz="1200" dirty="0">
                <a:solidFill>
                  <a:srgbClr val="FF0000"/>
                </a:solidFill>
              </a:rPr>
              <a:t> </a:t>
            </a:r>
            <a:r>
              <a:rPr lang="en-US" sz="1200" dirty="0"/>
              <a:t>(22): Amber A. Medina, Maria Spies, Cayla M. Nelson, Eric DeLong, Christian J. Zollner, </a:t>
            </a:r>
            <a:r>
              <a:rPr lang="en-US" sz="1200" dirty="0" err="1"/>
              <a:t>Khadijih</a:t>
            </a:r>
            <a:r>
              <a:rPr lang="en-US" sz="1200" dirty="0"/>
              <a:t> N. Mitchell, Ayana Ghosh, T. Nathan Nunley, Laura G. Pineda, Luis A. Barrera, Dennis P. Trujillo, Jaime M. Moya, Jacqueline A. Cooke, Alexandra P. Hartmann, Cesy M. Zamarripa, Zachary Yoder, Pablo P. Paradis, Melissa Rivero Arias, Atlantis K. Moses, </a:t>
            </a:r>
            <a:r>
              <a:rPr lang="en-US" sz="1200" b="1" dirty="0"/>
              <a:t>Danissa P. Ortega</a:t>
            </a:r>
            <a:r>
              <a:rPr lang="en-US" sz="1200" dirty="0"/>
              <a:t>, </a:t>
            </a:r>
            <a:r>
              <a:rPr lang="en-US" sz="1200" b="1" dirty="0"/>
              <a:t>Gabriel Ruiz</a:t>
            </a:r>
            <a:r>
              <a:rPr lang="en-US" sz="1200" dirty="0"/>
              <a:t>, Meghan Worrell. </a:t>
            </a:r>
          </a:p>
          <a:p>
            <a:r>
              <a:rPr lang="en-US" sz="1200" dirty="0">
                <a:solidFill>
                  <a:srgbClr val="FF0000"/>
                </a:solidFill>
              </a:rPr>
              <a:t>Ellipsometry collaborators</a:t>
            </a:r>
            <a:r>
              <a:rPr lang="en-US" sz="1200" dirty="0"/>
              <a:t>: Jose Menendez (Arizona State), Arnold M. Kiefer (AFRL/RY), Mathias Schubert (Nebraska), Premysl Marsik (Fribourg), Christian Bernhard (Fribourg), Igal Brener (Sandia), Wim Geerts (Texas State), </a:t>
            </a:r>
            <a:r>
              <a:rPr lang="en-US" sz="1200" b="1" dirty="0"/>
              <a:t>Tom Tiwald </a:t>
            </a:r>
            <a:r>
              <a:rPr lang="en-US" sz="1200" dirty="0"/>
              <a:t>(JAW), Preston Webster (AFRL/RV), Martin Veis, </a:t>
            </a:r>
            <a:r>
              <a:rPr lang="en-US" sz="1200" b="1" dirty="0"/>
              <a:t>Jan Hrabovsky </a:t>
            </a:r>
            <a:r>
              <a:rPr lang="en-US" sz="1200" dirty="0"/>
              <a:t>(Charles University), Dagmar </a:t>
            </a:r>
            <a:r>
              <a:rPr lang="en-US" sz="1200" dirty="0" err="1"/>
              <a:t>Chvostova</a:t>
            </a:r>
            <a:r>
              <a:rPr lang="en-US" sz="1200" dirty="0"/>
              <a:t>, Alexandr Dejneka, Marina </a:t>
            </a:r>
            <a:r>
              <a:rPr lang="en-US" sz="1200" dirty="0" err="1"/>
              <a:t>Tyunina</a:t>
            </a:r>
            <a:r>
              <a:rPr lang="en-US" sz="1200" dirty="0"/>
              <a:t> (IOP/CAS).</a:t>
            </a:r>
          </a:p>
          <a:p>
            <a:r>
              <a:rPr lang="en-US" sz="1200" dirty="0">
                <a:solidFill>
                  <a:srgbClr val="FF0000"/>
                </a:solidFill>
              </a:rPr>
              <a:t>Thin-film epitaxial samples</a:t>
            </a:r>
            <a:r>
              <a:rPr lang="en-US" sz="1200" dirty="0"/>
              <a:t> from many different sources: Arizona State, Delaware, Texas, IIT Indore, Texas State, AFRL/RY+RV, Arkansas, Sandia, NREL, NASA, SOITEC, </a:t>
            </a:r>
            <a:r>
              <a:rPr lang="en-US" sz="1200" dirty="0" err="1"/>
              <a:t>QuantTera</a:t>
            </a:r>
            <a:r>
              <a:rPr lang="en-US" sz="1200" dirty="0"/>
              <a:t>, Connecticut, IBM, Global Foundries, UNM, Ohio State, etc. </a:t>
            </a:r>
          </a:p>
        </p:txBody>
      </p:sp>
      <p:sp>
        <p:nvSpPr>
          <p:cNvPr id="7" name="TextBox 6">
            <a:extLst>
              <a:ext uri="{FF2B5EF4-FFF2-40B4-BE49-F238E27FC236}">
                <a16:creationId xmlns:a16="http://schemas.microsoft.com/office/drawing/2014/main" id="{15A1FF3E-9543-177E-D6A1-011A936441D7}"/>
              </a:ext>
            </a:extLst>
          </p:cNvPr>
          <p:cNvSpPr txBox="1"/>
          <p:nvPr/>
        </p:nvSpPr>
        <p:spPr>
          <a:xfrm>
            <a:off x="4231533" y="4725285"/>
            <a:ext cx="2363147" cy="248209"/>
          </a:xfrm>
          <a:prstGeom prst="rect">
            <a:avLst/>
          </a:prstGeom>
          <a:noFill/>
        </p:spPr>
        <p:txBody>
          <a:bodyPr wrap="none" rtlCol="0">
            <a:spAutoFit/>
          </a:bodyPr>
          <a:lstStyle/>
          <a:p>
            <a:r>
              <a:rPr lang="en-US" sz="1013" dirty="0">
                <a:solidFill>
                  <a:schemeClr val="bg1"/>
                </a:solidFill>
              </a:rPr>
              <a:t>Stefan Zollner, ICSE-10 2025, Boulder, CO</a:t>
            </a:r>
          </a:p>
        </p:txBody>
      </p:sp>
    </p:spTree>
    <p:extLst>
      <p:ext uri="{BB962C8B-B14F-4D97-AF65-F5344CB8AC3E}">
        <p14:creationId xmlns:p14="http://schemas.microsoft.com/office/powerpoint/2010/main" val="3387489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C5A9B-3D6E-8C00-11D5-4C99A2DC07D2}"/>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C4CD1C6-2B95-81CA-88AF-BBA80AD1CF1B}"/>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3E720F9-EFFC-3BF8-8C15-CC177141BC9C}"/>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Drude Response of Ni (Temperature-dependent)</a:t>
            </a:r>
            <a:endParaRPr lang="en-US" sz="2400" dirty="0"/>
          </a:p>
        </p:txBody>
      </p:sp>
      <p:sp>
        <p:nvSpPr>
          <p:cNvPr id="2" name="Slide Number Placeholder 1">
            <a:extLst>
              <a:ext uri="{FF2B5EF4-FFF2-40B4-BE49-F238E27FC236}">
                <a16:creationId xmlns:a16="http://schemas.microsoft.com/office/drawing/2014/main" id="{1CA310B0-F6F7-3865-6AEE-B4E96874F81C}"/>
              </a:ext>
            </a:extLst>
          </p:cNvPr>
          <p:cNvSpPr>
            <a:spLocks noGrp="1"/>
          </p:cNvSpPr>
          <p:nvPr>
            <p:ph type="sldNum" sz="quarter" idx="4"/>
          </p:nvPr>
        </p:nvSpPr>
        <p:spPr/>
        <p:txBody>
          <a:bodyPr/>
          <a:lstStyle/>
          <a:p>
            <a:fld id="{76B34050-BECC-48C9-9AC3-879728755A1B}" type="slidenum">
              <a:rPr lang="en-US" smtClean="0"/>
              <a:pPr/>
              <a:t>30</a:t>
            </a:fld>
            <a:endParaRPr lang="en-US" dirty="0"/>
          </a:p>
        </p:txBody>
      </p:sp>
      <p:sp>
        <p:nvSpPr>
          <p:cNvPr id="6" name="TextBox 5">
            <a:extLst>
              <a:ext uri="{FF2B5EF4-FFF2-40B4-BE49-F238E27FC236}">
                <a16:creationId xmlns:a16="http://schemas.microsoft.com/office/drawing/2014/main" id="{2237277B-B882-2D0F-8106-AAAF9B1DD221}"/>
              </a:ext>
            </a:extLst>
          </p:cNvPr>
          <p:cNvSpPr txBox="1"/>
          <p:nvPr/>
        </p:nvSpPr>
        <p:spPr>
          <a:xfrm>
            <a:off x="3736821" y="529771"/>
            <a:ext cx="4461221" cy="830997"/>
          </a:xfrm>
          <a:prstGeom prst="rect">
            <a:avLst/>
          </a:prstGeom>
          <a:solidFill>
            <a:srgbClr val="FFC000"/>
          </a:solidFill>
        </p:spPr>
        <p:txBody>
          <a:bodyPr wrap="none" rtlCol="0">
            <a:spAutoFit/>
          </a:bodyPr>
          <a:lstStyle/>
          <a:p>
            <a:r>
              <a:rPr lang="en-US" sz="1600" dirty="0"/>
              <a:t>Fitting the dielectric function of Ni:</a:t>
            </a:r>
          </a:p>
          <a:p>
            <a:pPr marL="171450" indent="-171450">
              <a:buFont typeface="Arial" panose="020B0604020202020204" pitchFamily="34" charset="0"/>
              <a:buChar char="•"/>
            </a:pPr>
            <a:r>
              <a:rPr lang="en-US" sz="1600" dirty="0"/>
              <a:t>Two Drude terms (s-, d-electrons)</a:t>
            </a:r>
          </a:p>
          <a:p>
            <a:pPr marL="171450" indent="-171450">
              <a:buFont typeface="Arial" panose="020B0604020202020204" pitchFamily="34" charset="0"/>
              <a:buChar char="•"/>
            </a:pPr>
            <a:r>
              <a:rPr lang="en-US" sz="1600" dirty="0"/>
              <a:t>Four Lorentz oscillators for interband transitions. </a:t>
            </a:r>
          </a:p>
        </p:txBody>
      </p:sp>
      <p:pic>
        <p:nvPicPr>
          <p:cNvPr id="7" name="Picture 6">
            <a:extLst>
              <a:ext uri="{FF2B5EF4-FFF2-40B4-BE49-F238E27FC236}">
                <a16:creationId xmlns:a16="http://schemas.microsoft.com/office/drawing/2014/main" id="{26A24B37-4695-1BF0-CF94-3B9E032A7400}"/>
              </a:ext>
            </a:extLst>
          </p:cNvPr>
          <p:cNvPicPr>
            <a:picLocks noChangeAspect="1"/>
          </p:cNvPicPr>
          <p:nvPr/>
        </p:nvPicPr>
        <p:blipFill>
          <a:blip r:embed="rId3"/>
          <a:stretch>
            <a:fillRect/>
          </a:stretch>
        </p:blipFill>
        <p:spPr>
          <a:xfrm>
            <a:off x="39333" y="529771"/>
            <a:ext cx="3422325" cy="4601206"/>
          </a:xfrm>
          <a:prstGeom prst="rect">
            <a:avLst/>
          </a:prstGeom>
        </p:spPr>
      </p:pic>
      <p:sp>
        <p:nvSpPr>
          <p:cNvPr id="9" name="TextBox 8">
            <a:extLst>
              <a:ext uri="{FF2B5EF4-FFF2-40B4-BE49-F238E27FC236}">
                <a16:creationId xmlns:a16="http://schemas.microsoft.com/office/drawing/2014/main" id="{62843729-D5B9-5A2F-A9BE-08438032F053}"/>
              </a:ext>
            </a:extLst>
          </p:cNvPr>
          <p:cNvSpPr txBox="1"/>
          <p:nvPr/>
        </p:nvSpPr>
        <p:spPr>
          <a:xfrm>
            <a:off x="1988151" y="2807114"/>
            <a:ext cx="1422705" cy="369332"/>
          </a:xfrm>
          <a:prstGeom prst="rect">
            <a:avLst/>
          </a:prstGeom>
          <a:solidFill>
            <a:srgbClr val="FFFF00"/>
          </a:solidFill>
        </p:spPr>
        <p:txBody>
          <a:bodyPr wrap="square">
            <a:spAutoFit/>
          </a:bodyPr>
          <a:lstStyle/>
          <a:p>
            <a:r>
              <a:rPr lang="en-US" sz="1800" dirty="0">
                <a:latin typeface="Symbol" panose="05050102010706020507" pitchFamily="18" charset="2"/>
              </a:rPr>
              <a:t>s</a:t>
            </a:r>
            <a:r>
              <a:rPr lang="en-US" sz="1800" dirty="0"/>
              <a:t>=</a:t>
            </a:r>
            <a:r>
              <a:rPr lang="en-US" sz="1800" dirty="0">
                <a:latin typeface="Symbol" panose="05050102010706020507" pitchFamily="18" charset="2"/>
              </a:rPr>
              <a:t>-</a:t>
            </a:r>
            <a:r>
              <a:rPr lang="en-US" sz="1800" dirty="0"/>
              <a:t>i</a:t>
            </a:r>
            <a:r>
              <a:rPr lang="en-US" sz="1800" dirty="0">
                <a:latin typeface="Symbol" panose="05050102010706020507" pitchFamily="18" charset="2"/>
              </a:rPr>
              <a:t>e</a:t>
            </a:r>
            <a:r>
              <a:rPr lang="en-US" sz="1800" baseline="-25000" dirty="0"/>
              <a:t>0</a:t>
            </a:r>
            <a:r>
              <a:rPr lang="en-US" sz="1800" dirty="0">
                <a:latin typeface="Symbol" panose="05050102010706020507" pitchFamily="18" charset="2"/>
              </a:rPr>
              <a:t>w</a:t>
            </a:r>
            <a:r>
              <a:rPr lang="en-US" sz="1800" dirty="0"/>
              <a:t>(</a:t>
            </a:r>
            <a:r>
              <a:rPr lang="en-US" sz="1800" dirty="0">
                <a:latin typeface="Symbol" panose="05050102010706020507" pitchFamily="18" charset="2"/>
              </a:rPr>
              <a:t>e</a:t>
            </a:r>
            <a:r>
              <a:rPr lang="en-US" sz="1800" dirty="0"/>
              <a:t>-1)</a:t>
            </a:r>
            <a:endParaRPr lang="en-US" sz="16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CE9BCCD-1ECF-FF84-39DC-CDC703C37A5C}"/>
                  </a:ext>
                </a:extLst>
              </p:cNvPr>
              <p:cNvSpPr txBox="1"/>
              <p:nvPr/>
            </p:nvSpPr>
            <p:spPr>
              <a:xfrm>
                <a:off x="3606278" y="4460114"/>
                <a:ext cx="2192702" cy="580993"/>
              </a:xfrm>
              <a:prstGeom prst="rect">
                <a:avLst/>
              </a:prstGeom>
              <a:solidFill>
                <a:srgbClr val="FFC000"/>
              </a:solid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𝜀</m:t>
                      </m:r>
                      <m:d>
                        <m:dPr>
                          <m:ctrlP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dPr>
                        <m:e>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𝜔</m:t>
                          </m:r>
                        </m:e>
                      </m:d>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sSub>
                        <m:sSubPr>
                          <m:ctrlPr>
                            <a:rPr lang="en-US" sz="1400" i="1" kern="0">
                              <a:solidFill>
                                <a:sysClr val="windowText" lastClr="000000"/>
                              </a:solidFill>
                              <a:latin typeface="Cambria Math" panose="02040503050406030204" pitchFamily="18" charset="0"/>
                              <a:sym typeface="Arial"/>
                            </a:rPr>
                          </m:ctrlPr>
                        </m:sSubPr>
                        <m:e>
                          <m:r>
                            <a:rPr lang="en-US" sz="1400" i="1" kern="0">
                              <a:solidFill>
                                <a:sysClr val="windowText" lastClr="000000"/>
                              </a:solidFill>
                              <a:latin typeface="Cambria Math" panose="02040503050406030204" pitchFamily="18" charset="0"/>
                              <a:ea typeface="Cambria Math" panose="02040503050406030204" pitchFamily="18" charset="0"/>
                              <a:sym typeface="Arial"/>
                            </a:rPr>
                            <m:t>𝜀</m:t>
                          </m:r>
                        </m:e>
                        <m:sub>
                          <m:r>
                            <a:rPr lang="en-US" sz="1400" i="1" kern="0">
                              <a:solidFill>
                                <a:sysClr val="windowText" lastClr="000000"/>
                              </a:solidFill>
                              <a:latin typeface="Cambria Math" panose="02040503050406030204" pitchFamily="18" charset="0"/>
                              <a:ea typeface="Cambria Math" panose="02040503050406030204" pitchFamily="18" charset="0"/>
                              <a:sym typeface="Arial"/>
                            </a:rPr>
                            <m:t>∞</m:t>
                          </m:r>
                        </m:sub>
                      </m:sSub>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f>
                        <m:fPr>
                          <m:ctrlP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fPr>
                        <m:num>
                          <m:sSubSup>
                            <m:sSubSupPr>
                              <m:ctrlP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sSubSupPr>
                            <m:e>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𝜔</m:t>
                              </m:r>
                            </m:e>
                            <m:sub>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𝑃</m:t>
                              </m:r>
                            </m:sub>
                            <m:sup>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2</m:t>
                              </m:r>
                            </m:sup>
                          </m:sSubSup>
                        </m:num>
                        <m:den>
                          <m:sSup>
                            <m:sSupPr>
                              <m:ctrlP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sSupPr>
                            <m:e>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𝜔</m:t>
                              </m:r>
                            </m:e>
                            <m:sup>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2</m:t>
                              </m:r>
                            </m:sup>
                          </m:sSup>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𝑖</m:t>
                          </m:r>
                          <m:r>
                            <a:rPr kumimoji="0" lang="en-US" sz="1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𝛾𝜔</m:t>
                          </m:r>
                        </m:den>
                      </m:f>
                    </m:oMath>
                  </m:oMathPara>
                </a14:m>
                <a:endParaRPr lang="en-US" dirty="0"/>
              </a:p>
            </p:txBody>
          </p:sp>
        </mc:Choice>
        <mc:Fallback xmlns="">
          <p:sp>
            <p:nvSpPr>
              <p:cNvPr id="10" name="TextBox 9">
                <a:extLst>
                  <a:ext uri="{FF2B5EF4-FFF2-40B4-BE49-F238E27FC236}">
                    <a16:creationId xmlns:a16="http://schemas.microsoft.com/office/drawing/2014/main" id="{BCE9BCCD-1ECF-FF84-39DC-CDC703C37A5C}"/>
                  </a:ext>
                </a:extLst>
              </p:cNvPr>
              <p:cNvSpPr txBox="1">
                <a:spLocks noRot="1" noChangeAspect="1" noMove="1" noResize="1" noEditPoints="1" noAdjustHandles="1" noChangeArrowheads="1" noChangeShapeType="1" noTextEdit="1"/>
              </p:cNvSpPr>
              <p:nvPr/>
            </p:nvSpPr>
            <p:spPr>
              <a:xfrm>
                <a:off x="3606278" y="4460114"/>
                <a:ext cx="2192702" cy="580993"/>
              </a:xfrm>
              <a:prstGeom prst="rect">
                <a:avLst/>
              </a:prstGeom>
              <a:blipFill>
                <a:blip r:embed="rId4"/>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CEDF161F-4BCF-6E80-7994-F75647F34A8E}"/>
              </a:ext>
            </a:extLst>
          </p:cNvPr>
          <p:cNvSpPr txBox="1"/>
          <p:nvPr/>
        </p:nvSpPr>
        <p:spPr>
          <a:xfrm>
            <a:off x="5883698" y="4421339"/>
            <a:ext cx="2246577" cy="461665"/>
          </a:xfrm>
          <a:prstGeom prst="rect">
            <a:avLst/>
          </a:prstGeom>
          <a:noFill/>
        </p:spPr>
        <p:txBody>
          <a:bodyPr wrap="none" rtlCol="0">
            <a:spAutoFit/>
          </a:bodyPr>
          <a:lstStyle/>
          <a:p>
            <a:r>
              <a:rPr lang="en-US" sz="1200" dirty="0">
                <a:solidFill>
                  <a:srgbClr val="FFFF00"/>
                </a:solidFill>
              </a:rPr>
              <a:t>F. Abadizaman, Jaden Love,</a:t>
            </a:r>
          </a:p>
          <a:p>
            <a:r>
              <a:rPr lang="en-US" sz="1200" dirty="0">
                <a:solidFill>
                  <a:srgbClr val="FFFF00"/>
                </a:solidFill>
              </a:rPr>
              <a:t>and SZ, JVSTA </a:t>
            </a:r>
            <a:r>
              <a:rPr lang="en-US" sz="1200" b="1" dirty="0">
                <a:solidFill>
                  <a:srgbClr val="FFFF00"/>
                </a:solidFill>
              </a:rPr>
              <a:t>40</a:t>
            </a:r>
            <a:r>
              <a:rPr lang="en-US" sz="1200" dirty="0">
                <a:solidFill>
                  <a:srgbClr val="FFFF00"/>
                </a:solidFill>
              </a:rPr>
              <a:t>, 033202 (2022).</a:t>
            </a:r>
          </a:p>
        </p:txBody>
      </p:sp>
      <p:grpSp>
        <p:nvGrpSpPr>
          <p:cNvPr id="16" name="Group 15">
            <a:extLst>
              <a:ext uri="{FF2B5EF4-FFF2-40B4-BE49-F238E27FC236}">
                <a16:creationId xmlns:a16="http://schemas.microsoft.com/office/drawing/2014/main" id="{17D08649-2521-0A7A-0461-51D2D83E3819}"/>
              </a:ext>
            </a:extLst>
          </p:cNvPr>
          <p:cNvGrpSpPr/>
          <p:nvPr/>
        </p:nvGrpSpPr>
        <p:grpSpPr>
          <a:xfrm>
            <a:off x="4099692" y="1453918"/>
            <a:ext cx="3945433" cy="2837018"/>
            <a:chOff x="4099692" y="1388605"/>
            <a:chExt cx="3945433" cy="2837018"/>
          </a:xfrm>
        </p:grpSpPr>
        <p:pic>
          <p:nvPicPr>
            <p:cNvPr id="13" name="Picture 12">
              <a:extLst>
                <a:ext uri="{FF2B5EF4-FFF2-40B4-BE49-F238E27FC236}">
                  <a16:creationId xmlns:a16="http://schemas.microsoft.com/office/drawing/2014/main" id="{A03D2B8E-9F7F-06F9-D266-D39DDE09E004}"/>
                </a:ext>
              </a:extLst>
            </p:cNvPr>
            <p:cNvPicPr>
              <a:picLocks noChangeAspect="1"/>
            </p:cNvPicPr>
            <p:nvPr/>
          </p:nvPicPr>
          <p:blipFill>
            <a:blip r:embed="rId5"/>
            <a:stretch>
              <a:fillRect/>
            </a:stretch>
          </p:blipFill>
          <p:spPr>
            <a:xfrm>
              <a:off x="4099692" y="1388605"/>
              <a:ext cx="3945433" cy="2837018"/>
            </a:xfrm>
            <a:prstGeom prst="rect">
              <a:avLst/>
            </a:prstGeom>
          </p:spPr>
        </p:pic>
        <p:sp>
          <p:nvSpPr>
            <p:cNvPr id="14" name="TextBox 13">
              <a:extLst>
                <a:ext uri="{FF2B5EF4-FFF2-40B4-BE49-F238E27FC236}">
                  <a16:creationId xmlns:a16="http://schemas.microsoft.com/office/drawing/2014/main" id="{31C12B43-7582-9B84-3912-C90341341D8E}"/>
                </a:ext>
              </a:extLst>
            </p:cNvPr>
            <p:cNvSpPr txBox="1"/>
            <p:nvPr/>
          </p:nvSpPr>
          <p:spPr>
            <a:xfrm>
              <a:off x="4702629" y="1770435"/>
              <a:ext cx="1245341" cy="369332"/>
            </a:xfrm>
            <a:prstGeom prst="rect">
              <a:avLst/>
            </a:prstGeom>
            <a:solidFill>
              <a:srgbClr val="FFFF00"/>
            </a:solidFill>
          </p:spPr>
          <p:txBody>
            <a:bodyPr wrap="none" rtlCol="0">
              <a:spAutoFit/>
            </a:bodyPr>
            <a:lstStyle/>
            <a:p>
              <a:r>
                <a:rPr lang="en-US" sz="1800" dirty="0">
                  <a:solidFill>
                    <a:srgbClr val="0070C0"/>
                  </a:solidFill>
                </a:rPr>
                <a:t>d-electrons</a:t>
              </a:r>
            </a:p>
          </p:txBody>
        </p:sp>
        <p:sp>
          <p:nvSpPr>
            <p:cNvPr id="15" name="TextBox 14">
              <a:extLst>
                <a:ext uri="{FF2B5EF4-FFF2-40B4-BE49-F238E27FC236}">
                  <a16:creationId xmlns:a16="http://schemas.microsoft.com/office/drawing/2014/main" id="{354C7D6C-B578-0307-2471-E5E795E6BB0C}"/>
                </a:ext>
              </a:extLst>
            </p:cNvPr>
            <p:cNvSpPr txBox="1"/>
            <p:nvPr/>
          </p:nvSpPr>
          <p:spPr>
            <a:xfrm>
              <a:off x="5761645" y="2521597"/>
              <a:ext cx="1245341" cy="369332"/>
            </a:xfrm>
            <a:prstGeom prst="rect">
              <a:avLst/>
            </a:prstGeom>
            <a:solidFill>
              <a:srgbClr val="FFFF00"/>
            </a:solidFill>
          </p:spPr>
          <p:txBody>
            <a:bodyPr wrap="none" rtlCol="0">
              <a:spAutoFit/>
            </a:bodyPr>
            <a:lstStyle/>
            <a:p>
              <a:r>
                <a:rPr lang="en-US" sz="1800" dirty="0"/>
                <a:t>s-electrons</a:t>
              </a:r>
            </a:p>
          </p:txBody>
        </p:sp>
      </p:grpSp>
    </p:spTree>
    <p:extLst>
      <p:ext uri="{BB962C8B-B14F-4D97-AF65-F5344CB8AC3E}">
        <p14:creationId xmlns:p14="http://schemas.microsoft.com/office/powerpoint/2010/main" val="1508014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5BE30-F6B6-4A77-C8A6-0E812D1F968B}"/>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D9D0F4C-D964-14FE-79A4-63E964F52EAE}"/>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76C266F5-2E3A-F13D-9FA6-87F7AA93D95F}"/>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Singularity at the Curie Temperature of Ni</a:t>
            </a:r>
            <a:endParaRPr lang="en-US" sz="2400" dirty="0"/>
          </a:p>
        </p:txBody>
      </p:sp>
      <p:sp>
        <p:nvSpPr>
          <p:cNvPr id="2" name="Slide Number Placeholder 1">
            <a:extLst>
              <a:ext uri="{FF2B5EF4-FFF2-40B4-BE49-F238E27FC236}">
                <a16:creationId xmlns:a16="http://schemas.microsoft.com/office/drawing/2014/main" id="{A6413185-9B35-75CA-522C-11DE02A3697D}"/>
              </a:ext>
            </a:extLst>
          </p:cNvPr>
          <p:cNvSpPr>
            <a:spLocks noGrp="1"/>
          </p:cNvSpPr>
          <p:nvPr>
            <p:ph type="sldNum" sz="quarter" idx="4"/>
          </p:nvPr>
        </p:nvSpPr>
        <p:spPr/>
        <p:txBody>
          <a:bodyPr/>
          <a:lstStyle/>
          <a:p>
            <a:fld id="{76B34050-BECC-48C9-9AC3-879728755A1B}" type="slidenum">
              <a:rPr lang="en-US" smtClean="0"/>
              <a:pPr/>
              <a:t>31</a:t>
            </a:fld>
            <a:endParaRPr lang="en-US" dirty="0"/>
          </a:p>
        </p:txBody>
      </p:sp>
      <p:sp>
        <p:nvSpPr>
          <p:cNvPr id="6" name="TextBox 5">
            <a:extLst>
              <a:ext uri="{FF2B5EF4-FFF2-40B4-BE49-F238E27FC236}">
                <a16:creationId xmlns:a16="http://schemas.microsoft.com/office/drawing/2014/main" id="{689C97E6-8472-E294-5865-3BE654E96C48}"/>
              </a:ext>
            </a:extLst>
          </p:cNvPr>
          <p:cNvSpPr txBox="1"/>
          <p:nvPr/>
        </p:nvSpPr>
        <p:spPr>
          <a:xfrm>
            <a:off x="8659199" y="1544421"/>
            <a:ext cx="260008" cy="248209"/>
          </a:xfrm>
          <a:prstGeom prst="rect">
            <a:avLst/>
          </a:prstGeom>
          <a:noFill/>
        </p:spPr>
        <p:txBody>
          <a:bodyPr wrap="none" rtlCol="0">
            <a:spAutoFit/>
          </a:bodyPr>
          <a:lstStyle/>
          <a:p>
            <a:r>
              <a:rPr lang="en-US" sz="1013" dirty="0"/>
              <a:t>A</a:t>
            </a:r>
          </a:p>
        </p:txBody>
      </p:sp>
      <p:pic>
        <p:nvPicPr>
          <p:cNvPr id="7" name="Picture 6">
            <a:extLst>
              <a:ext uri="{FF2B5EF4-FFF2-40B4-BE49-F238E27FC236}">
                <a16:creationId xmlns:a16="http://schemas.microsoft.com/office/drawing/2014/main" id="{01312A18-33C5-C5F6-80D1-ADAD7EE54B09}"/>
              </a:ext>
            </a:extLst>
          </p:cNvPr>
          <p:cNvPicPr>
            <a:picLocks noChangeAspect="1"/>
          </p:cNvPicPr>
          <p:nvPr/>
        </p:nvPicPr>
        <p:blipFill>
          <a:blip r:embed="rId3"/>
          <a:stretch>
            <a:fillRect/>
          </a:stretch>
        </p:blipFill>
        <p:spPr>
          <a:xfrm>
            <a:off x="139097" y="573314"/>
            <a:ext cx="4215189" cy="3035235"/>
          </a:xfrm>
          <a:prstGeom prst="rect">
            <a:avLst/>
          </a:prstGeom>
        </p:spPr>
      </p:pic>
      <p:pic>
        <p:nvPicPr>
          <p:cNvPr id="9" name="Picture 8">
            <a:extLst>
              <a:ext uri="{FF2B5EF4-FFF2-40B4-BE49-F238E27FC236}">
                <a16:creationId xmlns:a16="http://schemas.microsoft.com/office/drawing/2014/main" id="{52244FFE-C711-8EC5-2160-E39FC1095FEF}"/>
              </a:ext>
            </a:extLst>
          </p:cNvPr>
          <p:cNvPicPr>
            <a:picLocks noChangeAspect="1"/>
          </p:cNvPicPr>
          <p:nvPr/>
        </p:nvPicPr>
        <p:blipFill>
          <a:blip r:embed="rId4"/>
          <a:stretch>
            <a:fillRect/>
          </a:stretch>
        </p:blipFill>
        <p:spPr>
          <a:xfrm>
            <a:off x="4416444" y="573314"/>
            <a:ext cx="4667046" cy="3130297"/>
          </a:xfrm>
          <a:prstGeom prst="rect">
            <a:avLst/>
          </a:prstGeom>
        </p:spPr>
      </p:pic>
      <p:sp>
        <p:nvSpPr>
          <p:cNvPr id="10" name="TextBox 9">
            <a:extLst>
              <a:ext uri="{FF2B5EF4-FFF2-40B4-BE49-F238E27FC236}">
                <a16:creationId xmlns:a16="http://schemas.microsoft.com/office/drawing/2014/main" id="{0A33FEC5-2ACC-29A6-87ED-A719845CEA12}"/>
              </a:ext>
            </a:extLst>
          </p:cNvPr>
          <p:cNvSpPr txBox="1"/>
          <p:nvPr/>
        </p:nvSpPr>
        <p:spPr>
          <a:xfrm>
            <a:off x="183491" y="3703611"/>
            <a:ext cx="8777018" cy="584775"/>
          </a:xfrm>
          <a:prstGeom prst="rect">
            <a:avLst/>
          </a:prstGeom>
          <a:solidFill>
            <a:srgbClr val="FFFF00"/>
          </a:solidFill>
        </p:spPr>
        <p:txBody>
          <a:bodyPr wrap="none" rtlCol="0">
            <a:spAutoFit/>
          </a:bodyPr>
          <a:lstStyle/>
          <a:p>
            <a:r>
              <a:rPr lang="en-US" sz="1600" dirty="0"/>
              <a:t>Energy of interband transition at 4.8 eV shows typical redshift with increasing temperature.</a:t>
            </a:r>
          </a:p>
          <a:p>
            <a:r>
              <a:rPr lang="en-US" sz="1600" dirty="0"/>
              <a:t>Broadening </a:t>
            </a:r>
            <a:r>
              <a:rPr lang="en-US" sz="1600" u="sng" dirty="0"/>
              <a:t>decreases</a:t>
            </a:r>
            <a:r>
              <a:rPr lang="en-US" sz="1600" dirty="0"/>
              <a:t> and shows singular behavior at the Curie temperature (similar to magnetization).</a:t>
            </a:r>
          </a:p>
        </p:txBody>
      </p:sp>
      <p:cxnSp>
        <p:nvCxnSpPr>
          <p:cNvPr id="12" name="Straight Connector 11">
            <a:extLst>
              <a:ext uri="{FF2B5EF4-FFF2-40B4-BE49-F238E27FC236}">
                <a16:creationId xmlns:a16="http://schemas.microsoft.com/office/drawing/2014/main" id="{8B879055-448D-160E-9460-475621EAFEFC}"/>
              </a:ext>
            </a:extLst>
          </p:cNvPr>
          <p:cNvCxnSpPr/>
          <p:nvPr/>
        </p:nvCxnSpPr>
        <p:spPr>
          <a:xfrm>
            <a:off x="3468914" y="638629"/>
            <a:ext cx="0" cy="2510971"/>
          </a:xfrm>
          <a:prstGeom prst="line">
            <a:avLst/>
          </a:prstGeom>
        </p:spPr>
        <p:style>
          <a:lnRef idx="3">
            <a:schemeClr val="accent5"/>
          </a:lnRef>
          <a:fillRef idx="0">
            <a:schemeClr val="accent5"/>
          </a:fillRef>
          <a:effectRef idx="2">
            <a:schemeClr val="accent5"/>
          </a:effectRef>
          <a:fontRef idx="minor">
            <a:schemeClr val="tx1"/>
          </a:fontRef>
        </p:style>
      </p:cxnSp>
      <p:sp>
        <p:nvSpPr>
          <p:cNvPr id="13" name="TextBox 12">
            <a:extLst>
              <a:ext uri="{FF2B5EF4-FFF2-40B4-BE49-F238E27FC236}">
                <a16:creationId xmlns:a16="http://schemas.microsoft.com/office/drawing/2014/main" id="{EADB3037-8B56-3875-E13A-34F497755A82}"/>
              </a:ext>
            </a:extLst>
          </p:cNvPr>
          <p:cNvSpPr txBox="1"/>
          <p:nvPr/>
        </p:nvSpPr>
        <p:spPr>
          <a:xfrm>
            <a:off x="2977408" y="810345"/>
            <a:ext cx="429348" cy="523220"/>
          </a:xfrm>
          <a:prstGeom prst="rect">
            <a:avLst/>
          </a:prstGeom>
          <a:solidFill>
            <a:srgbClr val="FFC000"/>
          </a:solidFill>
        </p:spPr>
        <p:txBody>
          <a:bodyPr wrap="none" rtlCol="0">
            <a:spAutoFit/>
          </a:bodyPr>
          <a:lstStyle/>
          <a:p>
            <a:r>
              <a:rPr lang="en-US" sz="2800" dirty="0"/>
              <a:t>T</a:t>
            </a:r>
            <a:r>
              <a:rPr lang="en-US" sz="2800" baseline="-25000" dirty="0"/>
              <a:t>c</a:t>
            </a:r>
          </a:p>
        </p:txBody>
      </p:sp>
      <p:cxnSp>
        <p:nvCxnSpPr>
          <p:cNvPr id="14" name="Straight Connector 13">
            <a:extLst>
              <a:ext uri="{FF2B5EF4-FFF2-40B4-BE49-F238E27FC236}">
                <a16:creationId xmlns:a16="http://schemas.microsoft.com/office/drawing/2014/main" id="{70713293-DE23-7AD1-4C6F-8CBCB210CF5F}"/>
              </a:ext>
            </a:extLst>
          </p:cNvPr>
          <p:cNvCxnSpPr/>
          <p:nvPr/>
        </p:nvCxnSpPr>
        <p:spPr>
          <a:xfrm>
            <a:off x="7946549" y="703945"/>
            <a:ext cx="0" cy="2510971"/>
          </a:xfrm>
          <a:prstGeom prst="line">
            <a:avLst/>
          </a:prstGeom>
        </p:spPr>
        <p:style>
          <a:lnRef idx="3">
            <a:schemeClr val="accent5"/>
          </a:lnRef>
          <a:fillRef idx="0">
            <a:schemeClr val="accent5"/>
          </a:fillRef>
          <a:effectRef idx="2">
            <a:schemeClr val="accent5"/>
          </a:effectRef>
          <a:fontRef idx="minor">
            <a:schemeClr val="tx1"/>
          </a:fontRef>
        </p:style>
      </p:cxnSp>
      <p:sp>
        <p:nvSpPr>
          <p:cNvPr id="15" name="TextBox 14">
            <a:extLst>
              <a:ext uri="{FF2B5EF4-FFF2-40B4-BE49-F238E27FC236}">
                <a16:creationId xmlns:a16="http://schemas.microsoft.com/office/drawing/2014/main" id="{BA2BEF6F-9A9C-42E8-6D98-417559FD5B93}"/>
              </a:ext>
            </a:extLst>
          </p:cNvPr>
          <p:cNvSpPr txBox="1"/>
          <p:nvPr/>
        </p:nvSpPr>
        <p:spPr>
          <a:xfrm>
            <a:off x="7455043" y="810345"/>
            <a:ext cx="429348" cy="523220"/>
          </a:xfrm>
          <a:prstGeom prst="rect">
            <a:avLst/>
          </a:prstGeom>
          <a:solidFill>
            <a:srgbClr val="FFC000"/>
          </a:solidFill>
        </p:spPr>
        <p:txBody>
          <a:bodyPr wrap="none" rtlCol="0">
            <a:spAutoFit/>
          </a:bodyPr>
          <a:lstStyle/>
          <a:p>
            <a:r>
              <a:rPr lang="en-US" sz="2800" dirty="0"/>
              <a:t>T</a:t>
            </a:r>
            <a:r>
              <a:rPr lang="en-US" sz="2800" baseline="-25000" dirty="0"/>
              <a:t>c</a:t>
            </a:r>
          </a:p>
        </p:txBody>
      </p:sp>
      <p:sp>
        <p:nvSpPr>
          <p:cNvPr id="16" name="TextBox 15">
            <a:extLst>
              <a:ext uri="{FF2B5EF4-FFF2-40B4-BE49-F238E27FC236}">
                <a16:creationId xmlns:a16="http://schemas.microsoft.com/office/drawing/2014/main" id="{3CBCD0A8-A534-7DF4-356E-111E1274D0BD}"/>
              </a:ext>
            </a:extLst>
          </p:cNvPr>
          <p:cNvSpPr txBox="1"/>
          <p:nvPr/>
        </p:nvSpPr>
        <p:spPr>
          <a:xfrm>
            <a:off x="5094514" y="1958812"/>
            <a:ext cx="1846447" cy="1015663"/>
          </a:xfrm>
          <a:prstGeom prst="rect">
            <a:avLst/>
          </a:prstGeom>
          <a:solidFill>
            <a:srgbClr val="FFFF00"/>
          </a:solidFill>
        </p:spPr>
        <p:txBody>
          <a:bodyPr wrap="square" rtlCol="0">
            <a:spAutoFit/>
          </a:bodyPr>
          <a:lstStyle/>
          <a:p>
            <a:r>
              <a:rPr lang="en-US" sz="2000" dirty="0"/>
              <a:t>Two transitions merge into one above T</a:t>
            </a:r>
            <a:r>
              <a:rPr lang="en-US" sz="2000" baseline="-25000" dirty="0"/>
              <a:t>c</a:t>
            </a:r>
            <a:r>
              <a:rPr lang="en-US" sz="2000" dirty="0"/>
              <a:t>.</a:t>
            </a:r>
          </a:p>
        </p:txBody>
      </p:sp>
      <p:sp>
        <p:nvSpPr>
          <p:cNvPr id="17" name="TextBox 16">
            <a:extLst>
              <a:ext uri="{FF2B5EF4-FFF2-40B4-BE49-F238E27FC236}">
                <a16:creationId xmlns:a16="http://schemas.microsoft.com/office/drawing/2014/main" id="{FCA71D67-F3DC-2E85-5D4B-252AF9963685}"/>
              </a:ext>
            </a:extLst>
          </p:cNvPr>
          <p:cNvSpPr txBox="1"/>
          <p:nvPr/>
        </p:nvSpPr>
        <p:spPr>
          <a:xfrm>
            <a:off x="3679372" y="4570186"/>
            <a:ext cx="4124332" cy="276999"/>
          </a:xfrm>
          <a:prstGeom prst="rect">
            <a:avLst/>
          </a:prstGeom>
          <a:noFill/>
        </p:spPr>
        <p:txBody>
          <a:bodyPr wrap="square" rtlCol="0">
            <a:spAutoFit/>
          </a:bodyPr>
          <a:lstStyle/>
          <a:p>
            <a:r>
              <a:rPr lang="en-US" sz="1200" dirty="0">
                <a:solidFill>
                  <a:srgbClr val="FFFF00"/>
                </a:solidFill>
              </a:rPr>
              <a:t>F. Abadizaman, Jaden Love, and SZ, JVSTA </a:t>
            </a:r>
            <a:r>
              <a:rPr lang="en-US" sz="1200" b="1" dirty="0">
                <a:solidFill>
                  <a:srgbClr val="FFFF00"/>
                </a:solidFill>
              </a:rPr>
              <a:t>40</a:t>
            </a:r>
            <a:r>
              <a:rPr lang="en-US" sz="1200" dirty="0">
                <a:solidFill>
                  <a:srgbClr val="FFFF00"/>
                </a:solidFill>
              </a:rPr>
              <a:t>, 033202 (2022).</a:t>
            </a:r>
          </a:p>
        </p:txBody>
      </p:sp>
    </p:spTree>
    <p:extLst>
      <p:ext uri="{BB962C8B-B14F-4D97-AF65-F5344CB8AC3E}">
        <p14:creationId xmlns:p14="http://schemas.microsoft.com/office/powerpoint/2010/main" val="181485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65B1E-A290-8369-E50B-B783F722AB8D}"/>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746455E-58F5-94B5-6F81-430C60A54858}"/>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622A743D-F23E-B8C8-D605-65AD3AD415E3}"/>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Plasmon-Phonon Coupling</a:t>
            </a:r>
            <a:endParaRPr lang="en-US" sz="2400" dirty="0"/>
          </a:p>
        </p:txBody>
      </p:sp>
      <p:sp>
        <p:nvSpPr>
          <p:cNvPr id="2" name="Slide Number Placeholder 1">
            <a:extLst>
              <a:ext uri="{FF2B5EF4-FFF2-40B4-BE49-F238E27FC236}">
                <a16:creationId xmlns:a16="http://schemas.microsoft.com/office/drawing/2014/main" id="{E8C7E3D4-BCCF-E979-ABA5-06BB15DC6309}"/>
              </a:ext>
            </a:extLst>
          </p:cNvPr>
          <p:cNvSpPr>
            <a:spLocks noGrp="1"/>
          </p:cNvSpPr>
          <p:nvPr>
            <p:ph type="sldNum" sz="quarter" idx="4"/>
          </p:nvPr>
        </p:nvSpPr>
        <p:spPr/>
        <p:txBody>
          <a:bodyPr/>
          <a:lstStyle/>
          <a:p>
            <a:fld id="{76B34050-BECC-48C9-9AC3-879728755A1B}" type="slidenum">
              <a:rPr lang="en-US" smtClean="0"/>
              <a:pPr/>
              <a:t>32</a:t>
            </a:fld>
            <a:endParaRPr lang="en-US" dirty="0"/>
          </a:p>
        </p:txBody>
      </p:sp>
      <p:sp>
        <p:nvSpPr>
          <p:cNvPr id="6" name="TextBox 5">
            <a:extLst>
              <a:ext uri="{FF2B5EF4-FFF2-40B4-BE49-F238E27FC236}">
                <a16:creationId xmlns:a16="http://schemas.microsoft.com/office/drawing/2014/main" id="{E590F978-F959-D753-E69E-32FAF9D10443}"/>
              </a:ext>
            </a:extLst>
          </p:cNvPr>
          <p:cNvSpPr txBox="1"/>
          <p:nvPr/>
        </p:nvSpPr>
        <p:spPr>
          <a:xfrm>
            <a:off x="269942" y="1116249"/>
            <a:ext cx="260008" cy="248209"/>
          </a:xfrm>
          <a:prstGeom prst="rect">
            <a:avLst/>
          </a:prstGeom>
          <a:noFill/>
        </p:spPr>
        <p:txBody>
          <a:bodyPr wrap="none" rtlCol="0">
            <a:spAutoFit/>
          </a:bodyPr>
          <a:lstStyle/>
          <a:p>
            <a:r>
              <a:rPr lang="en-US" sz="1013" dirty="0"/>
              <a:t>A</a:t>
            </a:r>
          </a:p>
        </p:txBody>
      </p:sp>
      <p:sp>
        <p:nvSpPr>
          <p:cNvPr id="5" name="TextBox 4">
            <a:extLst>
              <a:ext uri="{FF2B5EF4-FFF2-40B4-BE49-F238E27FC236}">
                <a16:creationId xmlns:a16="http://schemas.microsoft.com/office/drawing/2014/main" id="{BDFBC233-C66F-F8A3-A57D-C1F69CD8D777}"/>
              </a:ext>
            </a:extLst>
          </p:cNvPr>
          <p:cNvSpPr txBox="1"/>
          <p:nvPr/>
        </p:nvSpPr>
        <p:spPr>
          <a:xfrm>
            <a:off x="4716699" y="4394776"/>
            <a:ext cx="4124332" cy="646331"/>
          </a:xfrm>
          <a:prstGeom prst="rect">
            <a:avLst/>
          </a:prstGeom>
          <a:noFill/>
        </p:spPr>
        <p:txBody>
          <a:bodyPr wrap="square" rtlCol="0">
            <a:spAutoFit/>
          </a:bodyPr>
          <a:lstStyle/>
          <a:p>
            <a:r>
              <a:rPr lang="en-US" sz="1200" dirty="0">
                <a:solidFill>
                  <a:srgbClr val="FFFF00"/>
                </a:solidFill>
              </a:rPr>
              <a:t>A. A. Kukharskii, Solid-State Commun. </a:t>
            </a:r>
            <a:r>
              <a:rPr lang="en-US" sz="1200" b="1" dirty="0">
                <a:solidFill>
                  <a:srgbClr val="FFFF00"/>
                </a:solidFill>
              </a:rPr>
              <a:t>13</a:t>
            </a:r>
            <a:r>
              <a:rPr lang="en-US" sz="1200" dirty="0">
                <a:solidFill>
                  <a:srgbClr val="FFFF00"/>
                </a:solidFill>
              </a:rPr>
              <a:t>, 1761 (1973).</a:t>
            </a:r>
          </a:p>
          <a:p>
            <a:r>
              <a:rPr lang="en-US" sz="1200" dirty="0">
                <a:solidFill>
                  <a:srgbClr val="FFFF00"/>
                </a:solidFill>
              </a:rPr>
              <a:t>SZ, JVSTB </a:t>
            </a:r>
            <a:r>
              <a:rPr lang="en-US" sz="1200" b="1" dirty="0">
                <a:solidFill>
                  <a:srgbClr val="FFFF00"/>
                </a:solidFill>
              </a:rPr>
              <a:t>37</a:t>
            </a:r>
            <a:r>
              <a:rPr lang="en-US" sz="1200" dirty="0">
                <a:solidFill>
                  <a:srgbClr val="FFFF00"/>
                </a:solidFill>
              </a:rPr>
              <a:t>, 012904 (2019). </a:t>
            </a:r>
          </a:p>
          <a:p>
            <a:r>
              <a:rPr lang="en-US" sz="1200" dirty="0">
                <a:solidFill>
                  <a:srgbClr val="FFFF00"/>
                </a:solidFill>
              </a:rPr>
              <a:t>Also see posters by Daniel Franta. </a:t>
            </a:r>
          </a:p>
        </p:txBody>
      </p:sp>
      <p:pic>
        <p:nvPicPr>
          <p:cNvPr id="8" name="Picture 7">
            <a:extLst>
              <a:ext uri="{FF2B5EF4-FFF2-40B4-BE49-F238E27FC236}">
                <a16:creationId xmlns:a16="http://schemas.microsoft.com/office/drawing/2014/main" id="{B8C7087D-BA39-5BD1-F8E0-D34BBE55DEFA}"/>
              </a:ext>
            </a:extLst>
          </p:cNvPr>
          <p:cNvPicPr>
            <a:picLocks noChangeAspect="1"/>
          </p:cNvPicPr>
          <p:nvPr/>
        </p:nvPicPr>
        <p:blipFill>
          <a:blip r:embed="rId3"/>
          <a:stretch>
            <a:fillRect/>
          </a:stretch>
        </p:blipFill>
        <p:spPr>
          <a:xfrm>
            <a:off x="36285" y="466532"/>
            <a:ext cx="4391018" cy="4626051"/>
          </a:xfrm>
          <a:prstGeom prst="rect">
            <a:avLst/>
          </a:prstGeom>
        </p:spPr>
      </p:pic>
      <p:sp>
        <p:nvSpPr>
          <p:cNvPr id="9" name="TextBox 8">
            <a:extLst>
              <a:ext uri="{FF2B5EF4-FFF2-40B4-BE49-F238E27FC236}">
                <a16:creationId xmlns:a16="http://schemas.microsoft.com/office/drawing/2014/main" id="{BEC7DF0D-A14D-AFBC-7520-9DFF6C988D6A}"/>
              </a:ext>
            </a:extLst>
          </p:cNvPr>
          <p:cNvSpPr txBox="1"/>
          <p:nvPr/>
        </p:nvSpPr>
        <p:spPr>
          <a:xfrm>
            <a:off x="4347475" y="488895"/>
            <a:ext cx="4639144" cy="923330"/>
          </a:xfrm>
          <a:prstGeom prst="rect">
            <a:avLst/>
          </a:prstGeom>
          <a:solidFill>
            <a:srgbClr val="FFC000"/>
          </a:solidFill>
        </p:spPr>
        <p:txBody>
          <a:bodyPr wrap="square" rtlCol="0">
            <a:spAutoFit/>
          </a:bodyPr>
          <a:lstStyle/>
          <a:p>
            <a:r>
              <a:rPr lang="en-US" sz="1800" dirty="0"/>
              <a:t>Free carriers are longitudinal excitations, cannot mix with TO phonons. </a:t>
            </a:r>
          </a:p>
          <a:p>
            <a:r>
              <a:rPr lang="en-US" sz="1800" dirty="0"/>
              <a:t>Look at the </a:t>
            </a:r>
            <a:r>
              <a:rPr lang="en-US" sz="1800" b="1" dirty="0">
                <a:solidFill>
                  <a:srgbClr val="0070C0"/>
                </a:solidFill>
              </a:rPr>
              <a:t>loss function</a:t>
            </a:r>
            <a:r>
              <a:rPr lang="en-US" sz="1800" dirty="0"/>
              <a:t>! Also, </a:t>
            </a:r>
            <a:r>
              <a:rPr lang="en-US" sz="1800" b="1" dirty="0">
                <a:solidFill>
                  <a:srgbClr val="0070C0"/>
                </a:solidFill>
              </a:rPr>
              <a:t>broadening</a:t>
            </a:r>
            <a:r>
              <a:rPr lang="en-US" sz="1800" dirty="0"/>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F7E3760-BB83-C98D-948F-F96B2BB406E5}"/>
                  </a:ext>
                </a:extLst>
              </p:cNvPr>
              <p:cNvSpPr txBox="1"/>
              <p:nvPr/>
            </p:nvSpPr>
            <p:spPr>
              <a:xfrm>
                <a:off x="6631598" y="1504027"/>
                <a:ext cx="2375202" cy="2842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800" i="1" smtClean="0">
                              <a:latin typeface="Cambria Math" panose="02040503050406030204" pitchFamily="18" charset="0"/>
                            </a:rPr>
                          </m:ctrlPr>
                        </m:sSubSupPr>
                        <m:e>
                          <m:r>
                            <a:rPr lang="en-US" sz="1800" i="1" smtClean="0">
                              <a:latin typeface="Cambria Math" panose="02040503050406030204" pitchFamily="18" charset="0"/>
                              <a:ea typeface="Cambria Math" panose="02040503050406030204" pitchFamily="18" charset="0"/>
                            </a:rPr>
                            <m:t>𝜔</m:t>
                          </m:r>
                        </m:e>
                        <m:sub>
                          <m:r>
                            <a:rPr lang="en-US" sz="1800" b="0" i="1" smtClean="0">
                              <a:latin typeface="Cambria Math" panose="02040503050406030204" pitchFamily="18" charset="0"/>
                            </a:rPr>
                            <m:t>𝑃</m:t>
                          </m:r>
                        </m:sub>
                        <m:sup>
                          <m:r>
                            <a:rPr lang="en-US" sz="1800" b="0" i="1" smtClean="0">
                              <a:latin typeface="Cambria Math" panose="02040503050406030204" pitchFamily="18" charset="0"/>
                            </a:rPr>
                            <m:t>2</m:t>
                          </m:r>
                        </m:sup>
                      </m:sSubSup>
                      <m:r>
                        <a:rPr lang="en-US" sz="1800" b="0" i="1" smtClean="0">
                          <a:latin typeface="Cambria Math" panose="02040503050406030204" pitchFamily="18" charset="0"/>
                        </a:rPr>
                        <m:t>+</m:t>
                      </m:r>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𝜔</m:t>
                          </m:r>
                        </m:e>
                        <m:sub>
                          <m:r>
                            <a:rPr lang="en-US" sz="1800" b="0" i="1" smtClean="0">
                              <a:latin typeface="Cambria Math" panose="02040503050406030204" pitchFamily="18" charset="0"/>
                            </a:rPr>
                            <m:t>𝐿𝑂</m:t>
                          </m:r>
                        </m:sub>
                        <m:sup>
                          <m:r>
                            <a:rPr lang="en-US" sz="1800" b="0" i="1" smtClean="0">
                              <a:latin typeface="Cambria Math" panose="02040503050406030204" pitchFamily="18" charset="0"/>
                            </a:rPr>
                            <m:t>2</m:t>
                          </m:r>
                        </m:sup>
                      </m:sSubSup>
                      <m:r>
                        <a:rPr lang="en-US" sz="1800" b="0" i="1" smtClean="0">
                          <a:latin typeface="Cambria Math" panose="02040503050406030204" pitchFamily="18" charset="0"/>
                        </a:rPr>
                        <m:t>=</m:t>
                      </m:r>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𝜔</m:t>
                          </m:r>
                        </m:e>
                        <m:sub>
                          <m:r>
                            <a:rPr lang="en-US" sz="1800" b="0" i="1" smtClean="0">
                              <a:latin typeface="Cambria Math" panose="02040503050406030204" pitchFamily="18" charset="0"/>
                            </a:rPr>
                            <m:t>𝐿𝑃</m:t>
                          </m:r>
                        </m:sub>
                        <m:sup>
                          <m:r>
                            <a:rPr lang="en-US" sz="1800" b="0" i="1" smtClean="0">
                              <a:latin typeface="Cambria Math" panose="02040503050406030204" pitchFamily="18" charset="0"/>
                            </a:rPr>
                            <m:t>2</m:t>
                          </m:r>
                        </m:sup>
                      </m:sSubSup>
                      <m:r>
                        <a:rPr lang="en-US" sz="1800" b="0" i="1" smtClean="0">
                          <a:latin typeface="Cambria Math" panose="02040503050406030204" pitchFamily="18" charset="0"/>
                        </a:rPr>
                        <m:t>+</m:t>
                      </m:r>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𝜔</m:t>
                          </m:r>
                        </m:e>
                        <m:sub>
                          <m:r>
                            <a:rPr lang="en-US" sz="1800" b="0" i="1" smtClean="0">
                              <a:latin typeface="Cambria Math" panose="02040503050406030204" pitchFamily="18" charset="0"/>
                            </a:rPr>
                            <m:t>𝑈𝑃</m:t>
                          </m:r>
                        </m:sub>
                        <m:sup>
                          <m:r>
                            <a:rPr lang="en-US" sz="1800" b="0" i="1" smtClean="0">
                              <a:latin typeface="Cambria Math" panose="02040503050406030204" pitchFamily="18" charset="0"/>
                            </a:rPr>
                            <m:t>2</m:t>
                          </m:r>
                        </m:sup>
                      </m:sSubSup>
                    </m:oMath>
                  </m:oMathPara>
                </a14:m>
                <a:endParaRPr lang="en-US" sz="1800" b="0" dirty="0"/>
              </a:p>
            </p:txBody>
          </p:sp>
        </mc:Choice>
        <mc:Fallback xmlns="">
          <p:sp>
            <p:nvSpPr>
              <p:cNvPr id="10" name="TextBox 9">
                <a:extLst>
                  <a:ext uri="{FF2B5EF4-FFF2-40B4-BE49-F238E27FC236}">
                    <a16:creationId xmlns:a16="http://schemas.microsoft.com/office/drawing/2014/main" id="{2F7E3760-BB83-C98D-948F-F96B2BB406E5}"/>
                  </a:ext>
                </a:extLst>
              </p:cNvPr>
              <p:cNvSpPr txBox="1">
                <a:spLocks noRot="1" noChangeAspect="1" noMove="1" noResize="1" noEditPoints="1" noAdjustHandles="1" noChangeArrowheads="1" noChangeShapeType="1" noTextEdit="1"/>
              </p:cNvSpPr>
              <p:nvPr/>
            </p:nvSpPr>
            <p:spPr>
              <a:xfrm>
                <a:off x="6631598" y="1504027"/>
                <a:ext cx="2375202" cy="284245"/>
              </a:xfrm>
              <a:prstGeom prst="rect">
                <a:avLst/>
              </a:prstGeom>
              <a:blipFill>
                <a:blip r:embed="rId4"/>
                <a:stretch>
                  <a:fillRect l="-1028" t="-2174" r="-514" b="-195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5EC1A31-2CEC-F14E-D396-76F97CD323D2}"/>
                  </a:ext>
                </a:extLst>
              </p:cNvPr>
              <p:cNvSpPr txBox="1"/>
              <p:nvPr/>
            </p:nvSpPr>
            <p:spPr>
              <a:xfrm>
                <a:off x="6896799" y="1912369"/>
                <a:ext cx="18448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𝜔</m:t>
                          </m:r>
                        </m:e>
                        <m:sub>
                          <m:r>
                            <a:rPr lang="en-US" sz="1800" b="0" i="1" smtClean="0">
                              <a:latin typeface="Cambria Math" panose="02040503050406030204" pitchFamily="18" charset="0"/>
                            </a:rPr>
                            <m:t>𝑃</m:t>
                          </m:r>
                        </m:sub>
                      </m:sSub>
                      <m:sSub>
                        <m:sSubPr>
                          <m:ctrlPr>
                            <a:rPr lang="en-US" sz="1800" i="1" smtClean="0">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𝜔</m:t>
                          </m:r>
                        </m:e>
                        <m:sub>
                          <m:r>
                            <a:rPr lang="en-US" sz="1800" b="0" i="1" smtClean="0">
                              <a:latin typeface="Cambria Math" panose="02040503050406030204" pitchFamily="18" charset="0"/>
                            </a:rPr>
                            <m:t>𝑇𝑂</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𝜔</m:t>
                          </m:r>
                        </m:e>
                        <m:sub>
                          <m:r>
                            <a:rPr lang="en-US" sz="1800" b="0" i="1" smtClean="0">
                              <a:latin typeface="Cambria Math" panose="02040503050406030204" pitchFamily="18" charset="0"/>
                            </a:rPr>
                            <m:t>𝐿𝑃</m:t>
                          </m:r>
                        </m:sub>
                      </m:s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𝜔</m:t>
                          </m:r>
                        </m:e>
                        <m:sub>
                          <m:r>
                            <a:rPr lang="en-US" sz="1800" b="0" i="1" smtClean="0">
                              <a:latin typeface="Cambria Math" panose="02040503050406030204" pitchFamily="18" charset="0"/>
                            </a:rPr>
                            <m:t>𝑈𝑃</m:t>
                          </m:r>
                        </m:sub>
                      </m:sSub>
                    </m:oMath>
                  </m:oMathPara>
                </a14:m>
                <a:endParaRPr lang="en-US" sz="1800" dirty="0"/>
              </a:p>
            </p:txBody>
          </p:sp>
        </mc:Choice>
        <mc:Fallback xmlns="">
          <p:sp>
            <p:nvSpPr>
              <p:cNvPr id="11" name="TextBox 10">
                <a:extLst>
                  <a:ext uri="{FF2B5EF4-FFF2-40B4-BE49-F238E27FC236}">
                    <a16:creationId xmlns:a16="http://schemas.microsoft.com/office/drawing/2014/main" id="{45EC1A31-2CEC-F14E-D396-76F97CD323D2}"/>
                  </a:ext>
                </a:extLst>
              </p:cNvPr>
              <p:cNvSpPr txBox="1">
                <a:spLocks noRot="1" noChangeAspect="1" noMove="1" noResize="1" noEditPoints="1" noAdjustHandles="1" noChangeArrowheads="1" noChangeShapeType="1" noTextEdit="1"/>
              </p:cNvSpPr>
              <p:nvPr/>
            </p:nvSpPr>
            <p:spPr>
              <a:xfrm>
                <a:off x="6896799" y="1912369"/>
                <a:ext cx="1844800" cy="276999"/>
              </a:xfrm>
              <a:prstGeom prst="rect">
                <a:avLst/>
              </a:prstGeom>
              <a:blipFill>
                <a:blip r:embed="rId5"/>
                <a:stretch>
                  <a:fillRect l="-1320" r="-990" b="-15556"/>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9BF5974-2D2A-F2AE-5FFA-63E6022E6678}"/>
              </a:ext>
            </a:extLst>
          </p:cNvPr>
          <p:cNvSpPr txBox="1"/>
          <p:nvPr/>
        </p:nvSpPr>
        <p:spPr>
          <a:xfrm>
            <a:off x="2400136" y="2986528"/>
            <a:ext cx="877163" cy="300082"/>
          </a:xfrm>
          <a:prstGeom prst="rect">
            <a:avLst/>
          </a:prstGeom>
          <a:noFill/>
        </p:spPr>
        <p:txBody>
          <a:bodyPr wrap="none" rtlCol="0">
            <a:spAutoFit/>
          </a:bodyPr>
          <a:lstStyle/>
          <a:p>
            <a:r>
              <a:rPr lang="en-US" dirty="0"/>
              <a:t>7E16 cm</a:t>
            </a:r>
            <a:r>
              <a:rPr lang="en-US" baseline="30000" dirty="0"/>
              <a:t>-3</a:t>
            </a:r>
          </a:p>
        </p:txBody>
      </p:sp>
      <p:sp>
        <p:nvSpPr>
          <p:cNvPr id="13" name="TextBox 12">
            <a:extLst>
              <a:ext uri="{FF2B5EF4-FFF2-40B4-BE49-F238E27FC236}">
                <a16:creationId xmlns:a16="http://schemas.microsoft.com/office/drawing/2014/main" id="{F5571FE5-B653-2C27-FF6B-81A24B3241B5}"/>
              </a:ext>
            </a:extLst>
          </p:cNvPr>
          <p:cNvSpPr txBox="1"/>
          <p:nvPr/>
        </p:nvSpPr>
        <p:spPr>
          <a:xfrm>
            <a:off x="2231794" y="940271"/>
            <a:ext cx="877163" cy="300082"/>
          </a:xfrm>
          <a:prstGeom prst="rect">
            <a:avLst/>
          </a:prstGeom>
          <a:noFill/>
        </p:spPr>
        <p:txBody>
          <a:bodyPr wrap="none" rtlCol="0">
            <a:spAutoFit/>
          </a:bodyPr>
          <a:lstStyle/>
          <a:p>
            <a:r>
              <a:rPr lang="en-US" dirty="0"/>
              <a:t>7E17 cm</a:t>
            </a:r>
            <a:r>
              <a:rPr lang="en-US" baseline="30000" dirty="0"/>
              <a:t>-3</a:t>
            </a:r>
          </a:p>
        </p:txBody>
      </p:sp>
      <p:grpSp>
        <p:nvGrpSpPr>
          <p:cNvPr id="24" name="Group 23">
            <a:extLst>
              <a:ext uri="{FF2B5EF4-FFF2-40B4-BE49-F238E27FC236}">
                <a16:creationId xmlns:a16="http://schemas.microsoft.com/office/drawing/2014/main" id="{CBEEE2B5-B492-200E-8268-732A488A3812}"/>
              </a:ext>
            </a:extLst>
          </p:cNvPr>
          <p:cNvGrpSpPr/>
          <p:nvPr/>
        </p:nvGrpSpPr>
        <p:grpSpPr>
          <a:xfrm>
            <a:off x="4463588" y="1764813"/>
            <a:ext cx="2327566" cy="2524049"/>
            <a:chOff x="4463588" y="1764813"/>
            <a:chExt cx="2327566" cy="2524049"/>
          </a:xfrm>
        </p:grpSpPr>
        <p:pic>
          <p:nvPicPr>
            <p:cNvPr id="15" name="Picture 14">
              <a:extLst>
                <a:ext uri="{FF2B5EF4-FFF2-40B4-BE49-F238E27FC236}">
                  <a16:creationId xmlns:a16="http://schemas.microsoft.com/office/drawing/2014/main" id="{E2AA8F31-A9F4-72AB-4248-57C80A2D52E6}"/>
                </a:ext>
              </a:extLst>
            </p:cNvPr>
            <p:cNvPicPr>
              <a:picLocks noChangeAspect="1"/>
            </p:cNvPicPr>
            <p:nvPr/>
          </p:nvPicPr>
          <p:blipFill>
            <a:blip r:embed="rId6"/>
            <a:stretch>
              <a:fillRect/>
            </a:stretch>
          </p:blipFill>
          <p:spPr>
            <a:xfrm>
              <a:off x="4463588" y="1764813"/>
              <a:ext cx="2327566" cy="2524049"/>
            </a:xfrm>
            <a:prstGeom prst="rect">
              <a:avLst/>
            </a:prstGeom>
          </p:spPr>
        </p:pic>
        <p:sp>
          <p:nvSpPr>
            <p:cNvPr id="18" name="TextBox 17">
              <a:extLst>
                <a:ext uri="{FF2B5EF4-FFF2-40B4-BE49-F238E27FC236}">
                  <a16:creationId xmlns:a16="http://schemas.microsoft.com/office/drawing/2014/main" id="{9ECE4820-7E60-8C94-BC1C-28F471BDBF82}"/>
                </a:ext>
              </a:extLst>
            </p:cNvPr>
            <p:cNvSpPr txBox="1"/>
            <p:nvPr/>
          </p:nvSpPr>
          <p:spPr>
            <a:xfrm>
              <a:off x="5789884" y="3078604"/>
              <a:ext cx="877163" cy="300082"/>
            </a:xfrm>
            <a:prstGeom prst="rect">
              <a:avLst/>
            </a:prstGeom>
            <a:noFill/>
          </p:spPr>
          <p:txBody>
            <a:bodyPr wrap="none" rtlCol="0">
              <a:spAutoFit/>
            </a:bodyPr>
            <a:lstStyle/>
            <a:p>
              <a:r>
                <a:rPr lang="en-US" dirty="0"/>
                <a:t>7E16 cm</a:t>
              </a:r>
              <a:r>
                <a:rPr lang="en-US" baseline="30000" dirty="0"/>
                <a:t>-3</a:t>
              </a:r>
            </a:p>
          </p:txBody>
        </p:sp>
        <p:sp>
          <p:nvSpPr>
            <p:cNvPr id="19" name="TextBox 18">
              <a:extLst>
                <a:ext uri="{FF2B5EF4-FFF2-40B4-BE49-F238E27FC236}">
                  <a16:creationId xmlns:a16="http://schemas.microsoft.com/office/drawing/2014/main" id="{8EA77524-1075-E124-D2D9-B55BEA2EABE1}"/>
                </a:ext>
              </a:extLst>
            </p:cNvPr>
            <p:cNvSpPr txBox="1"/>
            <p:nvPr/>
          </p:nvSpPr>
          <p:spPr>
            <a:xfrm>
              <a:off x="5756947" y="1906991"/>
              <a:ext cx="877163" cy="300082"/>
            </a:xfrm>
            <a:prstGeom prst="rect">
              <a:avLst/>
            </a:prstGeom>
            <a:noFill/>
          </p:spPr>
          <p:txBody>
            <a:bodyPr wrap="none" rtlCol="0">
              <a:spAutoFit/>
            </a:bodyPr>
            <a:lstStyle/>
            <a:p>
              <a:r>
                <a:rPr lang="en-US" dirty="0"/>
                <a:t>7E17 cm</a:t>
              </a:r>
              <a:r>
                <a:rPr lang="en-US" baseline="30000" dirty="0"/>
                <a:t>-3</a:t>
              </a:r>
            </a:p>
          </p:txBody>
        </p:sp>
        <p:sp>
          <p:nvSpPr>
            <p:cNvPr id="20" name="TextBox 19">
              <a:extLst>
                <a:ext uri="{FF2B5EF4-FFF2-40B4-BE49-F238E27FC236}">
                  <a16:creationId xmlns:a16="http://schemas.microsoft.com/office/drawing/2014/main" id="{66664B93-42F3-0C8D-FFE2-94F14D0BFFA9}"/>
                </a:ext>
              </a:extLst>
            </p:cNvPr>
            <p:cNvSpPr txBox="1"/>
            <p:nvPr/>
          </p:nvSpPr>
          <p:spPr>
            <a:xfrm>
              <a:off x="4606881" y="3235026"/>
              <a:ext cx="346570" cy="300082"/>
            </a:xfrm>
            <a:prstGeom prst="rect">
              <a:avLst/>
            </a:prstGeom>
            <a:noFill/>
          </p:spPr>
          <p:txBody>
            <a:bodyPr wrap="none" rtlCol="0">
              <a:spAutoFit/>
            </a:bodyPr>
            <a:lstStyle/>
            <a:p>
              <a:r>
                <a:rPr lang="en-US" dirty="0"/>
                <a:t>LP</a:t>
              </a:r>
            </a:p>
          </p:txBody>
        </p:sp>
        <p:sp>
          <p:nvSpPr>
            <p:cNvPr id="21" name="TextBox 20">
              <a:extLst>
                <a:ext uri="{FF2B5EF4-FFF2-40B4-BE49-F238E27FC236}">
                  <a16:creationId xmlns:a16="http://schemas.microsoft.com/office/drawing/2014/main" id="{7DDBE1F3-8F0B-1845-3F3F-1EB989289DA0}"/>
                </a:ext>
              </a:extLst>
            </p:cNvPr>
            <p:cNvSpPr txBox="1"/>
            <p:nvPr/>
          </p:nvSpPr>
          <p:spPr>
            <a:xfrm>
              <a:off x="5368557" y="3081752"/>
              <a:ext cx="385042" cy="300082"/>
            </a:xfrm>
            <a:prstGeom prst="rect">
              <a:avLst/>
            </a:prstGeom>
            <a:noFill/>
          </p:spPr>
          <p:txBody>
            <a:bodyPr wrap="none" rtlCol="0">
              <a:spAutoFit/>
            </a:bodyPr>
            <a:lstStyle/>
            <a:p>
              <a:r>
                <a:rPr lang="en-US" dirty="0"/>
                <a:t>UP</a:t>
              </a:r>
            </a:p>
          </p:txBody>
        </p:sp>
        <p:sp>
          <p:nvSpPr>
            <p:cNvPr id="22" name="TextBox 21">
              <a:extLst>
                <a:ext uri="{FF2B5EF4-FFF2-40B4-BE49-F238E27FC236}">
                  <a16:creationId xmlns:a16="http://schemas.microsoft.com/office/drawing/2014/main" id="{9ABA0602-7B44-B77D-2970-8BC90AD00BDD}"/>
                </a:ext>
              </a:extLst>
            </p:cNvPr>
            <p:cNvSpPr txBox="1"/>
            <p:nvPr/>
          </p:nvSpPr>
          <p:spPr>
            <a:xfrm>
              <a:off x="4961767" y="2271673"/>
              <a:ext cx="346570" cy="300082"/>
            </a:xfrm>
            <a:prstGeom prst="rect">
              <a:avLst/>
            </a:prstGeom>
            <a:noFill/>
          </p:spPr>
          <p:txBody>
            <a:bodyPr wrap="none" rtlCol="0">
              <a:spAutoFit/>
            </a:bodyPr>
            <a:lstStyle/>
            <a:p>
              <a:r>
                <a:rPr lang="en-US" dirty="0"/>
                <a:t>LP</a:t>
              </a:r>
            </a:p>
          </p:txBody>
        </p:sp>
        <p:sp>
          <p:nvSpPr>
            <p:cNvPr id="23" name="TextBox 22">
              <a:extLst>
                <a:ext uri="{FF2B5EF4-FFF2-40B4-BE49-F238E27FC236}">
                  <a16:creationId xmlns:a16="http://schemas.microsoft.com/office/drawing/2014/main" id="{B410C883-1923-074C-7B55-323B2B3C880B}"/>
                </a:ext>
              </a:extLst>
            </p:cNvPr>
            <p:cNvSpPr txBox="1"/>
            <p:nvPr/>
          </p:nvSpPr>
          <p:spPr>
            <a:xfrm>
              <a:off x="5135052" y="1820655"/>
              <a:ext cx="385042" cy="300082"/>
            </a:xfrm>
            <a:prstGeom prst="rect">
              <a:avLst/>
            </a:prstGeom>
            <a:noFill/>
          </p:spPr>
          <p:txBody>
            <a:bodyPr wrap="none" rtlCol="0">
              <a:spAutoFit/>
            </a:bodyPr>
            <a:lstStyle/>
            <a:p>
              <a:r>
                <a:rPr lang="en-US" dirty="0"/>
                <a:t>UP</a:t>
              </a:r>
            </a:p>
          </p:txBody>
        </p:sp>
      </p:grpSp>
      <p:sp>
        <p:nvSpPr>
          <p:cNvPr id="25" name="TextBox 24">
            <a:extLst>
              <a:ext uri="{FF2B5EF4-FFF2-40B4-BE49-F238E27FC236}">
                <a16:creationId xmlns:a16="http://schemas.microsoft.com/office/drawing/2014/main" id="{436FDF8D-670C-AA95-585A-18765D4DA82E}"/>
              </a:ext>
            </a:extLst>
          </p:cNvPr>
          <p:cNvSpPr txBox="1"/>
          <p:nvPr/>
        </p:nvSpPr>
        <p:spPr>
          <a:xfrm>
            <a:off x="6827438" y="2424020"/>
            <a:ext cx="2280277" cy="1569660"/>
          </a:xfrm>
          <a:prstGeom prst="rect">
            <a:avLst/>
          </a:prstGeom>
          <a:noFill/>
        </p:spPr>
        <p:txBody>
          <a:bodyPr wrap="square" rtlCol="0">
            <a:spAutoFit/>
          </a:bodyPr>
          <a:lstStyle/>
          <a:p>
            <a:r>
              <a:rPr lang="en-US" sz="1600" dirty="0"/>
              <a:t>LO mode couples with free carrier plasmon </a:t>
            </a:r>
          </a:p>
          <a:p>
            <a:r>
              <a:rPr lang="en-US" sz="1600" dirty="0"/>
              <a:t>to form </a:t>
            </a:r>
          </a:p>
          <a:p>
            <a:r>
              <a:rPr lang="en-US" sz="1600" b="1" dirty="0">
                <a:solidFill>
                  <a:srgbClr val="FF0000"/>
                </a:solidFill>
              </a:rPr>
              <a:t>lower</a:t>
            </a:r>
            <a:r>
              <a:rPr lang="en-US" sz="1600" dirty="0"/>
              <a:t> and </a:t>
            </a:r>
            <a:r>
              <a:rPr lang="en-US" sz="1600" b="1" dirty="0">
                <a:solidFill>
                  <a:srgbClr val="FF0000"/>
                </a:solidFill>
              </a:rPr>
              <a:t>upper</a:t>
            </a:r>
            <a:r>
              <a:rPr lang="en-US" sz="1600" dirty="0"/>
              <a:t> </a:t>
            </a:r>
          </a:p>
          <a:p>
            <a:r>
              <a:rPr lang="en-US" sz="1600" dirty="0"/>
              <a:t>plasmon-phonon </a:t>
            </a:r>
            <a:r>
              <a:rPr lang="en-US" sz="1600" b="1" dirty="0">
                <a:solidFill>
                  <a:srgbClr val="FF0000"/>
                </a:solidFill>
              </a:rPr>
              <a:t>polaritons</a:t>
            </a:r>
            <a:r>
              <a:rPr lang="en-US" sz="1600" dirty="0"/>
              <a:t>. </a:t>
            </a:r>
          </a:p>
        </p:txBody>
      </p:sp>
    </p:spTree>
    <p:extLst>
      <p:ext uri="{BB962C8B-B14F-4D97-AF65-F5344CB8AC3E}">
        <p14:creationId xmlns:p14="http://schemas.microsoft.com/office/powerpoint/2010/main" val="3440776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1E41F-DD81-0F9D-2095-C47F94AA785E}"/>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8CA0A0F-80DA-D046-2B2B-2E37412F5B12}"/>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4DCF21F8-2C64-4BFE-2C96-2422B2FD1182}"/>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Summary and Outlook</a:t>
            </a:r>
            <a:endParaRPr lang="en-US" sz="2400" dirty="0"/>
          </a:p>
        </p:txBody>
      </p:sp>
      <p:sp>
        <p:nvSpPr>
          <p:cNvPr id="2" name="Slide Number Placeholder 1">
            <a:extLst>
              <a:ext uri="{FF2B5EF4-FFF2-40B4-BE49-F238E27FC236}">
                <a16:creationId xmlns:a16="http://schemas.microsoft.com/office/drawing/2014/main" id="{2D848B4B-2462-78EB-B054-613302A1C457}"/>
              </a:ext>
            </a:extLst>
          </p:cNvPr>
          <p:cNvSpPr>
            <a:spLocks noGrp="1"/>
          </p:cNvSpPr>
          <p:nvPr>
            <p:ph type="sldNum" sz="quarter" idx="4"/>
          </p:nvPr>
        </p:nvSpPr>
        <p:spPr/>
        <p:txBody>
          <a:bodyPr/>
          <a:lstStyle/>
          <a:p>
            <a:fld id="{76B34050-BECC-48C9-9AC3-879728755A1B}" type="slidenum">
              <a:rPr lang="en-US" smtClean="0"/>
              <a:pPr/>
              <a:t>33</a:t>
            </a:fld>
            <a:endParaRPr lang="en-US" dirty="0"/>
          </a:p>
        </p:txBody>
      </p:sp>
      <p:sp>
        <p:nvSpPr>
          <p:cNvPr id="5" name="TextBox 4">
            <a:extLst>
              <a:ext uri="{FF2B5EF4-FFF2-40B4-BE49-F238E27FC236}">
                <a16:creationId xmlns:a16="http://schemas.microsoft.com/office/drawing/2014/main" id="{F5749B92-AE8E-15B0-5010-6636B8AE7925}"/>
              </a:ext>
            </a:extLst>
          </p:cNvPr>
          <p:cNvSpPr txBox="1"/>
          <p:nvPr/>
        </p:nvSpPr>
        <p:spPr>
          <a:xfrm>
            <a:off x="139313" y="458709"/>
            <a:ext cx="7356886" cy="3785652"/>
          </a:xfrm>
          <a:prstGeom prst="rect">
            <a:avLst/>
          </a:prstGeom>
          <a:noFill/>
        </p:spPr>
        <p:txBody>
          <a:bodyPr wrap="none" rtlCol="0">
            <a:spAutoFit/>
          </a:bodyPr>
          <a:lstStyle/>
          <a:p>
            <a:pPr marL="342900" indent="-342900">
              <a:buFont typeface="Arial" panose="020B0604020202020204" pitchFamily="34" charset="0"/>
              <a:buChar char="•"/>
            </a:pPr>
            <a:r>
              <a:rPr lang="en-US" sz="2000" b="1" dirty="0">
                <a:solidFill>
                  <a:srgbClr val="FF0000"/>
                </a:solidFill>
              </a:rPr>
              <a:t>Lorentz model</a:t>
            </a:r>
            <a:r>
              <a:rPr lang="en-US" sz="2000" dirty="0"/>
              <a:t> for absorption by optical phonons in polar crystals.</a:t>
            </a:r>
          </a:p>
          <a:p>
            <a:pPr marL="685800" lvl="1" indent="-342900">
              <a:buFont typeface="Arial" panose="020B0604020202020204" pitchFamily="34" charset="0"/>
              <a:buChar char="•"/>
            </a:pPr>
            <a:r>
              <a:rPr lang="en-US" sz="2000" dirty="0"/>
              <a:t>Trends with mass and ionicity.</a:t>
            </a:r>
          </a:p>
          <a:p>
            <a:pPr marL="342900" indent="-342900">
              <a:buFont typeface="Arial" panose="020B0604020202020204" pitchFamily="34" charset="0"/>
              <a:buChar char="•"/>
            </a:pPr>
            <a:r>
              <a:rPr lang="en-US" sz="2000" dirty="0"/>
              <a:t>Temperature dependence of optical phonon energies: </a:t>
            </a:r>
          </a:p>
          <a:p>
            <a:pPr marL="685800" lvl="1" indent="-342900">
              <a:buFont typeface="Arial" panose="020B0604020202020204" pitchFamily="34" charset="0"/>
              <a:buChar char="•"/>
            </a:pPr>
            <a:r>
              <a:rPr lang="en-US" sz="2000" b="1" dirty="0">
                <a:solidFill>
                  <a:srgbClr val="FF0000"/>
                </a:solidFill>
              </a:rPr>
              <a:t>Anharmonic</a:t>
            </a:r>
            <a:r>
              <a:rPr lang="en-US" sz="2000" dirty="0"/>
              <a:t> decay of optical phonons.</a:t>
            </a:r>
          </a:p>
          <a:p>
            <a:pPr marL="685800" lvl="1" indent="-342900">
              <a:buFont typeface="Arial" panose="020B0604020202020204" pitchFamily="34" charset="0"/>
              <a:buChar char="•"/>
            </a:pPr>
            <a:r>
              <a:rPr lang="en-US" sz="2000" b="1" dirty="0">
                <a:solidFill>
                  <a:srgbClr val="FF0000"/>
                </a:solidFill>
              </a:rPr>
              <a:t>Two-phonon absorption </a:t>
            </a:r>
            <a:r>
              <a:rPr lang="en-US" sz="2000" dirty="0"/>
              <a:t>in </a:t>
            </a:r>
            <a:r>
              <a:rPr lang="en-US" sz="2000" dirty="0" err="1"/>
              <a:t>LiF</a:t>
            </a:r>
            <a:r>
              <a:rPr lang="en-US" sz="2000" dirty="0"/>
              <a:t> and </a:t>
            </a:r>
            <a:r>
              <a:rPr lang="en-US" sz="2000" dirty="0" err="1"/>
              <a:t>NiO</a:t>
            </a:r>
            <a:r>
              <a:rPr lang="en-US" sz="2000" dirty="0"/>
              <a:t>.</a:t>
            </a:r>
          </a:p>
          <a:p>
            <a:pPr marL="342900" indent="-342900">
              <a:buFont typeface="Arial" panose="020B0604020202020204" pitchFamily="34" charset="0"/>
              <a:buChar char="•"/>
            </a:pPr>
            <a:r>
              <a:rPr lang="en-US" sz="2000" dirty="0"/>
              <a:t>Beyond the Lorentz model: </a:t>
            </a:r>
            <a:r>
              <a:rPr lang="en-US" sz="2000" b="1" dirty="0">
                <a:solidFill>
                  <a:srgbClr val="FF0000"/>
                </a:solidFill>
              </a:rPr>
              <a:t>Frequency-dependent decay rate</a:t>
            </a:r>
          </a:p>
          <a:p>
            <a:pPr marL="685800" lvl="1" indent="-342900">
              <a:buFont typeface="Arial" panose="020B0604020202020204" pitchFamily="34" charset="0"/>
              <a:buChar char="•"/>
            </a:pPr>
            <a:r>
              <a:rPr lang="en-US" sz="2000" dirty="0"/>
              <a:t>Lowndes model (TO/LO oscillator).</a:t>
            </a:r>
          </a:p>
          <a:p>
            <a:pPr marL="342900" indent="-342900">
              <a:buFont typeface="Arial" panose="020B0604020202020204" pitchFamily="34" charset="0"/>
              <a:buChar char="•"/>
            </a:pPr>
            <a:r>
              <a:rPr lang="en-US" sz="2000" dirty="0"/>
              <a:t>Splitting of optical phonons in </a:t>
            </a:r>
            <a:r>
              <a:rPr lang="en-US" sz="2000" b="1" dirty="0">
                <a:solidFill>
                  <a:srgbClr val="FF0000"/>
                </a:solidFill>
              </a:rPr>
              <a:t>uniaxial</a:t>
            </a:r>
            <a:r>
              <a:rPr lang="en-US" sz="2000" dirty="0"/>
              <a:t> crystals: </a:t>
            </a:r>
            <a:r>
              <a:rPr lang="en-US" sz="2000" dirty="0" err="1"/>
              <a:t>ZnO</a:t>
            </a:r>
            <a:r>
              <a:rPr lang="en-US" sz="2000" dirty="0"/>
              <a:t>, </a:t>
            </a:r>
            <a:r>
              <a:rPr lang="en-US" sz="2000" dirty="0" err="1"/>
              <a:t>SiC</a:t>
            </a:r>
            <a:r>
              <a:rPr lang="en-US" sz="2000" dirty="0"/>
              <a:t>, </a:t>
            </a:r>
            <a:r>
              <a:rPr lang="en-US" sz="2000" dirty="0" err="1"/>
              <a:t>NiO</a:t>
            </a:r>
            <a:endParaRPr lang="en-US" sz="2000" dirty="0"/>
          </a:p>
          <a:p>
            <a:pPr marL="342900" indent="-342900">
              <a:buFont typeface="Arial" panose="020B0604020202020204" pitchFamily="34" charset="0"/>
              <a:buChar char="•"/>
            </a:pPr>
            <a:r>
              <a:rPr lang="en-US" sz="2000" b="1" dirty="0">
                <a:solidFill>
                  <a:srgbClr val="FF0000"/>
                </a:solidFill>
              </a:rPr>
              <a:t>Multimode</a:t>
            </a:r>
            <a:r>
              <a:rPr lang="en-US" sz="2000" dirty="0"/>
              <a:t> behavior in GaAs</a:t>
            </a:r>
            <a:r>
              <a:rPr lang="en-US" sz="2000" baseline="-25000" dirty="0"/>
              <a:t>1-x</a:t>
            </a:r>
            <a:r>
              <a:rPr lang="en-US" sz="2000" dirty="0"/>
              <a:t>P</a:t>
            </a:r>
            <a:r>
              <a:rPr lang="en-US" sz="2000" baseline="-25000" dirty="0"/>
              <a:t>x</a:t>
            </a:r>
            <a:r>
              <a:rPr lang="en-US" sz="2000" dirty="0"/>
              <a:t> alloys</a:t>
            </a:r>
          </a:p>
          <a:p>
            <a:pPr marL="342900" indent="-342900">
              <a:buFont typeface="Arial" panose="020B0604020202020204" pitchFamily="34" charset="0"/>
              <a:buChar char="•"/>
            </a:pPr>
            <a:r>
              <a:rPr lang="en-US" sz="2000" b="1" dirty="0" err="1">
                <a:solidFill>
                  <a:srgbClr val="FF0000"/>
                </a:solidFill>
              </a:rPr>
              <a:t>Berreman</a:t>
            </a:r>
            <a:r>
              <a:rPr lang="en-US" sz="2000" dirty="0"/>
              <a:t> effect at LO energy: Insulator on metal (</a:t>
            </a:r>
            <a:r>
              <a:rPr lang="en-US" sz="2000" dirty="0" err="1"/>
              <a:t>LiF</a:t>
            </a:r>
            <a:r>
              <a:rPr lang="en-US" sz="2000" dirty="0"/>
              <a:t> on Ag)</a:t>
            </a:r>
          </a:p>
          <a:p>
            <a:pPr marL="342900" indent="-342900">
              <a:buFont typeface="Arial" panose="020B0604020202020204" pitchFamily="34" charset="0"/>
              <a:buChar char="•"/>
            </a:pPr>
            <a:r>
              <a:rPr lang="en-US" sz="2000" dirty="0"/>
              <a:t>Drude model for </a:t>
            </a:r>
            <a:r>
              <a:rPr lang="en-US" sz="2000" b="1" dirty="0">
                <a:solidFill>
                  <a:srgbClr val="FF0000"/>
                </a:solidFill>
              </a:rPr>
              <a:t>free carrier absorption</a:t>
            </a:r>
            <a:r>
              <a:rPr lang="en-US" sz="2000" dirty="0"/>
              <a:t>: Ni and Au</a:t>
            </a:r>
          </a:p>
          <a:p>
            <a:pPr marL="342900" indent="-342900">
              <a:buFont typeface="Arial" panose="020B0604020202020204" pitchFamily="34" charset="0"/>
              <a:buChar char="•"/>
            </a:pPr>
            <a:r>
              <a:rPr lang="en-US" sz="2000" b="1" dirty="0">
                <a:solidFill>
                  <a:srgbClr val="FF0000"/>
                </a:solidFill>
              </a:rPr>
              <a:t>Plasmon-phonon coupling</a:t>
            </a:r>
            <a:endParaRPr lang="en-US" sz="2000" dirty="0"/>
          </a:p>
        </p:txBody>
      </p:sp>
    </p:spTree>
    <p:extLst>
      <p:ext uri="{BB962C8B-B14F-4D97-AF65-F5344CB8AC3E}">
        <p14:creationId xmlns:p14="http://schemas.microsoft.com/office/powerpoint/2010/main" val="387956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F4C5F-E421-AFF9-0701-8B613F34A170}"/>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1695D2D-0C94-3502-AC08-76B3213A36CD}"/>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C5DC532F-AAF3-3A13-40C0-368461389ABC}"/>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Thank you! Questions?</a:t>
            </a:r>
            <a:endParaRPr lang="en-US" sz="2400" dirty="0"/>
          </a:p>
        </p:txBody>
      </p:sp>
      <p:sp>
        <p:nvSpPr>
          <p:cNvPr id="2" name="Slide Number Placeholder 1">
            <a:extLst>
              <a:ext uri="{FF2B5EF4-FFF2-40B4-BE49-F238E27FC236}">
                <a16:creationId xmlns:a16="http://schemas.microsoft.com/office/drawing/2014/main" id="{C7DA5FC4-1D4E-DDA0-0F61-89603813342B}"/>
              </a:ext>
            </a:extLst>
          </p:cNvPr>
          <p:cNvSpPr>
            <a:spLocks noGrp="1"/>
          </p:cNvSpPr>
          <p:nvPr>
            <p:ph type="sldNum" sz="quarter" idx="4"/>
          </p:nvPr>
        </p:nvSpPr>
        <p:spPr/>
        <p:txBody>
          <a:bodyPr/>
          <a:lstStyle/>
          <a:p>
            <a:fld id="{76B34050-BECC-48C9-9AC3-879728755A1B}" type="slidenum">
              <a:rPr lang="en-US" smtClean="0"/>
              <a:pPr/>
              <a:t>34</a:t>
            </a:fld>
            <a:endParaRPr lang="en-US" dirty="0"/>
          </a:p>
        </p:txBody>
      </p:sp>
      <p:pic>
        <p:nvPicPr>
          <p:cNvPr id="5" name="Picture 4" descr="A group of people posing for a photo&#10;&#10;Description automatically generated">
            <a:extLst>
              <a:ext uri="{FF2B5EF4-FFF2-40B4-BE49-F238E27FC236}">
                <a16:creationId xmlns:a16="http://schemas.microsoft.com/office/drawing/2014/main" id="{75E2D5AA-314D-3526-65A6-D2DF686F460D}"/>
              </a:ext>
            </a:extLst>
          </p:cNvPr>
          <p:cNvPicPr>
            <a:picLocks noChangeAspect="1"/>
          </p:cNvPicPr>
          <p:nvPr/>
        </p:nvPicPr>
        <p:blipFill rotWithShape="1">
          <a:blip r:embed="rId3"/>
          <a:srcRect r="10264"/>
          <a:stretch/>
        </p:blipFill>
        <p:spPr>
          <a:xfrm>
            <a:off x="4616943" y="548976"/>
            <a:ext cx="4492620" cy="3754873"/>
          </a:xfrm>
          <a:prstGeom prst="rect">
            <a:avLst/>
          </a:prstGeom>
        </p:spPr>
      </p:pic>
      <p:sp>
        <p:nvSpPr>
          <p:cNvPr id="7" name="TextBox 6">
            <a:extLst>
              <a:ext uri="{FF2B5EF4-FFF2-40B4-BE49-F238E27FC236}">
                <a16:creationId xmlns:a16="http://schemas.microsoft.com/office/drawing/2014/main" id="{6CB562A9-39D1-4256-43F6-9A92E437B5E3}"/>
              </a:ext>
            </a:extLst>
          </p:cNvPr>
          <p:cNvSpPr txBox="1"/>
          <p:nvPr/>
        </p:nvSpPr>
        <p:spPr>
          <a:xfrm>
            <a:off x="14497" y="392713"/>
            <a:ext cx="4597193" cy="4154984"/>
          </a:xfrm>
          <a:prstGeom prst="rect">
            <a:avLst/>
          </a:prstGeom>
          <a:noFill/>
        </p:spPr>
        <p:txBody>
          <a:bodyPr wrap="square" rtlCol="0">
            <a:spAutoFit/>
          </a:bodyPr>
          <a:lstStyle/>
          <a:p>
            <a:r>
              <a:rPr lang="en-US" sz="1200" dirty="0">
                <a:solidFill>
                  <a:srgbClr val="FF0000"/>
                </a:solidFill>
              </a:rPr>
              <a:t>PhD. students</a:t>
            </a:r>
            <a:r>
              <a:rPr lang="en-US" sz="1200" dirty="0"/>
              <a:t> (10): Lina S. Abdallah, Nalin Fernando, Nuwanjula S. Samarasingha, Farzin Abadizaman, Carola Emminger, Rigo A. Carrasco, </a:t>
            </a:r>
            <a:r>
              <a:rPr lang="en-US" sz="1200" b="1" dirty="0"/>
              <a:t>Yoshitha Hettige</a:t>
            </a:r>
            <a:r>
              <a:rPr lang="en-US" sz="1200" dirty="0"/>
              <a:t>, </a:t>
            </a:r>
            <a:r>
              <a:rPr lang="en-US" sz="1200" b="1" dirty="0"/>
              <a:t>Carlos A. Armenta</a:t>
            </a:r>
            <a:r>
              <a:rPr lang="en-US" sz="1200" dirty="0"/>
              <a:t>, </a:t>
            </a:r>
            <a:r>
              <a:rPr lang="en-US" sz="1200" b="1" dirty="0"/>
              <a:t>Sonam Yadav</a:t>
            </a:r>
            <a:r>
              <a:rPr lang="en-US" sz="1200" dirty="0"/>
              <a:t>, </a:t>
            </a:r>
            <a:r>
              <a:rPr lang="en-US" sz="1200" i="1" dirty="0"/>
              <a:t>Beata Hroncova.</a:t>
            </a:r>
          </a:p>
          <a:p>
            <a:r>
              <a:rPr lang="en-US" sz="1200" dirty="0">
                <a:solidFill>
                  <a:srgbClr val="FF0000"/>
                </a:solidFill>
              </a:rPr>
              <a:t>MS students</a:t>
            </a:r>
            <a:r>
              <a:rPr lang="en-US" sz="1200" dirty="0"/>
              <a:t> (5): Travis I. Willett-Gies, Cesar A. Rodriguez, </a:t>
            </a:r>
            <a:r>
              <a:rPr lang="en-US" sz="1200" b="1" dirty="0"/>
              <a:t>Jaden R. Love</a:t>
            </a:r>
            <a:r>
              <a:rPr lang="en-US" sz="1200" dirty="0"/>
              <a:t>, </a:t>
            </a:r>
            <a:r>
              <a:rPr lang="en-US" sz="1200" b="1" dirty="0"/>
              <a:t>Haley B. Woolf</a:t>
            </a:r>
            <a:r>
              <a:rPr lang="en-US" sz="1200" dirty="0"/>
              <a:t>, Aaron Lopez Gonzalez.</a:t>
            </a:r>
            <a:endParaRPr lang="en-US" sz="1200" b="1" dirty="0"/>
          </a:p>
          <a:p>
            <a:r>
              <a:rPr lang="en-US" sz="1200" u="sng" dirty="0">
                <a:solidFill>
                  <a:srgbClr val="FF0000"/>
                </a:solidFill>
              </a:rPr>
              <a:t>Undergraduate students</a:t>
            </a:r>
            <a:r>
              <a:rPr lang="en-US" sz="1200" dirty="0">
                <a:solidFill>
                  <a:srgbClr val="FF0000"/>
                </a:solidFill>
              </a:rPr>
              <a:t> </a:t>
            </a:r>
            <a:r>
              <a:rPr lang="en-US" sz="1200" dirty="0"/>
              <a:t>(22): Amber A. Medina, Maria Spies, Cayla M. Nelson, Eric DeLong, Christian J. Zollner, </a:t>
            </a:r>
            <a:r>
              <a:rPr lang="en-US" sz="1200" dirty="0" err="1"/>
              <a:t>Khadijih</a:t>
            </a:r>
            <a:r>
              <a:rPr lang="en-US" sz="1200" dirty="0"/>
              <a:t> N. Mitchell, Ayana Ghosh, T. Nathan Nunley, Laura G. Pineda, Luis A. Barrera, Dennis P. Trujillo, Jaime M. Moya, Jacqueline A. Cooke, Alexandra P. Hartmann, Cesy M. Zamarripa, Zachary Yoder, Pablo P. Paradis, Melissa Rivero Arias, Atlantis K. Moses, </a:t>
            </a:r>
            <a:r>
              <a:rPr lang="en-US" sz="1200" b="1" dirty="0"/>
              <a:t>Danissa P. Ortega</a:t>
            </a:r>
            <a:r>
              <a:rPr lang="en-US" sz="1200" dirty="0"/>
              <a:t>, </a:t>
            </a:r>
            <a:r>
              <a:rPr lang="en-US" sz="1200" b="1" dirty="0"/>
              <a:t>Gabriel Ruiz</a:t>
            </a:r>
            <a:r>
              <a:rPr lang="en-US" sz="1200" dirty="0"/>
              <a:t>, Meghan Worrell. </a:t>
            </a:r>
          </a:p>
          <a:p>
            <a:r>
              <a:rPr lang="en-US" sz="1200" dirty="0">
                <a:solidFill>
                  <a:srgbClr val="FF0000"/>
                </a:solidFill>
              </a:rPr>
              <a:t>Ellipsometry collaborators</a:t>
            </a:r>
            <a:r>
              <a:rPr lang="en-US" sz="1200" dirty="0"/>
              <a:t>: Jose Menendez (Arizona State), Arnold M. Kiefer (AFRL/RY), Mathias Schubert (Nebraska), Premysl Marsik (Fribourg), Christian Bernhard (Fribourg), Igal Brener (Sandia), Wim Geerts (Texas State), </a:t>
            </a:r>
            <a:r>
              <a:rPr lang="en-US" sz="1200" b="1" dirty="0"/>
              <a:t>Tom Tiwald </a:t>
            </a:r>
            <a:r>
              <a:rPr lang="en-US" sz="1200" dirty="0"/>
              <a:t>(JAW), Preston Webster (AFRL/RV), Martin Veis, </a:t>
            </a:r>
            <a:r>
              <a:rPr lang="en-US" sz="1200" b="1" dirty="0"/>
              <a:t>Jan Hrabovsky </a:t>
            </a:r>
            <a:r>
              <a:rPr lang="en-US" sz="1200" dirty="0"/>
              <a:t>(Charles University), Dagmar </a:t>
            </a:r>
            <a:r>
              <a:rPr lang="en-US" sz="1200" dirty="0" err="1"/>
              <a:t>Chvostova</a:t>
            </a:r>
            <a:r>
              <a:rPr lang="en-US" sz="1200" dirty="0"/>
              <a:t>, Alexandr Dejneka, Marina </a:t>
            </a:r>
            <a:r>
              <a:rPr lang="en-US" sz="1200" dirty="0" err="1"/>
              <a:t>Tyunina</a:t>
            </a:r>
            <a:r>
              <a:rPr lang="en-US" sz="1200" dirty="0"/>
              <a:t> (IOP/CAS).</a:t>
            </a:r>
          </a:p>
          <a:p>
            <a:r>
              <a:rPr lang="en-US" sz="1200" dirty="0">
                <a:solidFill>
                  <a:srgbClr val="FF0000"/>
                </a:solidFill>
              </a:rPr>
              <a:t>Thin-film epitaxial samples</a:t>
            </a:r>
            <a:r>
              <a:rPr lang="en-US" sz="1200" dirty="0"/>
              <a:t> from many different sources: Arizona State, Delaware, Texas, IIT Indore, Texas State, AFRL/RY+RV, Arkansas, Sandia, NREL, NASA, SOITEC, </a:t>
            </a:r>
            <a:r>
              <a:rPr lang="en-US" sz="1200" dirty="0" err="1"/>
              <a:t>QuantTera</a:t>
            </a:r>
            <a:r>
              <a:rPr lang="en-US" sz="1200" dirty="0"/>
              <a:t>, Connecticut, IBM, Global Foundries, UNM, Ohio State, etc. </a:t>
            </a:r>
          </a:p>
        </p:txBody>
      </p:sp>
    </p:spTree>
    <p:extLst>
      <p:ext uri="{BB962C8B-B14F-4D97-AF65-F5344CB8AC3E}">
        <p14:creationId xmlns:p14="http://schemas.microsoft.com/office/powerpoint/2010/main" val="2992050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A78F1-8385-4B07-A3B5-3B167EECADB1}"/>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D11A735-DA56-26BE-6C04-70F5DF1CB39A}"/>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76D189E-93F4-A004-9A5E-0A50B14F776E}"/>
              </a:ext>
            </a:extLst>
          </p:cNvPr>
          <p:cNvSpPr>
            <a:spLocks noGrp="1"/>
          </p:cNvSpPr>
          <p:nvPr>
            <p:ph type="sldNum" sz="quarter" idx="4"/>
          </p:nvPr>
        </p:nvSpPr>
        <p:spPr/>
        <p:txBody>
          <a:bodyPr/>
          <a:lstStyle/>
          <a:p>
            <a:fld id="{76B34050-BECC-48C9-9AC3-879728755A1B}" type="slidenum">
              <a:rPr lang="en-US" smtClean="0"/>
              <a:pPr/>
              <a:t>35</a:t>
            </a:fld>
            <a:endParaRPr lang="en-US" dirty="0"/>
          </a:p>
        </p:txBody>
      </p:sp>
      <p:sp>
        <p:nvSpPr>
          <p:cNvPr id="7" name="Título 1">
            <a:extLst>
              <a:ext uri="{FF2B5EF4-FFF2-40B4-BE49-F238E27FC236}">
                <a16:creationId xmlns:a16="http://schemas.microsoft.com/office/drawing/2014/main" id="{962841FA-BD6F-995F-5CED-528E2E7E50BA}"/>
              </a:ext>
            </a:extLst>
          </p:cNvPr>
          <p:cNvSpPr txBox="1">
            <a:spLocks/>
          </p:cNvSpPr>
          <p:nvPr/>
        </p:nvSpPr>
        <p:spPr>
          <a:xfrm>
            <a:off x="31261" y="0"/>
            <a:ext cx="9081476" cy="511444"/>
          </a:xfrm>
          <a:prstGeom prst="rect">
            <a:avLst/>
          </a:prstGeom>
          <a:noFill/>
          <a:ln>
            <a:noFill/>
          </a:ln>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000"/>
              <a:buFont typeface="Tahoma"/>
              <a:buNone/>
              <a:defRPr sz="3000" b="1" i="0" u="none" strike="noStrike" cap="none">
                <a:solidFill>
                  <a:schemeClr val="dk2"/>
                </a:solidFill>
                <a:latin typeface="Tahoma"/>
                <a:ea typeface="Tahoma"/>
                <a:cs typeface="Tahoma"/>
                <a:sym typeface="Tahom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8C0B41"/>
              </a:buClr>
              <a:buSzPts val="3000"/>
              <a:buFont typeface="Tahoma"/>
              <a:buNone/>
              <a:tabLst/>
              <a:defRPr/>
            </a:pPr>
            <a:r>
              <a:rPr kumimoji="0" lang="en-US" sz="2800" b="1" i="0" u="none" strike="noStrike" kern="0" cap="none" spc="0" normalizeH="0" baseline="0" noProof="0" dirty="0">
                <a:ln>
                  <a:noFill/>
                </a:ln>
                <a:solidFill>
                  <a:srgbClr val="8C0B41"/>
                </a:solidFill>
                <a:effectLst/>
                <a:uLnTx/>
                <a:uFillTx/>
                <a:latin typeface="Tahoma" panose="020B0604030504040204" pitchFamily="34" charset="0"/>
                <a:ea typeface="Tahoma" panose="020B0604030504040204" pitchFamily="34" charset="0"/>
                <a:cs typeface="Tahoma" panose="020B0604030504040204" pitchFamily="34" charset="0"/>
                <a:sym typeface="Tahoma"/>
              </a:rPr>
              <a:t>Einstein Coefficients for Interaction Processes</a:t>
            </a:r>
          </a:p>
        </p:txBody>
      </p:sp>
      <p:sp>
        <p:nvSpPr>
          <p:cNvPr id="8" name="TextBox 7">
            <a:extLst>
              <a:ext uri="{FF2B5EF4-FFF2-40B4-BE49-F238E27FC236}">
                <a16:creationId xmlns:a16="http://schemas.microsoft.com/office/drawing/2014/main" id="{F14DCBCE-625C-0087-16B1-3ABD460FAE73}"/>
              </a:ext>
            </a:extLst>
          </p:cNvPr>
          <p:cNvSpPr txBox="1"/>
          <p:nvPr/>
        </p:nvSpPr>
        <p:spPr>
          <a:xfrm>
            <a:off x="3843926" y="4377941"/>
            <a:ext cx="4376710" cy="738664"/>
          </a:xfrm>
          <a:prstGeom prst="rect">
            <a:avLst/>
          </a:prstGeom>
          <a:solidFill>
            <a:srgbClr val="FFFF00"/>
          </a:solidFill>
        </p:spPr>
        <p:txBody>
          <a:bodyPr wrap="square" rtlCol="0">
            <a:spAutoFit/>
          </a:bodyPr>
          <a:lstStyle/>
          <a:p>
            <a:pPr defTabSz="914400">
              <a:buClr>
                <a:srgbClr val="000000"/>
              </a:buClr>
              <a:buFont typeface="Arial"/>
              <a:buNone/>
            </a:pPr>
            <a:r>
              <a:rPr lang="en-US" sz="1400" kern="0" dirty="0">
                <a:solidFill>
                  <a:srgbClr val="8C0B41"/>
                </a:solidFill>
                <a:latin typeface="Arial"/>
                <a:cs typeface="Arial"/>
                <a:sym typeface="Arial"/>
              </a:rPr>
              <a:t>Albert Einstein, </a:t>
            </a:r>
            <a:r>
              <a:rPr lang="en-US" sz="1400" i="1" kern="0" dirty="0" err="1">
                <a:solidFill>
                  <a:srgbClr val="8C0B41"/>
                </a:solidFill>
                <a:latin typeface="Arial"/>
                <a:cs typeface="Arial"/>
                <a:sym typeface="Arial"/>
              </a:rPr>
              <a:t>Strahlungs</a:t>
            </a:r>
            <a:r>
              <a:rPr lang="en-US" sz="1400" i="1" kern="0" dirty="0">
                <a:solidFill>
                  <a:srgbClr val="8C0B41"/>
                </a:solidFill>
                <a:latin typeface="Arial"/>
                <a:cs typeface="Arial"/>
                <a:sym typeface="Arial"/>
              </a:rPr>
              <a:t>-Emission und Absorption </a:t>
            </a:r>
            <a:r>
              <a:rPr lang="en-US" sz="1400" i="1" kern="0" dirty="0" err="1">
                <a:solidFill>
                  <a:srgbClr val="8C0B41"/>
                </a:solidFill>
                <a:latin typeface="Arial"/>
                <a:cs typeface="Arial"/>
                <a:sym typeface="Arial"/>
              </a:rPr>
              <a:t>nach</a:t>
            </a:r>
            <a:r>
              <a:rPr lang="en-US" sz="1400" i="1" kern="0" dirty="0">
                <a:solidFill>
                  <a:srgbClr val="8C0B41"/>
                </a:solidFill>
                <a:latin typeface="Arial"/>
                <a:cs typeface="Arial"/>
                <a:sym typeface="Arial"/>
              </a:rPr>
              <a:t> der </a:t>
            </a:r>
            <a:r>
              <a:rPr lang="en-US" sz="1400" i="1" kern="0" dirty="0" err="1">
                <a:solidFill>
                  <a:srgbClr val="8C0B41"/>
                </a:solidFill>
                <a:latin typeface="Arial"/>
                <a:cs typeface="Arial"/>
                <a:sym typeface="Arial"/>
              </a:rPr>
              <a:t>Quantentheorie</a:t>
            </a:r>
            <a:r>
              <a:rPr lang="en-US" sz="1400" kern="0" dirty="0">
                <a:solidFill>
                  <a:srgbClr val="8C0B41"/>
                </a:solidFill>
                <a:latin typeface="Arial"/>
                <a:cs typeface="Arial"/>
                <a:sym typeface="Arial"/>
              </a:rPr>
              <a:t>, DPG </a:t>
            </a:r>
            <a:r>
              <a:rPr lang="en-US" sz="1400" kern="0" dirty="0" err="1">
                <a:solidFill>
                  <a:srgbClr val="8C0B41"/>
                </a:solidFill>
                <a:latin typeface="Arial"/>
                <a:cs typeface="Arial"/>
                <a:sym typeface="Arial"/>
              </a:rPr>
              <a:t>Verh</a:t>
            </a:r>
            <a:r>
              <a:rPr lang="en-US" sz="1400" kern="0" dirty="0">
                <a:solidFill>
                  <a:srgbClr val="8C0B41"/>
                </a:solidFill>
                <a:latin typeface="Arial"/>
                <a:cs typeface="Arial"/>
                <a:sym typeface="Arial"/>
              </a:rPr>
              <a:t>. </a:t>
            </a:r>
            <a:r>
              <a:rPr lang="en-US" sz="1400" b="1" kern="0" dirty="0">
                <a:solidFill>
                  <a:srgbClr val="8C0B41"/>
                </a:solidFill>
                <a:latin typeface="Arial"/>
                <a:cs typeface="Arial"/>
                <a:sym typeface="Arial"/>
              </a:rPr>
              <a:t>18</a:t>
            </a:r>
            <a:r>
              <a:rPr lang="en-US" sz="1400" kern="0" dirty="0">
                <a:solidFill>
                  <a:srgbClr val="8C0B41"/>
                </a:solidFill>
                <a:latin typeface="Arial"/>
                <a:cs typeface="Arial"/>
                <a:sym typeface="Arial"/>
              </a:rPr>
              <a:t>, 318 (1916); Phys. Z. </a:t>
            </a:r>
            <a:r>
              <a:rPr lang="en-US" sz="1400" b="1" kern="0" dirty="0">
                <a:solidFill>
                  <a:srgbClr val="8C0B41"/>
                </a:solidFill>
                <a:latin typeface="Arial"/>
                <a:cs typeface="Arial"/>
                <a:sym typeface="Arial"/>
              </a:rPr>
              <a:t>18</a:t>
            </a:r>
            <a:r>
              <a:rPr lang="en-US" sz="1400" kern="0" dirty="0">
                <a:solidFill>
                  <a:srgbClr val="8C0B41"/>
                </a:solidFill>
                <a:latin typeface="Arial"/>
                <a:cs typeface="Arial"/>
                <a:sym typeface="Arial"/>
              </a:rPr>
              <a:t>, 121 (1917).  </a:t>
            </a:r>
          </a:p>
        </p:txBody>
      </p:sp>
      <p:grpSp>
        <p:nvGrpSpPr>
          <p:cNvPr id="9" name="Group 8">
            <a:extLst>
              <a:ext uri="{FF2B5EF4-FFF2-40B4-BE49-F238E27FC236}">
                <a16:creationId xmlns:a16="http://schemas.microsoft.com/office/drawing/2014/main" id="{4D3E09F4-8084-3ACD-D43E-52B96880BB10}"/>
              </a:ext>
            </a:extLst>
          </p:cNvPr>
          <p:cNvGrpSpPr/>
          <p:nvPr/>
        </p:nvGrpSpPr>
        <p:grpSpPr>
          <a:xfrm>
            <a:off x="31261" y="540025"/>
            <a:ext cx="5652363" cy="2200624"/>
            <a:chOff x="31261" y="540025"/>
            <a:chExt cx="5652363" cy="2200624"/>
          </a:xfrm>
        </p:grpSpPr>
        <p:pic>
          <p:nvPicPr>
            <p:cNvPr id="10" name="Picture 9">
              <a:extLst>
                <a:ext uri="{FF2B5EF4-FFF2-40B4-BE49-F238E27FC236}">
                  <a16:creationId xmlns:a16="http://schemas.microsoft.com/office/drawing/2014/main" id="{31AD46E6-3491-E9DB-E866-085EC6299D1A}"/>
                </a:ext>
              </a:extLst>
            </p:cNvPr>
            <p:cNvPicPr>
              <a:picLocks noChangeAspect="1"/>
            </p:cNvPicPr>
            <p:nvPr/>
          </p:nvPicPr>
          <p:blipFill>
            <a:blip r:embed="rId3"/>
            <a:stretch>
              <a:fillRect/>
            </a:stretch>
          </p:blipFill>
          <p:spPr>
            <a:xfrm>
              <a:off x="31261" y="540025"/>
              <a:ext cx="5652363" cy="2200624"/>
            </a:xfrm>
            <a:prstGeom prst="rect">
              <a:avLst/>
            </a:prstGeom>
          </p:spPr>
        </p:pic>
        <p:sp>
          <p:nvSpPr>
            <p:cNvPr id="11" name="TextBox 10">
              <a:extLst>
                <a:ext uri="{FF2B5EF4-FFF2-40B4-BE49-F238E27FC236}">
                  <a16:creationId xmlns:a16="http://schemas.microsoft.com/office/drawing/2014/main" id="{A2219FF6-1E43-3C98-2F72-48C7ECF623D1}"/>
                </a:ext>
              </a:extLst>
            </p:cNvPr>
            <p:cNvSpPr txBox="1"/>
            <p:nvPr/>
          </p:nvSpPr>
          <p:spPr>
            <a:xfrm>
              <a:off x="3441807" y="1037647"/>
              <a:ext cx="439544" cy="307777"/>
            </a:xfrm>
            <a:prstGeom prst="rect">
              <a:avLst/>
            </a:prstGeom>
            <a:solidFill>
              <a:srgbClr val="FFFF00"/>
            </a:solidFill>
          </p:spPr>
          <p:txBody>
            <a:bodyPr wrap="none" rtlCol="0">
              <a:spAutoFit/>
            </a:bodyPr>
            <a:lstStyle/>
            <a:p>
              <a:pPr defTabSz="914400">
                <a:buClr>
                  <a:srgbClr val="000000"/>
                </a:buClr>
                <a:buFont typeface="Arial"/>
                <a:buNone/>
              </a:pPr>
              <a:r>
                <a:rPr lang="en-US" sz="1400" kern="0" dirty="0">
                  <a:solidFill>
                    <a:srgbClr val="000000"/>
                  </a:solidFill>
                  <a:latin typeface="Arial"/>
                  <a:cs typeface="Arial"/>
                  <a:sym typeface="Arial"/>
                </a:rPr>
                <a:t>A</a:t>
              </a:r>
              <a:r>
                <a:rPr lang="en-US" sz="1400" kern="0" baseline="-25000" dirty="0">
                  <a:solidFill>
                    <a:srgbClr val="000000"/>
                  </a:solidFill>
                  <a:latin typeface="Arial"/>
                  <a:cs typeface="Arial"/>
                  <a:sym typeface="Arial"/>
                </a:rPr>
                <a:t>21</a:t>
              </a:r>
            </a:p>
          </p:txBody>
        </p:sp>
        <p:sp>
          <p:nvSpPr>
            <p:cNvPr id="12" name="TextBox 11">
              <a:extLst>
                <a:ext uri="{FF2B5EF4-FFF2-40B4-BE49-F238E27FC236}">
                  <a16:creationId xmlns:a16="http://schemas.microsoft.com/office/drawing/2014/main" id="{744A0CE8-93D4-7E80-2014-96D34B69CAAE}"/>
                </a:ext>
              </a:extLst>
            </p:cNvPr>
            <p:cNvSpPr txBox="1"/>
            <p:nvPr/>
          </p:nvSpPr>
          <p:spPr>
            <a:xfrm>
              <a:off x="1960379" y="1037647"/>
              <a:ext cx="439544" cy="307777"/>
            </a:xfrm>
            <a:prstGeom prst="rect">
              <a:avLst/>
            </a:prstGeom>
            <a:solidFill>
              <a:srgbClr val="FFFF00"/>
            </a:solidFill>
          </p:spPr>
          <p:txBody>
            <a:bodyPr wrap="none" rtlCol="0">
              <a:spAutoFit/>
            </a:bodyPr>
            <a:lstStyle/>
            <a:p>
              <a:pPr defTabSz="914400">
                <a:buClr>
                  <a:srgbClr val="000000"/>
                </a:buClr>
                <a:buFont typeface="Arial"/>
                <a:buNone/>
              </a:pPr>
              <a:r>
                <a:rPr lang="en-US" sz="1400" kern="0" dirty="0">
                  <a:solidFill>
                    <a:srgbClr val="000000"/>
                  </a:solidFill>
                  <a:latin typeface="Arial"/>
                  <a:cs typeface="Arial"/>
                  <a:sym typeface="Arial"/>
                </a:rPr>
                <a:t>B</a:t>
              </a:r>
              <a:r>
                <a:rPr lang="en-US" sz="1400" kern="0" baseline="-25000" dirty="0">
                  <a:solidFill>
                    <a:srgbClr val="000000"/>
                  </a:solidFill>
                  <a:latin typeface="Arial"/>
                  <a:cs typeface="Arial"/>
                  <a:sym typeface="Arial"/>
                </a:rPr>
                <a:t>12</a:t>
              </a:r>
            </a:p>
          </p:txBody>
        </p:sp>
        <p:sp>
          <p:nvSpPr>
            <p:cNvPr id="13" name="TextBox 12">
              <a:extLst>
                <a:ext uri="{FF2B5EF4-FFF2-40B4-BE49-F238E27FC236}">
                  <a16:creationId xmlns:a16="http://schemas.microsoft.com/office/drawing/2014/main" id="{D80F68A1-BEDC-A84C-A929-82D228BD6359}"/>
                </a:ext>
              </a:extLst>
            </p:cNvPr>
            <p:cNvSpPr txBox="1"/>
            <p:nvPr/>
          </p:nvSpPr>
          <p:spPr>
            <a:xfrm>
              <a:off x="4923235" y="1037647"/>
              <a:ext cx="439544" cy="307777"/>
            </a:xfrm>
            <a:prstGeom prst="rect">
              <a:avLst/>
            </a:prstGeom>
            <a:solidFill>
              <a:srgbClr val="FFFF00"/>
            </a:solidFill>
          </p:spPr>
          <p:txBody>
            <a:bodyPr wrap="none" rtlCol="0">
              <a:spAutoFit/>
            </a:bodyPr>
            <a:lstStyle/>
            <a:p>
              <a:pPr defTabSz="914400">
                <a:buClr>
                  <a:srgbClr val="000000"/>
                </a:buClr>
                <a:buFont typeface="Arial"/>
                <a:buNone/>
              </a:pPr>
              <a:r>
                <a:rPr lang="en-US" sz="1400" kern="0" dirty="0">
                  <a:solidFill>
                    <a:srgbClr val="000000"/>
                  </a:solidFill>
                  <a:latin typeface="Arial"/>
                  <a:cs typeface="Arial"/>
                  <a:sym typeface="Arial"/>
                </a:rPr>
                <a:t>B</a:t>
              </a:r>
              <a:r>
                <a:rPr lang="en-US" sz="1400" kern="0" baseline="-25000" dirty="0">
                  <a:solidFill>
                    <a:srgbClr val="000000"/>
                  </a:solidFill>
                  <a:latin typeface="Arial"/>
                  <a:cs typeface="Arial"/>
                  <a:sym typeface="Arial"/>
                </a:rPr>
                <a:t>21</a:t>
              </a:r>
            </a:p>
          </p:txBody>
        </p:sp>
      </p:grpSp>
      <p:sp>
        <p:nvSpPr>
          <p:cNvPr id="14" name="TextBox 13">
            <a:extLst>
              <a:ext uri="{FF2B5EF4-FFF2-40B4-BE49-F238E27FC236}">
                <a16:creationId xmlns:a16="http://schemas.microsoft.com/office/drawing/2014/main" id="{1F5D2655-7E93-3E18-9A59-8987B2015519}"/>
              </a:ext>
            </a:extLst>
          </p:cNvPr>
          <p:cNvSpPr txBox="1"/>
          <p:nvPr/>
        </p:nvSpPr>
        <p:spPr>
          <a:xfrm>
            <a:off x="1" y="2723131"/>
            <a:ext cx="4061012" cy="1015663"/>
          </a:xfrm>
          <a:prstGeom prst="rect">
            <a:avLst/>
          </a:prstGeom>
          <a:noFill/>
        </p:spPr>
        <p:txBody>
          <a:bodyPr wrap="square" rtlCol="0">
            <a:spAutoFit/>
          </a:bodyPr>
          <a:lstStyle/>
          <a:p>
            <a:pPr defTabSz="914400">
              <a:buClr>
                <a:srgbClr val="000000"/>
              </a:buClr>
              <a:buFont typeface="Arial"/>
              <a:buNone/>
            </a:pPr>
            <a:r>
              <a:rPr lang="en-US" sz="2000" kern="0" dirty="0">
                <a:solidFill>
                  <a:srgbClr val="000000"/>
                </a:solidFill>
                <a:latin typeface="Arial"/>
                <a:cs typeface="Arial"/>
                <a:sym typeface="Arial"/>
              </a:rPr>
              <a:t>In equilibrium: N</a:t>
            </a:r>
            <a:r>
              <a:rPr lang="en-US" sz="2000" kern="0" baseline="-25000" dirty="0">
                <a:solidFill>
                  <a:srgbClr val="000000"/>
                </a:solidFill>
                <a:latin typeface="Arial"/>
                <a:cs typeface="Arial"/>
                <a:sym typeface="Arial"/>
              </a:rPr>
              <a:t>1</a:t>
            </a:r>
            <a:r>
              <a:rPr lang="en-US" sz="2000" kern="0" dirty="0">
                <a:solidFill>
                  <a:srgbClr val="000000"/>
                </a:solidFill>
                <a:latin typeface="Arial"/>
                <a:cs typeface="Arial"/>
                <a:sym typeface="Arial"/>
              </a:rPr>
              <a:t>, N</a:t>
            </a:r>
            <a:r>
              <a:rPr lang="en-US" sz="2000" kern="0" baseline="-25000" dirty="0">
                <a:solidFill>
                  <a:srgbClr val="000000"/>
                </a:solidFill>
                <a:latin typeface="Arial"/>
                <a:cs typeface="Arial"/>
                <a:sym typeface="Arial"/>
              </a:rPr>
              <a:t>2</a:t>
            </a:r>
            <a:r>
              <a:rPr lang="en-US" sz="2000" kern="0" dirty="0">
                <a:solidFill>
                  <a:srgbClr val="000000"/>
                </a:solidFill>
                <a:latin typeface="Arial"/>
                <a:cs typeface="Arial"/>
                <a:sym typeface="Arial"/>
              </a:rPr>
              <a:t> constant. </a:t>
            </a:r>
            <a:br>
              <a:rPr lang="en-US" sz="2000" kern="0" dirty="0">
                <a:solidFill>
                  <a:srgbClr val="000000"/>
                </a:solidFill>
                <a:latin typeface="Arial"/>
                <a:cs typeface="Arial"/>
                <a:sym typeface="Arial"/>
              </a:rPr>
            </a:br>
            <a:r>
              <a:rPr lang="en-US" sz="2000" kern="0" dirty="0">
                <a:solidFill>
                  <a:srgbClr val="000000"/>
                </a:solidFill>
                <a:latin typeface="Arial"/>
                <a:cs typeface="Arial"/>
                <a:sym typeface="Arial"/>
              </a:rPr>
              <a:t>Absorption and emission balance.</a:t>
            </a:r>
          </a:p>
          <a:p>
            <a:pPr defTabSz="914400">
              <a:buClr>
                <a:srgbClr val="000000"/>
              </a:buClr>
              <a:buFont typeface="Arial"/>
              <a:buNone/>
            </a:pPr>
            <a:r>
              <a:rPr lang="en-US" sz="2000" kern="0" dirty="0">
                <a:solidFill>
                  <a:srgbClr val="000000"/>
                </a:solidFill>
                <a:latin typeface="Arial"/>
                <a:cs typeface="Arial"/>
                <a:sym typeface="Arial"/>
              </a:rPr>
              <a:t>Black-body radiation</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57C7EC2-3D61-B411-A4EB-09223EFE17BA}"/>
                  </a:ext>
                </a:extLst>
              </p:cNvPr>
              <p:cNvSpPr txBox="1"/>
              <p:nvPr/>
            </p:nvSpPr>
            <p:spPr>
              <a:xfrm>
                <a:off x="31261" y="3774671"/>
                <a:ext cx="4956678" cy="369332"/>
              </a:xfrm>
              <a:prstGeom prst="rect">
                <a:avLst/>
              </a:prstGeom>
              <a:solidFill>
                <a:srgbClr val="FEFFFF">
                  <a:lumMod val="90000"/>
                </a:srgbClr>
              </a:solid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e>
                        <m:sub>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12</m:t>
                          </m:r>
                        </m:sub>
                      </m:sSub>
                      <m:sSub>
                        <m:sSub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𝑁</m:t>
                          </m:r>
                        </m:e>
                        <m:sub>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sub>
                      </m:sSub>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𝑢</m:t>
                      </m:r>
                      <m:d>
                        <m:d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ℏ</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𝜔</m:t>
                          </m:r>
                        </m:e>
                      </m:d>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e>
                        <m:sub>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21</m:t>
                          </m:r>
                        </m:sub>
                      </m:sSub>
                      <m:sSub>
                        <m:sSub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𝑁</m:t>
                          </m:r>
                        </m:e>
                        <m:sub>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b>
                      </m:sSub>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e>
                        <m:sub>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21</m:t>
                          </m:r>
                        </m:sub>
                      </m:sSub>
                      <m:sSub>
                        <m:sSub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𝑁</m:t>
                          </m:r>
                        </m:e>
                        <m:sub>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b>
                      </m:sSub>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𝑢</m:t>
                      </m:r>
                      <m:d>
                        <m:d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ℏ</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𝜔</m:t>
                          </m:r>
                        </m:e>
                      </m:d>
                    </m:oMath>
                  </m:oMathPara>
                </a14:m>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5" name="TextBox 14">
                <a:extLst>
                  <a:ext uri="{FF2B5EF4-FFF2-40B4-BE49-F238E27FC236}">
                    <a16:creationId xmlns:a16="http://schemas.microsoft.com/office/drawing/2014/main" id="{857C7EC2-3D61-B411-A4EB-09223EFE17BA}"/>
                  </a:ext>
                </a:extLst>
              </p:cNvPr>
              <p:cNvSpPr txBox="1">
                <a:spLocks noRot="1" noChangeAspect="1" noMove="1" noResize="1" noEditPoints="1" noAdjustHandles="1" noChangeArrowheads="1" noChangeShapeType="1" noTextEdit="1"/>
              </p:cNvSpPr>
              <p:nvPr/>
            </p:nvSpPr>
            <p:spPr>
              <a:xfrm>
                <a:off x="31261" y="3774671"/>
                <a:ext cx="4956678" cy="369332"/>
              </a:xfrm>
              <a:prstGeom prst="rect">
                <a:avLst/>
              </a:prstGeom>
              <a:blipFill>
                <a:blip r:embed="rId4"/>
                <a:stretch>
                  <a:fillRect l="-738" b="-1639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5EC949BB-B364-5763-CC85-FAEA6D74D91F}"/>
              </a:ext>
            </a:extLst>
          </p:cNvPr>
          <p:cNvSpPr txBox="1"/>
          <p:nvPr/>
        </p:nvSpPr>
        <p:spPr>
          <a:xfrm>
            <a:off x="5720580" y="699761"/>
            <a:ext cx="3302507" cy="400110"/>
          </a:xfrm>
          <a:prstGeom prst="rect">
            <a:avLst/>
          </a:prstGeom>
          <a:solidFill>
            <a:srgbClr val="FFC000"/>
          </a:solidFill>
        </p:spPr>
        <p:txBody>
          <a:bodyPr wrap="none" rtlCol="0">
            <a:spAutoFit/>
          </a:bodyPr>
          <a:lstStyle/>
          <a:p>
            <a:pPr defTabSz="914400">
              <a:buClr>
                <a:srgbClr val="000000"/>
              </a:buClr>
              <a:buFont typeface="Arial"/>
              <a:buNone/>
            </a:pPr>
            <a:r>
              <a:rPr lang="en-US" sz="2000" kern="0" dirty="0">
                <a:solidFill>
                  <a:srgbClr val="000000"/>
                </a:solidFill>
                <a:latin typeface="Arial"/>
                <a:cs typeface="Arial"/>
                <a:sym typeface="Arial"/>
              </a:rPr>
              <a:t>One coefficient is sufficient:</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DA12DC5-D3C5-9532-4979-FBA9F31FD438}"/>
                  </a:ext>
                </a:extLst>
              </p:cNvPr>
              <p:cNvSpPr txBox="1"/>
              <p:nvPr/>
            </p:nvSpPr>
            <p:spPr>
              <a:xfrm>
                <a:off x="6182950" y="1200499"/>
                <a:ext cx="2377767" cy="430887"/>
              </a:xfrm>
              <a:prstGeom prst="rect">
                <a:avLst/>
              </a:prstGeom>
              <a:solidFill>
                <a:srgbClr val="FFFF00"/>
              </a:solidFill>
            </p:spPr>
            <p:txBody>
              <a:bodyPr wrap="none" lIns="0" tIns="0" rIns="0" bIns="0" rtlCol="0">
                <a:spAutoFit/>
              </a:bodyPr>
              <a:lstStyle/>
              <a:p>
                <a:pPr defTabSz="914400">
                  <a:buClr>
                    <a:srgbClr val="000000"/>
                  </a:buClr>
                  <a:buFont typeface="Arial"/>
                  <a:buNone/>
                </a:pPr>
                <a14:m>
                  <m:oMathPara xmlns:m="http://schemas.openxmlformats.org/officeDocument/2006/math">
                    <m:oMathParaPr>
                      <m:jc m:val="centerGroup"/>
                    </m:oMathParaPr>
                    <m:oMath xmlns:m="http://schemas.openxmlformats.org/officeDocument/2006/math">
                      <m:sSub>
                        <m:sSubPr>
                          <m:ctrlPr>
                            <a:rPr lang="en-US" sz="2800" i="1" kern="0" smtClean="0">
                              <a:solidFill>
                                <a:srgbClr val="000000"/>
                              </a:solidFill>
                              <a:latin typeface="Cambria Math" panose="02040503050406030204" pitchFamily="18" charset="0"/>
                              <a:sym typeface="Arial"/>
                            </a:rPr>
                          </m:ctrlPr>
                        </m:sSubPr>
                        <m:e>
                          <m:r>
                            <a:rPr lang="en-US" sz="2800" i="1" kern="0" smtClean="0">
                              <a:solidFill>
                                <a:srgbClr val="000000"/>
                              </a:solidFill>
                              <a:latin typeface="Cambria Math" panose="02040503050406030204" pitchFamily="18" charset="0"/>
                              <a:sym typeface="Arial"/>
                            </a:rPr>
                            <m:t>𝑔</m:t>
                          </m:r>
                        </m:e>
                        <m:sub>
                          <m:r>
                            <a:rPr lang="en-US" sz="2800" i="1" kern="0" smtClean="0">
                              <a:solidFill>
                                <a:srgbClr val="000000"/>
                              </a:solidFill>
                              <a:latin typeface="Cambria Math" panose="02040503050406030204" pitchFamily="18" charset="0"/>
                              <a:sym typeface="Arial"/>
                            </a:rPr>
                            <m:t>1</m:t>
                          </m:r>
                        </m:sub>
                      </m:sSub>
                      <m:sSub>
                        <m:sSubPr>
                          <m:ctrlPr>
                            <a:rPr lang="en-US" sz="2800" i="1" kern="0" smtClean="0">
                              <a:solidFill>
                                <a:srgbClr val="000000"/>
                              </a:solidFill>
                              <a:latin typeface="Cambria Math" panose="02040503050406030204" pitchFamily="18" charset="0"/>
                              <a:sym typeface="Arial"/>
                            </a:rPr>
                          </m:ctrlPr>
                        </m:sSubPr>
                        <m:e>
                          <m:r>
                            <a:rPr lang="en-US" sz="2800" i="1" kern="0" smtClean="0">
                              <a:solidFill>
                                <a:srgbClr val="000000"/>
                              </a:solidFill>
                              <a:latin typeface="Cambria Math" panose="02040503050406030204" pitchFamily="18" charset="0"/>
                              <a:sym typeface="Arial"/>
                            </a:rPr>
                            <m:t>𝐵</m:t>
                          </m:r>
                        </m:e>
                        <m:sub>
                          <m:r>
                            <a:rPr lang="en-US" sz="2800" i="1" kern="0" smtClean="0">
                              <a:solidFill>
                                <a:srgbClr val="000000"/>
                              </a:solidFill>
                              <a:latin typeface="Cambria Math" panose="02040503050406030204" pitchFamily="18" charset="0"/>
                              <a:sym typeface="Arial"/>
                            </a:rPr>
                            <m:t>12</m:t>
                          </m:r>
                        </m:sub>
                      </m:sSub>
                      <m:r>
                        <a:rPr lang="en-US" sz="2800" i="1" kern="0" smtClean="0">
                          <a:solidFill>
                            <a:srgbClr val="000000"/>
                          </a:solidFill>
                          <a:latin typeface="Cambria Math" panose="02040503050406030204" pitchFamily="18" charset="0"/>
                          <a:sym typeface="Arial"/>
                        </a:rPr>
                        <m:t>=</m:t>
                      </m:r>
                      <m:sSub>
                        <m:sSubPr>
                          <m:ctrlPr>
                            <a:rPr lang="en-US" sz="2800" i="1" kern="0" smtClean="0">
                              <a:solidFill>
                                <a:srgbClr val="000000"/>
                              </a:solidFill>
                              <a:latin typeface="Cambria Math" panose="02040503050406030204" pitchFamily="18" charset="0"/>
                              <a:sym typeface="Arial"/>
                            </a:rPr>
                          </m:ctrlPr>
                        </m:sSubPr>
                        <m:e>
                          <m:r>
                            <a:rPr lang="en-US" sz="2800" i="1" kern="0" smtClean="0">
                              <a:solidFill>
                                <a:srgbClr val="000000"/>
                              </a:solidFill>
                              <a:latin typeface="Cambria Math" panose="02040503050406030204" pitchFamily="18" charset="0"/>
                              <a:sym typeface="Arial"/>
                            </a:rPr>
                            <m:t>𝑔</m:t>
                          </m:r>
                        </m:e>
                        <m:sub>
                          <m:r>
                            <a:rPr lang="en-US" sz="2800" i="1" kern="0" smtClean="0">
                              <a:solidFill>
                                <a:srgbClr val="000000"/>
                              </a:solidFill>
                              <a:latin typeface="Cambria Math" panose="02040503050406030204" pitchFamily="18" charset="0"/>
                              <a:sym typeface="Arial"/>
                            </a:rPr>
                            <m:t>2</m:t>
                          </m:r>
                        </m:sub>
                      </m:sSub>
                      <m:sSub>
                        <m:sSubPr>
                          <m:ctrlPr>
                            <a:rPr lang="en-US" sz="2800" i="1" kern="0" smtClean="0">
                              <a:solidFill>
                                <a:srgbClr val="000000"/>
                              </a:solidFill>
                              <a:latin typeface="Cambria Math" panose="02040503050406030204" pitchFamily="18" charset="0"/>
                              <a:sym typeface="Arial"/>
                            </a:rPr>
                          </m:ctrlPr>
                        </m:sSubPr>
                        <m:e>
                          <m:r>
                            <a:rPr lang="en-US" sz="2800" i="1" kern="0" smtClean="0">
                              <a:solidFill>
                                <a:srgbClr val="000000"/>
                              </a:solidFill>
                              <a:latin typeface="Cambria Math" panose="02040503050406030204" pitchFamily="18" charset="0"/>
                              <a:sym typeface="Arial"/>
                            </a:rPr>
                            <m:t>𝐵</m:t>
                          </m:r>
                        </m:e>
                        <m:sub>
                          <m:r>
                            <a:rPr lang="en-US" sz="2800" i="1" kern="0" smtClean="0">
                              <a:solidFill>
                                <a:srgbClr val="000000"/>
                              </a:solidFill>
                              <a:latin typeface="Cambria Math" panose="02040503050406030204" pitchFamily="18" charset="0"/>
                              <a:sym typeface="Arial"/>
                            </a:rPr>
                            <m:t>21</m:t>
                          </m:r>
                        </m:sub>
                      </m:sSub>
                    </m:oMath>
                  </m:oMathPara>
                </a14:m>
                <a:endParaRPr lang="en-US" sz="2800" kern="0" dirty="0">
                  <a:solidFill>
                    <a:srgbClr val="000000"/>
                  </a:solidFill>
                  <a:latin typeface="Arial"/>
                  <a:cs typeface="Arial"/>
                  <a:sym typeface="Arial"/>
                </a:endParaRPr>
              </a:p>
            </p:txBody>
          </p:sp>
        </mc:Choice>
        <mc:Fallback xmlns="">
          <p:sp>
            <p:nvSpPr>
              <p:cNvPr id="17" name="TextBox 16">
                <a:extLst>
                  <a:ext uri="{FF2B5EF4-FFF2-40B4-BE49-F238E27FC236}">
                    <a16:creationId xmlns:a16="http://schemas.microsoft.com/office/drawing/2014/main" id="{BDA12DC5-D3C5-9532-4979-FBA9F31FD438}"/>
                  </a:ext>
                </a:extLst>
              </p:cNvPr>
              <p:cNvSpPr txBox="1">
                <a:spLocks noRot="1" noChangeAspect="1" noMove="1" noResize="1" noEditPoints="1" noAdjustHandles="1" noChangeArrowheads="1" noChangeShapeType="1" noTextEdit="1"/>
              </p:cNvSpPr>
              <p:nvPr/>
            </p:nvSpPr>
            <p:spPr>
              <a:xfrm>
                <a:off x="6182950" y="1200499"/>
                <a:ext cx="2377767" cy="4308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ED17B1B-018C-484B-E5BF-D08DF2A1E61D}"/>
                  </a:ext>
                </a:extLst>
              </p:cNvPr>
              <p:cNvSpPr txBox="1"/>
              <p:nvPr/>
            </p:nvSpPr>
            <p:spPr>
              <a:xfrm>
                <a:off x="6092060" y="1816294"/>
                <a:ext cx="2559547" cy="864724"/>
              </a:xfrm>
              <a:prstGeom prst="rect">
                <a:avLst/>
              </a:prstGeom>
              <a:solidFill>
                <a:srgbClr val="FFFF00"/>
              </a:solidFill>
            </p:spPr>
            <p:txBody>
              <a:bodyPr wrap="none" lIns="0" tIns="0" rIns="0" bIns="0" rtlCol="0">
                <a:spAutoFit/>
              </a:bodyPr>
              <a:lstStyle/>
              <a:p>
                <a:pPr defTabSz="914400">
                  <a:buClr>
                    <a:srgbClr val="000000"/>
                  </a:buClr>
                  <a:buFont typeface="Arial"/>
                  <a:buNone/>
                </a:pPr>
                <a14:m>
                  <m:oMathPara xmlns:m="http://schemas.openxmlformats.org/officeDocument/2006/math">
                    <m:oMathParaPr>
                      <m:jc m:val="centerGroup"/>
                    </m:oMathParaPr>
                    <m:oMath xmlns:m="http://schemas.openxmlformats.org/officeDocument/2006/math">
                      <m:sSub>
                        <m:sSubPr>
                          <m:ctrlPr>
                            <a:rPr lang="en-US" sz="2800" i="1" kern="0" smtClean="0">
                              <a:solidFill>
                                <a:srgbClr val="000000"/>
                              </a:solidFill>
                              <a:latin typeface="Cambria Math" panose="02040503050406030204" pitchFamily="18" charset="0"/>
                              <a:sym typeface="Arial"/>
                            </a:rPr>
                          </m:ctrlPr>
                        </m:sSubPr>
                        <m:e>
                          <m:r>
                            <a:rPr lang="en-US" sz="2800" i="1" kern="0" smtClean="0">
                              <a:solidFill>
                                <a:srgbClr val="000000"/>
                              </a:solidFill>
                              <a:latin typeface="Cambria Math" panose="02040503050406030204" pitchFamily="18" charset="0"/>
                              <a:sym typeface="Arial"/>
                            </a:rPr>
                            <m:t>𝐴</m:t>
                          </m:r>
                        </m:e>
                        <m:sub>
                          <m:r>
                            <a:rPr lang="en-US" sz="2800" i="1" kern="0" smtClean="0">
                              <a:solidFill>
                                <a:srgbClr val="000000"/>
                              </a:solidFill>
                              <a:latin typeface="Cambria Math" panose="02040503050406030204" pitchFamily="18" charset="0"/>
                              <a:sym typeface="Arial"/>
                            </a:rPr>
                            <m:t>21</m:t>
                          </m:r>
                        </m:sub>
                      </m:sSub>
                      <m:r>
                        <a:rPr lang="en-US" sz="2800" i="1" kern="0" smtClean="0">
                          <a:solidFill>
                            <a:srgbClr val="000000"/>
                          </a:solidFill>
                          <a:latin typeface="Cambria Math" panose="02040503050406030204" pitchFamily="18" charset="0"/>
                          <a:sym typeface="Arial"/>
                        </a:rPr>
                        <m:t>=</m:t>
                      </m:r>
                      <m:f>
                        <m:fPr>
                          <m:ctrlPr>
                            <a:rPr lang="en-US" sz="2800" i="1" kern="0">
                              <a:solidFill>
                                <a:srgbClr val="000000"/>
                              </a:solidFill>
                              <a:latin typeface="Cambria Math" panose="02040503050406030204" pitchFamily="18" charset="0"/>
                              <a:sym typeface="Arial"/>
                            </a:rPr>
                          </m:ctrlPr>
                        </m:fPr>
                        <m:num>
                          <m:r>
                            <a:rPr lang="en-US" sz="2800" i="1" kern="0">
                              <a:solidFill>
                                <a:srgbClr val="000000"/>
                              </a:solidFill>
                              <a:latin typeface="Cambria Math" panose="02040503050406030204" pitchFamily="18" charset="0"/>
                              <a:sym typeface="Arial"/>
                            </a:rPr>
                            <m:t>2</m:t>
                          </m:r>
                          <m:r>
                            <a:rPr lang="en-US" sz="2800" i="1" kern="0">
                              <a:solidFill>
                                <a:srgbClr val="000000"/>
                              </a:solidFill>
                              <a:latin typeface="Cambria Math" panose="02040503050406030204" pitchFamily="18" charset="0"/>
                              <a:ea typeface="Cambria Math" panose="02040503050406030204" pitchFamily="18" charset="0"/>
                              <a:sym typeface="Arial"/>
                            </a:rPr>
                            <m:t>ℏ</m:t>
                          </m:r>
                          <m:sSup>
                            <m:sSupPr>
                              <m:ctrlPr>
                                <a:rPr lang="en-US" sz="2800" i="1" kern="0">
                                  <a:solidFill>
                                    <a:srgbClr val="000000"/>
                                  </a:solidFill>
                                  <a:latin typeface="Cambria Math" panose="02040503050406030204" pitchFamily="18" charset="0"/>
                                  <a:ea typeface="Cambria Math" panose="02040503050406030204" pitchFamily="18" charset="0"/>
                                  <a:sym typeface="Arial"/>
                                </a:rPr>
                              </m:ctrlPr>
                            </m:sSupPr>
                            <m:e>
                              <m:r>
                                <a:rPr lang="en-US" sz="2800" i="1" kern="0">
                                  <a:solidFill>
                                    <a:srgbClr val="000000"/>
                                  </a:solidFill>
                                  <a:latin typeface="Cambria Math" panose="02040503050406030204" pitchFamily="18" charset="0"/>
                                  <a:ea typeface="Cambria Math" panose="02040503050406030204" pitchFamily="18" charset="0"/>
                                  <a:sym typeface="Arial"/>
                                </a:rPr>
                                <m:t>𝜔</m:t>
                              </m:r>
                            </m:e>
                            <m:sup>
                              <m:r>
                                <a:rPr lang="en-US" sz="2800" i="1" kern="0">
                                  <a:solidFill>
                                    <a:srgbClr val="000000"/>
                                  </a:solidFill>
                                  <a:latin typeface="Cambria Math" panose="02040503050406030204" pitchFamily="18" charset="0"/>
                                  <a:ea typeface="Cambria Math" panose="02040503050406030204" pitchFamily="18" charset="0"/>
                                  <a:sym typeface="Arial"/>
                                </a:rPr>
                                <m:t>3</m:t>
                              </m:r>
                            </m:sup>
                          </m:sSup>
                        </m:num>
                        <m:den>
                          <m:r>
                            <a:rPr lang="en-US" sz="2800" i="1" kern="0">
                              <a:solidFill>
                                <a:srgbClr val="000000"/>
                              </a:solidFill>
                              <a:latin typeface="Cambria Math" panose="02040503050406030204" pitchFamily="18" charset="0"/>
                              <a:ea typeface="Cambria Math" panose="02040503050406030204" pitchFamily="18" charset="0"/>
                              <a:sym typeface="Arial"/>
                            </a:rPr>
                            <m:t>𝜋</m:t>
                          </m:r>
                          <m:sSup>
                            <m:sSupPr>
                              <m:ctrlPr>
                                <a:rPr lang="en-US" sz="2800" i="1" kern="0">
                                  <a:solidFill>
                                    <a:srgbClr val="000000"/>
                                  </a:solidFill>
                                  <a:latin typeface="Cambria Math" panose="02040503050406030204" pitchFamily="18" charset="0"/>
                                  <a:ea typeface="Cambria Math" panose="02040503050406030204" pitchFamily="18" charset="0"/>
                                  <a:sym typeface="Arial"/>
                                </a:rPr>
                              </m:ctrlPr>
                            </m:sSupPr>
                            <m:e>
                              <m:r>
                                <a:rPr lang="en-US" sz="2800" i="1" kern="0">
                                  <a:solidFill>
                                    <a:srgbClr val="000000"/>
                                  </a:solidFill>
                                  <a:latin typeface="Cambria Math" panose="02040503050406030204" pitchFamily="18" charset="0"/>
                                  <a:ea typeface="Cambria Math" panose="02040503050406030204" pitchFamily="18" charset="0"/>
                                  <a:sym typeface="Arial"/>
                                </a:rPr>
                                <m:t>𝑐</m:t>
                              </m:r>
                            </m:e>
                            <m:sup>
                              <m:r>
                                <a:rPr lang="en-US" sz="2800" i="1" kern="0">
                                  <a:solidFill>
                                    <a:srgbClr val="000000"/>
                                  </a:solidFill>
                                  <a:latin typeface="Cambria Math" panose="02040503050406030204" pitchFamily="18" charset="0"/>
                                  <a:ea typeface="Cambria Math" panose="02040503050406030204" pitchFamily="18" charset="0"/>
                                  <a:sym typeface="Arial"/>
                                </a:rPr>
                                <m:t>3</m:t>
                              </m:r>
                            </m:sup>
                          </m:sSup>
                        </m:den>
                      </m:f>
                      <m:sSub>
                        <m:sSubPr>
                          <m:ctrlPr>
                            <a:rPr lang="en-US" sz="2800" i="1" kern="0" smtClean="0">
                              <a:solidFill>
                                <a:srgbClr val="000000"/>
                              </a:solidFill>
                              <a:latin typeface="Cambria Math" panose="02040503050406030204" pitchFamily="18" charset="0"/>
                              <a:ea typeface="Cambria Math" panose="02040503050406030204" pitchFamily="18" charset="0"/>
                              <a:sym typeface="Arial"/>
                            </a:rPr>
                          </m:ctrlPr>
                        </m:sSubPr>
                        <m:e>
                          <m:r>
                            <a:rPr lang="en-US" sz="2800" i="1" kern="0" smtClean="0">
                              <a:solidFill>
                                <a:srgbClr val="000000"/>
                              </a:solidFill>
                              <a:latin typeface="Cambria Math" panose="02040503050406030204" pitchFamily="18" charset="0"/>
                              <a:ea typeface="Cambria Math" panose="02040503050406030204" pitchFamily="18" charset="0"/>
                              <a:sym typeface="Arial"/>
                            </a:rPr>
                            <m:t>𝐵</m:t>
                          </m:r>
                        </m:e>
                        <m:sub>
                          <m:r>
                            <a:rPr lang="en-US" sz="2800" i="1" kern="0" smtClean="0">
                              <a:solidFill>
                                <a:srgbClr val="000000"/>
                              </a:solidFill>
                              <a:latin typeface="Cambria Math" panose="02040503050406030204" pitchFamily="18" charset="0"/>
                              <a:ea typeface="Cambria Math" panose="02040503050406030204" pitchFamily="18" charset="0"/>
                              <a:sym typeface="Arial"/>
                            </a:rPr>
                            <m:t>21</m:t>
                          </m:r>
                        </m:sub>
                      </m:sSub>
                    </m:oMath>
                  </m:oMathPara>
                </a14:m>
                <a:endParaRPr lang="en-US" sz="2800" kern="0" dirty="0">
                  <a:solidFill>
                    <a:srgbClr val="000000"/>
                  </a:solidFill>
                  <a:latin typeface="Arial"/>
                  <a:cs typeface="Arial"/>
                  <a:sym typeface="Arial"/>
                </a:endParaRPr>
              </a:p>
            </p:txBody>
          </p:sp>
        </mc:Choice>
        <mc:Fallback xmlns="">
          <p:sp>
            <p:nvSpPr>
              <p:cNvPr id="18" name="TextBox 17">
                <a:extLst>
                  <a:ext uri="{FF2B5EF4-FFF2-40B4-BE49-F238E27FC236}">
                    <a16:creationId xmlns:a16="http://schemas.microsoft.com/office/drawing/2014/main" id="{CED17B1B-018C-484B-E5BF-D08DF2A1E61D}"/>
                  </a:ext>
                </a:extLst>
              </p:cNvPr>
              <p:cNvSpPr txBox="1">
                <a:spLocks noRot="1" noChangeAspect="1" noMove="1" noResize="1" noEditPoints="1" noAdjustHandles="1" noChangeArrowheads="1" noChangeShapeType="1" noTextEdit="1"/>
              </p:cNvSpPr>
              <p:nvPr/>
            </p:nvSpPr>
            <p:spPr>
              <a:xfrm>
                <a:off x="6092060" y="1816294"/>
                <a:ext cx="2559547" cy="86472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645145C-A801-1395-3374-9BECC7D01DFC}"/>
                  </a:ext>
                </a:extLst>
              </p:cNvPr>
              <p:cNvSpPr txBox="1"/>
              <p:nvPr/>
            </p:nvSpPr>
            <p:spPr>
              <a:xfrm>
                <a:off x="2399923" y="3338684"/>
                <a:ext cx="822513" cy="400110"/>
              </a:xfrm>
              <a:prstGeom prst="rect">
                <a:avLst/>
              </a:prstGeom>
              <a:noFill/>
            </p:spPr>
            <p:txBody>
              <a:bodyPr wrap="square">
                <a:spAutoFit/>
              </a:bodyPr>
              <a:lstStyle/>
              <a:p>
                <a:pPr defTabSz="914400">
                  <a:buClr>
                    <a:srgbClr val="000000"/>
                  </a:buClr>
                  <a:buFont typeface="Arial"/>
                  <a:buNone/>
                </a:pPr>
                <a14:m>
                  <m:oMathPara xmlns:m="http://schemas.openxmlformats.org/officeDocument/2006/math">
                    <m:oMathParaPr>
                      <m:jc m:val="centerGroup"/>
                    </m:oMathParaPr>
                    <m:oMath xmlns:m="http://schemas.openxmlformats.org/officeDocument/2006/math">
                      <m:r>
                        <a:rPr lang="en-US" sz="2000" i="1" kern="0" smtClean="0">
                          <a:solidFill>
                            <a:srgbClr val="000000"/>
                          </a:solidFill>
                          <a:latin typeface="Cambria Math" panose="02040503050406030204" pitchFamily="18" charset="0"/>
                          <a:sym typeface="Arial"/>
                        </a:rPr>
                        <m:t>𝑢</m:t>
                      </m:r>
                      <m:d>
                        <m:dPr>
                          <m:ctrlPr>
                            <a:rPr lang="en-US" sz="2000" i="1" kern="0">
                              <a:solidFill>
                                <a:srgbClr val="000000"/>
                              </a:solidFill>
                              <a:latin typeface="Cambria Math" panose="02040503050406030204" pitchFamily="18" charset="0"/>
                              <a:sym typeface="Arial"/>
                            </a:rPr>
                          </m:ctrlPr>
                        </m:dPr>
                        <m:e>
                          <m:r>
                            <a:rPr lang="en-US" sz="2000" i="1" kern="0">
                              <a:solidFill>
                                <a:srgbClr val="000000"/>
                              </a:solidFill>
                              <a:latin typeface="Cambria Math" panose="02040503050406030204" pitchFamily="18" charset="0"/>
                              <a:ea typeface="Cambria Math" panose="02040503050406030204" pitchFamily="18" charset="0"/>
                              <a:sym typeface="Arial"/>
                            </a:rPr>
                            <m:t>ℏ</m:t>
                          </m:r>
                          <m:r>
                            <a:rPr lang="en-US" sz="2000" i="1" kern="0">
                              <a:solidFill>
                                <a:srgbClr val="000000"/>
                              </a:solidFill>
                              <a:latin typeface="Cambria Math" panose="02040503050406030204" pitchFamily="18" charset="0"/>
                              <a:ea typeface="Cambria Math" panose="02040503050406030204" pitchFamily="18" charset="0"/>
                              <a:sym typeface="Arial"/>
                            </a:rPr>
                            <m:t>𝜔</m:t>
                          </m:r>
                        </m:e>
                      </m:d>
                    </m:oMath>
                  </m:oMathPara>
                </a14:m>
                <a:endParaRPr lang="en-US" sz="1400" kern="0" dirty="0">
                  <a:solidFill>
                    <a:srgbClr val="000000"/>
                  </a:solidFill>
                  <a:latin typeface="Arial"/>
                  <a:cs typeface="Arial"/>
                  <a:sym typeface="Arial"/>
                </a:endParaRPr>
              </a:p>
            </p:txBody>
          </p:sp>
        </mc:Choice>
        <mc:Fallback xmlns="">
          <p:sp>
            <p:nvSpPr>
              <p:cNvPr id="19" name="TextBox 18">
                <a:extLst>
                  <a:ext uri="{FF2B5EF4-FFF2-40B4-BE49-F238E27FC236}">
                    <a16:creationId xmlns:a16="http://schemas.microsoft.com/office/drawing/2014/main" id="{D645145C-A801-1395-3374-9BECC7D01DFC}"/>
                  </a:ext>
                </a:extLst>
              </p:cNvPr>
              <p:cNvSpPr txBox="1">
                <a:spLocks noRot="1" noChangeAspect="1" noMove="1" noResize="1" noEditPoints="1" noAdjustHandles="1" noChangeArrowheads="1" noChangeShapeType="1" noTextEdit="1"/>
              </p:cNvSpPr>
              <p:nvPr/>
            </p:nvSpPr>
            <p:spPr>
              <a:xfrm>
                <a:off x="2399923" y="3338684"/>
                <a:ext cx="822513" cy="400110"/>
              </a:xfrm>
              <a:prstGeom prst="rect">
                <a:avLst/>
              </a:prstGeom>
              <a:blipFill>
                <a:blip r:embed="rId7"/>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FBEE6CEE-1C24-67FD-675F-951F4EFB631B}"/>
              </a:ext>
            </a:extLst>
          </p:cNvPr>
          <p:cNvSpPr txBox="1"/>
          <p:nvPr/>
        </p:nvSpPr>
        <p:spPr>
          <a:xfrm>
            <a:off x="5766369" y="2913529"/>
            <a:ext cx="3210928" cy="707886"/>
          </a:xfrm>
          <a:prstGeom prst="rect">
            <a:avLst/>
          </a:prstGeom>
          <a:solidFill>
            <a:srgbClr val="FFC000"/>
          </a:solidFill>
        </p:spPr>
        <p:txBody>
          <a:bodyPr wrap="square" rtlCol="0">
            <a:spAutoFit/>
          </a:bodyPr>
          <a:lstStyle/>
          <a:p>
            <a:pPr algn="ctr" defTabSz="914400">
              <a:buClr>
                <a:srgbClr val="000000"/>
              </a:buClr>
              <a:buFont typeface="Arial"/>
              <a:buNone/>
            </a:pPr>
            <a:r>
              <a:rPr lang="en-US" sz="2000" kern="0" dirty="0">
                <a:solidFill>
                  <a:srgbClr val="000000"/>
                </a:solidFill>
                <a:latin typeface="Arial"/>
                <a:cs typeface="Arial"/>
                <a:sym typeface="Arial"/>
              </a:rPr>
              <a:t>Use Fermi’s Golden Rule to calculate B</a:t>
            </a:r>
            <a:r>
              <a:rPr lang="en-US" sz="2000" kern="0" baseline="-25000" dirty="0">
                <a:solidFill>
                  <a:srgbClr val="000000"/>
                </a:solidFill>
                <a:latin typeface="Arial"/>
                <a:cs typeface="Arial"/>
                <a:sym typeface="Arial"/>
              </a:rPr>
              <a:t>12</a:t>
            </a:r>
          </a:p>
        </p:txBody>
      </p:sp>
    </p:spTree>
    <p:extLst>
      <p:ext uri="{BB962C8B-B14F-4D97-AF65-F5344CB8AC3E}">
        <p14:creationId xmlns:p14="http://schemas.microsoft.com/office/powerpoint/2010/main" val="3926397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C7441-6A88-1AC4-DAFF-53FEB23B9AAB}"/>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AE0AA81-A92B-E37E-439A-011B0CD9E686}"/>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4CB3FD65-AB67-AB31-8110-175967BA42CA}"/>
              </a:ext>
            </a:extLst>
          </p:cNvPr>
          <p:cNvSpPr>
            <a:spLocks noGrp="1"/>
          </p:cNvSpPr>
          <p:nvPr>
            <p:ph type="title"/>
          </p:nvPr>
        </p:nvSpPr>
        <p:spPr>
          <a:xfrm>
            <a:off x="0" y="7375"/>
            <a:ext cx="9144000" cy="474146"/>
          </a:xfrm>
        </p:spPr>
        <p:txBody>
          <a:bodyPr>
            <a:noAutofit/>
          </a:bodyPr>
          <a:lstStyle/>
          <a:p>
            <a:pPr algn="ctr"/>
            <a:r>
              <a:rPr lang="en-US" sz="2800" dirty="0"/>
              <a:t>ICSE Conference Topics</a:t>
            </a:r>
          </a:p>
        </p:txBody>
      </p:sp>
      <p:sp>
        <p:nvSpPr>
          <p:cNvPr id="2" name="Slide Number Placeholder 1">
            <a:extLst>
              <a:ext uri="{FF2B5EF4-FFF2-40B4-BE49-F238E27FC236}">
                <a16:creationId xmlns:a16="http://schemas.microsoft.com/office/drawing/2014/main" id="{1A29DF5E-C146-D5FC-F519-40B1C7DB7E84}"/>
              </a:ext>
            </a:extLst>
          </p:cNvPr>
          <p:cNvSpPr>
            <a:spLocks noGrp="1"/>
          </p:cNvSpPr>
          <p:nvPr>
            <p:ph type="sldNum" sz="quarter" idx="4"/>
          </p:nvPr>
        </p:nvSpPr>
        <p:spPr/>
        <p:txBody>
          <a:bodyPr/>
          <a:lstStyle/>
          <a:p>
            <a:fld id="{76B34050-BECC-48C9-9AC3-879728755A1B}" type="slidenum">
              <a:rPr lang="en-US" smtClean="0"/>
              <a:pPr/>
              <a:t>4</a:t>
            </a:fld>
            <a:endParaRPr lang="en-US" dirty="0"/>
          </a:p>
        </p:txBody>
      </p:sp>
      <p:sp>
        <p:nvSpPr>
          <p:cNvPr id="6" name="TextBox 5">
            <a:extLst>
              <a:ext uri="{FF2B5EF4-FFF2-40B4-BE49-F238E27FC236}">
                <a16:creationId xmlns:a16="http://schemas.microsoft.com/office/drawing/2014/main" id="{2E0262EE-48CB-834F-AC7C-90CFDC26F4BA}"/>
              </a:ext>
            </a:extLst>
          </p:cNvPr>
          <p:cNvSpPr txBox="1"/>
          <p:nvPr/>
        </p:nvSpPr>
        <p:spPr>
          <a:xfrm>
            <a:off x="226168" y="1671503"/>
            <a:ext cx="8696528" cy="2556534"/>
          </a:xfrm>
          <a:prstGeom prst="rect">
            <a:avLst/>
          </a:prstGeom>
          <a:noFill/>
        </p:spPr>
        <p:txBody>
          <a:bodyPr wrap="square" rtlCol="0">
            <a:spAutoFit/>
          </a:bodyPr>
          <a:lstStyle/>
          <a:p>
            <a:pPr marL="342900" indent="-342900">
              <a:buFont typeface="+mj-lt"/>
              <a:buAutoNum type="arabicPeriod"/>
            </a:pPr>
            <a:r>
              <a:rPr lang="en-US" sz="1800" b="1" dirty="0">
                <a:solidFill>
                  <a:srgbClr val="0070C0"/>
                </a:solidFill>
              </a:rPr>
              <a:t>Instrumentation</a:t>
            </a:r>
            <a:r>
              <a:rPr lang="en-US" sz="1800" dirty="0"/>
              <a:t> to acquire ellipsometric angles, Jones matrices, or MM elements.</a:t>
            </a:r>
          </a:p>
          <a:p>
            <a:pPr marL="342900" indent="-342900">
              <a:buFont typeface="+mj-lt"/>
              <a:buAutoNum type="arabicPeriod"/>
            </a:pPr>
            <a:r>
              <a:rPr lang="en-US" sz="1800" b="1" dirty="0">
                <a:solidFill>
                  <a:srgbClr val="0070C0"/>
                </a:solidFill>
              </a:rPr>
              <a:t>Analysis</a:t>
            </a:r>
            <a:r>
              <a:rPr lang="en-US" sz="1800" dirty="0"/>
              <a:t> of ellipsometry data to determine (isotropic or anisotropic) </a:t>
            </a:r>
            <a:r>
              <a:rPr lang="en-US" sz="1800" b="1" dirty="0">
                <a:solidFill>
                  <a:srgbClr val="0070C0"/>
                </a:solidFill>
              </a:rPr>
              <a:t>optical constants</a:t>
            </a:r>
            <a:r>
              <a:rPr lang="en-US" sz="1800" dirty="0"/>
              <a:t>.</a:t>
            </a:r>
          </a:p>
          <a:p>
            <a:pPr marL="342900" indent="-342900">
              <a:buFont typeface="+mj-lt"/>
              <a:buAutoNum type="arabicPeriod"/>
            </a:pPr>
            <a:r>
              <a:rPr lang="en-US" sz="1800" dirty="0"/>
              <a:t>Ellipsometry as a </a:t>
            </a:r>
            <a:r>
              <a:rPr lang="en-US" sz="1800" b="1" dirty="0">
                <a:solidFill>
                  <a:srgbClr val="0070C0"/>
                </a:solidFill>
              </a:rPr>
              <a:t>non-destructive characterization </a:t>
            </a:r>
            <a:r>
              <a:rPr lang="en-US" sz="1800" dirty="0"/>
              <a:t>tool: How thick is my film?</a:t>
            </a:r>
          </a:p>
          <a:p>
            <a:pPr marL="342900" indent="-342900">
              <a:buFont typeface="+mj-lt"/>
              <a:buAutoNum type="arabicPeriod"/>
            </a:pPr>
            <a:endParaRPr lang="en-US" sz="1800" dirty="0"/>
          </a:p>
          <a:p>
            <a:pPr marL="342900" indent="-342900">
              <a:buFont typeface="+mj-lt"/>
              <a:buAutoNum type="arabicPeriod"/>
            </a:pPr>
            <a:endParaRPr lang="en-US" sz="1800" dirty="0"/>
          </a:p>
          <a:p>
            <a:pPr marL="342900" indent="-342900">
              <a:buFont typeface="+mj-lt"/>
              <a:buAutoNum type="arabicPeriod"/>
            </a:pPr>
            <a:r>
              <a:rPr lang="en-US" sz="1800" b="1" u="sng" dirty="0">
                <a:solidFill>
                  <a:srgbClr val="0070C0"/>
                </a:solidFill>
              </a:rPr>
              <a:t>Fundamental mechanisms of light-matter interactions.</a:t>
            </a:r>
          </a:p>
          <a:p>
            <a:endParaRPr lang="en-US" sz="1800" dirty="0"/>
          </a:p>
          <a:p>
            <a:r>
              <a:rPr lang="en-US" sz="2400" b="1" dirty="0">
                <a:solidFill>
                  <a:srgbClr val="0070C0"/>
                </a:solidFill>
              </a:rPr>
              <a:t>What can the dielectric function tell us about a material?</a:t>
            </a:r>
          </a:p>
          <a:p>
            <a:pPr marL="214313" indent="-214313">
              <a:buFont typeface="Arial" panose="020B0604020202020204" pitchFamily="34" charset="0"/>
              <a:buChar char="•"/>
            </a:pPr>
            <a:endParaRPr lang="en-US" sz="1013" dirty="0"/>
          </a:p>
        </p:txBody>
      </p:sp>
      <p:sp>
        <p:nvSpPr>
          <p:cNvPr id="7" name="TextBox 6">
            <a:extLst>
              <a:ext uri="{FF2B5EF4-FFF2-40B4-BE49-F238E27FC236}">
                <a16:creationId xmlns:a16="http://schemas.microsoft.com/office/drawing/2014/main" id="{2651C41E-8590-B6B6-9B59-DAF020E2C5D1}"/>
              </a:ext>
            </a:extLst>
          </p:cNvPr>
          <p:cNvSpPr txBox="1"/>
          <p:nvPr/>
        </p:nvSpPr>
        <p:spPr>
          <a:xfrm>
            <a:off x="124028" y="663913"/>
            <a:ext cx="8900809" cy="646331"/>
          </a:xfrm>
          <a:prstGeom prst="rect">
            <a:avLst/>
          </a:prstGeom>
          <a:noFill/>
        </p:spPr>
        <p:txBody>
          <a:bodyPr wrap="square" rtlCol="0">
            <a:spAutoFit/>
          </a:bodyPr>
          <a:lstStyle/>
          <a:p>
            <a:r>
              <a:rPr lang="en-US" sz="1800" dirty="0">
                <a:solidFill>
                  <a:srgbClr val="00B050"/>
                </a:solidFill>
              </a:rPr>
              <a:t>1993 (Paris)</a:t>
            </a:r>
            <a:r>
              <a:rPr lang="en-US" sz="1800" dirty="0"/>
              <a:t>, </a:t>
            </a:r>
            <a:r>
              <a:rPr lang="en-US" sz="1800" dirty="0">
                <a:solidFill>
                  <a:srgbClr val="00B050"/>
                </a:solidFill>
              </a:rPr>
              <a:t>1997 (Charleston, SC, USA)</a:t>
            </a:r>
            <a:r>
              <a:rPr lang="en-US" sz="1800" dirty="0"/>
              <a:t>, </a:t>
            </a:r>
            <a:r>
              <a:rPr lang="en-US" sz="1800" dirty="0">
                <a:solidFill>
                  <a:srgbClr val="00B050"/>
                </a:solidFill>
              </a:rPr>
              <a:t>2003 (Vienna)</a:t>
            </a:r>
            <a:r>
              <a:rPr lang="en-US" sz="1800" dirty="0"/>
              <a:t>, </a:t>
            </a:r>
            <a:r>
              <a:rPr lang="en-US" sz="1800" strike="sngStrike" dirty="0">
                <a:solidFill>
                  <a:srgbClr val="FF0000"/>
                </a:solidFill>
              </a:rPr>
              <a:t>2007 (Stockholm)</a:t>
            </a:r>
            <a:r>
              <a:rPr lang="en-US" sz="1800" dirty="0"/>
              <a:t>, </a:t>
            </a:r>
            <a:r>
              <a:rPr lang="en-US" sz="1800" dirty="0">
                <a:solidFill>
                  <a:srgbClr val="00B050"/>
                </a:solidFill>
              </a:rPr>
              <a:t>2010 (Albany)</a:t>
            </a:r>
            <a:r>
              <a:rPr lang="en-US" sz="1800" dirty="0"/>
              <a:t>, </a:t>
            </a:r>
            <a:r>
              <a:rPr lang="en-US" sz="1800" dirty="0">
                <a:solidFill>
                  <a:srgbClr val="00B050"/>
                </a:solidFill>
              </a:rPr>
              <a:t>2013 (Kyoto)</a:t>
            </a:r>
            <a:r>
              <a:rPr lang="en-US" sz="1800" dirty="0"/>
              <a:t>, </a:t>
            </a:r>
            <a:r>
              <a:rPr lang="en-US" sz="1800" dirty="0">
                <a:solidFill>
                  <a:srgbClr val="00B050"/>
                </a:solidFill>
              </a:rPr>
              <a:t>2016 (Berlin)</a:t>
            </a:r>
            <a:r>
              <a:rPr lang="en-US" sz="1800" dirty="0"/>
              <a:t>, </a:t>
            </a:r>
            <a:r>
              <a:rPr lang="en-US" sz="1800" dirty="0">
                <a:solidFill>
                  <a:srgbClr val="00B050"/>
                </a:solidFill>
              </a:rPr>
              <a:t>2019 (Barcelona)</a:t>
            </a:r>
            <a:r>
              <a:rPr lang="en-US" sz="1800" dirty="0"/>
              <a:t>, </a:t>
            </a:r>
            <a:r>
              <a:rPr lang="en-US" sz="1800" strike="sngStrike" dirty="0">
                <a:solidFill>
                  <a:srgbClr val="FF0000"/>
                </a:solidFill>
              </a:rPr>
              <a:t>2022 (Beijing)</a:t>
            </a:r>
            <a:r>
              <a:rPr lang="en-US" sz="1800" dirty="0"/>
              <a:t>, </a:t>
            </a:r>
            <a:r>
              <a:rPr lang="en-US" sz="1800" dirty="0">
                <a:solidFill>
                  <a:srgbClr val="00B050"/>
                </a:solidFill>
              </a:rPr>
              <a:t>2025 (Boulder, CO, USA)</a:t>
            </a:r>
          </a:p>
        </p:txBody>
      </p:sp>
      <p:sp>
        <p:nvSpPr>
          <p:cNvPr id="5" name="TextBox 4">
            <a:extLst>
              <a:ext uri="{FF2B5EF4-FFF2-40B4-BE49-F238E27FC236}">
                <a16:creationId xmlns:a16="http://schemas.microsoft.com/office/drawing/2014/main" id="{0E701321-9ADF-7AA4-7B15-B0A2A526E824}"/>
              </a:ext>
            </a:extLst>
          </p:cNvPr>
          <p:cNvSpPr txBox="1"/>
          <p:nvPr/>
        </p:nvSpPr>
        <p:spPr>
          <a:xfrm>
            <a:off x="1727199" y="2571750"/>
            <a:ext cx="6930571" cy="261610"/>
          </a:xfrm>
          <a:prstGeom prst="rect">
            <a:avLst/>
          </a:prstGeom>
          <a:solidFill>
            <a:srgbClr val="FFFF00"/>
          </a:solidFill>
        </p:spPr>
        <p:txBody>
          <a:bodyPr wrap="square" rtlCol="0">
            <a:spAutoFit/>
          </a:bodyPr>
          <a:lstStyle/>
          <a:p>
            <a:r>
              <a:rPr lang="en-US" sz="1100" dirty="0"/>
              <a:t>S. Zollner in </a:t>
            </a:r>
            <a:r>
              <a:rPr lang="en-US" sz="1100" i="1" dirty="0"/>
              <a:t>Ellipsometry at the Nanoscale</a:t>
            </a:r>
            <a:r>
              <a:rPr lang="en-US" sz="1100" dirty="0"/>
              <a:t> ed. by M. </a:t>
            </a:r>
            <a:r>
              <a:rPr lang="en-US" sz="1100" dirty="0" err="1"/>
              <a:t>Losurdo</a:t>
            </a:r>
            <a:r>
              <a:rPr lang="en-US" sz="1100" dirty="0"/>
              <a:t> and K. Hingerl (Springer, Heidelberg, 2013), p. 607-627.</a:t>
            </a:r>
          </a:p>
        </p:txBody>
      </p:sp>
      <p:sp>
        <p:nvSpPr>
          <p:cNvPr id="9" name="TextBox 8">
            <a:extLst>
              <a:ext uri="{FF2B5EF4-FFF2-40B4-BE49-F238E27FC236}">
                <a16:creationId xmlns:a16="http://schemas.microsoft.com/office/drawing/2014/main" id="{1B33D85C-CC8D-6182-A13A-7CB10F7D3AE9}"/>
              </a:ext>
            </a:extLst>
          </p:cNvPr>
          <p:cNvSpPr txBox="1"/>
          <p:nvPr/>
        </p:nvSpPr>
        <p:spPr>
          <a:xfrm>
            <a:off x="4231533" y="4725285"/>
            <a:ext cx="2363147" cy="248209"/>
          </a:xfrm>
          <a:prstGeom prst="rect">
            <a:avLst/>
          </a:prstGeom>
          <a:noFill/>
        </p:spPr>
        <p:txBody>
          <a:bodyPr wrap="none" rtlCol="0">
            <a:spAutoFit/>
          </a:bodyPr>
          <a:lstStyle/>
          <a:p>
            <a:r>
              <a:rPr lang="en-US" sz="1013" dirty="0">
                <a:solidFill>
                  <a:schemeClr val="bg1"/>
                </a:solidFill>
              </a:rPr>
              <a:t>Stefan Zollner, ICSE-10 2025, Boulder, CO</a:t>
            </a:r>
          </a:p>
        </p:txBody>
      </p:sp>
    </p:spTree>
    <p:extLst>
      <p:ext uri="{BB962C8B-B14F-4D97-AF65-F5344CB8AC3E}">
        <p14:creationId xmlns:p14="http://schemas.microsoft.com/office/powerpoint/2010/main" val="1934978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CE356-7B19-74E9-47FE-B709A6AEC1F0}"/>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0EFD046-221F-2362-0D3B-E93384A299D4}"/>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F9A85F8-5F0D-74DB-931B-78FD0A9F5B60}"/>
              </a:ext>
            </a:extLst>
          </p:cNvPr>
          <p:cNvSpPr>
            <a:spLocks noGrp="1"/>
          </p:cNvSpPr>
          <p:nvPr>
            <p:ph type="title"/>
          </p:nvPr>
        </p:nvSpPr>
        <p:spPr>
          <a:xfrm>
            <a:off x="0" y="7375"/>
            <a:ext cx="9144000" cy="474146"/>
          </a:xfrm>
        </p:spPr>
        <p:txBody>
          <a:bodyPr>
            <a:noAutofit/>
          </a:bodyPr>
          <a:lstStyle/>
          <a:p>
            <a:pPr algn="ctr"/>
            <a:r>
              <a:rPr lang="en-US" sz="2800" dirty="0"/>
              <a:t>Electromagnetic Spectrum</a:t>
            </a:r>
          </a:p>
        </p:txBody>
      </p:sp>
      <p:sp>
        <p:nvSpPr>
          <p:cNvPr id="2" name="Slide Number Placeholder 1">
            <a:extLst>
              <a:ext uri="{FF2B5EF4-FFF2-40B4-BE49-F238E27FC236}">
                <a16:creationId xmlns:a16="http://schemas.microsoft.com/office/drawing/2014/main" id="{BF1CBE5F-FFBF-9B9B-EEAD-AEDC1E7A5B4F}"/>
              </a:ext>
            </a:extLst>
          </p:cNvPr>
          <p:cNvSpPr>
            <a:spLocks noGrp="1"/>
          </p:cNvSpPr>
          <p:nvPr>
            <p:ph type="sldNum" sz="quarter" idx="4"/>
          </p:nvPr>
        </p:nvSpPr>
        <p:spPr/>
        <p:txBody>
          <a:bodyPr/>
          <a:lstStyle/>
          <a:p>
            <a:fld id="{76B34050-BECC-48C9-9AC3-879728755A1B}" type="slidenum">
              <a:rPr lang="en-US" smtClean="0"/>
              <a:pPr/>
              <a:t>5</a:t>
            </a:fld>
            <a:endParaRPr lang="en-US" dirty="0"/>
          </a:p>
        </p:txBody>
      </p:sp>
      <p:sp>
        <p:nvSpPr>
          <p:cNvPr id="6" name="TextBox 5">
            <a:extLst>
              <a:ext uri="{FF2B5EF4-FFF2-40B4-BE49-F238E27FC236}">
                <a16:creationId xmlns:a16="http://schemas.microsoft.com/office/drawing/2014/main" id="{F9C2E7F9-9A62-3595-EFC0-4488B997CF87}"/>
              </a:ext>
            </a:extLst>
          </p:cNvPr>
          <p:cNvSpPr txBox="1"/>
          <p:nvPr/>
        </p:nvSpPr>
        <p:spPr>
          <a:xfrm>
            <a:off x="39643" y="2900749"/>
            <a:ext cx="8988359" cy="1408078"/>
          </a:xfrm>
          <a:prstGeom prst="rect">
            <a:avLst/>
          </a:prstGeom>
          <a:noFill/>
        </p:spPr>
        <p:txBody>
          <a:bodyPr wrap="square" rtlCol="0">
            <a:spAutoFit/>
          </a:bodyPr>
          <a:lstStyle/>
          <a:p>
            <a:r>
              <a:rPr lang="en-US" sz="1500" b="1" u="sng" dirty="0">
                <a:solidFill>
                  <a:srgbClr val="FF0000"/>
                </a:solidFill>
                <a:latin typeface="Arial" panose="020B0604020202020204" pitchFamily="34" charset="0"/>
                <a:cs typeface="Arial" panose="020B0604020202020204" pitchFamily="34" charset="0"/>
              </a:rPr>
              <a:t>Infrared</a:t>
            </a:r>
            <a:r>
              <a:rPr lang="en-US" sz="1500" b="1" dirty="0">
                <a:solidFill>
                  <a:srgbClr val="FF0000"/>
                </a:solidFill>
                <a:latin typeface="Arial" panose="020B0604020202020204" pitchFamily="34" charset="0"/>
                <a:cs typeface="Arial" panose="020B0604020202020204" pitchFamily="34" charset="0"/>
              </a:rPr>
              <a:t>: </a:t>
            </a:r>
          </a:p>
          <a:p>
            <a:r>
              <a:rPr lang="en-US" sz="1500" dirty="0">
                <a:latin typeface="Arial" panose="020B0604020202020204" pitchFamily="34" charset="0"/>
                <a:cs typeface="Arial" panose="020B0604020202020204" pitchFamily="34" charset="0"/>
              </a:rPr>
              <a:t>Lattice vibrations (phonons), free carriers (Drude response)</a:t>
            </a:r>
          </a:p>
          <a:p>
            <a:r>
              <a:rPr lang="en-US" sz="1500" b="1" u="sng" dirty="0">
                <a:solidFill>
                  <a:srgbClr val="FF0000"/>
                </a:solidFill>
                <a:latin typeface="Arial" panose="020B0604020202020204" pitchFamily="34" charset="0"/>
                <a:cs typeface="Arial" panose="020B0604020202020204" pitchFamily="34" charset="0"/>
              </a:rPr>
              <a:t>Visible and UV</a:t>
            </a:r>
            <a:r>
              <a:rPr lang="en-US" sz="1500" b="1" dirty="0">
                <a:solidFill>
                  <a:srgbClr val="FF0000"/>
                </a:solidFill>
                <a:latin typeface="Arial" panose="020B0604020202020204" pitchFamily="34" charset="0"/>
                <a:cs typeface="Arial" panose="020B0604020202020204" pitchFamily="34" charset="0"/>
              </a:rPr>
              <a:t>: </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Valence electrons, electronic band structure (electrons, holes, interband transitions, critical points)</a:t>
            </a:r>
          </a:p>
          <a:p>
            <a:endParaRPr lang="en-US" sz="105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X-rays: Core electrons; Gamma-rays: Nuclear processes</a:t>
            </a:r>
          </a:p>
        </p:txBody>
      </p:sp>
      <p:pic>
        <p:nvPicPr>
          <p:cNvPr id="8" name="Picture 7" descr="A diagram of a spectrum&#10;&#10;AI-generated content may be incorrect.">
            <a:extLst>
              <a:ext uri="{FF2B5EF4-FFF2-40B4-BE49-F238E27FC236}">
                <a16:creationId xmlns:a16="http://schemas.microsoft.com/office/drawing/2014/main" id="{746A0015-4775-70B2-2273-3E140F2DF84F}"/>
              </a:ext>
            </a:extLst>
          </p:cNvPr>
          <p:cNvPicPr>
            <a:picLocks noChangeAspect="1"/>
          </p:cNvPicPr>
          <p:nvPr/>
        </p:nvPicPr>
        <p:blipFill>
          <a:blip r:embed="rId3"/>
          <a:stretch>
            <a:fillRect/>
          </a:stretch>
        </p:blipFill>
        <p:spPr>
          <a:xfrm>
            <a:off x="1227991" y="472105"/>
            <a:ext cx="5024588" cy="2688940"/>
          </a:xfrm>
          <a:prstGeom prst="rect">
            <a:avLst/>
          </a:prstGeom>
        </p:spPr>
      </p:pic>
      <p:sp>
        <p:nvSpPr>
          <p:cNvPr id="9" name="TextBox 8">
            <a:extLst>
              <a:ext uri="{FF2B5EF4-FFF2-40B4-BE49-F238E27FC236}">
                <a16:creationId xmlns:a16="http://schemas.microsoft.com/office/drawing/2014/main" id="{14664057-AC3B-62BC-6FFC-1E3DC1A3169E}"/>
              </a:ext>
            </a:extLst>
          </p:cNvPr>
          <p:cNvSpPr txBox="1"/>
          <p:nvPr/>
        </p:nvSpPr>
        <p:spPr>
          <a:xfrm>
            <a:off x="4231533" y="4725285"/>
            <a:ext cx="2363147" cy="248209"/>
          </a:xfrm>
          <a:prstGeom prst="rect">
            <a:avLst/>
          </a:prstGeom>
          <a:noFill/>
        </p:spPr>
        <p:txBody>
          <a:bodyPr wrap="none" rtlCol="0">
            <a:spAutoFit/>
          </a:bodyPr>
          <a:lstStyle/>
          <a:p>
            <a:r>
              <a:rPr lang="en-US" sz="1013" dirty="0">
                <a:solidFill>
                  <a:schemeClr val="bg1"/>
                </a:solidFill>
              </a:rPr>
              <a:t>Stefan Zollner, ICSE-10 2025, Boulder, CO</a:t>
            </a:r>
          </a:p>
        </p:txBody>
      </p:sp>
      <p:sp>
        <p:nvSpPr>
          <p:cNvPr id="5" name="TextBox 4">
            <a:extLst>
              <a:ext uri="{FF2B5EF4-FFF2-40B4-BE49-F238E27FC236}">
                <a16:creationId xmlns:a16="http://schemas.microsoft.com/office/drawing/2014/main" id="{E4993D6A-CCED-3ACF-0C8B-70D06327A2F1}"/>
              </a:ext>
            </a:extLst>
          </p:cNvPr>
          <p:cNvSpPr txBox="1"/>
          <p:nvPr/>
        </p:nvSpPr>
        <p:spPr>
          <a:xfrm>
            <a:off x="6413263" y="1260613"/>
            <a:ext cx="2570052" cy="1077218"/>
          </a:xfrm>
          <a:prstGeom prst="rect">
            <a:avLst/>
          </a:prstGeom>
          <a:solidFill>
            <a:srgbClr val="FFFF00"/>
          </a:solidFill>
        </p:spPr>
        <p:txBody>
          <a:bodyPr wrap="square" rtlCol="0">
            <a:spAutoFit/>
          </a:bodyPr>
          <a:lstStyle/>
          <a:p>
            <a:r>
              <a:rPr lang="en-US" sz="1600" dirty="0">
                <a:latin typeface="Arial" panose="020B0604020202020204" pitchFamily="34" charset="0"/>
                <a:cs typeface="Arial" panose="020B0604020202020204" pitchFamily="34" charset="0"/>
              </a:rPr>
              <a:t>An electromagnetic wave interacts with positive and negative charges through the Coulomb force. </a:t>
            </a:r>
          </a:p>
        </p:txBody>
      </p:sp>
    </p:spTree>
    <p:extLst>
      <p:ext uri="{BB962C8B-B14F-4D97-AF65-F5344CB8AC3E}">
        <p14:creationId xmlns:p14="http://schemas.microsoft.com/office/powerpoint/2010/main" val="4276764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85BAB-FC57-B7D7-4B58-17E973302C0C}"/>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7602AE7-A82C-FD31-7832-D201D1D5F19E}"/>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D887A6A3-5AB2-7BAD-FEF5-5055ADA253C9}"/>
              </a:ext>
            </a:extLst>
          </p:cNvPr>
          <p:cNvSpPr>
            <a:spLocks noGrp="1"/>
          </p:cNvSpPr>
          <p:nvPr>
            <p:ph type="title"/>
          </p:nvPr>
        </p:nvSpPr>
        <p:spPr>
          <a:xfrm>
            <a:off x="0" y="7375"/>
            <a:ext cx="9144000" cy="474146"/>
          </a:xfrm>
        </p:spPr>
        <p:txBody>
          <a:bodyPr>
            <a:noAutofit/>
          </a:bodyPr>
          <a:lstStyle/>
          <a:p>
            <a:pPr algn="ctr"/>
            <a:r>
              <a:rPr kumimoji="0" lang="en-US" sz="2800" b="1" i="0" u="none" strike="noStrike" kern="0" cap="none" spc="0" normalizeH="0" baseline="0" noProof="0" dirty="0">
                <a:ln>
                  <a:noFill/>
                </a:ln>
                <a:solidFill>
                  <a:srgbClr val="882345"/>
                </a:solidFill>
                <a:effectLst/>
                <a:uLnTx/>
                <a:uFillTx/>
              </a:rPr>
              <a:t>Outline: Infrared Response of Crystalline Solids</a:t>
            </a:r>
            <a:endParaRPr lang="en-US" sz="2400" dirty="0"/>
          </a:p>
        </p:txBody>
      </p:sp>
      <p:sp>
        <p:nvSpPr>
          <p:cNvPr id="2" name="Slide Number Placeholder 1">
            <a:extLst>
              <a:ext uri="{FF2B5EF4-FFF2-40B4-BE49-F238E27FC236}">
                <a16:creationId xmlns:a16="http://schemas.microsoft.com/office/drawing/2014/main" id="{57CC2DAA-A09D-875B-08EF-3371AA454E1B}"/>
              </a:ext>
            </a:extLst>
          </p:cNvPr>
          <p:cNvSpPr>
            <a:spLocks noGrp="1"/>
          </p:cNvSpPr>
          <p:nvPr>
            <p:ph type="sldNum" sz="quarter" idx="4"/>
          </p:nvPr>
        </p:nvSpPr>
        <p:spPr/>
        <p:txBody>
          <a:bodyPr/>
          <a:lstStyle/>
          <a:p>
            <a:fld id="{76B34050-BECC-48C9-9AC3-879728755A1B}" type="slidenum">
              <a:rPr lang="en-US" smtClean="0"/>
              <a:pPr/>
              <a:t>6</a:t>
            </a:fld>
            <a:endParaRPr lang="en-US" dirty="0"/>
          </a:p>
        </p:txBody>
      </p:sp>
      <p:sp>
        <p:nvSpPr>
          <p:cNvPr id="6" name="TextBox 5">
            <a:extLst>
              <a:ext uri="{FF2B5EF4-FFF2-40B4-BE49-F238E27FC236}">
                <a16:creationId xmlns:a16="http://schemas.microsoft.com/office/drawing/2014/main" id="{E80A9982-CC34-63EF-7316-5BA3CD7AECE3}"/>
              </a:ext>
            </a:extLst>
          </p:cNvPr>
          <p:cNvSpPr txBox="1"/>
          <p:nvPr/>
        </p:nvSpPr>
        <p:spPr>
          <a:xfrm>
            <a:off x="139313" y="503679"/>
            <a:ext cx="7356886" cy="3785652"/>
          </a:xfrm>
          <a:prstGeom prst="rect">
            <a:avLst/>
          </a:prstGeom>
          <a:noFill/>
        </p:spPr>
        <p:txBody>
          <a:bodyPr wrap="none" rtlCol="0">
            <a:spAutoFit/>
          </a:bodyPr>
          <a:lstStyle/>
          <a:p>
            <a:pPr marL="342900" indent="-342900">
              <a:buFont typeface="Arial" panose="020B0604020202020204" pitchFamily="34" charset="0"/>
              <a:buChar char="•"/>
            </a:pPr>
            <a:r>
              <a:rPr lang="en-US" sz="2000" dirty="0"/>
              <a:t>Lorentz model for absorption by optical phonons in polar crystals.</a:t>
            </a:r>
          </a:p>
          <a:p>
            <a:pPr marL="685800" lvl="1" indent="-342900">
              <a:buFont typeface="Arial" panose="020B0604020202020204" pitchFamily="34" charset="0"/>
              <a:buChar char="•"/>
            </a:pPr>
            <a:r>
              <a:rPr lang="en-US" sz="2000" dirty="0"/>
              <a:t>Trends with mass and ionicity.</a:t>
            </a:r>
          </a:p>
          <a:p>
            <a:pPr marL="342900" indent="-342900">
              <a:buFont typeface="Arial" panose="020B0604020202020204" pitchFamily="34" charset="0"/>
              <a:buChar char="•"/>
            </a:pPr>
            <a:r>
              <a:rPr lang="en-US" sz="2000" dirty="0"/>
              <a:t>Temperature dependence of optical phonon energies: </a:t>
            </a:r>
          </a:p>
          <a:p>
            <a:pPr marL="685800" lvl="1" indent="-342900">
              <a:buFont typeface="Arial" panose="020B0604020202020204" pitchFamily="34" charset="0"/>
              <a:buChar char="•"/>
            </a:pPr>
            <a:r>
              <a:rPr lang="en-US" sz="2000" dirty="0"/>
              <a:t>Anharmonic decay of optical phonons.</a:t>
            </a:r>
          </a:p>
          <a:p>
            <a:pPr marL="685800" lvl="1" indent="-342900">
              <a:buFont typeface="Arial" panose="020B0604020202020204" pitchFamily="34" charset="0"/>
              <a:buChar char="•"/>
            </a:pPr>
            <a:r>
              <a:rPr lang="en-US" sz="2000" dirty="0"/>
              <a:t>Two-phonon absorption in </a:t>
            </a:r>
            <a:r>
              <a:rPr lang="en-US" sz="2000" dirty="0" err="1"/>
              <a:t>LiF</a:t>
            </a:r>
            <a:r>
              <a:rPr lang="en-US" sz="2000" dirty="0"/>
              <a:t> and </a:t>
            </a:r>
            <a:r>
              <a:rPr lang="en-US" sz="2000" dirty="0" err="1"/>
              <a:t>NiO</a:t>
            </a:r>
            <a:r>
              <a:rPr lang="en-US" sz="2000" dirty="0"/>
              <a:t>.</a:t>
            </a:r>
          </a:p>
          <a:p>
            <a:pPr marL="342900" indent="-342900">
              <a:buFont typeface="Arial" panose="020B0604020202020204" pitchFamily="34" charset="0"/>
              <a:buChar char="•"/>
            </a:pPr>
            <a:r>
              <a:rPr lang="en-US" sz="2000" dirty="0"/>
              <a:t>Beyond the Lorentz model: Frequency-dependent decay rate</a:t>
            </a:r>
          </a:p>
          <a:p>
            <a:pPr marL="685800" lvl="1" indent="-342900">
              <a:buFont typeface="Arial" panose="020B0604020202020204" pitchFamily="34" charset="0"/>
              <a:buChar char="•"/>
            </a:pPr>
            <a:r>
              <a:rPr lang="en-US" sz="2000" dirty="0"/>
              <a:t>Lowndes model (TO/LO oscillator).</a:t>
            </a:r>
          </a:p>
          <a:p>
            <a:pPr marL="342900" indent="-342900">
              <a:buFont typeface="Arial" panose="020B0604020202020204" pitchFamily="34" charset="0"/>
              <a:buChar char="•"/>
            </a:pPr>
            <a:r>
              <a:rPr lang="en-US" sz="2000" dirty="0"/>
              <a:t>Splitting of optical phonons in uniaxial crystals: </a:t>
            </a:r>
            <a:r>
              <a:rPr lang="en-US" sz="2000" dirty="0" err="1"/>
              <a:t>ZnO</a:t>
            </a:r>
            <a:r>
              <a:rPr lang="en-US" sz="2000" dirty="0"/>
              <a:t>, </a:t>
            </a:r>
            <a:r>
              <a:rPr lang="en-US" sz="2000" dirty="0" err="1"/>
              <a:t>SiC</a:t>
            </a:r>
            <a:r>
              <a:rPr lang="en-US" sz="2000" dirty="0"/>
              <a:t>, </a:t>
            </a:r>
            <a:r>
              <a:rPr lang="en-US" sz="2000" dirty="0" err="1"/>
              <a:t>NiO</a:t>
            </a:r>
            <a:endParaRPr lang="en-US" sz="2000" dirty="0"/>
          </a:p>
          <a:p>
            <a:pPr marL="342900" indent="-342900">
              <a:buFont typeface="Arial" panose="020B0604020202020204" pitchFamily="34" charset="0"/>
              <a:buChar char="•"/>
            </a:pPr>
            <a:r>
              <a:rPr lang="en-US" sz="2000" dirty="0"/>
              <a:t>Multimode behavior in GaAs</a:t>
            </a:r>
            <a:r>
              <a:rPr lang="en-US" sz="2000" baseline="-25000" dirty="0"/>
              <a:t>1-x</a:t>
            </a:r>
            <a:r>
              <a:rPr lang="en-US" sz="2000" dirty="0"/>
              <a:t>P</a:t>
            </a:r>
            <a:r>
              <a:rPr lang="en-US" sz="2000" baseline="-25000" dirty="0"/>
              <a:t>x</a:t>
            </a:r>
            <a:r>
              <a:rPr lang="en-US" sz="2000" dirty="0"/>
              <a:t> alloys</a:t>
            </a:r>
          </a:p>
          <a:p>
            <a:pPr marL="342900" indent="-342900">
              <a:buFont typeface="Arial" panose="020B0604020202020204" pitchFamily="34" charset="0"/>
              <a:buChar char="•"/>
            </a:pPr>
            <a:r>
              <a:rPr lang="en-US" sz="2000" dirty="0" err="1"/>
              <a:t>Berreman</a:t>
            </a:r>
            <a:r>
              <a:rPr lang="en-US" sz="2000" dirty="0"/>
              <a:t> effect at LO energy: Insulator on metal (</a:t>
            </a:r>
            <a:r>
              <a:rPr lang="en-US" sz="2000" dirty="0" err="1"/>
              <a:t>LiF</a:t>
            </a:r>
            <a:r>
              <a:rPr lang="en-US" sz="2000" dirty="0"/>
              <a:t> on Ag)</a:t>
            </a:r>
          </a:p>
          <a:p>
            <a:pPr marL="342900" indent="-342900">
              <a:buFont typeface="Arial" panose="020B0604020202020204" pitchFamily="34" charset="0"/>
              <a:buChar char="•"/>
            </a:pPr>
            <a:r>
              <a:rPr lang="en-US" sz="2000" dirty="0"/>
              <a:t>Drude model for free carrier absorption: Ni and Au</a:t>
            </a:r>
          </a:p>
          <a:p>
            <a:pPr marL="342900" indent="-342900">
              <a:buFont typeface="Arial" panose="020B0604020202020204" pitchFamily="34" charset="0"/>
              <a:buChar char="•"/>
            </a:pPr>
            <a:r>
              <a:rPr lang="en-US" sz="2000" dirty="0"/>
              <a:t>Plasmon-phonon coupling. </a:t>
            </a:r>
          </a:p>
        </p:txBody>
      </p:sp>
    </p:spTree>
    <p:extLst>
      <p:ext uri="{BB962C8B-B14F-4D97-AF65-F5344CB8AC3E}">
        <p14:creationId xmlns:p14="http://schemas.microsoft.com/office/powerpoint/2010/main" val="2096767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EAE46-0E2A-BD64-39CE-2F58C2B53A10}"/>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DB0A528-2D1D-B18D-8523-1B792BAB7FAB}"/>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E8C5B6C-846A-148A-E35F-2A99DBC374F8}"/>
              </a:ext>
            </a:extLst>
          </p:cNvPr>
          <p:cNvSpPr>
            <a:spLocks noGrp="1"/>
          </p:cNvSpPr>
          <p:nvPr>
            <p:ph type="sldNum" sz="quarter" idx="4"/>
          </p:nvPr>
        </p:nvSpPr>
        <p:spPr>
          <a:xfrm>
            <a:off x="8027759" y="4767263"/>
            <a:ext cx="975179" cy="273844"/>
          </a:xfrm>
        </p:spPr>
        <p:txBody>
          <a:bodyPr/>
          <a:lstStyle/>
          <a:p>
            <a:fld id="{76B34050-BECC-48C9-9AC3-879728755A1B}" type="slidenum">
              <a:rPr lang="en-US" smtClean="0"/>
              <a:pPr/>
              <a:t>7</a:t>
            </a:fld>
            <a:endParaRPr lang="en-US" dirty="0"/>
          </a:p>
        </p:txBody>
      </p:sp>
      <p:pic>
        <p:nvPicPr>
          <p:cNvPr id="41" name="Picture 40" descr="C:\NMSU\tex\wave\Lorentz.jpg">
            <a:extLst>
              <a:ext uri="{FF2B5EF4-FFF2-40B4-BE49-F238E27FC236}">
                <a16:creationId xmlns:a16="http://schemas.microsoft.com/office/drawing/2014/main" id="{A41832D0-886B-B310-57A4-68EED6F45CC3}"/>
              </a:ext>
            </a:extLst>
          </p:cNvPr>
          <p:cNvPicPr>
            <a:picLocks noChangeAspect="1" noChangeArrowheads="1"/>
          </p:cNvPicPr>
          <p:nvPr/>
        </p:nvPicPr>
        <p:blipFill rotWithShape="1">
          <a:blip r:embed="rId3" cstate="print"/>
          <a:srcRect l="3668" t="5537" r="3668"/>
          <a:stretch/>
        </p:blipFill>
        <p:spPr bwMode="auto">
          <a:xfrm>
            <a:off x="3125972" y="393600"/>
            <a:ext cx="2892056" cy="1782977"/>
          </a:xfrm>
          <a:prstGeom prst="rect">
            <a:avLst/>
          </a:prstGeom>
          <a:noFill/>
        </p:spPr>
      </p:pic>
      <mc:AlternateContent xmlns:mc="http://schemas.openxmlformats.org/markup-compatibility/2006" xmlns:a14="http://schemas.microsoft.com/office/drawing/2010/main">
        <mc:Choice Requires="a14">
          <p:sp>
            <p:nvSpPr>
              <p:cNvPr id="42" name="Content Placeholder 5">
                <a:extLst>
                  <a:ext uri="{FF2B5EF4-FFF2-40B4-BE49-F238E27FC236}">
                    <a16:creationId xmlns:a16="http://schemas.microsoft.com/office/drawing/2014/main" id="{7797378C-B9C0-F593-6086-1A7E92594463}"/>
                  </a:ext>
                </a:extLst>
              </p:cNvPr>
              <p:cNvSpPr txBox="1"/>
              <p:nvPr/>
            </p:nvSpPr>
            <p:spPr bwMode="auto">
              <a:xfrm>
                <a:off x="4905160" y="834873"/>
                <a:ext cx="2521131" cy="406400"/>
              </a:xfrm>
              <a:prstGeom prst="rect">
                <a:avLst/>
              </a:prstGeom>
              <a:noFill/>
            </p:spPr>
            <p:txBody>
              <a:bodyPr>
                <a:noAutofit/>
              </a:bodyPr>
              <a:lstStyle/>
              <a:p>
                <a:pPr defTabSz="914400" eaLnBrk="0" fontAlgn="base" hangingPunct="0">
                  <a:spcBef>
                    <a:spcPct val="0"/>
                  </a:spcBef>
                  <a:spcAft>
                    <a:spcPct val="0"/>
                  </a:spcAft>
                </a:pPr>
                <a14:m>
                  <m:oMathPara xmlns:m="http://schemas.openxmlformats.org/officeDocument/2006/math">
                    <m:oMathParaPr>
                      <m:jc m:val="left"/>
                    </m:oMathParaPr>
                    <m:oMath xmlns:m="http://schemas.openxmlformats.org/officeDocument/2006/math">
                      <m:r>
                        <a:rPr lang="en-US" sz="2000" i="1" smtClean="0">
                          <a:solidFill>
                            <a:srgbClr val="000000"/>
                          </a:solidFill>
                          <a:latin typeface="Cambria Math" panose="02040503050406030204" pitchFamily="18" charset="0"/>
                          <a:sym typeface="Arial"/>
                        </a:rPr>
                        <m:t>𝐸</m:t>
                      </m:r>
                      <m:d>
                        <m:dPr>
                          <m:ctrlPr>
                            <a:rPr lang="en-US" sz="2000" i="1">
                              <a:solidFill>
                                <a:srgbClr val="000000"/>
                              </a:solidFill>
                              <a:latin typeface="Cambria Math" panose="02040503050406030204" pitchFamily="18" charset="0"/>
                              <a:sym typeface="Arial"/>
                            </a:rPr>
                          </m:ctrlPr>
                        </m:dPr>
                        <m:e>
                          <m:r>
                            <a:rPr lang="en-US" sz="2000" i="1">
                              <a:solidFill>
                                <a:srgbClr val="000000"/>
                              </a:solidFill>
                              <a:latin typeface="Cambria Math" panose="02040503050406030204" pitchFamily="18" charset="0"/>
                              <a:sym typeface="Arial"/>
                            </a:rPr>
                            <m:t>𝑡</m:t>
                          </m:r>
                        </m:e>
                      </m:d>
                      <m:r>
                        <a:rPr lang="en-US" sz="2000" i="1">
                          <a:solidFill>
                            <a:srgbClr val="000000"/>
                          </a:solidFill>
                          <a:latin typeface="Cambria Math" panose="02040503050406030204" pitchFamily="18" charset="0"/>
                          <a:sym typeface="Arial"/>
                        </a:rPr>
                        <m:t>=</m:t>
                      </m:r>
                      <m:sSub>
                        <m:sSubPr>
                          <m:ctrlPr>
                            <a:rPr lang="en-US" sz="2000" i="1">
                              <a:solidFill>
                                <a:srgbClr val="000000"/>
                              </a:solidFill>
                              <a:latin typeface="Cambria Math" panose="02040503050406030204" pitchFamily="18" charset="0"/>
                              <a:sym typeface="Arial"/>
                            </a:rPr>
                          </m:ctrlPr>
                        </m:sSubPr>
                        <m:e>
                          <m:r>
                            <a:rPr lang="en-US" sz="2000" i="1">
                              <a:solidFill>
                                <a:srgbClr val="000000"/>
                              </a:solidFill>
                              <a:latin typeface="Cambria Math" panose="02040503050406030204" pitchFamily="18" charset="0"/>
                              <a:sym typeface="Arial"/>
                            </a:rPr>
                            <m:t>𝐸</m:t>
                          </m:r>
                        </m:e>
                        <m:sub>
                          <m:r>
                            <a:rPr lang="en-US" sz="2000" i="1">
                              <a:solidFill>
                                <a:srgbClr val="000000"/>
                              </a:solidFill>
                              <a:latin typeface="Cambria Math" panose="02040503050406030204" pitchFamily="18" charset="0"/>
                              <a:sym typeface="Arial"/>
                            </a:rPr>
                            <m:t>0</m:t>
                          </m:r>
                        </m:sub>
                      </m:sSub>
                      <m:func>
                        <m:funcPr>
                          <m:ctrlPr>
                            <a:rPr lang="en-US" sz="2000" i="1">
                              <a:solidFill>
                                <a:srgbClr val="000000"/>
                              </a:solidFill>
                              <a:latin typeface="Cambria Math" panose="02040503050406030204" pitchFamily="18" charset="0"/>
                              <a:sym typeface="Arial"/>
                            </a:rPr>
                          </m:ctrlPr>
                        </m:funcPr>
                        <m:fName>
                          <m:r>
                            <m:rPr>
                              <m:sty m:val="p"/>
                            </m:rPr>
                            <a:rPr lang="en-US" sz="2000">
                              <a:solidFill>
                                <a:srgbClr val="000000"/>
                              </a:solidFill>
                              <a:latin typeface="Cambria Math" panose="02040503050406030204" pitchFamily="18" charset="0"/>
                              <a:sym typeface="Arial"/>
                            </a:rPr>
                            <m:t>exp</m:t>
                          </m:r>
                        </m:fName>
                        <m:e>
                          <m:d>
                            <m:dPr>
                              <m:ctrlPr>
                                <a:rPr lang="en-US" sz="2000" i="1">
                                  <a:solidFill>
                                    <a:srgbClr val="000000"/>
                                  </a:solidFill>
                                  <a:latin typeface="Cambria Math" panose="02040503050406030204" pitchFamily="18" charset="0"/>
                                  <a:sym typeface="Arial"/>
                                </a:rPr>
                              </m:ctrlPr>
                            </m:dPr>
                            <m:e>
                              <m:r>
                                <a:rPr lang="en-US" sz="2000" i="1" smtClean="0">
                                  <a:solidFill>
                                    <a:srgbClr val="000000"/>
                                  </a:solidFill>
                                  <a:latin typeface="Cambria Math" panose="02040503050406030204" pitchFamily="18" charset="0"/>
                                  <a:sym typeface="Arial"/>
                                </a:rPr>
                                <m:t>−</m:t>
                              </m:r>
                              <m:r>
                                <a:rPr lang="en-US" sz="2000" i="1">
                                  <a:solidFill>
                                    <a:srgbClr val="000000"/>
                                  </a:solidFill>
                                  <a:latin typeface="Cambria Math" panose="02040503050406030204" pitchFamily="18" charset="0"/>
                                  <a:sym typeface="Arial"/>
                                </a:rPr>
                                <m:t>𝑖</m:t>
                              </m:r>
                              <m:r>
                                <a:rPr lang="en-US" sz="2000" i="1">
                                  <a:solidFill>
                                    <a:srgbClr val="000000"/>
                                  </a:solidFill>
                                  <a:latin typeface="Cambria Math" panose="02040503050406030204" pitchFamily="18" charset="0"/>
                                  <a:sym typeface="Arial"/>
                                </a:rPr>
                                <m:t>𝜔</m:t>
                              </m:r>
                              <m:r>
                                <a:rPr lang="en-US" sz="2000" i="1">
                                  <a:solidFill>
                                    <a:srgbClr val="000000"/>
                                  </a:solidFill>
                                  <a:latin typeface="Cambria Math" panose="02040503050406030204" pitchFamily="18" charset="0"/>
                                  <a:sym typeface="Arial"/>
                                </a:rPr>
                                <m:t>𝑡</m:t>
                              </m:r>
                            </m:e>
                          </m:d>
                        </m:e>
                      </m:func>
                    </m:oMath>
                  </m:oMathPara>
                </a14:m>
                <a:endParaRPr lang="en-US" sz="2400" dirty="0">
                  <a:solidFill>
                    <a:srgbClr val="882345"/>
                  </a:solidFill>
                  <a:latin typeface="Arial" charset="0"/>
                  <a:ea typeface="ＭＳ Ｐゴシック" pitchFamily="34" charset="-128"/>
                  <a:cs typeface="Arial"/>
                  <a:sym typeface="Arial"/>
                </a:endParaRPr>
              </a:p>
            </p:txBody>
          </p:sp>
        </mc:Choice>
        <mc:Fallback xmlns="">
          <p:sp>
            <p:nvSpPr>
              <p:cNvPr id="42" name="Content Placeholder 5">
                <a:extLst>
                  <a:ext uri="{FF2B5EF4-FFF2-40B4-BE49-F238E27FC236}">
                    <a16:creationId xmlns:a16="http://schemas.microsoft.com/office/drawing/2014/main" id="{7797378C-B9C0-F593-6086-1A7E92594463}"/>
                  </a:ext>
                </a:extLst>
              </p:cNvPr>
              <p:cNvSpPr txBox="1">
                <a:spLocks noRot="1" noChangeAspect="1" noMove="1" noResize="1" noEditPoints="1" noAdjustHandles="1" noChangeArrowheads="1" noChangeShapeType="1" noTextEdit="1"/>
              </p:cNvSpPr>
              <p:nvPr/>
            </p:nvSpPr>
            <p:spPr bwMode="auto">
              <a:xfrm>
                <a:off x="4905160" y="834873"/>
                <a:ext cx="2521131" cy="406400"/>
              </a:xfrm>
              <a:prstGeom prst="rect">
                <a:avLst/>
              </a:prstGeom>
              <a:blipFill>
                <a:blip r:embed="rId4"/>
                <a:stretch>
                  <a:fillRect b="-7463"/>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62AABE90-63D3-6C08-D79A-037C772C70CC}"/>
              </a:ext>
            </a:extLst>
          </p:cNvPr>
          <p:cNvSpPr txBox="1"/>
          <p:nvPr/>
        </p:nvSpPr>
        <p:spPr>
          <a:xfrm>
            <a:off x="3290793" y="1260571"/>
            <a:ext cx="412292" cy="584775"/>
          </a:xfrm>
          <a:prstGeom prst="rect">
            <a:avLst/>
          </a:prstGeom>
          <a:noFill/>
        </p:spPr>
        <p:txBody>
          <a:bodyPr wrap="none" rtlCol="0">
            <a:spAutoFit/>
          </a:bodyPr>
          <a:lstStyle/>
          <a:p>
            <a:pPr defTabSz="914400" eaLnBrk="0" fontAlgn="base" hangingPunct="0">
              <a:spcBef>
                <a:spcPct val="0"/>
              </a:spcBef>
              <a:spcAft>
                <a:spcPct val="0"/>
              </a:spcAft>
            </a:pPr>
            <a:r>
              <a:rPr lang="en-US" sz="3200" dirty="0">
                <a:solidFill>
                  <a:srgbClr val="882345"/>
                </a:solidFill>
                <a:latin typeface="Arial" charset="0"/>
                <a:ea typeface="ＭＳ Ｐゴシック" pitchFamily="34" charset="-128"/>
                <a:cs typeface="Arial"/>
                <a:sym typeface="Arial"/>
              </a:rPr>
              <a:t>q</a:t>
            </a:r>
          </a:p>
        </p:txBody>
      </p:sp>
      <p:sp>
        <p:nvSpPr>
          <p:cNvPr id="44" name="Título 1">
            <a:extLst>
              <a:ext uri="{FF2B5EF4-FFF2-40B4-BE49-F238E27FC236}">
                <a16:creationId xmlns:a16="http://schemas.microsoft.com/office/drawing/2014/main" id="{1498A34F-E3D8-0102-EBD6-AE345C8551B1}"/>
              </a:ext>
            </a:extLst>
          </p:cNvPr>
          <p:cNvSpPr txBox="1">
            <a:spLocks/>
          </p:cNvSpPr>
          <p:nvPr/>
        </p:nvSpPr>
        <p:spPr>
          <a:xfrm>
            <a:off x="31261" y="0"/>
            <a:ext cx="9081476" cy="3936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000"/>
              <a:buFont typeface="Tahoma"/>
              <a:buNone/>
              <a:defRPr sz="3000" b="1" i="0" u="none" strike="noStrike" cap="none">
                <a:solidFill>
                  <a:schemeClr val="dk2"/>
                </a:solidFill>
                <a:latin typeface="Tahoma"/>
                <a:ea typeface="Tahoma"/>
                <a:cs typeface="Tahoma"/>
                <a:sym typeface="Tahom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8C0B41"/>
              </a:buClr>
              <a:buSzPts val="3000"/>
              <a:buFont typeface="Tahoma"/>
              <a:buNone/>
              <a:tabLst/>
              <a:defRPr/>
            </a:pPr>
            <a:r>
              <a:rPr kumimoji="0" lang="en-US" sz="2800" b="1" i="0" u="none" strike="noStrike" kern="0" cap="none" spc="0" normalizeH="0" baseline="0" noProof="0" dirty="0">
                <a:ln>
                  <a:noFill/>
                </a:ln>
                <a:solidFill>
                  <a:srgbClr val="882345"/>
                </a:solidFill>
                <a:effectLst/>
                <a:uLnTx/>
                <a:uFillTx/>
                <a:latin typeface="Tahoma" panose="020B0604030504040204" pitchFamily="34" charset="0"/>
                <a:ea typeface="Tahoma" panose="020B0604030504040204" pitchFamily="34" charset="0"/>
                <a:cs typeface="Tahoma" panose="020B0604030504040204" pitchFamily="34" charset="0"/>
                <a:sym typeface="Tahoma"/>
              </a:rPr>
              <a:t>Lorentz Model for Oscillating Charges</a:t>
            </a:r>
            <a:endParaRPr kumimoji="0" lang="en-US" sz="2800" b="1" i="0" u="none" strike="noStrike" kern="0" cap="none" spc="0" normalizeH="0" baseline="0" noProof="0" dirty="0">
              <a:ln>
                <a:noFill/>
              </a:ln>
              <a:solidFill>
                <a:srgbClr val="8C0B41"/>
              </a:solidFill>
              <a:effectLst/>
              <a:uLnTx/>
              <a:uFillTx/>
              <a:latin typeface="Tahoma" panose="020B0604030504040204" pitchFamily="34" charset="0"/>
              <a:ea typeface="Tahoma" panose="020B0604030504040204" pitchFamily="34" charset="0"/>
              <a:cs typeface="Tahoma" panose="020B0604030504040204" pitchFamily="34" charset="0"/>
              <a:sym typeface="Tahoma"/>
            </a:endParaRPr>
          </a:p>
        </p:txBody>
      </p:sp>
      <p:pic>
        <p:nvPicPr>
          <p:cNvPr id="45" name="Picture 44" descr="C:\NMSU\tex\wave\dielectric2.jpg">
            <a:extLst>
              <a:ext uri="{FF2B5EF4-FFF2-40B4-BE49-F238E27FC236}">
                <a16:creationId xmlns:a16="http://schemas.microsoft.com/office/drawing/2014/main" id="{F3959844-CAB0-E3F1-AF60-D038AD05F0F2}"/>
              </a:ext>
            </a:extLst>
          </p:cNvPr>
          <p:cNvPicPr>
            <a:picLocks noChangeAspect="1" noChangeArrowheads="1"/>
          </p:cNvPicPr>
          <p:nvPr/>
        </p:nvPicPr>
        <p:blipFill>
          <a:blip r:embed="rId5" cstate="print"/>
          <a:srcRect/>
          <a:stretch>
            <a:fillRect/>
          </a:stretch>
        </p:blipFill>
        <p:spPr bwMode="auto">
          <a:xfrm>
            <a:off x="88893" y="457200"/>
            <a:ext cx="2816629" cy="1977656"/>
          </a:xfrm>
          <a:prstGeom prst="rect">
            <a:avLst/>
          </a:prstGeom>
          <a:noFill/>
        </p:spPr>
      </p:pic>
      <mc:AlternateContent xmlns:mc="http://schemas.openxmlformats.org/markup-compatibility/2006" xmlns:a14="http://schemas.microsoft.com/office/drawing/2010/main">
        <mc:Choice Requires="a14">
          <p:sp>
            <p:nvSpPr>
              <p:cNvPr id="46" name="Content Placeholder 5">
                <a:extLst>
                  <a:ext uri="{FF2B5EF4-FFF2-40B4-BE49-F238E27FC236}">
                    <a16:creationId xmlns:a16="http://schemas.microsoft.com/office/drawing/2014/main" id="{FEE5322D-7C97-73BB-44A0-87CB0B1E5EE3}"/>
                  </a:ext>
                </a:extLst>
              </p:cNvPr>
              <p:cNvSpPr txBox="1"/>
              <p:nvPr/>
            </p:nvSpPr>
            <p:spPr bwMode="auto">
              <a:xfrm>
                <a:off x="209717" y="2514596"/>
                <a:ext cx="3961890" cy="2527691"/>
              </a:xfrm>
              <a:prstGeom prst="rect">
                <a:avLst/>
              </a:prstGeom>
              <a:solidFill>
                <a:srgbClr val="FEFFFF"/>
              </a:solidFill>
            </p:spPr>
            <p:txBody>
              <a:bodyPr>
                <a:noAutofit/>
              </a:bodyPr>
              <a:lstStyle/>
              <a:p>
                <a:pPr marL="0" marR="0" lvl="0" indent="0" defTabSz="91440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𝐹</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𝑚𝑎</m:t>
                      </m:r>
                    </m:oMath>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𝑞𝐸</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acc>
                        <m:accPr>
                          <m:chr m:val="̇"/>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acc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acc>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𝑘𝑥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𝑚</m:t>
                      </m:r>
                      <m:acc>
                        <m:accPr>
                          <m:chr m:val="̈"/>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acc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acc>
                    </m:oMath>
                  </m:oMathPara>
                </a14:m>
                <a:endParaRPr kumimoji="0" lang="en-US" sz="2000" b="0" i="1" u="none" strike="noStrike" kern="0" cap="none" spc="0" normalizeH="0" baseline="0" noProof="0" dirty="0">
                  <a:ln>
                    <a:noFill/>
                  </a:ln>
                  <a:solidFill>
                    <a:srgbClr val="000000"/>
                  </a:solidFill>
                  <a:effectLst/>
                  <a:uLnTx/>
                  <a:uFillTx/>
                  <a:latin typeface="Cambria Math" panose="02040503050406030204" pitchFamily="18" charset="0"/>
                  <a:ea typeface="ＭＳ Ｐゴシック" pitchFamily="34" charset="-128"/>
                  <a:cs typeface="Arial"/>
                  <a:sym typeface="Arial"/>
                </a:endParaRPr>
              </a:p>
              <a:p>
                <a:pPr marL="0" marR="0" lvl="0" indent="0" defTabSz="91440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m:rPr>
                          <m:nor/>
                        </m:rP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ＭＳ Ｐゴシック" pitchFamily="34" charset="-128"/>
                          <a:cs typeface="Arial"/>
                          <a:sym typeface="Arial"/>
                        </a:rPr>
                        <m:t>Try</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𝑡</m:t>
                          </m:r>
                        </m:e>
                      </m:d>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b>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0</m:t>
                          </m:r>
                        </m:sub>
                      </m:sSub>
                      <m:func>
                        <m:func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uncPr>
                        <m:fName>
                          <m:r>
                            <m:rPr>
                              <m:sty m:val="p"/>
                            </m:rP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sym typeface="Arial"/>
                            </a:rPr>
                            <m:t>exp</m:t>
                          </m:r>
                        </m:fName>
                        <m:e>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𝑖</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𝜔</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𝑡</m:t>
                              </m:r>
                            </m:e>
                          </m:d>
                        </m:e>
                      </m:func>
                    </m:oMath>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𝑡</m:t>
                          </m:r>
                        </m:e>
                      </m:d>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𝑞</m:t>
                          </m:r>
                          <m:sSub>
                            <m:sSub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𝐸</m:t>
                              </m:r>
                            </m:e>
                            <m:sub>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0</m:t>
                              </m:r>
                            </m:sub>
                          </m:sSub>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𝑚</m:t>
                          </m:r>
                          <m:sSup>
                            <m:sSup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𝜔</m:t>
                              </m:r>
                            </m:e>
                            <m:sup>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𝑖𝑏</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𝜔</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𝑘</m:t>
                          </m:r>
                        </m:den>
                      </m:f>
                      <m:func>
                        <m:func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uncPr>
                        <m:fName>
                          <m:r>
                            <m:rPr>
                              <m:sty m:val="p"/>
                            </m:rP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sym typeface="Arial"/>
                            </a:rPr>
                            <m:t>exp</m:t>
                          </m:r>
                        </m:fName>
                        <m:e>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𝑖</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𝜔</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𝑡</m:t>
                              </m:r>
                            </m:e>
                          </m:d>
                        </m:e>
                      </m:func>
                    </m:oMath>
                  </m:oMathPara>
                </a14:m>
                <a:endParaRPr kumimoji="0" lang="en-US" sz="2000" b="0" i="1" u="none" strike="noStrike" kern="0" cap="none" spc="0" normalizeH="0" baseline="0" noProof="0" dirty="0">
                  <a:ln>
                    <a:noFill/>
                  </a:ln>
                  <a:solidFill>
                    <a:srgbClr val="000000"/>
                  </a:solidFill>
                  <a:effectLst/>
                  <a:uLnTx/>
                  <a:uFillTx/>
                  <a:latin typeface="Cambria Math" panose="02040503050406030204" pitchFamily="18" charset="0"/>
                  <a:ea typeface="ＭＳ Ｐゴシック" pitchFamily="34" charset="-128"/>
                  <a:cs typeface="Arial"/>
                  <a:sym typeface="Arial"/>
                </a:endParaRPr>
              </a:p>
              <a:p>
                <a:pPr marL="0" marR="0" lvl="0" indent="0" defTabSz="91440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𝑃</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𝑡</m:t>
                          </m:r>
                        </m:e>
                      </m:d>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𝜒</m:t>
                          </m:r>
                        </m:e>
                        <m:sub>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𝑒</m:t>
                          </m:r>
                        </m:sub>
                      </m:sSub>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𝐸</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𝑡</m:t>
                          </m:r>
                        </m:e>
                      </m:d>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𝑞𝑥</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𝑡</m:t>
                              </m:r>
                            </m:e>
                          </m:d>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𝑉</m:t>
                          </m:r>
                        </m:den>
                      </m:f>
                    </m:oMath>
                  </m:oMathPara>
                </a14:m>
                <a:endParaRPr kumimoji="0" lang="en-US" sz="2000" b="0" i="1" u="none" strike="noStrike" kern="0" cap="none" spc="0" normalizeH="0" baseline="0" noProof="0" dirty="0">
                  <a:ln>
                    <a:noFill/>
                  </a:ln>
                  <a:solidFill>
                    <a:srgbClr val="000000"/>
                  </a:solidFill>
                  <a:effectLst/>
                  <a:uLnTx/>
                  <a:uFillTx/>
                  <a:latin typeface="Cambria Math" panose="02040503050406030204" pitchFamily="18" charset="0"/>
                  <a:ea typeface="ＭＳ Ｐゴシック" pitchFamily="34" charset="-128"/>
                  <a:cs typeface="Arial"/>
                  <a:sym typeface="Arial"/>
                </a:endParaRPr>
              </a:p>
              <a:p>
                <a:pPr marL="0" marR="0" lvl="0" indent="0" defTabSz="91440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𝜀</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=1+</m:t>
                      </m:r>
                      <m:sSub>
                        <m:sSub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ctrlPr>
                        </m:sSub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𝜒</m:t>
                          </m:r>
                        </m:e>
                        <m:sub>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𝑒</m:t>
                          </m:r>
                        </m:sub>
                      </m:sSub>
                    </m:oMath>
                  </m:oMathPara>
                </a14:m>
                <a:endParaRPr kumimoji="0" lang="en-US" sz="2000" b="0" i="0" u="none" strike="noStrike" kern="0" cap="none" spc="0" normalizeH="0" baseline="0" noProof="0" dirty="0">
                  <a:ln>
                    <a:noFill/>
                  </a:ln>
                  <a:solidFill>
                    <a:srgbClr val="882345"/>
                  </a:solidFill>
                  <a:effectLst/>
                  <a:uLnTx/>
                  <a:uFillTx/>
                  <a:latin typeface="Arial" charset="0"/>
                  <a:ea typeface="ＭＳ Ｐゴシック" pitchFamily="34" charset="-128"/>
                  <a:cs typeface="Arial"/>
                  <a:sym typeface="Arial"/>
                </a:endParaRPr>
              </a:p>
            </p:txBody>
          </p:sp>
        </mc:Choice>
        <mc:Fallback xmlns="">
          <p:sp>
            <p:nvSpPr>
              <p:cNvPr id="46" name="Content Placeholder 5">
                <a:extLst>
                  <a:ext uri="{FF2B5EF4-FFF2-40B4-BE49-F238E27FC236}">
                    <a16:creationId xmlns:a16="http://schemas.microsoft.com/office/drawing/2014/main" id="{FEE5322D-7C97-73BB-44A0-87CB0B1E5EE3}"/>
                  </a:ext>
                </a:extLst>
              </p:cNvPr>
              <p:cNvSpPr txBox="1">
                <a:spLocks noRot="1" noChangeAspect="1" noMove="1" noResize="1" noEditPoints="1" noAdjustHandles="1" noChangeArrowheads="1" noChangeShapeType="1" noTextEdit="1"/>
              </p:cNvSpPr>
              <p:nvPr/>
            </p:nvSpPr>
            <p:spPr bwMode="auto">
              <a:xfrm>
                <a:off x="209717" y="2514596"/>
                <a:ext cx="3961890" cy="2527691"/>
              </a:xfrm>
              <a:prstGeom prst="rect">
                <a:avLst/>
              </a:prstGeom>
              <a:blipFill>
                <a:blip r:embed="rId6"/>
                <a:stretch>
                  <a:fillRect l="-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Content Placeholder 5">
                <a:extLst>
                  <a:ext uri="{FF2B5EF4-FFF2-40B4-BE49-F238E27FC236}">
                    <a16:creationId xmlns:a16="http://schemas.microsoft.com/office/drawing/2014/main" id="{9B9B08D2-03EF-E284-CC1B-25677489DF73}"/>
                  </a:ext>
                </a:extLst>
              </p:cNvPr>
              <p:cNvSpPr txBox="1"/>
              <p:nvPr/>
            </p:nvSpPr>
            <p:spPr bwMode="auto">
              <a:xfrm>
                <a:off x="5112647" y="2017732"/>
                <a:ext cx="3961889" cy="2417390"/>
              </a:xfrm>
              <a:prstGeom prst="rect">
                <a:avLst/>
              </a:prstGeom>
              <a:solidFill>
                <a:srgbClr val="FEFFFF"/>
              </a:solidFill>
              <a:ln w="50800">
                <a:solidFill>
                  <a:srgbClr val="882345"/>
                </a:solidFill>
                <a:miter lim="800000"/>
                <a:headEnd/>
                <a:tailEnd/>
              </a:ln>
            </p:spPr>
            <p:txBody>
              <a:bodyPr>
                <a:noAutofit/>
              </a:bodyPr>
              <a:lstStyle/>
              <a:p>
                <a:pPr marL="0" marR="0" lvl="0" indent="0" defTabSz="91440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𝜀</m:t>
                      </m:r>
                      <m:d>
                        <m:dPr>
                          <m:ctrlP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dPr>
                        <m:e>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𝜔</m:t>
                          </m:r>
                        </m:e>
                      </m:d>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=1+</m:t>
                      </m:r>
                      <m:f>
                        <m:fPr>
                          <m:ctrlP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fPr>
                        <m:num>
                          <m:sSubSup>
                            <m:sSubSupPr>
                              <m:ctrlP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sSubSupPr>
                            <m:e>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𝜔</m:t>
                              </m:r>
                            </m:e>
                            <m:sub>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𝑃</m:t>
                              </m:r>
                            </m:sub>
                            <m:sup>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2</m:t>
                              </m:r>
                            </m:sup>
                          </m:sSubSup>
                        </m:num>
                        <m:den>
                          <m:sSubSup>
                            <m:sSubSupPr>
                              <m:ctrlP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sSubSupPr>
                            <m:e>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𝜔</m:t>
                              </m:r>
                            </m:e>
                            <m:sub>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0</m:t>
                              </m:r>
                            </m:sub>
                            <m:sup>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2</m:t>
                              </m:r>
                            </m:sup>
                          </m:sSubSup>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sSup>
                            <m:sSupPr>
                              <m:ctrlP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sSupPr>
                            <m:e>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𝜔</m:t>
                              </m:r>
                            </m:e>
                            <m:sup>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2</m:t>
                              </m:r>
                            </m:sup>
                          </m:sSup>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𝑖</m:t>
                          </m:r>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𝛾𝜔</m:t>
                          </m:r>
                        </m:den>
                      </m:f>
                    </m:oMath>
                    <m:oMath xmlns:m="http://schemas.openxmlformats.org/officeDocument/2006/math">
                      <m:sSubSup>
                        <m:sSubSupPr>
                          <m:ctrlP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sSubSupPr>
                        <m:e>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𝜔</m:t>
                          </m:r>
                        </m:e>
                        <m:sub>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𝑃</m:t>
                          </m:r>
                        </m:sub>
                        <m:sup>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2</m:t>
                          </m:r>
                        </m:sup>
                      </m:sSubSup>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f>
                        <m:fPr>
                          <m:ctrlP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fPr>
                        <m:num>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𝑛</m:t>
                          </m:r>
                          <m:sSup>
                            <m:sSupPr>
                              <m:ctrlP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sSupPr>
                            <m:e>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𝑞</m:t>
                              </m:r>
                            </m:e>
                            <m:sup>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2</m:t>
                              </m:r>
                            </m:sup>
                          </m:sSup>
                        </m:num>
                        <m:den>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𝑚</m:t>
                          </m:r>
                          <m:sSub>
                            <m:sSubPr>
                              <m:ctrlP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sSubPr>
                            <m:e>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𝜀</m:t>
                              </m:r>
                            </m:e>
                            <m:sub>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0</m:t>
                              </m:r>
                            </m:sub>
                          </m:sSub>
                        </m:den>
                      </m:f>
                    </m:oMath>
                    <m:oMath xmlns:m="http://schemas.openxmlformats.org/officeDocument/2006/math">
                      <m:sSubSup>
                        <m:sSubSupPr>
                          <m:ctrlP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sSubSupPr>
                        <m:e>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𝜔</m:t>
                          </m:r>
                        </m:e>
                        <m:sub>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0</m:t>
                          </m:r>
                        </m:sub>
                        <m:sup>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2</m:t>
                          </m:r>
                        </m:sup>
                      </m:sSubSup>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f>
                        <m:fPr>
                          <m:ctrlP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fPr>
                        <m:num>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𝑘</m:t>
                          </m:r>
                        </m:num>
                        <m:den>
                          <m:r>
                            <a:rPr kumimoji="0" lang="en-US" sz="24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𝑚</m:t>
                          </m:r>
                        </m:den>
                      </m:f>
                    </m:oMath>
                  </m:oMathPara>
                </a14:m>
                <a:endParaRPr kumimoji="0" lang="en-US" sz="2400" b="0" i="0" u="none" strike="noStrike" kern="0" cap="none" spc="0" normalizeH="0" baseline="0" noProof="0" dirty="0">
                  <a:ln>
                    <a:noFill/>
                  </a:ln>
                  <a:solidFill>
                    <a:srgbClr val="882345"/>
                  </a:solidFill>
                  <a:effectLst/>
                  <a:uLnTx/>
                  <a:uFillTx/>
                  <a:latin typeface="Arial" charset="0"/>
                  <a:ea typeface="ＭＳ Ｐゴシック" pitchFamily="34" charset="-128"/>
                  <a:cs typeface="Arial"/>
                  <a:sym typeface="Arial"/>
                </a:endParaRPr>
              </a:p>
            </p:txBody>
          </p:sp>
        </mc:Choice>
        <mc:Fallback xmlns="">
          <p:sp>
            <p:nvSpPr>
              <p:cNvPr id="48" name="Content Placeholder 5">
                <a:extLst>
                  <a:ext uri="{FF2B5EF4-FFF2-40B4-BE49-F238E27FC236}">
                    <a16:creationId xmlns:a16="http://schemas.microsoft.com/office/drawing/2014/main" id="{9B9B08D2-03EF-E284-CC1B-25677489DF73}"/>
                  </a:ext>
                </a:extLst>
              </p:cNvPr>
              <p:cNvSpPr txBox="1">
                <a:spLocks noRot="1" noChangeAspect="1" noMove="1" noResize="1" noEditPoints="1" noAdjustHandles="1" noChangeArrowheads="1" noChangeShapeType="1" noTextEdit="1"/>
              </p:cNvSpPr>
              <p:nvPr/>
            </p:nvSpPr>
            <p:spPr bwMode="auto">
              <a:xfrm>
                <a:off x="5112647" y="2017732"/>
                <a:ext cx="3961889" cy="2417390"/>
              </a:xfrm>
              <a:prstGeom prst="rect">
                <a:avLst/>
              </a:prstGeom>
              <a:blipFill>
                <a:blip r:embed="rId7"/>
                <a:stretch>
                  <a:fillRect/>
                </a:stretch>
              </a:blipFill>
              <a:ln w="50800">
                <a:solidFill>
                  <a:srgbClr val="882345"/>
                </a:solidFill>
                <a:miter lim="800000"/>
                <a:headEnd/>
                <a:tailEnd/>
              </a:ln>
            </p:spPr>
            <p:txBody>
              <a:bodyPr/>
              <a:lstStyle/>
              <a:p>
                <a:r>
                  <a:rPr lang="en-US">
                    <a:noFill/>
                  </a:rPr>
                  <a:t> </a:t>
                </a:r>
              </a:p>
            </p:txBody>
          </p:sp>
        </mc:Fallback>
      </mc:AlternateContent>
      <p:sp>
        <p:nvSpPr>
          <p:cNvPr id="49" name="TextBox 48">
            <a:extLst>
              <a:ext uri="{FF2B5EF4-FFF2-40B4-BE49-F238E27FC236}">
                <a16:creationId xmlns:a16="http://schemas.microsoft.com/office/drawing/2014/main" id="{EFBC57AC-FF0F-36A4-AE56-235F81FCCF2B}"/>
              </a:ext>
            </a:extLst>
          </p:cNvPr>
          <p:cNvSpPr txBox="1"/>
          <p:nvPr/>
        </p:nvSpPr>
        <p:spPr>
          <a:xfrm>
            <a:off x="6676934" y="3113658"/>
            <a:ext cx="2257349" cy="461665"/>
          </a:xfrm>
          <a:prstGeom prst="rect">
            <a:avLst/>
          </a:prstGeom>
          <a:solidFill>
            <a:srgbClr val="FFFF00"/>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882345"/>
                </a:solidFill>
                <a:effectLst/>
                <a:uLnTx/>
                <a:uFillTx/>
                <a:latin typeface="Arial" charset="0"/>
                <a:ea typeface="ＭＳ Ｐゴシック" pitchFamily="34" charset="-128"/>
                <a:cs typeface="Arial"/>
                <a:sym typeface="Arial"/>
              </a:rPr>
              <a:t>Charge density</a:t>
            </a:r>
          </a:p>
        </p:txBody>
      </p:sp>
      <p:sp>
        <p:nvSpPr>
          <p:cNvPr id="50" name="TextBox 49">
            <a:extLst>
              <a:ext uri="{FF2B5EF4-FFF2-40B4-BE49-F238E27FC236}">
                <a16:creationId xmlns:a16="http://schemas.microsoft.com/office/drawing/2014/main" id="{06B6FE2E-CD36-E028-5031-833BBE29BE61}"/>
              </a:ext>
            </a:extLst>
          </p:cNvPr>
          <p:cNvSpPr txBox="1"/>
          <p:nvPr/>
        </p:nvSpPr>
        <p:spPr>
          <a:xfrm>
            <a:off x="6288917" y="3897982"/>
            <a:ext cx="2678938" cy="400110"/>
          </a:xfrm>
          <a:prstGeom prst="rect">
            <a:avLst/>
          </a:prstGeom>
          <a:solidFill>
            <a:srgbClr val="FFFF00"/>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882345"/>
                </a:solidFill>
                <a:effectLst/>
                <a:uLnTx/>
                <a:uFillTx/>
                <a:latin typeface="Arial" charset="0"/>
                <a:ea typeface="ＭＳ Ｐゴシック" pitchFamily="34" charset="-128"/>
                <a:cs typeface="Arial"/>
                <a:sym typeface="Arial"/>
              </a:rPr>
              <a:t>Resonance frequency</a:t>
            </a:r>
          </a:p>
        </p:txBody>
      </p:sp>
      <p:sp>
        <p:nvSpPr>
          <p:cNvPr id="51" name="TextBox 50">
            <a:extLst>
              <a:ext uri="{FF2B5EF4-FFF2-40B4-BE49-F238E27FC236}">
                <a16:creationId xmlns:a16="http://schemas.microsoft.com/office/drawing/2014/main" id="{C160B9E6-22B1-9D2F-1932-CF789D07DC69}"/>
              </a:ext>
            </a:extLst>
          </p:cNvPr>
          <p:cNvSpPr txBox="1"/>
          <p:nvPr/>
        </p:nvSpPr>
        <p:spPr>
          <a:xfrm>
            <a:off x="4009377" y="4457512"/>
            <a:ext cx="4312698" cy="584775"/>
          </a:xfrm>
          <a:prstGeom prst="rect">
            <a:avLst/>
          </a:prstGeom>
          <a:solidFill>
            <a:srgbClr val="FFFF00"/>
          </a:solidFill>
        </p:spPr>
        <p:txBody>
          <a:bodyPr wrap="square" rtlCol="0">
            <a:spAutoFit/>
          </a:bodyPr>
          <a:lstStyle/>
          <a:p>
            <a:pPr algn="ctr" defTabSz="914400" eaLnBrk="0" fontAlgn="base" hangingPunct="0">
              <a:spcBef>
                <a:spcPct val="0"/>
              </a:spcBef>
              <a:spcAft>
                <a:spcPct val="0"/>
              </a:spcAft>
            </a:pPr>
            <a:r>
              <a:rPr lang="en-US" sz="1600" dirty="0">
                <a:solidFill>
                  <a:srgbClr val="882345"/>
                </a:solidFill>
                <a:latin typeface="Arial" charset="0"/>
                <a:ea typeface="ＭＳ Ｐゴシック" pitchFamily="34" charset="-128"/>
                <a:cs typeface="Arial"/>
                <a:sym typeface="Arial"/>
              </a:rPr>
              <a:t>H. Helmholtz, Ann. Phys </a:t>
            </a:r>
            <a:r>
              <a:rPr lang="en-US" sz="1600" b="1" dirty="0">
                <a:solidFill>
                  <a:srgbClr val="882345"/>
                </a:solidFill>
                <a:latin typeface="Arial" charset="0"/>
                <a:ea typeface="ＭＳ Ｐゴシック" pitchFamily="34" charset="-128"/>
                <a:cs typeface="Arial"/>
                <a:sym typeface="Arial"/>
              </a:rPr>
              <a:t>230</a:t>
            </a:r>
            <a:r>
              <a:rPr lang="en-US" sz="1600" dirty="0">
                <a:solidFill>
                  <a:srgbClr val="882345"/>
                </a:solidFill>
                <a:latin typeface="Arial" charset="0"/>
                <a:ea typeface="ＭＳ Ｐゴシック" pitchFamily="34" charset="-128"/>
                <a:cs typeface="Arial"/>
                <a:sym typeface="Arial"/>
              </a:rPr>
              <a:t>, 582 (1875)</a:t>
            </a:r>
          </a:p>
          <a:p>
            <a:pPr algn="ctr" defTabSz="914400" eaLnBrk="0" fontAlgn="base" hangingPunct="0">
              <a:spcBef>
                <a:spcPct val="0"/>
              </a:spcBef>
              <a:spcAft>
                <a:spcPct val="0"/>
              </a:spcAft>
            </a:pPr>
            <a:r>
              <a:rPr lang="en-US" sz="1600" dirty="0">
                <a:solidFill>
                  <a:srgbClr val="882345"/>
                </a:solidFill>
                <a:latin typeface="Arial" charset="0"/>
                <a:ea typeface="ＭＳ Ｐゴシック" pitchFamily="34" charset="-128"/>
                <a:cs typeface="Arial"/>
                <a:sym typeface="Arial"/>
              </a:rPr>
              <a:t>F. Wooten, </a:t>
            </a:r>
            <a:r>
              <a:rPr lang="en-US" sz="1600" i="1" dirty="0">
                <a:solidFill>
                  <a:srgbClr val="882345"/>
                </a:solidFill>
                <a:latin typeface="Arial" charset="0"/>
                <a:ea typeface="ＭＳ Ｐゴシック" pitchFamily="34" charset="-128"/>
                <a:cs typeface="Arial"/>
                <a:sym typeface="Arial"/>
              </a:rPr>
              <a:t>Optical Properties of Solids</a:t>
            </a:r>
            <a:r>
              <a:rPr lang="en-US" sz="1600" dirty="0">
                <a:solidFill>
                  <a:srgbClr val="882345"/>
                </a:solidFill>
                <a:latin typeface="Arial" charset="0"/>
                <a:ea typeface="ＭＳ Ｐゴシック" pitchFamily="34" charset="-128"/>
                <a:cs typeface="Arial"/>
                <a:sym typeface="Arial"/>
              </a:rPr>
              <a:t>, 1972</a:t>
            </a:r>
          </a:p>
        </p:txBody>
      </p:sp>
      <p:pic>
        <p:nvPicPr>
          <p:cNvPr id="52" name="Picture 51">
            <a:extLst>
              <a:ext uri="{FF2B5EF4-FFF2-40B4-BE49-F238E27FC236}">
                <a16:creationId xmlns:a16="http://schemas.microsoft.com/office/drawing/2014/main" id="{12D4D5E3-ECA7-F067-E6BB-D42D671C05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2762"/>
          <a:stretch/>
        </p:blipFill>
        <p:spPr>
          <a:xfrm>
            <a:off x="2683433" y="2674535"/>
            <a:ext cx="2039304" cy="315631"/>
          </a:xfrm>
          <a:prstGeom prst="rect">
            <a:avLst/>
          </a:prstGeom>
        </p:spPr>
      </p:pic>
      <p:sp>
        <p:nvSpPr>
          <p:cNvPr id="53" name="TextBox 52">
            <a:extLst>
              <a:ext uri="{FF2B5EF4-FFF2-40B4-BE49-F238E27FC236}">
                <a16:creationId xmlns:a16="http://schemas.microsoft.com/office/drawing/2014/main" id="{89060355-A999-6DA4-6C5B-2FFB4488D229}"/>
              </a:ext>
            </a:extLst>
          </p:cNvPr>
          <p:cNvSpPr txBox="1"/>
          <p:nvPr/>
        </p:nvSpPr>
        <p:spPr>
          <a:xfrm>
            <a:off x="2978040" y="2449353"/>
            <a:ext cx="1388522" cy="307777"/>
          </a:xfrm>
          <a:prstGeom prst="rect">
            <a:avLst/>
          </a:prstGeom>
          <a:noFill/>
        </p:spPr>
        <p:txBody>
          <a:bodyPr wrap="none" rtlCol="0">
            <a:spAutoFit/>
          </a:bodyPr>
          <a:lstStyle/>
          <a:p>
            <a:pPr defTabSz="914400">
              <a:buClr>
                <a:srgbClr val="000000"/>
              </a:buClr>
              <a:buFont typeface="Arial"/>
              <a:buNone/>
            </a:pPr>
            <a:r>
              <a:rPr lang="en-US" sz="1400" kern="0" dirty="0">
                <a:solidFill>
                  <a:srgbClr val="000000"/>
                </a:solidFill>
                <a:latin typeface="Arial"/>
                <a:cs typeface="Arial"/>
                <a:sym typeface="Arial"/>
              </a:rPr>
              <a:t>dipole moment</a:t>
            </a:r>
          </a:p>
        </p:txBody>
      </p:sp>
      <p:sp>
        <p:nvSpPr>
          <p:cNvPr id="54" name="Arrow: Left-Right 53">
            <a:extLst>
              <a:ext uri="{FF2B5EF4-FFF2-40B4-BE49-F238E27FC236}">
                <a16:creationId xmlns:a16="http://schemas.microsoft.com/office/drawing/2014/main" id="{B69242EA-487A-90D6-E4E5-ECBE505A4416}"/>
              </a:ext>
            </a:extLst>
          </p:cNvPr>
          <p:cNvSpPr/>
          <p:nvPr/>
        </p:nvSpPr>
        <p:spPr>
          <a:xfrm>
            <a:off x="3803231" y="1552958"/>
            <a:ext cx="412292" cy="176886"/>
          </a:xfrm>
          <a:prstGeom prst="leftRightArrow">
            <a:avLst>
              <a:gd name="adj1" fmla="val 74043"/>
              <a:gd name="adj2" fmla="val 50000"/>
            </a:avLst>
          </a:prstGeom>
          <a:solidFill>
            <a:srgbClr val="FEFFFF">
              <a:lumMod val="50000"/>
            </a:srgbClr>
          </a:solidFill>
          <a:ln w="25400" cap="sq" cmpd="sng" algn="ctr">
            <a:solidFill>
              <a:srgbClr val="FEFFF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FFFF"/>
              </a:solidFill>
              <a:effectLst/>
              <a:uLnTx/>
              <a:uFillTx/>
              <a:latin typeface="Arial"/>
              <a:ea typeface="+mn-ea"/>
              <a:cs typeface="+mn-cs"/>
              <a:sym typeface="Arial"/>
            </a:endParaRPr>
          </a:p>
        </p:txBody>
      </p:sp>
      <p:sp>
        <p:nvSpPr>
          <p:cNvPr id="55" name="TextBox 54">
            <a:extLst>
              <a:ext uri="{FF2B5EF4-FFF2-40B4-BE49-F238E27FC236}">
                <a16:creationId xmlns:a16="http://schemas.microsoft.com/office/drawing/2014/main" id="{82572E6C-9B5A-772C-068E-C5FE1D660F85}"/>
              </a:ext>
            </a:extLst>
          </p:cNvPr>
          <p:cNvSpPr txBox="1"/>
          <p:nvPr/>
        </p:nvSpPr>
        <p:spPr>
          <a:xfrm>
            <a:off x="6416932" y="1241273"/>
            <a:ext cx="2695805" cy="738664"/>
          </a:xfrm>
          <a:prstGeom prst="rect">
            <a:avLst/>
          </a:prstGeom>
          <a:solidFill>
            <a:srgbClr val="FEFFFF">
              <a:lumMod val="5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Static screening.</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Friction proportional to velocity.</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Small displacement (harmonic).</a:t>
            </a:r>
          </a:p>
        </p:txBody>
      </p:sp>
    </p:spTree>
    <p:extLst>
      <p:ext uri="{BB962C8B-B14F-4D97-AF65-F5344CB8AC3E}">
        <p14:creationId xmlns:p14="http://schemas.microsoft.com/office/powerpoint/2010/main" val="2474846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D64E4-9A86-F84A-0F9D-439B0DB7A1CA}"/>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F3CA7B2-3580-C9C7-6676-405C36E8DD87}"/>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74F496B-CF56-F822-5419-F1B7A3640481}"/>
              </a:ext>
            </a:extLst>
          </p:cNvPr>
          <p:cNvSpPr>
            <a:spLocks noGrp="1"/>
          </p:cNvSpPr>
          <p:nvPr>
            <p:ph type="sldNum" sz="quarter" idx="4"/>
          </p:nvPr>
        </p:nvSpPr>
        <p:spPr/>
        <p:txBody>
          <a:bodyPr/>
          <a:lstStyle/>
          <a:p>
            <a:fld id="{76B34050-BECC-48C9-9AC3-879728755A1B}" type="slidenum">
              <a:rPr lang="en-US" smtClean="0"/>
              <a:pPr/>
              <a:t>8</a:t>
            </a:fld>
            <a:endParaRPr lang="en-US" dirty="0"/>
          </a:p>
        </p:txBody>
      </p:sp>
      <p:sp>
        <p:nvSpPr>
          <p:cNvPr id="8" name="Título 1">
            <a:extLst>
              <a:ext uri="{FF2B5EF4-FFF2-40B4-BE49-F238E27FC236}">
                <a16:creationId xmlns:a16="http://schemas.microsoft.com/office/drawing/2014/main" id="{F686A000-EA5B-C865-2336-E4985F0ABB78}"/>
              </a:ext>
            </a:extLst>
          </p:cNvPr>
          <p:cNvSpPr txBox="1">
            <a:spLocks/>
          </p:cNvSpPr>
          <p:nvPr/>
        </p:nvSpPr>
        <p:spPr>
          <a:xfrm>
            <a:off x="31261" y="0"/>
            <a:ext cx="9081476" cy="3936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000"/>
              <a:buFont typeface="Tahoma"/>
              <a:buNone/>
              <a:defRPr sz="3000" b="1" i="0" u="none" strike="noStrike" cap="none">
                <a:solidFill>
                  <a:schemeClr val="dk2"/>
                </a:solidFill>
                <a:latin typeface="Tahoma"/>
                <a:ea typeface="Tahoma"/>
                <a:cs typeface="Tahoma"/>
                <a:sym typeface="Tahom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8C0B41"/>
              </a:buClr>
              <a:buSzPts val="3000"/>
              <a:buFont typeface="Tahoma"/>
              <a:buNone/>
              <a:tabLst/>
              <a:defRPr/>
            </a:pPr>
            <a:r>
              <a:rPr kumimoji="0" lang="en-US" sz="2800" b="1" i="0" u="none" strike="noStrike" kern="0" cap="none" spc="0" normalizeH="0" baseline="0" noProof="0" dirty="0">
                <a:ln>
                  <a:noFill/>
                </a:ln>
                <a:solidFill>
                  <a:srgbClr val="882345"/>
                </a:solidFill>
                <a:effectLst/>
                <a:uLnTx/>
                <a:uFillTx/>
                <a:latin typeface="Tahoma" panose="020B0604030504040204" pitchFamily="34" charset="0"/>
                <a:ea typeface="Tahoma" panose="020B0604030504040204" pitchFamily="34" charset="0"/>
                <a:cs typeface="Tahoma" panose="020B0604030504040204" pitchFamily="34" charset="0"/>
                <a:sym typeface="Tahoma"/>
              </a:rPr>
              <a:t>Lorentz Model for Oscillating Charges</a:t>
            </a:r>
            <a:endParaRPr kumimoji="0" lang="en-US" sz="2800" b="1" i="0" u="none" strike="noStrike" kern="0" cap="none" spc="0" normalizeH="0" baseline="0" noProof="0" dirty="0">
              <a:ln>
                <a:noFill/>
              </a:ln>
              <a:solidFill>
                <a:srgbClr val="8C0B41"/>
              </a:solidFill>
              <a:effectLst/>
              <a:uLnTx/>
              <a:uFillTx/>
              <a:latin typeface="Tahoma" panose="020B0604030504040204" pitchFamily="34" charset="0"/>
              <a:ea typeface="Tahoma" panose="020B0604030504040204" pitchFamily="34" charset="0"/>
              <a:cs typeface="Tahoma" panose="020B0604030504040204" pitchFamily="34" charset="0"/>
              <a:sym typeface="Tahoma"/>
            </a:endParaRPr>
          </a:p>
        </p:txBody>
      </p:sp>
      <p:pic>
        <p:nvPicPr>
          <p:cNvPr id="10" name="Picture 9">
            <a:extLst>
              <a:ext uri="{FF2B5EF4-FFF2-40B4-BE49-F238E27FC236}">
                <a16:creationId xmlns:a16="http://schemas.microsoft.com/office/drawing/2014/main" id="{29501838-0A7C-AA13-5AF8-787D78D075FB}"/>
              </a:ext>
            </a:extLst>
          </p:cNvPr>
          <p:cNvPicPr>
            <a:picLocks noChangeAspect="1"/>
          </p:cNvPicPr>
          <p:nvPr/>
        </p:nvPicPr>
        <p:blipFill>
          <a:blip r:embed="rId3"/>
          <a:srcRect t="5644" r="21879" b="30632"/>
          <a:stretch/>
        </p:blipFill>
        <p:spPr>
          <a:xfrm>
            <a:off x="17879" y="492656"/>
            <a:ext cx="3488948" cy="1703404"/>
          </a:xfrm>
          <a:prstGeom prst="rect">
            <a:avLst/>
          </a:prstGeom>
        </p:spPr>
      </p:pic>
      <p:pic>
        <p:nvPicPr>
          <p:cNvPr id="12" name="Picture 11">
            <a:extLst>
              <a:ext uri="{FF2B5EF4-FFF2-40B4-BE49-F238E27FC236}">
                <a16:creationId xmlns:a16="http://schemas.microsoft.com/office/drawing/2014/main" id="{033B367A-6FA3-9C85-C5AF-A0E9A3B76CB9}"/>
              </a:ext>
            </a:extLst>
          </p:cNvPr>
          <p:cNvPicPr>
            <a:picLocks noChangeAspect="1"/>
          </p:cNvPicPr>
          <p:nvPr/>
        </p:nvPicPr>
        <p:blipFill>
          <a:blip r:embed="rId4"/>
          <a:srcRect t="4664" r="21915" b="20727"/>
          <a:stretch/>
        </p:blipFill>
        <p:spPr>
          <a:xfrm>
            <a:off x="17879" y="2214475"/>
            <a:ext cx="3487340" cy="199437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BAC8200-DB9E-C852-E511-ADD27D933BE9}"/>
                  </a:ext>
                </a:extLst>
              </p:cNvPr>
              <p:cNvSpPr txBox="1"/>
              <p:nvPr/>
            </p:nvSpPr>
            <p:spPr>
              <a:xfrm>
                <a:off x="3770026" y="412331"/>
                <a:ext cx="4931288" cy="10726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𝜀</m:t>
                      </m:r>
                      <m:d>
                        <m:dPr>
                          <m:ctrlP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dPr>
                        <m:e>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sym typeface="Arial"/>
                            </a:rPr>
                            <m:t>𝜔</m:t>
                          </m:r>
                        </m:e>
                      </m:d>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sSub>
                        <m:sSubPr>
                          <m:ctrlP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sSubPr>
                        <m:e>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sym typeface="Arial"/>
                            </a:rPr>
                            <m:t>𝜀</m:t>
                          </m:r>
                        </m:e>
                        <m:sub>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sym typeface="Arial"/>
                            </a:rPr>
                            <m:t>∞</m:t>
                          </m:r>
                        </m:sub>
                      </m:sSub>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f>
                        <m:fPr>
                          <m:ctrlP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fPr>
                        <m:num>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𝐴</m:t>
                          </m:r>
                          <m:sSubSup>
                            <m:sSubSupPr>
                              <m:ctrlPr>
                                <a:rPr lang="en-US" sz="2800" i="1" kern="0">
                                  <a:solidFill>
                                    <a:sysClr val="windowText" lastClr="000000"/>
                                  </a:solidFill>
                                  <a:latin typeface="Cambria Math" panose="02040503050406030204" pitchFamily="18" charset="0"/>
                                  <a:sym typeface="Arial"/>
                                </a:rPr>
                              </m:ctrlPr>
                            </m:sSubSupPr>
                            <m:e>
                              <m:r>
                                <a:rPr lang="en-US" sz="2800" i="1" kern="0" smtClean="0">
                                  <a:solidFill>
                                    <a:sysClr val="windowText" lastClr="000000"/>
                                  </a:solidFill>
                                  <a:latin typeface="Cambria Math" panose="02040503050406030204" pitchFamily="18" charset="0"/>
                                  <a:ea typeface="Cambria Math" panose="02040503050406030204" pitchFamily="18" charset="0"/>
                                  <a:sym typeface="Arial"/>
                                </a:rPr>
                                <m:t>𝜔</m:t>
                              </m:r>
                            </m:e>
                            <m:sub>
                              <m:r>
                                <a:rPr lang="en-US" sz="2800" b="0" i="1" kern="0" smtClean="0">
                                  <a:solidFill>
                                    <a:sysClr val="windowText" lastClr="000000"/>
                                  </a:solidFill>
                                  <a:latin typeface="Cambria Math" panose="02040503050406030204" pitchFamily="18" charset="0"/>
                                  <a:sym typeface="Arial"/>
                                </a:rPr>
                                <m:t>𝑇𝑂</m:t>
                              </m:r>
                            </m:sub>
                            <m:sup>
                              <m:r>
                                <a:rPr lang="en-US" sz="2800" i="1" kern="0">
                                  <a:solidFill>
                                    <a:sysClr val="windowText" lastClr="000000"/>
                                  </a:solidFill>
                                  <a:latin typeface="Cambria Math" panose="02040503050406030204" pitchFamily="18" charset="0"/>
                                  <a:sym typeface="Arial"/>
                                </a:rPr>
                                <m:t>2</m:t>
                              </m:r>
                            </m:sup>
                          </m:sSubSup>
                        </m:num>
                        <m:den>
                          <m:sSubSup>
                            <m:sSubSupPr>
                              <m:ctrlP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sSubSupPr>
                            <m:e>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sym typeface="Arial"/>
                                </a:rPr>
                                <m:t>𝜔</m:t>
                              </m:r>
                            </m:e>
                            <m:sub>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𝑇𝑂</m:t>
                              </m:r>
                            </m:sub>
                            <m:sup>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2</m:t>
                              </m:r>
                            </m:sup>
                          </m:sSubSup>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sSup>
                            <m:sSupPr>
                              <m:ctrlP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ctrlPr>
                            </m:sSupPr>
                            <m:e>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sym typeface="Arial"/>
                                </a:rPr>
                                <m:t>𝜔</m:t>
                              </m:r>
                            </m:e>
                            <m:sup>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2</m:t>
                              </m:r>
                            </m:sup>
                          </m:sSup>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m:t>
                          </m:r>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𝑖</m:t>
                          </m:r>
                          <m:r>
                            <a:rPr kumimoji="0" lang="el-GR" sz="2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sym typeface="Arial"/>
                            </a:rPr>
                            <m:t>𝛾</m:t>
                          </m:r>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sym typeface="Arial"/>
                            </a:rPr>
                            <m:t>𝜔</m:t>
                          </m:r>
                        </m:den>
                      </m:f>
                    </m:oMath>
                  </m:oMathPara>
                </a14:m>
                <a:endParaRPr lang="en-US" sz="2400" dirty="0"/>
              </a:p>
            </p:txBody>
          </p:sp>
        </mc:Choice>
        <mc:Fallback xmlns="">
          <p:sp>
            <p:nvSpPr>
              <p:cNvPr id="14" name="TextBox 13">
                <a:extLst>
                  <a:ext uri="{FF2B5EF4-FFF2-40B4-BE49-F238E27FC236}">
                    <a16:creationId xmlns:a16="http://schemas.microsoft.com/office/drawing/2014/main" id="{0BAC8200-DB9E-C852-E511-ADD27D933BE9}"/>
                  </a:ext>
                </a:extLst>
              </p:cNvPr>
              <p:cNvSpPr txBox="1">
                <a:spLocks noRot="1" noChangeAspect="1" noMove="1" noResize="1" noEditPoints="1" noAdjustHandles="1" noChangeArrowheads="1" noChangeShapeType="1" noTextEdit="1"/>
              </p:cNvSpPr>
              <p:nvPr/>
            </p:nvSpPr>
            <p:spPr>
              <a:xfrm>
                <a:off x="3770026" y="412331"/>
                <a:ext cx="4931288" cy="1072601"/>
              </a:xfrm>
              <a:prstGeom prst="rect">
                <a:avLst/>
              </a:prstGeom>
              <a:blipFill>
                <a:blip r:embed="rId5"/>
                <a:stretch>
                  <a:fillRect/>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D178F358-67ED-C77F-F157-999C1C4ABAEF}"/>
              </a:ext>
            </a:extLst>
          </p:cNvPr>
          <p:cNvPicPr>
            <a:picLocks noChangeAspect="1"/>
          </p:cNvPicPr>
          <p:nvPr/>
        </p:nvPicPr>
        <p:blipFill>
          <a:blip r:embed="rId6"/>
          <a:srcRect t="5392" r="19735" b="19563"/>
          <a:stretch/>
        </p:blipFill>
        <p:spPr>
          <a:xfrm>
            <a:off x="3545058" y="2202820"/>
            <a:ext cx="3584701" cy="2006025"/>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59E881E-A9C2-B2A5-2CBC-DFCD9F58B4FE}"/>
                  </a:ext>
                </a:extLst>
              </p:cNvPr>
              <p:cNvSpPr txBox="1"/>
              <p:nvPr/>
            </p:nvSpPr>
            <p:spPr>
              <a:xfrm>
                <a:off x="7189720" y="2438537"/>
                <a:ext cx="1802801" cy="13722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𝜀</m:t>
                          </m:r>
                        </m:e>
                        <m:sub>
                          <m:r>
                            <a:rPr lang="en-US" sz="1800" i="1" smtClean="0">
                              <a:latin typeface="Cambria Math" panose="02040503050406030204" pitchFamily="18" charset="0"/>
                              <a:ea typeface="Cambria Math" panose="02040503050406030204" pitchFamily="18" charset="0"/>
                            </a:rPr>
                            <m:t>∞</m:t>
                          </m:r>
                        </m:sub>
                      </m:sSub>
                      <m:r>
                        <a:rPr lang="en-US" sz="1800" b="0" i="1" smtClean="0">
                          <a:latin typeface="Cambria Math" panose="02040503050406030204" pitchFamily="18" charset="0"/>
                        </a:rPr>
                        <m:t>=3</m:t>
                      </m:r>
                    </m:oMath>
                  </m:oMathPara>
                </a14:m>
                <a:endParaRPr lang="en-US" sz="1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𝐴</m:t>
                      </m:r>
                      <m:r>
                        <a:rPr lang="en-US" sz="1800" b="0" i="1" smtClean="0">
                          <a:latin typeface="Cambria Math" panose="02040503050406030204" pitchFamily="18" charset="0"/>
                        </a:rPr>
                        <m:t>=2</m:t>
                      </m:r>
                    </m:oMath>
                  </m:oMathPara>
                </a14:m>
                <a:endParaRPr lang="en-US" sz="1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𝜔</m:t>
                          </m:r>
                        </m:e>
                        <m:sub>
                          <m:r>
                            <a:rPr lang="en-US" sz="1800" b="0" i="1" smtClean="0">
                              <a:latin typeface="Cambria Math" panose="02040503050406030204" pitchFamily="18" charset="0"/>
                            </a:rPr>
                            <m:t>𝑇𝑂</m:t>
                          </m:r>
                        </m:sub>
                      </m:sSub>
                      <m:r>
                        <a:rPr lang="en-US" sz="1800" b="0" i="1" smtClean="0">
                          <a:latin typeface="Cambria Math" panose="02040503050406030204" pitchFamily="18" charset="0"/>
                        </a:rPr>
                        <m:t>=1000 </m:t>
                      </m:r>
                      <m:r>
                        <m:rPr>
                          <m:nor/>
                        </m:rPr>
                        <a:rPr lang="en-US" sz="1800" b="0" i="0" smtClean="0">
                          <a:latin typeface="Cambria Math" panose="02040503050406030204" pitchFamily="18" charset="0"/>
                        </a:rPr>
                        <m:t>cm</m:t>
                      </m:r>
                      <m:r>
                        <m:rPr>
                          <m:nor/>
                        </m:rPr>
                        <a:rPr lang="en-US" sz="1800" b="0" i="0" baseline="30000" smtClean="0">
                          <a:latin typeface="Cambria Math" panose="02040503050406030204" pitchFamily="18" charset="0"/>
                        </a:rPr>
                        <m:t>−1</m:t>
                      </m:r>
                    </m:oMath>
                  </m:oMathPara>
                </a14:m>
                <a:endParaRPr lang="en-US" sz="1800" b="0" i="1" baseline="3000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l-GR" sz="1800" b="0" i="1" smtClean="0">
                          <a:latin typeface="Cambria Math" panose="02040503050406030204" pitchFamily="18" charset="0"/>
                          <a:ea typeface="Cambria Math" panose="02040503050406030204" pitchFamily="18" charset="0"/>
                        </a:rPr>
                        <m:t>𝛾</m:t>
                      </m:r>
                      <m:r>
                        <a:rPr lang="en-US" sz="1800" b="0" i="1" smtClean="0">
                          <a:latin typeface="Cambria Math" panose="02040503050406030204" pitchFamily="18" charset="0"/>
                          <a:ea typeface="Cambria Math" panose="02040503050406030204" pitchFamily="18" charset="0"/>
                        </a:rPr>
                        <m:t>=20</m:t>
                      </m:r>
                      <m:r>
                        <m:rPr>
                          <m:nor/>
                        </m:rPr>
                        <a:rPr lang="en-US" sz="1800" b="0" i="0" smtClean="0">
                          <a:latin typeface="Cambria Math" panose="02040503050406030204" pitchFamily="18" charset="0"/>
                          <a:ea typeface="Cambria Math" panose="02040503050406030204" pitchFamily="18" charset="0"/>
                        </a:rPr>
                        <m:t> </m:t>
                      </m:r>
                      <m:r>
                        <m:rPr>
                          <m:nor/>
                        </m:rPr>
                        <a:rPr lang="en-US" sz="1800" b="0" i="0" smtClean="0">
                          <a:latin typeface="Cambria Math" panose="02040503050406030204" pitchFamily="18" charset="0"/>
                          <a:ea typeface="Cambria Math" panose="02040503050406030204" pitchFamily="18" charset="0"/>
                        </a:rPr>
                        <m:t>cm</m:t>
                      </m:r>
                      <m:r>
                        <m:rPr>
                          <m:nor/>
                        </m:rPr>
                        <a:rPr lang="en-US" sz="1800" b="0" i="0" baseline="30000" smtClean="0">
                          <a:latin typeface="Cambria Math" panose="02040503050406030204" pitchFamily="18" charset="0"/>
                          <a:ea typeface="Cambria Math" panose="02040503050406030204" pitchFamily="18" charset="0"/>
                        </a:rPr>
                        <m:t>−1</m:t>
                      </m:r>
                    </m:oMath>
                  </m:oMathPara>
                </a14:m>
                <a:endParaRPr lang="en-US" sz="1800" baseline="30000" dirty="0">
                  <a:ea typeface="Cambria Math" panose="02040503050406030204" pitchFamily="18" charset="0"/>
                </a:endParaRPr>
              </a:p>
              <a:p>
                <a:pPr algn="ctr"/>
                <a:r>
                  <a:rPr lang="en-US" sz="1800" b="0" dirty="0" err="1">
                    <a:latin typeface="Symbol" panose="05050102010706020507" pitchFamily="18" charset="2"/>
                    <a:ea typeface="Cambria Math" panose="02040503050406030204" pitchFamily="18" charset="0"/>
                  </a:rPr>
                  <a:t>w</a:t>
                </a:r>
                <a:r>
                  <a:rPr lang="en-US" sz="1800" b="0" baseline="-25000" dirty="0" err="1">
                    <a:latin typeface="Cambria Math" panose="02040503050406030204" pitchFamily="18" charset="0"/>
                    <a:ea typeface="Cambria Math" panose="02040503050406030204" pitchFamily="18" charset="0"/>
                  </a:rPr>
                  <a:t>LO</a:t>
                </a:r>
                <a:r>
                  <a:rPr lang="en-US" sz="1800" b="0" dirty="0">
                    <a:latin typeface="Cambria Math" panose="02040503050406030204" pitchFamily="18" charset="0"/>
                    <a:ea typeface="Cambria Math" panose="02040503050406030204" pitchFamily="18" charset="0"/>
                  </a:rPr>
                  <a:t>=1290 cm</a:t>
                </a:r>
                <a:r>
                  <a:rPr lang="en-US" sz="1800" b="0" baseline="30000" dirty="0">
                    <a:latin typeface="Cambria Math" panose="02040503050406030204" pitchFamily="18" charset="0"/>
                    <a:ea typeface="Cambria Math" panose="02040503050406030204" pitchFamily="18" charset="0"/>
                  </a:rPr>
                  <a:t>-1</a:t>
                </a:r>
              </a:p>
            </p:txBody>
          </p:sp>
        </mc:Choice>
        <mc:Fallback xmlns="">
          <p:sp>
            <p:nvSpPr>
              <p:cNvPr id="17" name="TextBox 16">
                <a:extLst>
                  <a:ext uri="{FF2B5EF4-FFF2-40B4-BE49-F238E27FC236}">
                    <a16:creationId xmlns:a16="http://schemas.microsoft.com/office/drawing/2014/main" id="{959E881E-A9C2-B2A5-2CBC-DFCD9F58B4FE}"/>
                  </a:ext>
                </a:extLst>
              </p:cNvPr>
              <p:cNvSpPr txBox="1">
                <a:spLocks noRot="1" noChangeAspect="1" noMove="1" noResize="1" noEditPoints="1" noAdjustHandles="1" noChangeArrowheads="1" noChangeShapeType="1" noTextEdit="1"/>
              </p:cNvSpPr>
              <p:nvPr/>
            </p:nvSpPr>
            <p:spPr>
              <a:xfrm>
                <a:off x="7189720" y="2438537"/>
                <a:ext cx="1802801" cy="1372299"/>
              </a:xfrm>
              <a:prstGeom prst="rect">
                <a:avLst/>
              </a:prstGeom>
              <a:blipFill>
                <a:blip r:embed="rId7"/>
                <a:stretch>
                  <a:fillRect l="-2027" r="-1689" b="-9333"/>
                </a:stretch>
              </a:blipFill>
            </p:spPr>
            <p:txBody>
              <a:bodyPr/>
              <a:lstStyle/>
              <a:p>
                <a:r>
                  <a:rPr lang="en-US">
                    <a:noFill/>
                  </a:rPr>
                  <a:t> </a:t>
                </a:r>
              </a:p>
            </p:txBody>
          </p:sp>
        </mc:Fallback>
      </mc:AlternateContent>
      <p:pic>
        <p:nvPicPr>
          <p:cNvPr id="19" name="Picture 18" descr="A white coil spring on a black background&#10;&#10;AI-generated content may be incorrect.">
            <a:extLst>
              <a:ext uri="{FF2B5EF4-FFF2-40B4-BE49-F238E27FC236}">
                <a16:creationId xmlns:a16="http://schemas.microsoft.com/office/drawing/2014/main" id="{5CAC415B-63B4-37E9-F405-EF3F79951164}"/>
              </a:ext>
            </a:extLst>
          </p:cNvPr>
          <p:cNvPicPr>
            <a:picLocks noChangeAspect="1"/>
          </p:cNvPicPr>
          <p:nvPr/>
        </p:nvPicPr>
        <p:blipFill>
          <a:blip r:embed="rId8"/>
          <a:stretch>
            <a:fillRect/>
          </a:stretch>
        </p:blipFill>
        <p:spPr>
          <a:xfrm>
            <a:off x="445942" y="2675201"/>
            <a:ext cx="1351892" cy="464713"/>
          </a:xfrm>
          <a:prstGeom prst="rect">
            <a:avLst/>
          </a:prstGeom>
        </p:spPr>
      </p:pic>
      <p:sp>
        <p:nvSpPr>
          <p:cNvPr id="20" name="TextBox 19">
            <a:extLst>
              <a:ext uri="{FF2B5EF4-FFF2-40B4-BE49-F238E27FC236}">
                <a16:creationId xmlns:a16="http://schemas.microsoft.com/office/drawing/2014/main" id="{0325BFAA-17BC-C782-ADA0-29FD1AB8BCDC}"/>
              </a:ext>
            </a:extLst>
          </p:cNvPr>
          <p:cNvSpPr txBox="1"/>
          <p:nvPr/>
        </p:nvSpPr>
        <p:spPr>
          <a:xfrm>
            <a:off x="3581574" y="1474786"/>
            <a:ext cx="4420313" cy="646331"/>
          </a:xfrm>
          <a:prstGeom prst="rect">
            <a:avLst/>
          </a:prstGeom>
          <a:solidFill>
            <a:srgbClr val="FFC000"/>
          </a:solidFill>
        </p:spPr>
        <p:txBody>
          <a:bodyPr wrap="none" rtlCol="0">
            <a:spAutoFit/>
          </a:bodyPr>
          <a:lstStyle/>
          <a:p>
            <a:r>
              <a:rPr lang="en-US" sz="1800" dirty="0">
                <a:latin typeface="Symbol" panose="05050102010706020507" pitchFamily="18" charset="2"/>
              </a:rPr>
              <a:t>e</a:t>
            </a:r>
            <a:r>
              <a:rPr lang="en-US" sz="1800" dirty="0"/>
              <a:t>(</a:t>
            </a:r>
            <a:r>
              <a:rPr lang="en-US" sz="1800" dirty="0">
                <a:latin typeface="Symbol" panose="05050102010706020507" pitchFamily="18" charset="2"/>
              </a:rPr>
              <a:t>w</a:t>
            </a:r>
            <a:r>
              <a:rPr lang="en-US" sz="1800" dirty="0"/>
              <a:t>) shows symmetric TO resonance peak.</a:t>
            </a:r>
          </a:p>
          <a:p>
            <a:r>
              <a:rPr lang="en-US" sz="1800" dirty="0"/>
              <a:t>Loss function </a:t>
            </a:r>
            <a:r>
              <a:rPr lang="en-US" sz="1800" dirty="0" err="1"/>
              <a:t>Im</a:t>
            </a:r>
            <a:r>
              <a:rPr lang="en-US" sz="1800" dirty="0"/>
              <a:t>(</a:t>
            </a:r>
            <a:r>
              <a:rPr lang="en-US" sz="1800" dirty="0">
                <a:latin typeface="Symbol" panose="05050102010706020507" pitchFamily="18" charset="2"/>
              </a:rPr>
              <a:t>-</a:t>
            </a:r>
            <a:r>
              <a:rPr lang="en-US" sz="1800" dirty="0"/>
              <a:t>1/</a:t>
            </a:r>
            <a:r>
              <a:rPr lang="en-US" sz="1800" dirty="0">
                <a:latin typeface="Symbol" panose="05050102010706020507" pitchFamily="18" charset="2"/>
              </a:rPr>
              <a:t>e</a:t>
            </a:r>
            <a:r>
              <a:rPr lang="en-US" sz="1800" dirty="0"/>
              <a:t>) peaks at LO frequency.</a:t>
            </a:r>
          </a:p>
        </p:txBody>
      </p:sp>
      <p:cxnSp>
        <p:nvCxnSpPr>
          <p:cNvPr id="22" name="Straight Connector 21">
            <a:extLst>
              <a:ext uri="{FF2B5EF4-FFF2-40B4-BE49-F238E27FC236}">
                <a16:creationId xmlns:a16="http://schemas.microsoft.com/office/drawing/2014/main" id="{8B51C04A-CBD3-0134-E012-C7D4381AE27A}"/>
              </a:ext>
            </a:extLst>
          </p:cNvPr>
          <p:cNvCxnSpPr>
            <a:cxnSpLocks/>
          </p:cNvCxnSpPr>
          <p:nvPr/>
        </p:nvCxnSpPr>
        <p:spPr>
          <a:xfrm>
            <a:off x="1872581" y="558800"/>
            <a:ext cx="0" cy="3351474"/>
          </a:xfrm>
          <a:prstGeom prst="line">
            <a:avLst/>
          </a:prstGeom>
          <a:ln w="127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BC47E43-B30A-67C5-A2F7-CF5EB225D2D2}"/>
              </a:ext>
            </a:extLst>
          </p:cNvPr>
          <p:cNvSpPr txBox="1"/>
          <p:nvPr/>
        </p:nvSpPr>
        <p:spPr>
          <a:xfrm>
            <a:off x="1484917" y="627983"/>
            <a:ext cx="380169" cy="300082"/>
          </a:xfrm>
          <a:prstGeom prst="rect">
            <a:avLst/>
          </a:prstGeom>
          <a:noFill/>
        </p:spPr>
        <p:txBody>
          <a:bodyPr wrap="none" rtlCol="0">
            <a:spAutoFit/>
          </a:bodyPr>
          <a:lstStyle/>
          <a:p>
            <a:r>
              <a:rPr lang="en-US" dirty="0"/>
              <a:t>TO</a:t>
            </a:r>
          </a:p>
        </p:txBody>
      </p:sp>
      <p:cxnSp>
        <p:nvCxnSpPr>
          <p:cNvPr id="25" name="Straight Connector 24">
            <a:extLst>
              <a:ext uri="{FF2B5EF4-FFF2-40B4-BE49-F238E27FC236}">
                <a16:creationId xmlns:a16="http://schemas.microsoft.com/office/drawing/2014/main" id="{02CD9CBE-B026-8B78-D92B-FD35AAF88658}"/>
              </a:ext>
            </a:extLst>
          </p:cNvPr>
          <p:cNvCxnSpPr>
            <a:cxnSpLocks/>
          </p:cNvCxnSpPr>
          <p:nvPr/>
        </p:nvCxnSpPr>
        <p:spPr>
          <a:xfrm>
            <a:off x="2317286" y="576290"/>
            <a:ext cx="0" cy="3351474"/>
          </a:xfrm>
          <a:prstGeom prst="line">
            <a:avLst/>
          </a:prstGeom>
          <a:ln w="127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F36C06F-D923-7142-19D6-D9792F5C05D5}"/>
              </a:ext>
            </a:extLst>
          </p:cNvPr>
          <p:cNvSpPr txBox="1"/>
          <p:nvPr/>
        </p:nvSpPr>
        <p:spPr>
          <a:xfrm>
            <a:off x="2317286" y="630342"/>
            <a:ext cx="380169" cy="300082"/>
          </a:xfrm>
          <a:prstGeom prst="rect">
            <a:avLst/>
          </a:prstGeom>
          <a:noFill/>
        </p:spPr>
        <p:txBody>
          <a:bodyPr wrap="none" rtlCol="0">
            <a:spAutoFit/>
          </a:bodyPr>
          <a:lstStyle/>
          <a:p>
            <a:r>
              <a:rPr lang="en-US" dirty="0"/>
              <a:t>LO</a:t>
            </a:r>
          </a:p>
        </p:txBody>
      </p:sp>
      <p:cxnSp>
        <p:nvCxnSpPr>
          <p:cNvPr id="27" name="Straight Connector 26">
            <a:extLst>
              <a:ext uri="{FF2B5EF4-FFF2-40B4-BE49-F238E27FC236}">
                <a16:creationId xmlns:a16="http://schemas.microsoft.com/office/drawing/2014/main" id="{6F7C60DA-5BCC-C53A-1EC6-5F907949D1E5}"/>
              </a:ext>
            </a:extLst>
          </p:cNvPr>
          <p:cNvCxnSpPr>
            <a:cxnSpLocks/>
          </p:cNvCxnSpPr>
          <p:nvPr/>
        </p:nvCxnSpPr>
        <p:spPr>
          <a:xfrm>
            <a:off x="5300335" y="2277680"/>
            <a:ext cx="0" cy="1574792"/>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32B1667-9EA5-AF73-9A59-2D2A3EF9F9BC}"/>
              </a:ext>
            </a:extLst>
          </p:cNvPr>
          <p:cNvSpPr txBox="1"/>
          <p:nvPr/>
        </p:nvSpPr>
        <p:spPr>
          <a:xfrm>
            <a:off x="4898786" y="2705750"/>
            <a:ext cx="380169" cy="300082"/>
          </a:xfrm>
          <a:prstGeom prst="rect">
            <a:avLst/>
          </a:prstGeom>
          <a:noFill/>
        </p:spPr>
        <p:txBody>
          <a:bodyPr wrap="none" rtlCol="0">
            <a:spAutoFit/>
          </a:bodyPr>
          <a:lstStyle/>
          <a:p>
            <a:r>
              <a:rPr lang="en-US" dirty="0"/>
              <a:t>TO</a:t>
            </a:r>
          </a:p>
        </p:txBody>
      </p:sp>
      <p:cxnSp>
        <p:nvCxnSpPr>
          <p:cNvPr id="29" name="Straight Connector 28">
            <a:extLst>
              <a:ext uri="{FF2B5EF4-FFF2-40B4-BE49-F238E27FC236}">
                <a16:creationId xmlns:a16="http://schemas.microsoft.com/office/drawing/2014/main" id="{B7C5C6BC-63B3-00E9-A7F8-981B23101944}"/>
              </a:ext>
            </a:extLst>
          </p:cNvPr>
          <p:cNvCxnSpPr>
            <a:cxnSpLocks/>
          </p:cNvCxnSpPr>
          <p:nvPr/>
        </p:nvCxnSpPr>
        <p:spPr>
          <a:xfrm>
            <a:off x="5722555" y="2287675"/>
            <a:ext cx="0" cy="1564797"/>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351A1C4-3DE2-93AA-1E06-3EFF04965CB4}"/>
              </a:ext>
            </a:extLst>
          </p:cNvPr>
          <p:cNvSpPr txBox="1"/>
          <p:nvPr/>
        </p:nvSpPr>
        <p:spPr>
          <a:xfrm>
            <a:off x="5662594" y="2705750"/>
            <a:ext cx="380169" cy="300082"/>
          </a:xfrm>
          <a:prstGeom prst="rect">
            <a:avLst/>
          </a:prstGeom>
          <a:noFill/>
        </p:spPr>
        <p:txBody>
          <a:bodyPr wrap="none" rtlCol="0">
            <a:spAutoFit/>
          </a:bodyPr>
          <a:lstStyle/>
          <a:p>
            <a:r>
              <a:rPr lang="en-US" dirty="0"/>
              <a:t>LO</a:t>
            </a:r>
          </a:p>
        </p:txBody>
      </p:sp>
      <p:sp>
        <p:nvSpPr>
          <p:cNvPr id="38" name="TextBox 37">
            <a:extLst>
              <a:ext uri="{FF2B5EF4-FFF2-40B4-BE49-F238E27FC236}">
                <a16:creationId xmlns:a16="http://schemas.microsoft.com/office/drawing/2014/main" id="{36C15233-B0A3-F073-053F-05EE6EB27B90}"/>
              </a:ext>
            </a:extLst>
          </p:cNvPr>
          <p:cNvSpPr txBox="1"/>
          <p:nvPr/>
        </p:nvSpPr>
        <p:spPr>
          <a:xfrm>
            <a:off x="4112841" y="4544864"/>
            <a:ext cx="3219427" cy="461665"/>
          </a:xfrm>
          <a:prstGeom prst="rect">
            <a:avLst/>
          </a:prstGeom>
          <a:solidFill>
            <a:srgbClr val="FFFF00"/>
          </a:solidFill>
        </p:spPr>
        <p:txBody>
          <a:bodyPr wrap="square" rtlCol="0">
            <a:spAutoFit/>
          </a:bodyPr>
          <a:lstStyle/>
          <a:p>
            <a:pPr defTabSz="914400" eaLnBrk="0" fontAlgn="base" hangingPunct="0">
              <a:spcBef>
                <a:spcPct val="0"/>
              </a:spcBef>
              <a:spcAft>
                <a:spcPct val="0"/>
              </a:spcAft>
            </a:pPr>
            <a:r>
              <a:rPr lang="en-US" sz="1200" dirty="0">
                <a:solidFill>
                  <a:srgbClr val="882345"/>
                </a:solidFill>
                <a:latin typeface="Arial" charset="0"/>
                <a:ea typeface="ＭＳ Ｐゴシック" pitchFamily="34" charset="-128"/>
                <a:cs typeface="Arial"/>
                <a:sym typeface="Arial"/>
              </a:rPr>
              <a:t>F. Wooten, </a:t>
            </a:r>
            <a:r>
              <a:rPr lang="en-US" sz="1200" i="1" dirty="0">
                <a:solidFill>
                  <a:srgbClr val="882345"/>
                </a:solidFill>
                <a:latin typeface="Arial" charset="0"/>
                <a:ea typeface="ＭＳ Ｐゴシック" pitchFamily="34" charset="-128"/>
                <a:cs typeface="Arial"/>
                <a:sym typeface="Arial"/>
              </a:rPr>
              <a:t>Optical Properties of Solids</a:t>
            </a:r>
            <a:r>
              <a:rPr lang="en-US" sz="1200" dirty="0">
                <a:solidFill>
                  <a:srgbClr val="882345"/>
                </a:solidFill>
                <a:latin typeface="Arial" charset="0"/>
                <a:ea typeface="ＭＳ Ｐゴシック" pitchFamily="34" charset="-128"/>
                <a:cs typeface="Arial"/>
                <a:sym typeface="Arial"/>
              </a:rPr>
              <a:t>, 1972</a:t>
            </a:r>
          </a:p>
          <a:p>
            <a:pPr defTabSz="914400" eaLnBrk="0" fontAlgn="base" hangingPunct="0">
              <a:spcBef>
                <a:spcPct val="0"/>
              </a:spcBef>
              <a:spcAft>
                <a:spcPct val="0"/>
              </a:spcAft>
            </a:pPr>
            <a:r>
              <a:rPr lang="en-US" sz="1200" dirty="0">
                <a:solidFill>
                  <a:srgbClr val="882345"/>
                </a:solidFill>
                <a:latin typeface="Arial" charset="0"/>
                <a:ea typeface="ＭＳ Ｐゴシック" pitchFamily="34" charset="-128"/>
                <a:cs typeface="Arial"/>
                <a:sym typeface="Arial"/>
              </a:rPr>
              <a:t>M. Schubert, </a:t>
            </a:r>
            <a:r>
              <a:rPr lang="en-US" sz="1200" i="1" dirty="0">
                <a:solidFill>
                  <a:srgbClr val="882345"/>
                </a:solidFill>
                <a:latin typeface="Arial" charset="0"/>
                <a:ea typeface="ＭＳ Ｐゴシック" pitchFamily="34" charset="-128"/>
                <a:cs typeface="Arial"/>
                <a:sym typeface="Arial"/>
              </a:rPr>
              <a:t>Infrared Ellipsometry</a:t>
            </a:r>
            <a:r>
              <a:rPr lang="en-US" sz="1200" dirty="0">
                <a:solidFill>
                  <a:srgbClr val="882345"/>
                </a:solidFill>
                <a:latin typeface="Arial" charset="0"/>
                <a:ea typeface="ＭＳ Ｐゴシック" pitchFamily="34" charset="-128"/>
                <a:cs typeface="Arial"/>
                <a:sym typeface="Arial"/>
              </a:rPr>
              <a:t>, 2004</a:t>
            </a:r>
          </a:p>
        </p:txBody>
      </p:sp>
      <p:sp>
        <p:nvSpPr>
          <p:cNvPr id="4" name="TextBox 3">
            <a:extLst>
              <a:ext uri="{FF2B5EF4-FFF2-40B4-BE49-F238E27FC236}">
                <a16:creationId xmlns:a16="http://schemas.microsoft.com/office/drawing/2014/main" id="{3F847497-02CD-8CE7-DEE0-982A18EF72FF}"/>
              </a:ext>
            </a:extLst>
          </p:cNvPr>
          <p:cNvSpPr txBox="1"/>
          <p:nvPr/>
        </p:nvSpPr>
        <p:spPr>
          <a:xfrm>
            <a:off x="657659" y="3222174"/>
            <a:ext cx="928459" cy="300082"/>
          </a:xfrm>
          <a:prstGeom prst="rect">
            <a:avLst/>
          </a:prstGeom>
          <a:noFill/>
        </p:spPr>
        <p:txBody>
          <a:bodyPr wrap="none" rtlCol="0">
            <a:spAutoFit/>
          </a:bodyPr>
          <a:lstStyle/>
          <a:p>
            <a:r>
              <a:rPr lang="en-US" dirty="0"/>
              <a:t>Ionic bond</a:t>
            </a:r>
          </a:p>
        </p:txBody>
      </p:sp>
    </p:spTree>
    <p:extLst>
      <p:ext uri="{BB962C8B-B14F-4D97-AF65-F5344CB8AC3E}">
        <p14:creationId xmlns:p14="http://schemas.microsoft.com/office/powerpoint/2010/main" val="2846392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1E162-B802-3B7F-32D7-7DE01B3AB6B2}"/>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B78E72F-5768-7C82-A223-C269940A2F3A}"/>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003CFB5A-4FE4-6ADE-E7B6-B1049FFA0D34}"/>
              </a:ext>
            </a:extLst>
          </p:cNvPr>
          <p:cNvSpPr>
            <a:spLocks noGrp="1"/>
          </p:cNvSpPr>
          <p:nvPr>
            <p:ph type="title"/>
          </p:nvPr>
        </p:nvSpPr>
        <p:spPr>
          <a:xfrm>
            <a:off x="0" y="7375"/>
            <a:ext cx="9144000" cy="474146"/>
          </a:xfrm>
        </p:spPr>
        <p:txBody>
          <a:bodyPr>
            <a:noAutofit/>
          </a:bodyPr>
          <a:lstStyle/>
          <a:p>
            <a:pPr algn="ctr"/>
            <a:r>
              <a:rPr lang="en-US" sz="2800" dirty="0" err="1"/>
              <a:t>GaP</a:t>
            </a:r>
            <a:r>
              <a:rPr lang="en-US" sz="2800" dirty="0"/>
              <a:t> shows nearly perfect Lorentz oscillator</a:t>
            </a:r>
          </a:p>
        </p:txBody>
      </p:sp>
      <p:sp>
        <p:nvSpPr>
          <p:cNvPr id="2" name="Slide Number Placeholder 1">
            <a:extLst>
              <a:ext uri="{FF2B5EF4-FFF2-40B4-BE49-F238E27FC236}">
                <a16:creationId xmlns:a16="http://schemas.microsoft.com/office/drawing/2014/main" id="{B1CF1F47-3233-B482-6352-30A7A1D091CF}"/>
              </a:ext>
            </a:extLst>
          </p:cNvPr>
          <p:cNvSpPr>
            <a:spLocks noGrp="1"/>
          </p:cNvSpPr>
          <p:nvPr>
            <p:ph type="sldNum" sz="quarter" idx="4"/>
          </p:nvPr>
        </p:nvSpPr>
        <p:spPr/>
        <p:txBody>
          <a:bodyPr/>
          <a:lstStyle/>
          <a:p>
            <a:fld id="{76B34050-BECC-48C9-9AC3-879728755A1B}" type="slidenum">
              <a:rPr lang="en-US" smtClean="0"/>
              <a:pPr/>
              <a:t>9</a:t>
            </a:fld>
            <a:endParaRPr lang="en-US" dirty="0"/>
          </a:p>
        </p:txBody>
      </p:sp>
      <p:pic>
        <p:nvPicPr>
          <p:cNvPr id="5" name="Picture 4" descr="A close up of a map&#10;&#10;Description generated with high confidence">
            <a:extLst>
              <a:ext uri="{FF2B5EF4-FFF2-40B4-BE49-F238E27FC236}">
                <a16:creationId xmlns:a16="http://schemas.microsoft.com/office/drawing/2014/main" id="{45E6E073-34B6-F44A-54E1-8B990A63B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478" y="393600"/>
            <a:ext cx="6707206" cy="4702063"/>
          </a:xfrm>
          <a:prstGeom prst="rect">
            <a:avLst/>
          </a:prstGeom>
        </p:spPr>
      </p:pic>
      <p:sp>
        <p:nvSpPr>
          <p:cNvPr id="7" name="TextBox 6">
            <a:extLst>
              <a:ext uri="{FF2B5EF4-FFF2-40B4-BE49-F238E27FC236}">
                <a16:creationId xmlns:a16="http://schemas.microsoft.com/office/drawing/2014/main" id="{E1497099-E112-B187-D939-DC6B0BBD4F43}"/>
              </a:ext>
            </a:extLst>
          </p:cNvPr>
          <p:cNvSpPr txBox="1"/>
          <p:nvPr/>
        </p:nvSpPr>
        <p:spPr>
          <a:xfrm>
            <a:off x="1545358" y="1418370"/>
            <a:ext cx="1914307" cy="830997"/>
          </a:xfrm>
          <a:prstGeom prst="rect">
            <a:avLst/>
          </a:prstGeom>
          <a:noFill/>
        </p:spPr>
        <p:txBody>
          <a:bodyPr wrap="none" rtlCol="0">
            <a:spAutoFit/>
          </a:bodyPr>
          <a:lstStyle/>
          <a:p>
            <a:pPr algn="ctr" eaLnBrk="0" fontAlgn="base" hangingPunct="0">
              <a:spcBef>
                <a:spcPct val="0"/>
              </a:spcBef>
              <a:spcAft>
                <a:spcPct val="0"/>
              </a:spcAft>
              <a:buClrTx/>
              <a:buFontTx/>
              <a:buNone/>
            </a:pPr>
            <a:r>
              <a:rPr lang="en-US" sz="2400" kern="1200" dirty="0">
                <a:solidFill>
                  <a:srgbClr val="4C5CC5"/>
                </a:solidFill>
                <a:latin typeface="Arial" charset="0"/>
                <a:ea typeface="ＭＳ Ｐゴシック" pitchFamily="34" charset="-128"/>
                <a:cs typeface="+mn-cs"/>
              </a:rPr>
              <a:t>Reststrahlen</a:t>
            </a:r>
          </a:p>
          <a:p>
            <a:pPr algn="ctr" eaLnBrk="0" fontAlgn="base" hangingPunct="0">
              <a:spcBef>
                <a:spcPct val="0"/>
              </a:spcBef>
              <a:spcAft>
                <a:spcPct val="0"/>
              </a:spcAft>
              <a:buClrTx/>
              <a:buFontTx/>
              <a:buNone/>
            </a:pPr>
            <a:r>
              <a:rPr lang="en-US" sz="2400" kern="1200" dirty="0">
                <a:solidFill>
                  <a:srgbClr val="4C5CC5"/>
                </a:solidFill>
                <a:latin typeface="Arial" charset="0"/>
                <a:ea typeface="ＭＳ Ｐゴシック" pitchFamily="34" charset="-128"/>
                <a:cs typeface="+mn-cs"/>
              </a:rPr>
              <a:t>Band</a:t>
            </a:r>
          </a:p>
        </p:txBody>
      </p:sp>
      <p:sp>
        <p:nvSpPr>
          <p:cNvPr id="8" name="TextBox 7">
            <a:extLst>
              <a:ext uri="{FF2B5EF4-FFF2-40B4-BE49-F238E27FC236}">
                <a16:creationId xmlns:a16="http://schemas.microsoft.com/office/drawing/2014/main" id="{1ECC300E-461F-5113-F721-A512951EB2AE}"/>
              </a:ext>
            </a:extLst>
          </p:cNvPr>
          <p:cNvSpPr txBox="1"/>
          <p:nvPr/>
        </p:nvSpPr>
        <p:spPr>
          <a:xfrm>
            <a:off x="5879888" y="1504588"/>
            <a:ext cx="1000595" cy="369332"/>
          </a:xfrm>
          <a:prstGeom prst="rect">
            <a:avLst/>
          </a:prstGeom>
          <a:noFill/>
        </p:spPr>
        <p:txBody>
          <a:bodyPr wrap="none" rtlCol="0">
            <a:spAutoFit/>
          </a:bodyPr>
          <a:lstStyle/>
          <a:p>
            <a:pPr algn="ctr" eaLnBrk="0" fontAlgn="base" hangingPunct="0">
              <a:spcBef>
                <a:spcPct val="0"/>
              </a:spcBef>
              <a:spcAft>
                <a:spcPct val="0"/>
              </a:spcAft>
              <a:buClrTx/>
              <a:buFontTx/>
              <a:buNone/>
            </a:pPr>
            <a:r>
              <a:rPr lang="en-US" sz="1800" kern="1200" dirty="0">
                <a:solidFill>
                  <a:srgbClr val="882345"/>
                </a:solidFill>
                <a:latin typeface="Symbol" panose="05050102010706020507" pitchFamily="18" charset="2"/>
                <a:ea typeface="ＭＳ Ｐゴシック" pitchFamily="34" charset="-128"/>
                <a:cs typeface="+mn-cs"/>
              </a:rPr>
              <a:t>e</a:t>
            </a:r>
            <a:r>
              <a:rPr lang="en-US" sz="1800" kern="1200" baseline="-25000" dirty="0">
                <a:solidFill>
                  <a:srgbClr val="882345"/>
                </a:solidFill>
                <a:latin typeface="SymbolPS" panose="05050102010607020607" pitchFamily="18" charset="2"/>
                <a:ea typeface="ＭＳ Ｐゴシック" pitchFamily="34" charset="-128"/>
              </a:rPr>
              <a:t>∞</a:t>
            </a:r>
            <a:r>
              <a:rPr lang="en-US" sz="1800" kern="1200" dirty="0">
                <a:solidFill>
                  <a:srgbClr val="882345"/>
                </a:solidFill>
                <a:latin typeface="Arial" charset="0"/>
                <a:ea typeface="ＭＳ Ｐゴシック" pitchFamily="34" charset="-128"/>
                <a:cs typeface="+mn-cs"/>
              </a:rPr>
              <a:t>=9.14</a:t>
            </a:r>
          </a:p>
        </p:txBody>
      </p:sp>
      <p:sp>
        <p:nvSpPr>
          <p:cNvPr id="9" name="TextBox 8">
            <a:extLst>
              <a:ext uri="{FF2B5EF4-FFF2-40B4-BE49-F238E27FC236}">
                <a16:creationId xmlns:a16="http://schemas.microsoft.com/office/drawing/2014/main" id="{B1D69D98-DDE8-0120-49C3-81A49667163E}"/>
              </a:ext>
            </a:extLst>
          </p:cNvPr>
          <p:cNvSpPr txBox="1"/>
          <p:nvPr/>
        </p:nvSpPr>
        <p:spPr>
          <a:xfrm>
            <a:off x="4337948" y="1418371"/>
            <a:ext cx="962123" cy="369332"/>
          </a:xfrm>
          <a:prstGeom prst="rect">
            <a:avLst/>
          </a:prstGeom>
          <a:noFill/>
        </p:spPr>
        <p:txBody>
          <a:bodyPr wrap="none" rtlCol="0">
            <a:spAutoFit/>
          </a:bodyPr>
          <a:lstStyle/>
          <a:p>
            <a:pPr algn="ctr" eaLnBrk="0" fontAlgn="base" hangingPunct="0">
              <a:spcBef>
                <a:spcPct val="0"/>
              </a:spcBef>
              <a:spcAft>
                <a:spcPct val="0"/>
              </a:spcAft>
              <a:buClrTx/>
              <a:buFontTx/>
              <a:buNone/>
            </a:pPr>
            <a:r>
              <a:rPr lang="en-US" sz="1800" kern="1200" dirty="0">
                <a:solidFill>
                  <a:srgbClr val="882345"/>
                </a:solidFill>
                <a:latin typeface="Symbol" panose="05050102010706020507" pitchFamily="18" charset="2"/>
                <a:ea typeface="ＭＳ Ｐゴシック" pitchFamily="34" charset="-128"/>
                <a:cs typeface="+mn-cs"/>
              </a:rPr>
              <a:t>e</a:t>
            </a:r>
            <a:r>
              <a:rPr lang="en-US" sz="1800" kern="1200" baseline="-25000" dirty="0">
                <a:solidFill>
                  <a:srgbClr val="882345"/>
                </a:solidFill>
                <a:latin typeface="Arial" panose="020B0604020202020204" pitchFamily="34" charset="0"/>
                <a:ea typeface="ＭＳ Ｐゴシック" pitchFamily="34" charset="-128"/>
                <a:cs typeface="Arial" panose="020B0604020202020204" pitchFamily="34" charset="0"/>
              </a:rPr>
              <a:t>s</a:t>
            </a:r>
            <a:r>
              <a:rPr lang="en-US" sz="1800" kern="1200" dirty="0">
                <a:solidFill>
                  <a:srgbClr val="882345"/>
                </a:solidFill>
                <a:latin typeface="Arial" charset="0"/>
                <a:ea typeface="ＭＳ Ｐゴシック" pitchFamily="34" charset="-128"/>
                <a:cs typeface="+mn-cs"/>
              </a:rPr>
              <a:t>=15.7</a:t>
            </a:r>
          </a:p>
        </p:txBody>
      </p:sp>
      <p:sp>
        <p:nvSpPr>
          <p:cNvPr id="10" name="TextBox 9">
            <a:extLst>
              <a:ext uri="{FF2B5EF4-FFF2-40B4-BE49-F238E27FC236}">
                <a16:creationId xmlns:a16="http://schemas.microsoft.com/office/drawing/2014/main" id="{1C26F0E8-2DE7-E25C-3CD1-CE7A3054710E}"/>
              </a:ext>
            </a:extLst>
          </p:cNvPr>
          <p:cNvSpPr txBox="1"/>
          <p:nvPr/>
        </p:nvSpPr>
        <p:spPr>
          <a:xfrm>
            <a:off x="7037458" y="4092270"/>
            <a:ext cx="1999265" cy="461665"/>
          </a:xfrm>
          <a:prstGeom prst="rect">
            <a:avLst/>
          </a:prstGeom>
          <a:solidFill>
            <a:srgbClr val="FFFF00"/>
          </a:solidFill>
        </p:spPr>
        <p:txBody>
          <a:bodyPr wrap="none" rtlCol="0">
            <a:spAutoFit/>
          </a:bodyPr>
          <a:lstStyle/>
          <a:p>
            <a:pPr eaLnBrk="0" fontAlgn="base" hangingPunct="0">
              <a:spcBef>
                <a:spcPct val="0"/>
              </a:spcBef>
              <a:spcAft>
                <a:spcPct val="0"/>
              </a:spcAft>
              <a:buClrTx/>
              <a:buFontTx/>
              <a:buNone/>
            </a:pPr>
            <a:r>
              <a:rPr lang="en-US" sz="2400" kern="1200" dirty="0">
                <a:solidFill>
                  <a:srgbClr val="882345"/>
                </a:solidFill>
                <a:latin typeface="Arial" charset="0"/>
                <a:ea typeface="ＭＳ Ｐゴシック" pitchFamily="34" charset="-128"/>
                <a:cs typeface="+mn-cs"/>
              </a:rPr>
              <a:t>Loss function</a:t>
            </a:r>
          </a:p>
        </p:txBody>
      </p:sp>
      <p:sp>
        <p:nvSpPr>
          <p:cNvPr id="11" name="TextBox 10">
            <a:extLst>
              <a:ext uri="{FF2B5EF4-FFF2-40B4-BE49-F238E27FC236}">
                <a16:creationId xmlns:a16="http://schemas.microsoft.com/office/drawing/2014/main" id="{1B03843F-C112-4610-36C6-A35BA15A06F5}"/>
              </a:ext>
            </a:extLst>
          </p:cNvPr>
          <p:cNvSpPr txBox="1"/>
          <p:nvPr/>
        </p:nvSpPr>
        <p:spPr>
          <a:xfrm>
            <a:off x="7857897" y="1187538"/>
            <a:ext cx="1162498" cy="461665"/>
          </a:xfrm>
          <a:prstGeom prst="rect">
            <a:avLst/>
          </a:prstGeom>
          <a:solidFill>
            <a:srgbClr val="FFFF00"/>
          </a:solidFill>
        </p:spPr>
        <p:txBody>
          <a:bodyPr wrap="none" rtlCol="0">
            <a:spAutoFit/>
          </a:bodyPr>
          <a:lstStyle/>
          <a:p>
            <a:pPr eaLnBrk="0" fontAlgn="base" hangingPunct="0">
              <a:spcBef>
                <a:spcPct val="0"/>
              </a:spcBef>
              <a:spcAft>
                <a:spcPct val="0"/>
              </a:spcAft>
              <a:buClrTx/>
              <a:buFontTx/>
              <a:buNone/>
            </a:pPr>
            <a:r>
              <a:rPr lang="en-US" sz="2400" kern="1200" dirty="0">
                <a:solidFill>
                  <a:srgbClr val="882345"/>
                </a:solidFill>
                <a:latin typeface="Arial" charset="0"/>
                <a:ea typeface="ＭＳ Ｐゴシック" pitchFamily="34" charset="-128"/>
                <a:cs typeface="+mn-cs"/>
              </a:rPr>
              <a:t>epsilon</a:t>
            </a:r>
          </a:p>
        </p:txBody>
      </p:sp>
      <p:sp>
        <p:nvSpPr>
          <p:cNvPr id="12" name="TextBox 11">
            <a:extLst>
              <a:ext uri="{FF2B5EF4-FFF2-40B4-BE49-F238E27FC236}">
                <a16:creationId xmlns:a16="http://schemas.microsoft.com/office/drawing/2014/main" id="{8F21A082-160D-EBD3-B17A-EA9BCFB993E8}"/>
              </a:ext>
            </a:extLst>
          </p:cNvPr>
          <p:cNvSpPr txBox="1"/>
          <p:nvPr/>
        </p:nvSpPr>
        <p:spPr>
          <a:xfrm>
            <a:off x="31261" y="1066158"/>
            <a:ext cx="579005" cy="461665"/>
          </a:xfrm>
          <a:prstGeom prst="rect">
            <a:avLst/>
          </a:prstGeom>
          <a:solidFill>
            <a:srgbClr val="FFFF00"/>
          </a:solidFill>
        </p:spPr>
        <p:txBody>
          <a:bodyPr wrap="none" rtlCol="0">
            <a:spAutoFit/>
          </a:bodyPr>
          <a:lstStyle/>
          <a:p>
            <a:pPr eaLnBrk="0" fontAlgn="base" hangingPunct="0">
              <a:spcBef>
                <a:spcPct val="0"/>
              </a:spcBef>
              <a:spcAft>
                <a:spcPct val="0"/>
              </a:spcAft>
              <a:buClrTx/>
              <a:buFontTx/>
              <a:buNone/>
            </a:pPr>
            <a:r>
              <a:rPr lang="en-US" sz="2400" kern="1200" dirty="0">
                <a:solidFill>
                  <a:srgbClr val="882345"/>
                </a:solidFill>
                <a:latin typeface="Arial" charset="0"/>
                <a:ea typeface="ＭＳ Ｐゴシック" pitchFamily="34" charset="-128"/>
                <a:cs typeface="+mn-cs"/>
              </a:rPr>
              <a:t>psi</a:t>
            </a:r>
          </a:p>
        </p:txBody>
      </p:sp>
      <p:sp>
        <p:nvSpPr>
          <p:cNvPr id="13" name="TextBox 12">
            <a:extLst>
              <a:ext uri="{FF2B5EF4-FFF2-40B4-BE49-F238E27FC236}">
                <a16:creationId xmlns:a16="http://schemas.microsoft.com/office/drawing/2014/main" id="{615682E4-7FA3-9E90-E038-42A72A0950FF}"/>
              </a:ext>
            </a:extLst>
          </p:cNvPr>
          <p:cNvSpPr txBox="1"/>
          <p:nvPr/>
        </p:nvSpPr>
        <p:spPr>
          <a:xfrm>
            <a:off x="31261" y="4509329"/>
            <a:ext cx="904415" cy="461665"/>
          </a:xfrm>
          <a:prstGeom prst="rect">
            <a:avLst/>
          </a:prstGeom>
          <a:solidFill>
            <a:srgbClr val="FFFF00"/>
          </a:solidFill>
        </p:spPr>
        <p:txBody>
          <a:bodyPr wrap="none" rtlCol="0">
            <a:spAutoFit/>
          </a:bodyPr>
          <a:lstStyle/>
          <a:p>
            <a:pPr eaLnBrk="0" fontAlgn="base" hangingPunct="0">
              <a:spcBef>
                <a:spcPct val="0"/>
              </a:spcBef>
              <a:spcAft>
                <a:spcPct val="0"/>
              </a:spcAft>
              <a:buClrTx/>
              <a:buFontTx/>
              <a:buNone/>
            </a:pPr>
            <a:r>
              <a:rPr lang="en-US" sz="2400" kern="1200" dirty="0">
                <a:solidFill>
                  <a:srgbClr val="882345"/>
                </a:solidFill>
                <a:latin typeface="Arial" charset="0"/>
                <a:ea typeface="ＭＳ Ｐゴシック" pitchFamily="34" charset="-128"/>
                <a:cs typeface="+mn-cs"/>
              </a:rPr>
              <a:t>Delta</a:t>
            </a:r>
          </a:p>
        </p:txBody>
      </p:sp>
      <p:sp>
        <p:nvSpPr>
          <p:cNvPr id="14" name="TextBox 13">
            <a:extLst>
              <a:ext uri="{FF2B5EF4-FFF2-40B4-BE49-F238E27FC236}">
                <a16:creationId xmlns:a16="http://schemas.microsoft.com/office/drawing/2014/main" id="{811A6CE6-D5CB-3E59-7353-83DE1942E4AC}"/>
              </a:ext>
            </a:extLst>
          </p:cNvPr>
          <p:cNvSpPr txBox="1"/>
          <p:nvPr/>
        </p:nvSpPr>
        <p:spPr>
          <a:xfrm>
            <a:off x="4571999" y="3958586"/>
            <a:ext cx="1149674" cy="338554"/>
          </a:xfrm>
          <a:prstGeom prst="rect">
            <a:avLst/>
          </a:prstGeom>
          <a:noFill/>
        </p:spPr>
        <p:txBody>
          <a:bodyPr wrap="none" rtlCol="0">
            <a:spAutoFit/>
          </a:bodyPr>
          <a:lstStyle/>
          <a:p>
            <a:pPr eaLnBrk="0" fontAlgn="base" hangingPunct="0">
              <a:spcBef>
                <a:spcPct val="0"/>
              </a:spcBef>
              <a:spcAft>
                <a:spcPct val="0"/>
              </a:spcAft>
              <a:buClrTx/>
              <a:buFontTx/>
              <a:buNone/>
            </a:pPr>
            <a:r>
              <a:rPr lang="en-US" sz="1600" kern="1200" dirty="0">
                <a:solidFill>
                  <a:srgbClr val="882345"/>
                </a:solidFill>
                <a:latin typeface="Arial" charset="0"/>
                <a:ea typeface="ＭＳ Ｐゴシック" pitchFamily="34" charset="-128"/>
                <a:cs typeface="+mn-cs"/>
              </a:rPr>
              <a:t>364.9 cm</a:t>
            </a:r>
            <a:r>
              <a:rPr lang="en-US" sz="1600" kern="1200" baseline="30000" dirty="0">
                <a:solidFill>
                  <a:srgbClr val="882345"/>
                </a:solidFill>
                <a:latin typeface="Arial" charset="0"/>
                <a:ea typeface="ＭＳ Ｐゴシック" pitchFamily="34" charset="-128"/>
                <a:cs typeface="+mn-cs"/>
              </a:rPr>
              <a:t>-1</a:t>
            </a:r>
          </a:p>
        </p:txBody>
      </p:sp>
      <p:sp>
        <p:nvSpPr>
          <p:cNvPr id="15" name="TextBox 14">
            <a:extLst>
              <a:ext uri="{FF2B5EF4-FFF2-40B4-BE49-F238E27FC236}">
                <a16:creationId xmlns:a16="http://schemas.microsoft.com/office/drawing/2014/main" id="{A20FC944-4E9A-968A-04CE-F394E028A744}"/>
              </a:ext>
            </a:extLst>
          </p:cNvPr>
          <p:cNvSpPr txBox="1"/>
          <p:nvPr/>
        </p:nvSpPr>
        <p:spPr>
          <a:xfrm>
            <a:off x="5541136" y="2200382"/>
            <a:ext cx="1149674" cy="338554"/>
          </a:xfrm>
          <a:prstGeom prst="rect">
            <a:avLst/>
          </a:prstGeom>
          <a:noFill/>
        </p:spPr>
        <p:txBody>
          <a:bodyPr wrap="none" rtlCol="0">
            <a:spAutoFit/>
          </a:bodyPr>
          <a:lstStyle/>
          <a:p>
            <a:pPr eaLnBrk="0" fontAlgn="base" hangingPunct="0">
              <a:spcBef>
                <a:spcPct val="0"/>
              </a:spcBef>
              <a:spcAft>
                <a:spcPct val="0"/>
              </a:spcAft>
              <a:buClrTx/>
              <a:buFontTx/>
              <a:buNone/>
            </a:pPr>
            <a:r>
              <a:rPr lang="en-US" sz="1600" kern="1200" dirty="0">
                <a:solidFill>
                  <a:srgbClr val="882345"/>
                </a:solidFill>
                <a:latin typeface="Arial" charset="0"/>
                <a:ea typeface="ＭＳ Ｐゴシック" pitchFamily="34" charset="-128"/>
                <a:cs typeface="+mn-cs"/>
              </a:rPr>
              <a:t>402.5 cm</a:t>
            </a:r>
            <a:r>
              <a:rPr lang="en-US" sz="1600" kern="1200" baseline="30000" dirty="0">
                <a:solidFill>
                  <a:srgbClr val="882345"/>
                </a:solidFill>
                <a:latin typeface="Arial" charset="0"/>
                <a:ea typeface="ＭＳ Ｐゴシック" pitchFamily="34" charset="-128"/>
                <a:cs typeface="+mn-cs"/>
              </a:rPr>
              <a:t>-1</a:t>
            </a:r>
          </a:p>
        </p:txBody>
      </p:sp>
      <p:sp>
        <p:nvSpPr>
          <p:cNvPr id="16" name="TextBox 15">
            <a:extLst>
              <a:ext uri="{FF2B5EF4-FFF2-40B4-BE49-F238E27FC236}">
                <a16:creationId xmlns:a16="http://schemas.microsoft.com/office/drawing/2014/main" id="{E2D7BEB6-D9AA-05F5-9F60-1939CC546F04}"/>
              </a:ext>
            </a:extLst>
          </p:cNvPr>
          <p:cNvSpPr txBox="1"/>
          <p:nvPr/>
        </p:nvSpPr>
        <p:spPr>
          <a:xfrm>
            <a:off x="7442792" y="2982842"/>
            <a:ext cx="1669945" cy="400110"/>
          </a:xfrm>
          <a:prstGeom prst="rect">
            <a:avLst/>
          </a:prstGeom>
          <a:solidFill>
            <a:srgbClr val="FFFF00"/>
          </a:solidFill>
        </p:spPr>
        <p:txBody>
          <a:bodyPr wrap="square" rtlCol="0">
            <a:spAutoFit/>
          </a:bodyPr>
          <a:lstStyle/>
          <a:p>
            <a:pPr algn="ctr"/>
            <a:r>
              <a:rPr lang="en-US" sz="1000" dirty="0"/>
              <a:t>N. Samarasingha, </a:t>
            </a:r>
          </a:p>
          <a:p>
            <a:pPr algn="ctr"/>
            <a:r>
              <a:rPr lang="en-US" sz="1000" dirty="0"/>
              <a:t>JVSTB </a:t>
            </a:r>
            <a:r>
              <a:rPr lang="en-US" sz="1000" b="1" dirty="0"/>
              <a:t>39</a:t>
            </a:r>
            <a:r>
              <a:rPr lang="en-US" sz="1000" dirty="0"/>
              <a:t>, 052201 (2021)</a:t>
            </a:r>
          </a:p>
        </p:txBody>
      </p:sp>
      <p:pic>
        <p:nvPicPr>
          <p:cNvPr id="17" name="Picture 16" descr="A person standing in front of a tree&#10;&#10;Description automatically generated">
            <a:extLst>
              <a:ext uri="{FF2B5EF4-FFF2-40B4-BE49-F238E27FC236}">
                <a16:creationId xmlns:a16="http://schemas.microsoft.com/office/drawing/2014/main" id="{7D48E10F-D00D-D993-19E0-D95144DA4CD8}"/>
              </a:ext>
            </a:extLst>
          </p:cNvPr>
          <p:cNvPicPr>
            <a:picLocks noChangeAspect="1"/>
          </p:cNvPicPr>
          <p:nvPr/>
        </p:nvPicPr>
        <p:blipFill rotWithShape="1">
          <a:blip r:embed="rId4">
            <a:extLst>
              <a:ext uri="{28A0092B-C50C-407E-A947-70E740481C1C}">
                <a14:useLocalDpi xmlns:a14="http://schemas.microsoft.com/office/drawing/2010/main" val="0"/>
              </a:ext>
            </a:extLst>
          </a:blip>
          <a:srcRect l="18000" t="14652" r="18000"/>
          <a:stretch/>
        </p:blipFill>
        <p:spPr>
          <a:xfrm>
            <a:off x="7800748" y="1862531"/>
            <a:ext cx="1053924" cy="1054095"/>
          </a:xfrm>
          <a:prstGeom prst="rect">
            <a:avLst/>
          </a:prstGeom>
        </p:spPr>
      </p:pic>
    </p:spTree>
    <p:extLst>
      <p:ext uri="{BB962C8B-B14F-4D97-AF65-F5344CB8AC3E}">
        <p14:creationId xmlns:p14="http://schemas.microsoft.com/office/powerpoint/2010/main" val="3439986963"/>
      </p:ext>
    </p:extLst>
  </p:cSld>
  <p:clrMapOvr>
    <a:masterClrMapping/>
  </p:clrMapOvr>
</p:sld>
</file>

<file path=ppt/theme/theme1.xml><?xml version="1.0" encoding="utf-8"?>
<a:theme xmlns:a="http://schemas.openxmlformats.org/drawingml/2006/main" name="NMSU_2019">
  <a:themeElements>
    <a:clrScheme name="NMSU_2019">
      <a:dk1>
        <a:srgbClr val="000000"/>
      </a:dk1>
      <a:lt1>
        <a:srgbClr val="FEFFFF"/>
      </a:lt1>
      <a:dk2>
        <a:srgbClr val="8C0B41"/>
      </a:dk2>
      <a:lt2>
        <a:srgbClr val="E7E6E6"/>
      </a:lt2>
      <a:accent1>
        <a:srgbClr val="A7BABE"/>
      </a:accent1>
      <a:accent2>
        <a:srgbClr val="CFC7BD"/>
      </a:accent2>
      <a:accent3>
        <a:srgbClr val="A5A5A5"/>
      </a:accent3>
      <a:accent4>
        <a:srgbClr val="FEFFFF"/>
      </a:accent4>
      <a:accent5>
        <a:srgbClr val="5B9BD5"/>
      </a:accent5>
      <a:accent6>
        <a:srgbClr val="8C0B41"/>
      </a:accent6>
      <a:hlink>
        <a:srgbClr val="50B9F2"/>
      </a:hlink>
      <a:folHlink>
        <a:srgbClr val="6D6E7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U_2019" id="{F3039E45-AD72-2745-91F4-8F90602B2064}" vid="{36F2A75D-F91E-5C47-8EE5-76E117038A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NMSU_2019</Template>
  <TotalTime>30066</TotalTime>
  <Words>3143</Words>
  <Application>Microsoft Office PowerPoint</Application>
  <PresentationFormat>On-screen Show (16:9)</PresentationFormat>
  <Paragraphs>444</Paragraphs>
  <Slides>35</Slides>
  <Notes>34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ＭＳ Ｐゴシック</vt:lpstr>
      <vt:lpstr>AdvOT3c2d9f11</vt:lpstr>
      <vt:lpstr>AdvOTd40fda3b.B</vt:lpstr>
      <vt:lpstr>Arial</vt:lpstr>
      <vt:lpstr>Calibri</vt:lpstr>
      <vt:lpstr>Cambria Math</vt:lpstr>
      <vt:lpstr>LMSans8-Oblique</vt:lpstr>
      <vt:lpstr>LMSans8-Regular</vt:lpstr>
      <vt:lpstr>MS Shell Dlg 2</vt:lpstr>
      <vt:lpstr>Symbol</vt:lpstr>
      <vt:lpstr>SymbolPS</vt:lpstr>
      <vt:lpstr>Tahoma</vt:lpstr>
      <vt:lpstr>Times New Roman</vt:lpstr>
      <vt:lpstr>NMSU_2019</vt:lpstr>
      <vt:lpstr>Measurements of temperature-dependent  optical constants and comparison with theory</vt:lpstr>
      <vt:lpstr>Where is Las Cruces, NM ???</vt:lpstr>
      <vt:lpstr>Students and Collaborators (2010-2025)</vt:lpstr>
      <vt:lpstr>ICSE Conference Topics</vt:lpstr>
      <vt:lpstr>Electromagnetic Spectrum</vt:lpstr>
      <vt:lpstr>Outline: Infrared Response of Crystalline Solids</vt:lpstr>
      <vt:lpstr>PowerPoint Presentation</vt:lpstr>
      <vt:lpstr>PowerPoint Presentation</vt:lpstr>
      <vt:lpstr>GaP shows nearly perfect Lorentz oscillator</vt:lpstr>
      <vt:lpstr>Infrared Lattice Vibrations (Lorentz model)</vt:lpstr>
      <vt:lpstr>Why Temperature-Dependent Ellipsometry ???</vt:lpstr>
      <vt:lpstr>Tools for Temperature-Dependent Ellipsometry</vt:lpstr>
      <vt:lpstr>Tools for Temperature-Dependent Ellipsometry</vt:lpstr>
      <vt:lpstr>Temperature dependence of GaP phonon energies</vt:lpstr>
      <vt:lpstr>Two-phonon absorption in LiF and NiO</vt:lpstr>
      <vt:lpstr>PowerPoint Presentation</vt:lpstr>
      <vt:lpstr>Temperature Dependence of Two-Phonon Absorption</vt:lpstr>
      <vt:lpstr>Frequency-Dependent Decay Rate</vt:lpstr>
      <vt:lpstr>Frequency-Dependent Decay Rate: TO-LO</vt:lpstr>
      <vt:lpstr>Frequency-Dependent Scattering Rate</vt:lpstr>
      <vt:lpstr>Reststrahlen Band in Uniaxial Crystal ZnO</vt:lpstr>
      <vt:lpstr>PowerPoint Presentation</vt:lpstr>
      <vt:lpstr>Compare NiO (111) and (100)</vt:lpstr>
      <vt:lpstr>Two-phonon absorption in LiF</vt:lpstr>
      <vt:lpstr>Berreman Effect: LiF on Ag</vt:lpstr>
      <vt:lpstr>Multimode Behavior in Semiconductor Alloys</vt:lpstr>
      <vt:lpstr>Berreman Effect in Semiconductor Alloys</vt:lpstr>
      <vt:lpstr>Drude Response of Metals</vt:lpstr>
      <vt:lpstr>Dielectric Function of Metals (Drude Response)</vt:lpstr>
      <vt:lpstr>Drude Response of Ni (Temperature-dependent)</vt:lpstr>
      <vt:lpstr>Singularity at the Curie Temperature of Ni</vt:lpstr>
      <vt:lpstr>Plasmon-Phonon Coupling</vt:lpstr>
      <vt:lpstr>Summary and Outlook</vt:lpstr>
      <vt:lpstr>Thank you!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Stefan Zollner</cp:lastModifiedBy>
  <cp:revision>2003</cp:revision>
  <cp:lastPrinted>2022-08-12T15:13:32Z</cp:lastPrinted>
  <dcterms:created xsi:type="dcterms:W3CDTF">2018-09-13T15:10:43Z</dcterms:created>
  <dcterms:modified xsi:type="dcterms:W3CDTF">2025-06-06T17:08:54Z</dcterms:modified>
</cp:coreProperties>
</file>