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30"/>
  </p:notesMasterIdLst>
  <p:sldIdLst>
    <p:sldId id="295" r:id="rId3"/>
    <p:sldId id="868" r:id="rId4"/>
    <p:sldId id="270" r:id="rId5"/>
    <p:sldId id="305" r:id="rId6"/>
    <p:sldId id="711" r:id="rId7"/>
    <p:sldId id="685" r:id="rId8"/>
    <p:sldId id="361" r:id="rId9"/>
    <p:sldId id="363" r:id="rId10"/>
    <p:sldId id="304" r:id="rId11"/>
    <p:sldId id="871" r:id="rId12"/>
    <p:sldId id="308" r:id="rId13"/>
    <p:sldId id="869" r:id="rId14"/>
    <p:sldId id="870" r:id="rId15"/>
    <p:sldId id="877" r:id="rId16"/>
    <p:sldId id="872" r:id="rId17"/>
    <p:sldId id="903" r:id="rId18"/>
    <p:sldId id="904" r:id="rId19"/>
    <p:sldId id="263" r:id="rId20"/>
    <p:sldId id="264" r:id="rId21"/>
    <p:sldId id="266" r:id="rId22"/>
    <p:sldId id="272" r:id="rId23"/>
    <p:sldId id="698" r:id="rId24"/>
    <p:sldId id="905" r:id="rId25"/>
    <p:sldId id="906" r:id="rId26"/>
    <p:sldId id="261" r:id="rId27"/>
    <p:sldId id="907" r:id="rId28"/>
    <p:sldId id="30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udent" initials="S" lastIdx="1" clrIdx="0">
    <p:extLst>
      <p:ext uri="{19B8F6BF-5375-455C-9EA6-DF929625EA0E}">
        <p15:presenceInfo xmlns:p15="http://schemas.microsoft.com/office/powerpoint/2012/main" userId="Studen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F2CC"/>
    <a:srgbClr val="5E07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6247" autoAdjust="0"/>
  </p:normalViewPr>
  <p:slideViewPr>
    <p:cSldViewPr snapToGrid="0" snapToObjects="1">
      <p:cViewPr varScale="1">
        <p:scale>
          <a:sx n="79" d="100"/>
          <a:sy n="79" d="100"/>
        </p:scale>
        <p:origin x="76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9984F7-8D3B-5442-949D-E1E27CED87E9}"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96C849-F1EB-D547-B4B0-CC881B990F93}" type="slidenum">
              <a:rPr lang="en-US" smtClean="0"/>
              <a:t>‹#›</a:t>
            </a:fld>
            <a:endParaRPr lang="en-US"/>
          </a:p>
        </p:txBody>
      </p:sp>
    </p:spTree>
    <p:extLst>
      <p:ext uri="{BB962C8B-B14F-4D97-AF65-F5344CB8AC3E}">
        <p14:creationId xmlns:p14="http://schemas.microsoft.com/office/powerpoint/2010/main" val="2440804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9738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EEDF0-174F-76EF-CDCC-884A00ED06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61AE5-5027-5F24-8712-C8F4524DA2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713A11-90CD-7026-3ADC-95CB833BDC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DECF59-14FC-86C9-AE62-58578FF13F10}"/>
              </a:ext>
            </a:extLst>
          </p:cNvPr>
          <p:cNvSpPr>
            <a:spLocks noGrp="1"/>
          </p:cNvSpPr>
          <p:nvPr>
            <p:ph type="sldNum" sz="quarter" idx="5"/>
          </p:nvPr>
        </p:nvSpPr>
        <p:spPr/>
        <p:txBody>
          <a:bodyPr/>
          <a:lstStyle/>
          <a:p>
            <a:fld id="{0996C849-F1EB-D547-B4B0-CC881B990F93}" type="slidenum">
              <a:rPr lang="en-US" smtClean="0"/>
              <a:t>11</a:t>
            </a:fld>
            <a:endParaRPr lang="en-US"/>
          </a:p>
        </p:txBody>
      </p:sp>
    </p:spTree>
    <p:extLst>
      <p:ext uri="{BB962C8B-B14F-4D97-AF65-F5344CB8AC3E}">
        <p14:creationId xmlns:p14="http://schemas.microsoft.com/office/powerpoint/2010/main" val="73006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A2E23-CD49-4267-3FBA-E60727B2C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102827-3F7F-9C25-E0C8-EB2A9C1B1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53F982-5DEC-74CC-6293-77D83A1A4E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EB6097-377D-6F16-4EEF-AB2D952CEB55}"/>
              </a:ext>
            </a:extLst>
          </p:cNvPr>
          <p:cNvSpPr>
            <a:spLocks noGrp="1"/>
          </p:cNvSpPr>
          <p:nvPr>
            <p:ph type="sldNum" sz="quarter" idx="5"/>
          </p:nvPr>
        </p:nvSpPr>
        <p:spPr/>
        <p:txBody>
          <a:bodyPr/>
          <a:lstStyle/>
          <a:p>
            <a:fld id="{0996C849-F1EB-D547-B4B0-CC881B990F93}" type="slidenum">
              <a:rPr lang="en-US" smtClean="0"/>
              <a:t>12</a:t>
            </a:fld>
            <a:endParaRPr lang="en-US"/>
          </a:p>
        </p:txBody>
      </p:sp>
    </p:spTree>
    <p:extLst>
      <p:ext uri="{BB962C8B-B14F-4D97-AF65-F5344CB8AC3E}">
        <p14:creationId xmlns:p14="http://schemas.microsoft.com/office/powerpoint/2010/main" val="3198311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72DBC-A4AC-1C80-9C73-A4B16277A4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74F746-B73A-5722-7427-EE6A9C90BE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D3DFBD-6C41-CCF0-22E9-7F914126F0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EA5F29-8F68-2442-426D-6268FCEDA4D9}"/>
              </a:ext>
            </a:extLst>
          </p:cNvPr>
          <p:cNvSpPr>
            <a:spLocks noGrp="1"/>
          </p:cNvSpPr>
          <p:nvPr>
            <p:ph type="sldNum" sz="quarter" idx="5"/>
          </p:nvPr>
        </p:nvSpPr>
        <p:spPr/>
        <p:txBody>
          <a:bodyPr/>
          <a:lstStyle/>
          <a:p>
            <a:fld id="{0996C849-F1EB-D547-B4B0-CC881B990F93}" type="slidenum">
              <a:rPr lang="en-US" smtClean="0"/>
              <a:t>13</a:t>
            </a:fld>
            <a:endParaRPr lang="en-US"/>
          </a:p>
        </p:txBody>
      </p:sp>
    </p:spTree>
    <p:extLst>
      <p:ext uri="{BB962C8B-B14F-4D97-AF65-F5344CB8AC3E}">
        <p14:creationId xmlns:p14="http://schemas.microsoft.com/office/powerpoint/2010/main" val="2710220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n-US" dirty="0" err="1"/>
              <a:t>Birstein</a:t>
            </a:r>
            <a:r>
              <a:rPr lang="en-US" dirty="0"/>
              <a:t>-Moss shift</a:t>
            </a:r>
          </a:p>
        </p:txBody>
      </p:sp>
    </p:spTree>
    <p:extLst>
      <p:ext uri="{BB962C8B-B14F-4D97-AF65-F5344CB8AC3E}">
        <p14:creationId xmlns:p14="http://schemas.microsoft.com/office/powerpoint/2010/main" val="4219828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29A28-8F7A-C412-3DBA-188802F3C9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3ED668-4125-82BE-A168-BC6F32FC54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059BFC-8016-2FFB-4865-78FEF7E628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1B49A9-D3BD-0F00-383E-D37ADF7010E2}"/>
              </a:ext>
            </a:extLst>
          </p:cNvPr>
          <p:cNvSpPr>
            <a:spLocks noGrp="1"/>
          </p:cNvSpPr>
          <p:nvPr>
            <p:ph type="sldNum" sz="quarter" idx="5"/>
          </p:nvPr>
        </p:nvSpPr>
        <p:spPr/>
        <p:txBody>
          <a:bodyPr/>
          <a:lstStyle/>
          <a:p>
            <a:fld id="{0996C849-F1EB-D547-B4B0-CC881B990F93}" type="slidenum">
              <a:rPr lang="en-US" smtClean="0"/>
              <a:t>15</a:t>
            </a:fld>
            <a:endParaRPr lang="en-US"/>
          </a:p>
        </p:txBody>
      </p:sp>
    </p:spTree>
    <p:extLst>
      <p:ext uri="{BB962C8B-B14F-4D97-AF65-F5344CB8AC3E}">
        <p14:creationId xmlns:p14="http://schemas.microsoft.com/office/powerpoint/2010/main" val="1685097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7084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effectLst/>
                <a:latin typeface="Aptos" panose="020B0004020202020204" pitchFamily="34" charset="0"/>
                <a:ea typeface="Aptos" panose="020B0004020202020204" pitchFamily="34" charset="0"/>
                <a:cs typeface="Times New Roman" panose="02020603050405020304" pitchFamily="18" charset="0"/>
              </a:rPr>
              <a:t>To begin with, the initial pulse promotes electrons from all three valence bands to the conduction band at the center of the Brillouin zone. These initial carriers then thermalize to a distribution with a well-defined temperature. This thermalization process happens under a few fs and it happens via carrier-carrier scattering. These hot carriers are at a very high temperature (much greater than the lattice temperature) and have excess energy given by E</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e</a:t>
            </a:r>
            <a:r>
              <a:rPr lang="en-US" sz="1800" kern="0" dirty="0">
                <a:effectLst/>
                <a:latin typeface="Aptos" panose="020B0004020202020204" pitchFamily="34" charset="0"/>
                <a:ea typeface="Aptos" panose="020B0004020202020204" pitchFamily="34" charset="0"/>
                <a:cs typeface="Times New Roman" panose="02020603050405020304" pitchFamily="18" charset="0"/>
              </a:rPr>
              <a:t>, shown in this expression. As the carriers relax and cool down, they will scatter from the Г-valley to the satellite valleys and will eventually cluster at the L-valley (the lowest valley).</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02555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The presence of these hot carriers will then raise the quasi-Fermi energy of the conduction band. On a </a:t>
            </a:r>
            <a:r>
              <a:rPr lang="en-US" sz="180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dirty="0">
                <a:effectLst/>
                <a:latin typeface="Aptos" panose="020B0004020202020204" pitchFamily="34" charset="0"/>
                <a:ea typeface="Aptos" panose="020B0004020202020204" pitchFamily="34" charset="0"/>
                <a:cs typeface="Times New Roman" panose="02020603050405020304" pitchFamily="18" charset="0"/>
              </a:rPr>
              <a:t> scale, we assume that Fermi energy is the same across all three valleys. This processes of filling the CB and lifting of Fermi energy are what affect the optical functions of the material, as well as the energy of the bandgap (or in our case, the energy of the CPs E</a:t>
            </a:r>
            <a:r>
              <a:rPr lang="en-US" sz="18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dirty="0">
                <a:effectLst/>
                <a:latin typeface="Aptos" panose="020B0004020202020204" pitchFamily="34" charset="0"/>
                <a:ea typeface="Aptos" panose="020B0004020202020204" pitchFamily="34" charset="0"/>
                <a:cs typeface="Times New Roman" panose="02020603050405020304" pitchFamily="18" charset="0"/>
              </a:rPr>
              <a:t> and E</a:t>
            </a:r>
            <a:r>
              <a:rPr lang="en-US" sz="18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dirty="0">
                <a:effectLst/>
                <a:latin typeface="Aptos" panose="020B0004020202020204" pitchFamily="34" charset="0"/>
                <a:ea typeface="Aptos" panose="020B0004020202020204" pitchFamily="34" charset="0"/>
                <a:cs typeface="Times New Roman" panose="02020603050405020304" pitchFamily="18" charset="0"/>
              </a:rPr>
              <a:t>+Δ</a:t>
            </a:r>
            <a:r>
              <a:rPr lang="en-US" sz="1800" baseline="-25000" dirty="0">
                <a:effectLst/>
                <a:latin typeface="Aptos" panose="020B0004020202020204" pitchFamily="34" charset="0"/>
                <a:ea typeface="Aptos" panose="020B0004020202020204" pitchFamily="34" charset="0"/>
                <a:cs typeface="Times New Roman" panose="02020603050405020304" pitchFamily="18" charset="0"/>
              </a:rPr>
              <a:t>1</a:t>
            </a:r>
            <a:r>
              <a:rPr lang="en-US" sz="1800" dirty="0">
                <a:effectLst/>
                <a:latin typeface="Aptos" panose="020B0004020202020204" pitchFamily="34" charset="0"/>
                <a:ea typeface="Aptos" panose="020B0004020202020204" pitchFamily="34" charset="0"/>
                <a:cs typeface="Times New Roman" panose="02020603050405020304" pitchFamily="18" charset="0"/>
              </a:rPr>
              <a:t>, which is where we are probing). </a:t>
            </a:r>
          </a:p>
          <a:p>
            <a:pPr marL="0" marR="0" algn="just">
              <a:lnSpc>
                <a:spcPct val="107000"/>
              </a:lnSpc>
              <a:spcAft>
                <a:spcPts val="800"/>
              </a:spcAft>
            </a:pPr>
            <a:r>
              <a:rPr lang="en-US" sz="1800" kern="0" dirty="0">
                <a:effectLst/>
                <a:latin typeface="Aptos" panose="020B0004020202020204" pitchFamily="34" charset="0"/>
                <a:ea typeface="Aptos" panose="020B0004020202020204" pitchFamily="34" charset="0"/>
                <a:cs typeface="Times New Roman" panose="02020603050405020304" pitchFamily="18" charset="0"/>
              </a:rPr>
              <a:t>Therefore, if we want to model the dielectric function, the goal then becomes to calculate the change in the Fermi energy induced by these hot carriers.</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62844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Aft>
                <a:spcPts val="800"/>
              </a:spcAft>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Once we know the density, we allow for intervalley scattering by summing over the density across all three valleys and then solve for the Fermi energy as a function of temperature. The figure on the left shows the Fermi energy for both previously estimated densities. The figure on the right shows the relative valley population. We see that at high temperatures, about 55% of the carriers lie on the X-valley and the rest on the L-valley. As the temperature decreases, the carriers relocate to the L-valley more and more. The Γ- valley, on the other hand, remains close to zero at all temperatures.</a:t>
            </a:r>
          </a:p>
          <a:p>
            <a:pPr>
              <a:buNone/>
            </a:pPr>
            <a:r>
              <a:rPr lang="en-US" sz="1800" kern="0" dirty="0">
                <a:effectLst/>
                <a:latin typeface="Aptos" panose="020B0004020202020204" pitchFamily="34" charset="0"/>
                <a:ea typeface="Aptos" panose="020B0004020202020204" pitchFamily="34" charset="0"/>
                <a:cs typeface="Times New Roman" panose="02020603050405020304" pitchFamily="18" charset="0"/>
              </a:rPr>
              <a:t>This gives us the evolution of the Fermi energy and temperature of the carriers, and these are the parameters we need to model the dielectric function.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9318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Aptos" panose="020B0004020202020204" pitchFamily="34" charset="0"/>
                <a:ea typeface="Aptos" panose="020B0004020202020204" pitchFamily="34" charset="0"/>
                <a:cs typeface="Times New Roman" panose="02020603050405020304" pitchFamily="18" charset="0"/>
              </a:rPr>
              <a:t>On the left is shown the fit at -1 </a:t>
            </a:r>
            <a:r>
              <a:rPr lang="en-US" sz="1800" kern="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kern="0" dirty="0">
                <a:effectLst/>
                <a:latin typeface="Aptos" panose="020B0004020202020204" pitchFamily="34" charset="0"/>
                <a:ea typeface="Aptos" panose="020B0004020202020204" pitchFamily="34" charset="0"/>
                <a:cs typeface="Times New Roman" panose="02020603050405020304" pitchFamily="18" charset="0"/>
              </a:rPr>
              <a:t> (the steady state dielectric function), where the translucent curves are the experimental data, and the solid lines are the model. On the right we can see the data at 250 fs after the pump hits the sample. While the model is not perfect (broadening seems to be slightly off), it does seem to capture the reduction in the amplitude of ε</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2</a:t>
            </a:r>
            <a:r>
              <a:rPr lang="en-US" sz="1800" kern="0" dirty="0">
                <a:effectLst/>
                <a:latin typeface="Aptos" panose="020B0004020202020204" pitchFamily="34" charset="0"/>
                <a:ea typeface="Aptos" panose="020B0004020202020204" pitchFamily="34" charset="0"/>
                <a:cs typeface="Times New Roman" panose="02020603050405020304" pitchFamily="18" charset="0"/>
              </a:rPr>
              <a:t> induced by the carrier dynamics.</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93522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CCEBE-28A0-97F0-DD53-4BE5AB6638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CA7F5E-DD32-1FCE-8A12-E759783BF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2D05AC-D888-7C54-5024-15996FD71A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617F7B-71D4-F1DE-FEC7-29B71E9CBC31}"/>
              </a:ext>
            </a:extLst>
          </p:cNvPr>
          <p:cNvSpPr>
            <a:spLocks noGrp="1"/>
          </p:cNvSpPr>
          <p:nvPr>
            <p:ph type="sldNum" sz="quarter" idx="5"/>
          </p:nvPr>
        </p:nvSpPr>
        <p:spPr/>
        <p:txBody>
          <a:bodyPr/>
          <a:lstStyle/>
          <a:p>
            <a:fld id="{074F2EC0-385B-492A-A29A-ECFCAA964DB0}" type="slidenum">
              <a:rPr lang="en-US" smtClean="0"/>
              <a:t>3</a:t>
            </a:fld>
            <a:endParaRPr lang="en-US"/>
          </a:p>
        </p:txBody>
      </p:sp>
    </p:spTree>
    <p:extLst>
      <p:ext uri="{BB962C8B-B14F-4D97-AF65-F5344CB8AC3E}">
        <p14:creationId xmlns:p14="http://schemas.microsoft.com/office/powerpoint/2010/main" val="2829160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4404C-748F-17F8-A58D-E08759A65A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00980-5676-23B5-F06C-B74D0C1069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937F61-A0E2-CD81-A197-397A1BDEBD44}"/>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Aptos" panose="020B0004020202020204" pitchFamily="34" charset="0"/>
                <a:ea typeface="Aptos" panose="020B0004020202020204" pitchFamily="34" charset="0"/>
                <a:cs typeface="Times New Roman" panose="02020603050405020304" pitchFamily="18" charset="0"/>
              </a:rPr>
              <a:t>Here are the results. On the left we see the data from -0.5 </a:t>
            </a:r>
            <a:r>
              <a:rPr lang="en-US" sz="1800" kern="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kern="0" dirty="0">
                <a:effectLst/>
                <a:latin typeface="Aptos" panose="020B0004020202020204" pitchFamily="34" charset="0"/>
                <a:ea typeface="Aptos" panose="020B0004020202020204" pitchFamily="34" charset="0"/>
                <a:cs typeface="Times New Roman" panose="02020603050405020304" pitchFamily="18" charset="0"/>
              </a:rPr>
              <a:t> up to 2 ps. On the right, we see the fit for these delays, which seems to present a reasonable match. A feature that the model does not seem to capture is this bump next to the CPs, which looks like a Fermi singularity. We had previously stated that we didn’t expect to see this feature because of high temperatures. It could be that we are underestimating the rate of cooling of the carriers (carriers are cooling faster than previously calculated).</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Aptos" panose="020B0004020202020204" pitchFamily="34" charset="0"/>
                <a:ea typeface="Aptos" panose="020B0004020202020204" pitchFamily="34" charset="0"/>
                <a:cs typeface="Times New Roman" panose="02020603050405020304" pitchFamily="18" charset="0"/>
              </a:rPr>
              <a:t>On the other hand, the fitted Fermi energy does seem to follow the previously calculated values (the dots are the fitted Fermi energy at different delays). The cooling of the carriers seems to walk along the red curve (the calculated Fermi energy for 10</a:t>
            </a:r>
            <a:r>
              <a:rPr lang="en-US" sz="1800" kern="0" baseline="30000" dirty="0">
                <a:effectLst/>
                <a:latin typeface="Aptos" panose="020B0004020202020204" pitchFamily="34" charset="0"/>
                <a:ea typeface="Aptos" panose="020B0004020202020204" pitchFamily="34" charset="0"/>
                <a:cs typeface="Times New Roman" panose="02020603050405020304" pitchFamily="18" charset="0"/>
              </a:rPr>
              <a:t>20</a:t>
            </a:r>
            <a:r>
              <a:rPr lang="en-US" sz="1800" kern="0" dirty="0">
                <a:effectLst/>
                <a:latin typeface="Aptos" panose="020B0004020202020204" pitchFamily="34" charset="0"/>
                <a:ea typeface="Aptos" panose="020B0004020202020204" pitchFamily="34" charset="0"/>
                <a:cs typeface="Times New Roman" panose="02020603050405020304" pitchFamily="18" charset="0"/>
              </a:rPr>
              <a:t> cm</a:t>
            </a:r>
            <a:r>
              <a:rPr lang="en-US" sz="1800" kern="0" baseline="30000" dirty="0">
                <a:effectLst/>
                <a:latin typeface="Aptos" panose="020B0004020202020204" pitchFamily="34" charset="0"/>
                <a:ea typeface="Aptos" panose="020B0004020202020204" pitchFamily="34" charset="0"/>
                <a:cs typeface="Times New Roman" panose="02020603050405020304" pitchFamily="18" charset="0"/>
              </a:rPr>
              <a:t>-3</a:t>
            </a:r>
            <a:r>
              <a:rPr lang="en-US" sz="1800" kern="0" dirty="0">
                <a:effectLst/>
                <a:latin typeface="Aptos" panose="020B0004020202020204" pitchFamily="34" charset="0"/>
                <a:ea typeface="Aptos" panose="020B0004020202020204" pitchFamily="34" charset="0"/>
                <a:cs typeface="Times New Roman" panose="02020603050405020304" pitchFamily="18" charset="0"/>
              </a:rPr>
              <a:t>). So the model looks promising.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Aptos" panose="020B0004020202020204" pitchFamily="34" charset="0"/>
                <a:ea typeface="Aptos" panose="020B0004020202020204" pitchFamily="34" charset="0"/>
                <a:cs typeface="Times New Roman" panose="02020603050405020304" pitchFamily="18" charset="0"/>
              </a:rPr>
              <a:t>At around 1 </a:t>
            </a:r>
            <a:r>
              <a:rPr lang="en-US" sz="1800" kern="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kern="0" dirty="0">
                <a:effectLst/>
                <a:latin typeface="Aptos" panose="020B0004020202020204" pitchFamily="34" charset="0"/>
                <a:ea typeface="Aptos" panose="020B0004020202020204" pitchFamily="34" charset="0"/>
                <a:cs typeface="Times New Roman" panose="02020603050405020304" pitchFamily="18" charset="0"/>
              </a:rPr>
              <a:t>, the Fermi energy seems to remain constant (it seems that the carriers are not cooling anymore). This is likely because the original reduction of the amplitude of ε</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2</a:t>
            </a:r>
            <a:r>
              <a:rPr lang="en-US" sz="1800" kern="0" dirty="0">
                <a:effectLst/>
                <a:latin typeface="Aptos" panose="020B0004020202020204" pitchFamily="34" charset="0"/>
                <a:ea typeface="Aptos" panose="020B0004020202020204" pitchFamily="34" charset="0"/>
                <a:cs typeface="Times New Roman" panose="02020603050405020304" pitchFamily="18" charset="0"/>
              </a:rPr>
              <a:t> is induced by other additional processes and not just band-filling effects. We would need a more sophisticated model to account for these additional effects.</a:t>
            </a:r>
          </a:p>
        </p:txBody>
      </p:sp>
      <p:sp>
        <p:nvSpPr>
          <p:cNvPr id="4" name="Slide Number Placeholder 3">
            <a:extLst>
              <a:ext uri="{FF2B5EF4-FFF2-40B4-BE49-F238E27FC236}">
                <a16:creationId xmlns:a16="http://schemas.microsoft.com/office/drawing/2014/main" id="{84C14699-B932-D50C-99CA-956C57773B8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08464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B2609-7C6B-1A89-75EC-D8BE4CA285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403923-8A0D-893B-EF28-1ED3B69317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F7A272-4208-4DD8-2570-58976E345B8A}"/>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Aptos" panose="020B0004020202020204" pitchFamily="34" charset="0"/>
                <a:ea typeface="Aptos" panose="020B0004020202020204" pitchFamily="34" charset="0"/>
                <a:cs typeface="Times New Roman" panose="02020603050405020304" pitchFamily="18" charset="0"/>
              </a:rPr>
              <a:t>Here are the results. On the left we see the data from -0.5 </a:t>
            </a:r>
            <a:r>
              <a:rPr lang="en-US" sz="1800" kern="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kern="0" dirty="0">
                <a:effectLst/>
                <a:latin typeface="Aptos" panose="020B0004020202020204" pitchFamily="34" charset="0"/>
                <a:ea typeface="Aptos" panose="020B0004020202020204" pitchFamily="34" charset="0"/>
                <a:cs typeface="Times New Roman" panose="02020603050405020304" pitchFamily="18" charset="0"/>
              </a:rPr>
              <a:t> up to 2 ps. On the right, we see the fit for these delays, which seems to present a reasonable match. A feature that the model does not seem to capture is this bump next to the CPs, which looks like a Fermi singularity. We had previously stated that we didn’t expect to see this feature because of high temperatures. It could be that we are underestimating the rate of cooling of the carriers (carriers are cooling faster than previously calculated).</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Aptos" panose="020B0004020202020204" pitchFamily="34" charset="0"/>
                <a:ea typeface="Aptos" panose="020B0004020202020204" pitchFamily="34" charset="0"/>
                <a:cs typeface="Times New Roman" panose="02020603050405020304" pitchFamily="18" charset="0"/>
              </a:rPr>
              <a:t>On the other hand, the fitted Fermi energy does seem to follow the previously calculated values (the dots are the fitted Fermi energy at different delays). The cooling of the carriers seems to walk along the red curve (the calculated Fermi energy for 10</a:t>
            </a:r>
            <a:r>
              <a:rPr lang="en-US" sz="1800" kern="0" baseline="30000" dirty="0">
                <a:effectLst/>
                <a:latin typeface="Aptos" panose="020B0004020202020204" pitchFamily="34" charset="0"/>
                <a:ea typeface="Aptos" panose="020B0004020202020204" pitchFamily="34" charset="0"/>
                <a:cs typeface="Times New Roman" panose="02020603050405020304" pitchFamily="18" charset="0"/>
              </a:rPr>
              <a:t>20</a:t>
            </a:r>
            <a:r>
              <a:rPr lang="en-US" sz="1800" kern="0" dirty="0">
                <a:effectLst/>
                <a:latin typeface="Aptos" panose="020B0004020202020204" pitchFamily="34" charset="0"/>
                <a:ea typeface="Aptos" panose="020B0004020202020204" pitchFamily="34" charset="0"/>
                <a:cs typeface="Times New Roman" panose="02020603050405020304" pitchFamily="18" charset="0"/>
              </a:rPr>
              <a:t> cm</a:t>
            </a:r>
            <a:r>
              <a:rPr lang="en-US" sz="1800" kern="0" baseline="30000" dirty="0">
                <a:effectLst/>
                <a:latin typeface="Aptos" panose="020B0004020202020204" pitchFamily="34" charset="0"/>
                <a:ea typeface="Aptos" panose="020B0004020202020204" pitchFamily="34" charset="0"/>
                <a:cs typeface="Times New Roman" panose="02020603050405020304" pitchFamily="18" charset="0"/>
              </a:rPr>
              <a:t>-3</a:t>
            </a:r>
            <a:r>
              <a:rPr lang="en-US" sz="1800" kern="0" dirty="0">
                <a:effectLst/>
                <a:latin typeface="Aptos" panose="020B0004020202020204" pitchFamily="34" charset="0"/>
                <a:ea typeface="Aptos" panose="020B0004020202020204" pitchFamily="34" charset="0"/>
                <a:cs typeface="Times New Roman" panose="02020603050405020304" pitchFamily="18" charset="0"/>
              </a:rPr>
              <a:t>). So the model looks promising.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Aptos" panose="020B0004020202020204" pitchFamily="34" charset="0"/>
                <a:ea typeface="Aptos" panose="020B0004020202020204" pitchFamily="34" charset="0"/>
                <a:cs typeface="Times New Roman" panose="02020603050405020304" pitchFamily="18" charset="0"/>
              </a:rPr>
              <a:t>At around 1 </a:t>
            </a:r>
            <a:r>
              <a:rPr lang="en-US" sz="1800" kern="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kern="0" dirty="0">
                <a:effectLst/>
                <a:latin typeface="Aptos" panose="020B0004020202020204" pitchFamily="34" charset="0"/>
                <a:ea typeface="Aptos" panose="020B0004020202020204" pitchFamily="34" charset="0"/>
                <a:cs typeface="Times New Roman" panose="02020603050405020304" pitchFamily="18" charset="0"/>
              </a:rPr>
              <a:t>, the Fermi energy seems to remain constant (it seems that the carriers are not cooling anymore). This is likely because the original reduction of the amplitude of ε</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2</a:t>
            </a:r>
            <a:r>
              <a:rPr lang="en-US" sz="1800" kern="0" dirty="0">
                <a:effectLst/>
                <a:latin typeface="Aptos" panose="020B0004020202020204" pitchFamily="34" charset="0"/>
                <a:ea typeface="Aptos" panose="020B0004020202020204" pitchFamily="34" charset="0"/>
                <a:cs typeface="Times New Roman" panose="02020603050405020304" pitchFamily="18" charset="0"/>
              </a:rPr>
              <a:t> is induced by other additional processes and not just band-filling effects. We would need a more sophisticated model to account for these additional effects.</a:t>
            </a:r>
          </a:p>
        </p:txBody>
      </p:sp>
      <p:sp>
        <p:nvSpPr>
          <p:cNvPr id="4" name="Slide Number Placeholder 3">
            <a:extLst>
              <a:ext uri="{FF2B5EF4-FFF2-40B4-BE49-F238E27FC236}">
                <a16:creationId xmlns:a16="http://schemas.microsoft.com/office/drawing/2014/main" id="{0505CF71-BDC4-737C-D054-3924E67E2B9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82904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47848-5CB5-BE71-F41A-13AA2C6BEA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7D04F5-B153-91AF-D31E-F1C26A8099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5CC0B7-BC6D-C840-787D-C20CD9D18FF2}"/>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Aptos" panose="020B0004020202020204" pitchFamily="34" charset="0"/>
                <a:ea typeface="Aptos" panose="020B0004020202020204" pitchFamily="34" charset="0"/>
                <a:cs typeface="Times New Roman" panose="02020603050405020304" pitchFamily="18" charset="0"/>
              </a:rPr>
              <a:t>Here are the results. On the left we see the data from -0.5 </a:t>
            </a:r>
            <a:r>
              <a:rPr lang="en-US" sz="1800" kern="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kern="0" dirty="0">
                <a:effectLst/>
                <a:latin typeface="Aptos" panose="020B0004020202020204" pitchFamily="34" charset="0"/>
                <a:ea typeface="Aptos" panose="020B0004020202020204" pitchFamily="34" charset="0"/>
                <a:cs typeface="Times New Roman" panose="02020603050405020304" pitchFamily="18" charset="0"/>
              </a:rPr>
              <a:t> up to 2 ps. On the right, we see the fit for these delays, which seems to present a reasonable match. A feature that the model does not seem to capture is this bump next to the CPs, which looks like a Fermi singularity. We had previously stated that we didn’t expect to see this feature because of high temperatures. It could be that we are underestimating the rate of cooling of the carriers (carriers are cooling faster than previously calculated).</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Aptos" panose="020B0004020202020204" pitchFamily="34" charset="0"/>
                <a:ea typeface="Aptos" panose="020B0004020202020204" pitchFamily="34" charset="0"/>
                <a:cs typeface="Times New Roman" panose="02020603050405020304" pitchFamily="18" charset="0"/>
              </a:rPr>
              <a:t>On the other hand, the fitted Fermi energy does seem to follow the previously calculated values (the dots are the fitted Fermi energy at different delays). The cooling of the carriers seems to walk along the red curve (the calculated Fermi energy for 10</a:t>
            </a:r>
            <a:r>
              <a:rPr lang="en-US" sz="1800" kern="0" baseline="30000" dirty="0">
                <a:effectLst/>
                <a:latin typeface="Aptos" panose="020B0004020202020204" pitchFamily="34" charset="0"/>
                <a:ea typeface="Aptos" panose="020B0004020202020204" pitchFamily="34" charset="0"/>
                <a:cs typeface="Times New Roman" panose="02020603050405020304" pitchFamily="18" charset="0"/>
              </a:rPr>
              <a:t>20</a:t>
            </a:r>
            <a:r>
              <a:rPr lang="en-US" sz="1800" kern="0" dirty="0">
                <a:effectLst/>
                <a:latin typeface="Aptos" panose="020B0004020202020204" pitchFamily="34" charset="0"/>
                <a:ea typeface="Aptos" panose="020B0004020202020204" pitchFamily="34" charset="0"/>
                <a:cs typeface="Times New Roman" panose="02020603050405020304" pitchFamily="18" charset="0"/>
              </a:rPr>
              <a:t> cm</a:t>
            </a:r>
            <a:r>
              <a:rPr lang="en-US" sz="1800" kern="0" baseline="30000" dirty="0">
                <a:effectLst/>
                <a:latin typeface="Aptos" panose="020B0004020202020204" pitchFamily="34" charset="0"/>
                <a:ea typeface="Aptos" panose="020B0004020202020204" pitchFamily="34" charset="0"/>
                <a:cs typeface="Times New Roman" panose="02020603050405020304" pitchFamily="18" charset="0"/>
              </a:rPr>
              <a:t>-3</a:t>
            </a:r>
            <a:r>
              <a:rPr lang="en-US" sz="1800" kern="0" dirty="0">
                <a:effectLst/>
                <a:latin typeface="Aptos" panose="020B0004020202020204" pitchFamily="34" charset="0"/>
                <a:ea typeface="Aptos" panose="020B0004020202020204" pitchFamily="34" charset="0"/>
                <a:cs typeface="Times New Roman" panose="02020603050405020304" pitchFamily="18" charset="0"/>
              </a:rPr>
              <a:t>). So the model looks promising.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Aptos" panose="020B0004020202020204" pitchFamily="34" charset="0"/>
                <a:ea typeface="Aptos" panose="020B0004020202020204" pitchFamily="34" charset="0"/>
                <a:cs typeface="Times New Roman" panose="02020603050405020304" pitchFamily="18" charset="0"/>
              </a:rPr>
              <a:t>At around 1 </a:t>
            </a:r>
            <a:r>
              <a:rPr lang="en-US" sz="1800" kern="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kern="0" dirty="0">
                <a:effectLst/>
                <a:latin typeface="Aptos" panose="020B0004020202020204" pitchFamily="34" charset="0"/>
                <a:ea typeface="Aptos" panose="020B0004020202020204" pitchFamily="34" charset="0"/>
                <a:cs typeface="Times New Roman" panose="02020603050405020304" pitchFamily="18" charset="0"/>
              </a:rPr>
              <a:t>, the Fermi energy seems to remain constant (it seems that the carriers are not cooling anymore). This is likely because the original reduction of the amplitude of ε</a:t>
            </a:r>
            <a:r>
              <a:rPr lang="en-US" sz="1800" kern="0" baseline="-25000" dirty="0">
                <a:effectLst/>
                <a:latin typeface="Aptos" panose="020B0004020202020204" pitchFamily="34" charset="0"/>
                <a:ea typeface="Aptos" panose="020B0004020202020204" pitchFamily="34" charset="0"/>
                <a:cs typeface="Times New Roman" panose="02020603050405020304" pitchFamily="18" charset="0"/>
              </a:rPr>
              <a:t>2</a:t>
            </a:r>
            <a:r>
              <a:rPr lang="en-US" sz="1800" kern="0" dirty="0">
                <a:effectLst/>
                <a:latin typeface="Aptos" panose="020B0004020202020204" pitchFamily="34" charset="0"/>
                <a:ea typeface="Aptos" panose="020B0004020202020204" pitchFamily="34" charset="0"/>
                <a:cs typeface="Times New Roman" panose="02020603050405020304" pitchFamily="18" charset="0"/>
              </a:rPr>
              <a:t> is induced by other additional processes and not just band-filling effects. We would need a more sophisticated model to account for these additional effects.</a:t>
            </a:r>
          </a:p>
        </p:txBody>
      </p:sp>
      <p:sp>
        <p:nvSpPr>
          <p:cNvPr id="4" name="Slide Number Placeholder 3">
            <a:extLst>
              <a:ext uri="{FF2B5EF4-FFF2-40B4-BE49-F238E27FC236}">
                <a16:creationId xmlns:a16="http://schemas.microsoft.com/office/drawing/2014/main" id="{8B9AA0AC-77DB-9C36-61EF-F845FB29E0F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9045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This is another view of the same data. On the left, you can see from -5 </a:t>
            </a:r>
            <a:r>
              <a:rPr lang="en-US" sz="180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dirty="0">
                <a:effectLst/>
                <a:latin typeface="Aptos" panose="020B0004020202020204" pitchFamily="34" charset="0"/>
                <a:ea typeface="Aptos" panose="020B0004020202020204" pitchFamily="34" charset="0"/>
                <a:cs typeface="Times New Roman" panose="02020603050405020304" pitchFamily="18" charset="0"/>
              </a:rPr>
              <a:t> to 1 ns. On the right, you can see from -0.5 </a:t>
            </a:r>
            <a:r>
              <a:rPr lang="en-US" sz="180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dirty="0">
                <a:effectLst/>
                <a:latin typeface="Aptos" panose="020B0004020202020204" pitchFamily="34" charset="0"/>
                <a:ea typeface="Aptos" panose="020B0004020202020204" pitchFamily="34" charset="0"/>
                <a:cs typeface="Times New Roman" panose="02020603050405020304" pitchFamily="18" charset="0"/>
              </a:rPr>
              <a:t> up to the first 5 ps. Again, we see the initial reduction in the amplitude of </a:t>
            </a:r>
            <a:r>
              <a:rPr lang="en-US" sz="1800" dirty="0">
                <a:effectLst/>
                <a:latin typeface="Aptos" panose="020B0004020202020204" pitchFamily="34" charset="0"/>
                <a:ea typeface="Aptos" panose="020B0004020202020204" pitchFamily="34" charset="0"/>
                <a:cs typeface="Aptos" panose="020B0004020202020204" pitchFamily="34" charset="0"/>
              </a:rPr>
              <a:t>ε</a:t>
            </a:r>
            <a:r>
              <a:rPr lang="en-US" sz="1800" baseline="-25000" dirty="0">
                <a:effectLst/>
                <a:latin typeface="Aptos" panose="020B0004020202020204" pitchFamily="34" charset="0"/>
                <a:ea typeface="Aptos" panose="020B0004020202020204" pitchFamily="34" charset="0"/>
                <a:cs typeface="Times New Roman" panose="02020603050405020304" pitchFamily="18" charset="0"/>
              </a:rPr>
              <a:t>2</a:t>
            </a:r>
            <a:r>
              <a:rPr lang="en-US" sz="1800" dirty="0">
                <a:effectLst/>
                <a:latin typeface="Aptos" panose="020B0004020202020204" pitchFamily="34" charset="0"/>
                <a:ea typeface="Aptos" panose="020B0004020202020204" pitchFamily="34" charset="0"/>
                <a:cs typeface="Times New Roman" panose="02020603050405020304" pitchFamily="18" charset="0"/>
              </a:rPr>
              <a:t>, which reaches its maximum change at around 1 </a:t>
            </a:r>
            <a:r>
              <a:rPr lang="en-US" sz="180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dirty="0">
                <a:effectLst/>
                <a:latin typeface="Aptos" panose="020B0004020202020204" pitchFamily="34" charset="0"/>
                <a:ea typeface="Aptos" panose="020B0004020202020204" pitchFamily="34" charset="0"/>
                <a:cs typeface="Times New Roman" panose="02020603050405020304" pitchFamily="18" charset="0"/>
              </a:rPr>
              <a:t> and then starts to recover. This time regime (the first </a:t>
            </a:r>
            <a:r>
              <a:rPr lang="en-US" sz="180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dirty="0">
                <a:effectLst/>
                <a:latin typeface="Aptos" panose="020B0004020202020204" pitchFamily="34" charset="0"/>
                <a:ea typeface="Aptos" panose="020B0004020202020204" pitchFamily="34" charset="0"/>
                <a:cs typeface="Times New Roman" panose="02020603050405020304" pitchFamily="18" charset="0"/>
              </a:rPr>
              <a:t>) is where scattering and relaxation of carriers takes place and is where we will focus on to try to model the dielectric function.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64804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A601C-94B8-69B2-1B75-2CECCF04D7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F2D6FA-6C0A-F9AB-A411-FC8EE9822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57E8D-2ADC-3256-6472-E51C3362DCCB}"/>
              </a:ext>
            </a:extLst>
          </p:cNvPr>
          <p:cNvSpPr>
            <a:spLocks noGrp="1"/>
          </p:cNvSpPr>
          <p:nvPr>
            <p:ph type="body" idx="1"/>
          </p:nvPr>
        </p:nvSpPr>
        <p:spPr/>
        <p:txBody>
          <a:bodyPr/>
          <a:lstStyle/>
          <a:p>
            <a:pPr marL="0" marR="0" algn="just">
              <a:lnSpc>
                <a:spcPct val="107000"/>
              </a:lnSpc>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This is another view of the same data. On the left, you can see from -5 </a:t>
            </a:r>
            <a:r>
              <a:rPr lang="en-US" sz="180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dirty="0">
                <a:effectLst/>
                <a:latin typeface="Aptos" panose="020B0004020202020204" pitchFamily="34" charset="0"/>
                <a:ea typeface="Aptos" panose="020B0004020202020204" pitchFamily="34" charset="0"/>
                <a:cs typeface="Times New Roman" panose="02020603050405020304" pitchFamily="18" charset="0"/>
              </a:rPr>
              <a:t> to 1 ns. On the right, you can see from -0.5 </a:t>
            </a:r>
            <a:r>
              <a:rPr lang="en-US" sz="180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dirty="0">
                <a:effectLst/>
                <a:latin typeface="Aptos" panose="020B0004020202020204" pitchFamily="34" charset="0"/>
                <a:ea typeface="Aptos" panose="020B0004020202020204" pitchFamily="34" charset="0"/>
                <a:cs typeface="Times New Roman" panose="02020603050405020304" pitchFamily="18" charset="0"/>
              </a:rPr>
              <a:t> up to the first 5 ps. Again, we see the initial reduction in the amplitude of </a:t>
            </a:r>
            <a:r>
              <a:rPr lang="en-US" sz="1800" dirty="0">
                <a:effectLst/>
                <a:latin typeface="Aptos" panose="020B0004020202020204" pitchFamily="34" charset="0"/>
                <a:ea typeface="Aptos" panose="020B0004020202020204" pitchFamily="34" charset="0"/>
                <a:cs typeface="Aptos" panose="020B0004020202020204" pitchFamily="34" charset="0"/>
              </a:rPr>
              <a:t>ε</a:t>
            </a:r>
            <a:r>
              <a:rPr lang="en-US" sz="1800" baseline="-25000" dirty="0">
                <a:effectLst/>
                <a:latin typeface="Aptos" panose="020B0004020202020204" pitchFamily="34" charset="0"/>
                <a:ea typeface="Aptos" panose="020B0004020202020204" pitchFamily="34" charset="0"/>
                <a:cs typeface="Times New Roman" panose="02020603050405020304" pitchFamily="18" charset="0"/>
              </a:rPr>
              <a:t>2</a:t>
            </a:r>
            <a:r>
              <a:rPr lang="en-US" sz="1800" dirty="0">
                <a:effectLst/>
                <a:latin typeface="Aptos" panose="020B0004020202020204" pitchFamily="34" charset="0"/>
                <a:ea typeface="Aptos" panose="020B0004020202020204" pitchFamily="34" charset="0"/>
                <a:cs typeface="Times New Roman" panose="02020603050405020304" pitchFamily="18" charset="0"/>
              </a:rPr>
              <a:t>, which reaches its maximum change at around 1 </a:t>
            </a:r>
            <a:r>
              <a:rPr lang="en-US" sz="180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dirty="0">
                <a:effectLst/>
                <a:latin typeface="Aptos" panose="020B0004020202020204" pitchFamily="34" charset="0"/>
                <a:ea typeface="Aptos" panose="020B0004020202020204" pitchFamily="34" charset="0"/>
                <a:cs typeface="Times New Roman" panose="02020603050405020304" pitchFamily="18" charset="0"/>
              </a:rPr>
              <a:t> and then starts to recover. This time regime (the first </a:t>
            </a:r>
            <a:r>
              <a:rPr lang="en-US" sz="1800" dirty="0" err="1">
                <a:effectLst/>
                <a:latin typeface="Aptos" panose="020B0004020202020204" pitchFamily="34" charset="0"/>
                <a:ea typeface="Aptos" panose="020B0004020202020204" pitchFamily="34" charset="0"/>
                <a:cs typeface="Times New Roman" panose="02020603050405020304" pitchFamily="18" charset="0"/>
              </a:rPr>
              <a:t>ps</a:t>
            </a:r>
            <a:r>
              <a:rPr lang="en-US" sz="1800" dirty="0">
                <a:effectLst/>
                <a:latin typeface="Aptos" panose="020B0004020202020204" pitchFamily="34" charset="0"/>
                <a:ea typeface="Aptos" panose="020B0004020202020204" pitchFamily="34" charset="0"/>
                <a:cs typeface="Times New Roman" panose="02020603050405020304" pitchFamily="18" charset="0"/>
              </a:rPr>
              <a:t>) is where scattering and relaxation of carriers takes place and is where we will focus on to try to model the dielectric function.</a:t>
            </a:r>
          </a:p>
        </p:txBody>
      </p:sp>
      <p:sp>
        <p:nvSpPr>
          <p:cNvPr id="4" name="Slide Number Placeholder 3">
            <a:extLst>
              <a:ext uri="{FF2B5EF4-FFF2-40B4-BE49-F238E27FC236}">
                <a16:creationId xmlns:a16="http://schemas.microsoft.com/office/drawing/2014/main" id="{D9A0E88C-6E4F-4944-D789-32BF868D3CB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59069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F4265-6EFD-35F4-E6C8-800D0BE344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7AE0A9-88BF-5F86-765C-A9C0C8FC4D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D8E43E-FD94-D5AD-5819-C4D258ECF9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82BBF4-AFED-0826-9A0F-B64658FFA870}"/>
              </a:ext>
            </a:extLst>
          </p:cNvPr>
          <p:cNvSpPr>
            <a:spLocks noGrp="1"/>
          </p:cNvSpPr>
          <p:nvPr>
            <p:ph type="sldNum" sz="quarter" idx="5"/>
          </p:nvPr>
        </p:nvSpPr>
        <p:spPr/>
        <p:txBody>
          <a:bodyPr/>
          <a:lstStyle/>
          <a:p>
            <a:fld id="{0996C849-F1EB-D547-B4B0-CC881B990F93}" type="slidenum">
              <a:rPr lang="en-US" smtClean="0"/>
              <a:t>27</a:t>
            </a:fld>
            <a:endParaRPr lang="en-US"/>
          </a:p>
        </p:txBody>
      </p:sp>
    </p:spTree>
    <p:extLst>
      <p:ext uri="{BB962C8B-B14F-4D97-AF65-F5344CB8AC3E}">
        <p14:creationId xmlns:p14="http://schemas.microsoft.com/office/powerpoint/2010/main" val="2295165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12854-23F9-ED5C-5F89-083F72DB21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130D9-0DFA-644E-D26A-8877B027D3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81620E-ABC4-5017-4E3A-AFC934CE0D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8117CD-B01A-C8C8-765C-1C4E818DE89A}"/>
              </a:ext>
            </a:extLst>
          </p:cNvPr>
          <p:cNvSpPr>
            <a:spLocks noGrp="1"/>
          </p:cNvSpPr>
          <p:nvPr>
            <p:ph type="sldNum" sz="quarter" idx="5"/>
          </p:nvPr>
        </p:nvSpPr>
        <p:spPr/>
        <p:txBody>
          <a:bodyPr/>
          <a:lstStyle/>
          <a:p>
            <a:fld id="{074F2EC0-385B-492A-A29A-ECFCAA964DB0}" type="slidenum">
              <a:rPr lang="en-US" smtClean="0"/>
              <a:t>4</a:t>
            </a:fld>
            <a:endParaRPr lang="en-US"/>
          </a:p>
        </p:txBody>
      </p:sp>
    </p:spTree>
    <p:extLst>
      <p:ext uri="{BB962C8B-B14F-4D97-AF65-F5344CB8AC3E}">
        <p14:creationId xmlns:p14="http://schemas.microsoft.com/office/powerpoint/2010/main" val="2455771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25B40-318E-BF4E-05FB-2CD7795F74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05A998-6C2F-C9D2-99A8-F9F5331D8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24B67-D4F5-5AEA-CA34-0F39E9419865}"/>
              </a:ext>
            </a:extLst>
          </p:cNvPr>
          <p:cNvSpPr>
            <a:spLocks noGrp="1"/>
          </p:cNvSpPr>
          <p:nvPr>
            <p:ph type="body" idx="1"/>
          </p:nvPr>
        </p:nvSpPr>
        <p:spPr/>
        <p:txBody>
          <a:bodyPr/>
          <a:lstStyle/>
          <a:p>
            <a:pPr marL="0" marR="0">
              <a:lnSpc>
                <a:spcPct val="107000"/>
              </a:lnSpc>
              <a:spcAft>
                <a:spcPts val="800"/>
              </a:spcAft>
              <a:buNone/>
            </a:pPr>
            <a:r>
              <a:rPr lang="en-US" sz="1200" b="0" i="0" u="none" strike="noStrike" cap="none" dirty="0">
                <a:solidFill>
                  <a:schemeClr val="dk1"/>
                </a:solidFill>
                <a:effectLst/>
                <a:latin typeface="Calibri"/>
                <a:ea typeface="Calibri"/>
                <a:cs typeface="Calibri"/>
                <a:sym typeface="Calibri"/>
              </a:rPr>
              <a:t>We need to measure the dielectric function of the material. To do this, we used spectroscopic ellipsometry. This technique consists of measuring the reflection coefficients of the material at an angle θ while modulating the polarization of both, the incident and reflected light.</a:t>
            </a:r>
          </a:p>
          <a:p>
            <a:pPr marL="0" marR="0">
              <a:lnSpc>
                <a:spcPct val="107000"/>
              </a:lnSpc>
              <a:spcAft>
                <a:spcPts val="800"/>
              </a:spcAft>
              <a:buNone/>
            </a:pPr>
            <a:r>
              <a:rPr lang="en-US" sz="1200" b="0" i="0" u="none" strike="noStrike" cap="none" dirty="0">
                <a:solidFill>
                  <a:schemeClr val="dk1"/>
                </a:solidFill>
                <a:effectLst/>
                <a:latin typeface="Calibri"/>
                <a:ea typeface="Calibri"/>
                <a:cs typeface="Calibri"/>
                <a:sym typeface="Calibri"/>
              </a:rPr>
              <a:t>In this particular configuration, the incident unpolarized light at a specific wavelength is sent through a polarizer. The component that is polarized in the plane of incidence is called p-</a:t>
            </a:r>
            <a:r>
              <a:rPr lang="en-US" sz="1200" b="0" i="0" u="none" strike="noStrike" cap="none" dirty="0" err="1">
                <a:solidFill>
                  <a:schemeClr val="dk1"/>
                </a:solidFill>
                <a:effectLst/>
                <a:latin typeface="Calibri"/>
                <a:ea typeface="Calibri"/>
                <a:cs typeface="Calibri"/>
                <a:sym typeface="Calibri"/>
              </a:rPr>
              <a:t>ploarized</a:t>
            </a:r>
            <a:r>
              <a:rPr lang="en-US" sz="1200" b="0" i="0" u="none" strike="noStrike" cap="none" dirty="0">
                <a:solidFill>
                  <a:schemeClr val="dk1"/>
                </a:solidFill>
                <a:effectLst/>
                <a:latin typeface="Calibri"/>
                <a:ea typeface="Calibri"/>
                <a:cs typeface="Calibri"/>
                <a:sym typeface="Calibri"/>
              </a:rPr>
              <a:t>, and parallel to this plane are s-polarized. After light reflects off the sample, it then goes through a retarder which we call a compensator, and another polarizer, which we call the analyzer. There needs to be a rotating optical component, which in this case is the compensator.</a:t>
            </a:r>
          </a:p>
          <a:p>
            <a:pPr marL="0" marR="0">
              <a:lnSpc>
                <a:spcPct val="107000"/>
              </a:lnSpc>
              <a:spcAft>
                <a:spcPts val="800"/>
              </a:spcAft>
              <a:buNone/>
            </a:pPr>
            <a:r>
              <a:rPr lang="en-US" sz="1200" b="0" i="0" u="none" strike="noStrike" cap="none" dirty="0">
                <a:solidFill>
                  <a:schemeClr val="dk1"/>
                </a:solidFill>
                <a:effectLst/>
                <a:latin typeface="Calibri"/>
                <a:ea typeface="Calibri"/>
                <a:cs typeface="Calibri"/>
                <a:sym typeface="Calibri"/>
              </a:rPr>
              <a:t>In the end, we measure an intensity as a function of the compensator angle. If we fit this intensity with a Fourier series, and obtain the Fourier coefficients, we can use them to obtain the </a:t>
            </a:r>
            <a:r>
              <a:rPr lang="en-US" sz="1200" b="0" i="0" u="none" strike="noStrike" cap="none" dirty="0" err="1">
                <a:solidFill>
                  <a:schemeClr val="dk1"/>
                </a:solidFill>
                <a:effectLst/>
                <a:latin typeface="Calibri"/>
                <a:ea typeface="Calibri"/>
                <a:cs typeface="Calibri"/>
                <a:sym typeface="Calibri"/>
              </a:rPr>
              <a:t>ellipsometric</a:t>
            </a:r>
            <a:r>
              <a:rPr lang="en-US" sz="1200" b="0" i="0" u="none" strike="noStrike" cap="none" dirty="0">
                <a:solidFill>
                  <a:schemeClr val="dk1"/>
                </a:solidFill>
                <a:effectLst/>
                <a:latin typeface="Calibri"/>
                <a:ea typeface="Calibri"/>
                <a:cs typeface="Calibri"/>
                <a:sym typeface="Calibri"/>
              </a:rPr>
              <a:t> angles Ψ and Δ. These </a:t>
            </a:r>
            <a:r>
              <a:rPr lang="en-US" sz="1200" b="0" i="0" u="none" strike="noStrike" cap="none" dirty="0" err="1">
                <a:solidFill>
                  <a:schemeClr val="dk1"/>
                </a:solidFill>
                <a:effectLst/>
                <a:latin typeface="Calibri"/>
                <a:ea typeface="Calibri"/>
                <a:cs typeface="Calibri"/>
                <a:sym typeface="Calibri"/>
              </a:rPr>
              <a:t>ellipsometric</a:t>
            </a:r>
            <a:r>
              <a:rPr lang="en-US" sz="1200" b="0" i="0" u="none" strike="noStrike" cap="none" dirty="0">
                <a:solidFill>
                  <a:schemeClr val="dk1"/>
                </a:solidFill>
                <a:effectLst/>
                <a:latin typeface="Calibri"/>
                <a:ea typeface="Calibri"/>
                <a:cs typeface="Calibri"/>
                <a:sym typeface="Calibri"/>
              </a:rPr>
              <a:t> angles are related to the reflection coefficients for s- and p-polarized waves through what is known as the fundamental equation of ellipsometry.</a:t>
            </a:r>
          </a:p>
          <a:p>
            <a:pPr marL="0" marR="0">
              <a:lnSpc>
                <a:spcPct val="107000"/>
              </a:lnSpc>
              <a:spcAft>
                <a:spcPts val="800"/>
              </a:spcAft>
              <a:buNone/>
            </a:pPr>
            <a:r>
              <a:rPr lang="en-US" sz="1200" b="0" i="0" u="none" strike="noStrike" cap="none" dirty="0">
                <a:solidFill>
                  <a:schemeClr val="dk1"/>
                </a:solidFill>
                <a:effectLst/>
                <a:latin typeface="Calibri"/>
                <a:ea typeface="Calibri"/>
                <a:cs typeface="Calibri"/>
                <a:sym typeface="Calibri"/>
              </a:rPr>
              <a:t>Dielectric function can be obtained from the reflection coefficients through Fresnel’s equations. However, what is obtained is a pseudo-dielectric function, rather than the actual dielectric function. The reason for this is that the obtained reflection comes from the sample as a whole. It does not distinguish if the sample is multilayered, if there is surface roughness, or if there are backside reflections. To extract the actual dielectric function some modeling is required.</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4242818-0720-D2DA-98F0-DCA923FBB5E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47108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5450" y="692150"/>
            <a:ext cx="6159500" cy="3463925"/>
          </a:xfrm>
        </p:spPr>
      </p:sp>
      <p:sp>
        <p:nvSpPr>
          <p:cNvPr id="3" name="Marcador de notas 2"/>
          <p:cNvSpPr>
            <a:spLocks noGrp="1"/>
          </p:cNvSpPr>
          <p:nvPr>
            <p:ph type="body" idx="1"/>
          </p:nvPr>
        </p:nvSpPr>
        <p:spPr/>
        <p:txBody>
          <a:bodyPr/>
          <a:lstStyle/>
          <a:p>
            <a:r>
              <a:rPr lang="en-US" dirty="0" err="1"/>
              <a:t>Birstein</a:t>
            </a:r>
            <a:r>
              <a:rPr lang="en-US" dirty="0"/>
              <a:t>-Moss shift</a:t>
            </a:r>
          </a:p>
        </p:txBody>
      </p:sp>
    </p:spTree>
    <p:extLst>
      <p:ext uri="{BB962C8B-B14F-4D97-AF65-F5344CB8AC3E}">
        <p14:creationId xmlns:p14="http://schemas.microsoft.com/office/powerpoint/2010/main" val="2085359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5E4DF-6BC2-5264-0F10-53D7D692C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040AEC-FE20-3743-C51F-0B6F5B12F5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E1A922-578A-86EE-76FE-DC7E3105CA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F46363-DF7B-9085-6775-815248A14877}"/>
              </a:ext>
            </a:extLst>
          </p:cNvPr>
          <p:cNvSpPr>
            <a:spLocks noGrp="1"/>
          </p:cNvSpPr>
          <p:nvPr>
            <p:ph type="sldNum" sz="quarter" idx="5"/>
          </p:nvPr>
        </p:nvSpPr>
        <p:spPr/>
        <p:txBody>
          <a:bodyPr/>
          <a:lstStyle/>
          <a:p>
            <a:fld id="{8280A920-137C-424B-BEFF-73B2F3683169}" type="slidenum">
              <a:rPr lang="en-US" smtClean="0"/>
              <a:t>7</a:t>
            </a:fld>
            <a:endParaRPr lang="en-US"/>
          </a:p>
        </p:txBody>
      </p:sp>
    </p:spTree>
    <p:extLst>
      <p:ext uri="{BB962C8B-B14F-4D97-AF65-F5344CB8AC3E}">
        <p14:creationId xmlns:p14="http://schemas.microsoft.com/office/powerpoint/2010/main" val="4202332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7DA24-F793-2669-25AC-FCC162CB9B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EA5B52-6594-B350-9445-8413614FC0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ED88CD-6444-CF5A-D938-3A6A9ACA31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432925-C1AE-A65E-4AE5-0A0F06573DFF}"/>
              </a:ext>
            </a:extLst>
          </p:cNvPr>
          <p:cNvSpPr>
            <a:spLocks noGrp="1"/>
          </p:cNvSpPr>
          <p:nvPr>
            <p:ph type="sldNum" sz="quarter" idx="5"/>
          </p:nvPr>
        </p:nvSpPr>
        <p:spPr/>
        <p:txBody>
          <a:bodyPr/>
          <a:lstStyle/>
          <a:p>
            <a:fld id="{8280A920-137C-424B-BEFF-73B2F3683169}" type="slidenum">
              <a:rPr lang="en-US" smtClean="0"/>
              <a:t>8</a:t>
            </a:fld>
            <a:endParaRPr lang="en-US"/>
          </a:p>
        </p:txBody>
      </p:sp>
    </p:spTree>
    <p:extLst>
      <p:ext uri="{BB962C8B-B14F-4D97-AF65-F5344CB8AC3E}">
        <p14:creationId xmlns:p14="http://schemas.microsoft.com/office/powerpoint/2010/main" val="3992075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96C849-F1EB-D547-B4B0-CC881B990F93}" type="slidenum">
              <a:rPr lang="en-US" smtClean="0"/>
              <a:t>9</a:t>
            </a:fld>
            <a:endParaRPr lang="en-US"/>
          </a:p>
        </p:txBody>
      </p:sp>
    </p:spTree>
    <p:extLst>
      <p:ext uri="{BB962C8B-B14F-4D97-AF65-F5344CB8AC3E}">
        <p14:creationId xmlns:p14="http://schemas.microsoft.com/office/powerpoint/2010/main" val="2327465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C5F7E-D509-D5AE-3E80-D16956372A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5D8C2C-2AFF-5A0C-D414-A83F14F5C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45F572-2D02-C949-EC69-7DD9AFE2A4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6BF807-6952-65BE-BCD3-8C5BE4B41E3D}"/>
              </a:ext>
            </a:extLst>
          </p:cNvPr>
          <p:cNvSpPr>
            <a:spLocks noGrp="1"/>
          </p:cNvSpPr>
          <p:nvPr>
            <p:ph type="sldNum" sz="quarter" idx="5"/>
          </p:nvPr>
        </p:nvSpPr>
        <p:spPr/>
        <p:txBody>
          <a:bodyPr/>
          <a:lstStyle/>
          <a:p>
            <a:fld id="{0996C849-F1EB-D547-B4B0-CC881B990F93}" type="slidenum">
              <a:rPr lang="en-US" smtClean="0"/>
              <a:t>10</a:t>
            </a:fld>
            <a:endParaRPr lang="en-US"/>
          </a:p>
        </p:txBody>
      </p:sp>
    </p:spTree>
    <p:extLst>
      <p:ext uri="{BB962C8B-B14F-4D97-AF65-F5344CB8AC3E}">
        <p14:creationId xmlns:p14="http://schemas.microsoft.com/office/powerpoint/2010/main" val="3960251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Blank">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664970"/>
            <a:ext cx="10363200" cy="1466291"/>
          </a:xfrm>
        </p:spPr>
        <p:txBody>
          <a:bodyPr anchor="t" anchorCtr="0"/>
          <a:lstStyle>
            <a:lvl1pPr algn="ctr">
              <a:defRPr sz="6000" b="1" i="0" cap="none" baseline="0">
                <a:solidFill>
                  <a:schemeClr val="bg1"/>
                </a:solidFill>
                <a:latin typeface="Tahoma" panose="020B0604030504040204" pitchFamily="34" charset="0"/>
              </a:defRPr>
            </a:lvl1pPr>
          </a:lstStyle>
          <a:p>
            <a:r>
              <a:rPr lang="en-US" dirty="0"/>
              <a:t>Presentation Title</a:t>
            </a:r>
          </a:p>
        </p:txBody>
      </p:sp>
      <p:grpSp>
        <p:nvGrpSpPr>
          <p:cNvPr id="7" name="Group 6">
            <a:extLst>
              <a:ext uri="{FF2B5EF4-FFF2-40B4-BE49-F238E27FC236}">
                <a16:creationId xmlns:a16="http://schemas.microsoft.com/office/drawing/2014/main" id="{892BE82F-AE98-5840-912F-738CCA047703}"/>
              </a:ext>
            </a:extLst>
          </p:cNvPr>
          <p:cNvGrpSpPr/>
          <p:nvPr userDrawn="1"/>
        </p:nvGrpSpPr>
        <p:grpSpPr>
          <a:xfrm>
            <a:off x="4905322" y="4571999"/>
            <a:ext cx="2381356" cy="1632515"/>
            <a:chOff x="4428154" y="3921547"/>
            <a:chExt cx="3330175" cy="2282968"/>
          </a:xfrm>
        </p:grpSpPr>
        <p:grpSp>
          <p:nvGrpSpPr>
            <p:cNvPr id="3" name="Group 2">
              <a:extLst>
                <a:ext uri="{FF2B5EF4-FFF2-40B4-BE49-F238E27FC236}">
                  <a16:creationId xmlns:a16="http://schemas.microsoft.com/office/drawing/2014/main" id="{BA24EA88-D798-0046-8FC9-303A76508252}"/>
                </a:ext>
              </a:extLst>
            </p:cNvPr>
            <p:cNvGrpSpPr/>
            <p:nvPr userDrawn="1"/>
          </p:nvGrpSpPr>
          <p:grpSpPr>
            <a:xfrm>
              <a:off x="5391912" y="3921547"/>
              <a:ext cx="1408176" cy="1538935"/>
              <a:chOff x="5183237" y="4557650"/>
              <a:chExt cx="1408176" cy="1538935"/>
            </a:xfrm>
          </p:grpSpPr>
          <p:sp>
            <p:nvSpPr>
              <p:cNvPr id="9" name="Rectangle 8">
                <a:extLst>
                  <a:ext uri="{FF2B5EF4-FFF2-40B4-BE49-F238E27FC236}">
                    <a16:creationId xmlns:a16="http://schemas.microsoft.com/office/drawing/2014/main" id="{761A4E3E-3863-6443-A774-1878C228FB09}"/>
                  </a:ext>
                </a:extLst>
              </p:cNvPr>
              <p:cNvSpPr/>
              <p:nvPr/>
            </p:nvSpPr>
            <p:spPr>
              <a:xfrm>
                <a:off x="5183237" y="4557650"/>
                <a:ext cx="1408176" cy="15389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8" name="Picture 7">
                <a:extLst>
                  <a:ext uri="{FF2B5EF4-FFF2-40B4-BE49-F238E27FC236}">
                    <a16:creationId xmlns:a16="http://schemas.microsoft.com/office/drawing/2014/main" id="{6B058983-82B9-E54D-AEC7-441D8B758C5E}"/>
                  </a:ext>
                </a:extLst>
              </p:cNvPr>
              <p:cNvPicPr>
                <a:picLocks noChangeAspect="1"/>
              </p:cNvPicPr>
              <p:nvPr/>
            </p:nvPicPr>
            <p:blipFill>
              <a:blip r:embed="rId3"/>
              <a:stretch>
                <a:fillRect/>
              </a:stretch>
            </p:blipFill>
            <p:spPr>
              <a:xfrm>
                <a:off x="5378407" y="4756048"/>
                <a:ext cx="1012320" cy="1135773"/>
              </a:xfrm>
              <a:prstGeom prst="rect">
                <a:avLst/>
              </a:prstGeom>
            </p:spPr>
          </p:pic>
        </p:grpSp>
        <p:pic>
          <p:nvPicPr>
            <p:cNvPr id="6" name="Picture 5">
              <a:extLst>
                <a:ext uri="{FF2B5EF4-FFF2-40B4-BE49-F238E27FC236}">
                  <a16:creationId xmlns:a16="http://schemas.microsoft.com/office/drawing/2014/main" id="{CD98F42E-07AE-714F-9191-2F84E46C03D6}"/>
                </a:ext>
              </a:extLst>
            </p:cNvPr>
            <p:cNvPicPr>
              <a:picLocks noChangeAspect="1"/>
            </p:cNvPicPr>
            <p:nvPr userDrawn="1"/>
          </p:nvPicPr>
          <p:blipFill>
            <a:blip r:embed="rId4"/>
            <a:stretch>
              <a:fillRect/>
            </a:stretch>
          </p:blipFill>
          <p:spPr>
            <a:xfrm>
              <a:off x="4428154" y="5666564"/>
              <a:ext cx="3330175" cy="537951"/>
            </a:xfrm>
            <a:prstGeom prst="rect">
              <a:avLst/>
            </a:prstGeom>
          </p:spPr>
        </p:pic>
      </p:grpSp>
      <p:sp>
        <p:nvSpPr>
          <p:cNvPr id="10" name="Slide Number Placeholder 3">
            <a:extLst>
              <a:ext uri="{FF2B5EF4-FFF2-40B4-BE49-F238E27FC236}">
                <a16:creationId xmlns:a16="http://schemas.microsoft.com/office/drawing/2014/main" id="{6BFA1A40-D0FC-7540-B52E-4EBE38DBF6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3E59A7B6-FBE7-C94A-849D-DB56104C7F4B}" type="slidenum">
              <a:rPr lang="en-US" smtClean="0"/>
              <a:pPr/>
              <a:t>‹#›</a:t>
            </a:fld>
            <a:endParaRPr lang="en-US" dirty="0"/>
          </a:p>
        </p:txBody>
      </p:sp>
    </p:spTree>
    <p:extLst>
      <p:ext uri="{BB962C8B-B14F-4D97-AF65-F5344CB8AC3E}">
        <p14:creationId xmlns:p14="http://schemas.microsoft.com/office/powerpoint/2010/main" val="4234047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photo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5E47562-0B4E-E143-B002-83649551E0B5}"/>
              </a:ext>
            </a:extLst>
          </p:cNvPr>
          <p:cNvSpPr>
            <a:spLocks noGrp="1"/>
          </p:cNvSpPr>
          <p:nvPr>
            <p:ph type="pic" sz="quarter" idx="10"/>
          </p:nvPr>
        </p:nvSpPr>
        <p:spPr>
          <a:xfrm>
            <a:off x="898805" y="690563"/>
            <a:ext cx="4747684" cy="4267200"/>
          </a:xfrm>
        </p:spPr>
        <p:txBody>
          <a:bodyPr/>
          <a:lstStyle/>
          <a:p>
            <a:r>
              <a:rPr lang="en-US"/>
              <a:t>Click icon to add picture</a:t>
            </a:r>
          </a:p>
        </p:txBody>
      </p:sp>
      <p:sp>
        <p:nvSpPr>
          <p:cNvPr id="7" name="Picture Placeholder 5">
            <a:extLst>
              <a:ext uri="{FF2B5EF4-FFF2-40B4-BE49-F238E27FC236}">
                <a16:creationId xmlns:a16="http://schemas.microsoft.com/office/drawing/2014/main" id="{307360FE-8B74-B742-AC27-153E1A1C9CDD}"/>
              </a:ext>
            </a:extLst>
          </p:cNvPr>
          <p:cNvSpPr>
            <a:spLocks noGrp="1"/>
          </p:cNvSpPr>
          <p:nvPr>
            <p:ph type="pic" sz="quarter" idx="11"/>
          </p:nvPr>
        </p:nvSpPr>
        <p:spPr>
          <a:xfrm>
            <a:off x="6609794" y="690563"/>
            <a:ext cx="4747684" cy="4267200"/>
          </a:xfrm>
        </p:spPr>
        <p:txBody>
          <a:bodyPr/>
          <a:lstStyle/>
          <a:p>
            <a:r>
              <a:rPr lang="en-US"/>
              <a:t>Click icon to add picture</a:t>
            </a:r>
          </a:p>
        </p:txBody>
      </p:sp>
      <p:sp>
        <p:nvSpPr>
          <p:cNvPr id="2" name="Slide Number Placeholder 1">
            <a:extLst>
              <a:ext uri="{FF2B5EF4-FFF2-40B4-BE49-F238E27FC236}">
                <a16:creationId xmlns:a16="http://schemas.microsoft.com/office/drawing/2014/main" id="{8193607B-9988-AD4E-8F1D-1613E4ED7D00}"/>
              </a:ext>
            </a:extLst>
          </p:cNvPr>
          <p:cNvSpPr>
            <a:spLocks noGrp="1"/>
          </p:cNvSpPr>
          <p:nvPr>
            <p:ph type="sldNum" sz="quarter" idx="12"/>
          </p:nvPr>
        </p:nvSpPr>
        <p:spPr/>
        <p:txBody>
          <a:bodyPr/>
          <a:lstStyle/>
          <a:p>
            <a:fld id="{3E59A7B6-FBE7-C94A-849D-DB56104C7F4B}" type="slidenum">
              <a:rPr lang="en-US" smtClean="0"/>
              <a:pPr/>
              <a:t>‹#›</a:t>
            </a:fld>
            <a:endParaRPr lang="en-US" dirty="0"/>
          </a:p>
        </p:txBody>
      </p:sp>
    </p:spTree>
    <p:extLst>
      <p:ext uri="{BB962C8B-B14F-4D97-AF65-F5344CB8AC3E}">
        <p14:creationId xmlns:p14="http://schemas.microsoft.com/office/powerpoint/2010/main" val="758810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5952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52525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a16="http://schemas.microsoft.com/office/drawing/2014/main" id="{E3FBBCDD-A674-C546-A15B-40B58A77EE64}"/>
              </a:ext>
            </a:extLst>
          </p:cNvPr>
          <p:cNvSpPr>
            <a:spLocks noGrp="1"/>
          </p:cNvSpPr>
          <p:nvPr>
            <p:ph type="sldNum" sz="quarter" idx="10"/>
          </p:nvPr>
        </p:nvSpPr>
        <p:spPr/>
        <p:txBody>
          <a:bodyPr/>
          <a:lstStyle/>
          <a:p>
            <a:fld id="{3E59A7B6-FBE7-C94A-849D-DB56104C7F4B}" type="slidenum">
              <a:rPr lang="en-US" smtClean="0"/>
              <a:pPr/>
              <a:t>‹#›</a:t>
            </a:fld>
            <a:endParaRPr lang="en-US" dirty="0"/>
          </a:p>
        </p:txBody>
      </p:sp>
    </p:spTree>
    <p:extLst>
      <p:ext uri="{BB962C8B-B14F-4D97-AF65-F5344CB8AC3E}">
        <p14:creationId xmlns:p14="http://schemas.microsoft.com/office/powerpoint/2010/main" val="2293056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62731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5573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a16="http://schemas.microsoft.com/office/drawing/2014/main" id="{90AC9EA5-5DA3-5948-82C2-C5B07C0B3699}"/>
              </a:ext>
            </a:extLst>
          </p:cNvPr>
          <p:cNvSpPr>
            <a:spLocks noGrp="1"/>
          </p:cNvSpPr>
          <p:nvPr>
            <p:ph type="sldNum" sz="quarter" idx="10"/>
          </p:nvPr>
        </p:nvSpPr>
        <p:spPr/>
        <p:txBody>
          <a:bodyPr/>
          <a:lstStyle/>
          <a:p>
            <a:fld id="{3E59A7B6-FBE7-C94A-849D-DB56104C7F4B}" type="slidenum">
              <a:rPr lang="en-US" smtClean="0"/>
              <a:pPr/>
              <a:t>‹#›</a:t>
            </a:fld>
            <a:endParaRPr lang="en-US" dirty="0"/>
          </a:p>
        </p:txBody>
      </p:sp>
    </p:spTree>
    <p:extLst>
      <p:ext uri="{BB962C8B-B14F-4D97-AF65-F5344CB8AC3E}">
        <p14:creationId xmlns:p14="http://schemas.microsoft.com/office/powerpoint/2010/main" val="3062609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2BB596-5451-4E43-A774-80A751BE58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9DB06050-AE7F-E242-97DC-DE3BC4D88F83}"/>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84EE551E-F694-E94D-8DA5-042DFEC06CF1}"/>
              </a:ext>
            </a:extLst>
          </p:cNvPr>
          <p:cNvSpPr>
            <a:spLocks noGrp="1"/>
          </p:cNvSpPr>
          <p:nvPr>
            <p:ph type="sldNum" sz="quarter" idx="10"/>
          </p:nvPr>
        </p:nvSpPr>
        <p:spPr/>
        <p:txBody>
          <a:bodyPr/>
          <a:lstStyle/>
          <a:p>
            <a:fld id="{3E59A7B6-FBE7-C94A-849D-DB56104C7F4B}" type="slidenum">
              <a:rPr lang="en-US" smtClean="0"/>
              <a:pPr/>
              <a:t>‹#›</a:t>
            </a:fld>
            <a:endParaRPr lang="en-US" dirty="0"/>
          </a:p>
        </p:txBody>
      </p:sp>
    </p:spTree>
    <p:extLst>
      <p:ext uri="{BB962C8B-B14F-4D97-AF65-F5344CB8AC3E}">
        <p14:creationId xmlns:p14="http://schemas.microsoft.com/office/powerpoint/2010/main" val="1370333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act Informatio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12DA42E-E29E-8442-94C1-AC54D70DD518}"/>
              </a:ext>
            </a:extLst>
          </p:cNvPr>
          <p:cNvSpPr>
            <a:spLocks noGrp="1"/>
          </p:cNvSpPr>
          <p:nvPr>
            <p:ph type="body" sz="quarter" idx="10" hasCustomPrompt="1"/>
          </p:nvPr>
        </p:nvSpPr>
        <p:spPr>
          <a:xfrm>
            <a:off x="820551" y="2107019"/>
            <a:ext cx="10516077" cy="480131"/>
          </a:xfrm>
        </p:spPr>
        <p:txBody>
          <a:bodyPr>
            <a:spAutoFit/>
          </a:bodyPr>
          <a:lstStyle>
            <a:lvl1pPr marL="0" indent="0">
              <a:buNone/>
              <a:defRPr/>
            </a:lvl1pPr>
          </a:lstStyle>
          <a:p>
            <a:pPr lvl="0"/>
            <a:r>
              <a:rPr lang="en-US" dirty="0"/>
              <a:t>Name</a:t>
            </a:r>
          </a:p>
        </p:txBody>
      </p:sp>
      <p:sp>
        <p:nvSpPr>
          <p:cNvPr id="13" name="Text Placeholder 9">
            <a:extLst>
              <a:ext uri="{FF2B5EF4-FFF2-40B4-BE49-F238E27FC236}">
                <a16:creationId xmlns:a16="http://schemas.microsoft.com/office/drawing/2014/main" id="{62B999D7-A76D-B741-B745-30280A6B16D7}"/>
              </a:ext>
            </a:extLst>
          </p:cNvPr>
          <p:cNvSpPr>
            <a:spLocks noGrp="1"/>
          </p:cNvSpPr>
          <p:nvPr>
            <p:ph type="body" sz="quarter" idx="11" hasCustomPrompt="1"/>
          </p:nvPr>
        </p:nvSpPr>
        <p:spPr>
          <a:xfrm>
            <a:off x="820551" y="2604238"/>
            <a:ext cx="10516077" cy="480131"/>
          </a:xfrm>
        </p:spPr>
        <p:txBody>
          <a:bodyPr>
            <a:spAutoFit/>
          </a:bodyPr>
          <a:lstStyle>
            <a:lvl1pPr marL="0" indent="0">
              <a:buNone/>
              <a:defRPr/>
            </a:lvl1pPr>
          </a:lstStyle>
          <a:p>
            <a:pPr lvl="0"/>
            <a:r>
              <a:rPr lang="en-US" dirty="0"/>
              <a:t>College</a:t>
            </a:r>
          </a:p>
        </p:txBody>
      </p:sp>
      <p:sp>
        <p:nvSpPr>
          <p:cNvPr id="14" name="Text Placeholder 9">
            <a:extLst>
              <a:ext uri="{FF2B5EF4-FFF2-40B4-BE49-F238E27FC236}">
                <a16:creationId xmlns:a16="http://schemas.microsoft.com/office/drawing/2014/main" id="{5CA1FD1C-6FE7-DD48-9178-AFF6A8C55535}"/>
              </a:ext>
            </a:extLst>
          </p:cNvPr>
          <p:cNvSpPr>
            <a:spLocks noGrp="1"/>
          </p:cNvSpPr>
          <p:nvPr>
            <p:ph type="body" sz="quarter" idx="12" hasCustomPrompt="1"/>
          </p:nvPr>
        </p:nvSpPr>
        <p:spPr>
          <a:xfrm>
            <a:off x="820551" y="3101457"/>
            <a:ext cx="10516077" cy="480131"/>
          </a:xfrm>
        </p:spPr>
        <p:txBody>
          <a:bodyPr>
            <a:spAutoFit/>
          </a:bodyPr>
          <a:lstStyle>
            <a:lvl1pPr marL="0" indent="0">
              <a:buNone/>
              <a:defRPr/>
            </a:lvl1pPr>
          </a:lstStyle>
          <a:p>
            <a:pPr lvl="0"/>
            <a:r>
              <a:rPr lang="en-US" dirty="0"/>
              <a:t>Department or Program Name</a:t>
            </a:r>
          </a:p>
        </p:txBody>
      </p:sp>
      <p:sp>
        <p:nvSpPr>
          <p:cNvPr id="15" name="Text Placeholder 9">
            <a:extLst>
              <a:ext uri="{FF2B5EF4-FFF2-40B4-BE49-F238E27FC236}">
                <a16:creationId xmlns:a16="http://schemas.microsoft.com/office/drawing/2014/main" id="{56EF9B5F-920F-8E4F-872D-C4D4C2C60FF5}"/>
              </a:ext>
            </a:extLst>
          </p:cNvPr>
          <p:cNvSpPr>
            <a:spLocks noGrp="1"/>
          </p:cNvSpPr>
          <p:nvPr>
            <p:ph type="body" sz="quarter" idx="13" hasCustomPrompt="1"/>
          </p:nvPr>
        </p:nvSpPr>
        <p:spPr>
          <a:xfrm>
            <a:off x="820551" y="3598676"/>
            <a:ext cx="10516077" cy="480131"/>
          </a:xfrm>
        </p:spPr>
        <p:txBody>
          <a:bodyPr>
            <a:spAutoFit/>
          </a:bodyPr>
          <a:lstStyle>
            <a:lvl1pPr marL="0" indent="0">
              <a:buNone/>
              <a:defRPr/>
            </a:lvl1pPr>
          </a:lstStyle>
          <a:p>
            <a:pPr lvl="0"/>
            <a:r>
              <a:rPr lang="en-US" dirty="0"/>
              <a:t>Website</a:t>
            </a:r>
          </a:p>
        </p:txBody>
      </p:sp>
      <p:sp>
        <p:nvSpPr>
          <p:cNvPr id="16" name="Text Placeholder 9">
            <a:extLst>
              <a:ext uri="{FF2B5EF4-FFF2-40B4-BE49-F238E27FC236}">
                <a16:creationId xmlns:a16="http://schemas.microsoft.com/office/drawing/2014/main" id="{B0EB2389-F780-2D4A-B2A3-2E10B3549B02}"/>
              </a:ext>
            </a:extLst>
          </p:cNvPr>
          <p:cNvSpPr>
            <a:spLocks noGrp="1"/>
          </p:cNvSpPr>
          <p:nvPr>
            <p:ph type="body" sz="quarter" idx="14" hasCustomPrompt="1"/>
          </p:nvPr>
        </p:nvSpPr>
        <p:spPr>
          <a:xfrm>
            <a:off x="820551" y="4095895"/>
            <a:ext cx="10516077" cy="480131"/>
          </a:xfrm>
        </p:spPr>
        <p:txBody>
          <a:bodyPr>
            <a:spAutoFit/>
          </a:bodyPr>
          <a:lstStyle>
            <a:lvl1pPr marL="0" indent="0">
              <a:buNone/>
              <a:defRPr/>
            </a:lvl1pPr>
          </a:lstStyle>
          <a:p>
            <a:pPr lvl="0"/>
            <a:r>
              <a:rPr lang="en-US" dirty="0"/>
              <a:t>Phone Number</a:t>
            </a:r>
          </a:p>
        </p:txBody>
      </p:sp>
      <p:sp>
        <p:nvSpPr>
          <p:cNvPr id="18" name="Text Placeholder 9">
            <a:extLst>
              <a:ext uri="{FF2B5EF4-FFF2-40B4-BE49-F238E27FC236}">
                <a16:creationId xmlns:a16="http://schemas.microsoft.com/office/drawing/2014/main" id="{85444114-988B-6D44-B79C-537507DF2B60}"/>
              </a:ext>
            </a:extLst>
          </p:cNvPr>
          <p:cNvSpPr>
            <a:spLocks noGrp="1"/>
          </p:cNvSpPr>
          <p:nvPr>
            <p:ph type="body" sz="quarter" idx="15" hasCustomPrompt="1"/>
          </p:nvPr>
        </p:nvSpPr>
        <p:spPr>
          <a:xfrm>
            <a:off x="820551" y="4593116"/>
            <a:ext cx="10516077" cy="480131"/>
          </a:xfrm>
        </p:spPr>
        <p:txBody>
          <a:bodyPr>
            <a:spAutoFit/>
          </a:bodyPr>
          <a:lstStyle>
            <a:lvl1pPr marL="0" indent="0">
              <a:buNone/>
              <a:defRPr/>
            </a:lvl1pPr>
          </a:lstStyle>
          <a:p>
            <a:pPr lvl="0"/>
            <a:r>
              <a:rPr lang="en-US" dirty="0"/>
              <a:t>Email</a:t>
            </a:r>
          </a:p>
        </p:txBody>
      </p:sp>
      <p:sp>
        <p:nvSpPr>
          <p:cNvPr id="19" name="TextBox 18">
            <a:extLst>
              <a:ext uri="{FF2B5EF4-FFF2-40B4-BE49-F238E27FC236}">
                <a16:creationId xmlns:a16="http://schemas.microsoft.com/office/drawing/2014/main" id="{F1ED535D-CF14-414F-994D-2D6881DC565E}"/>
              </a:ext>
            </a:extLst>
          </p:cNvPr>
          <p:cNvSpPr txBox="1"/>
          <p:nvPr/>
        </p:nvSpPr>
        <p:spPr>
          <a:xfrm>
            <a:off x="820552" y="978794"/>
            <a:ext cx="8108801" cy="707886"/>
          </a:xfrm>
          <a:prstGeom prst="rect">
            <a:avLst/>
          </a:prstGeom>
          <a:noFill/>
        </p:spPr>
        <p:txBody>
          <a:bodyPr wrap="square" rtlCol="0">
            <a:spAutoFit/>
          </a:bodyPr>
          <a:lstStyle/>
          <a:p>
            <a:r>
              <a:rPr lang="en-US" sz="4000" b="1" dirty="0">
                <a:solidFill>
                  <a:schemeClr val="tx2"/>
                </a:solidFill>
                <a:latin typeface="Tahoma" panose="020B0604030504040204" pitchFamily="34" charset="0"/>
                <a:ea typeface="Tahoma" panose="020B0604030504040204" pitchFamily="34" charset="0"/>
                <a:cs typeface="Tahoma" panose="020B0604030504040204" pitchFamily="34" charset="0"/>
              </a:rPr>
              <a:t>Contact Information</a:t>
            </a:r>
          </a:p>
        </p:txBody>
      </p:sp>
      <p:sp>
        <p:nvSpPr>
          <p:cNvPr id="2" name="Slide Number Placeholder 1">
            <a:extLst>
              <a:ext uri="{FF2B5EF4-FFF2-40B4-BE49-F238E27FC236}">
                <a16:creationId xmlns:a16="http://schemas.microsoft.com/office/drawing/2014/main" id="{FA762472-845B-D64B-9353-D72E7A6A6CFE}"/>
              </a:ext>
            </a:extLst>
          </p:cNvPr>
          <p:cNvSpPr>
            <a:spLocks noGrp="1"/>
          </p:cNvSpPr>
          <p:nvPr>
            <p:ph type="sldNum" sz="quarter" idx="16"/>
          </p:nvPr>
        </p:nvSpPr>
        <p:spPr/>
        <p:txBody>
          <a:bodyPr/>
          <a:lstStyle/>
          <a:p>
            <a:fld id="{3E59A7B6-FBE7-C94A-849D-DB56104C7F4B}" type="slidenum">
              <a:rPr lang="en-US" smtClean="0"/>
              <a:pPr/>
              <a:t>‹#›</a:t>
            </a:fld>
            <a:endParaRPr lang="en-US" dirty="0"/>
          </a:p>
        </p:txBody>
      </p:sp>
    </p:spTree>
    <p:extLst>
      <p:ext uri="{BB962C8B-B14F-4D97-AF65-F5344CB8AC3E}">
        <p14:creationId xmlns:p14="http://schemas.microsoft.com/office/powerpoint/2010/main" val="1622798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90" name="Google Shape;90;p15"/>
          <p:cNvSpPr txBox="1">
            <a:spLocks noGrp="1"/>
          </p:cNvSpPr>
          <p:nvPr>
            <p:ph type="title"/>
          </p:nvPr>
        </p:nvSpPr>
        <p:spPr>
          <a:xfrm>
            <a:off x="415600" y="593367"/>
            <a:ext cx="11360800" cy="763600"/>
          </a:xfrm>
          <a:prstGeom prst="rect">
            <a:avLst/>
          </a:prstGeom>
        </p:spPr>
        <p:txBody>
          <a:bodyPr spcFirstLastPara="1" wrap="square" lIns="68575" tIns="34275" rIns="68575" bIns="34275" anchor="ctr" anchorCtr="0">
            <a:normAutofit/>
          </a:bodyPr>
          <a:lstStyle>
            <a:lvl1pPr lvl="0" rtl="0">
              <a:spcBef>
                <a:spcPts val="0"/>
              </a:spcBef>
              <a:spcAft>
                <a:spcPts val="0"/>
              </a:spcAft>
              <a:buSzPts val="30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1" name="Google Shape;91;p15"/>
          <p:cNvSpPr txBox="1">
            <a:spLocks noGrp="1"/>
          </p:cNvSpPr>
          <p:nvPr>
            <p:ph type="body" idx="1"/>
          </p:nvPr>
        </p:nvSpPr>
        <p:spPr>
          <a:xfrm>
            <a:off x="415600" y="1536633"/>
            <a:ext cx="11360800" cy="4555200"/>
          </a:xfrm>
          <a:prstGeom prst="rect">
            <a:avLst/>
          </a:prstGeom>
        </p:spPr>
        <p:txBody>
          <a:bodyPr spcFirstLastPara="1" wrap="square" lIns="68575" tIns="34275" rIns="68575" bIns="34275" anchor="t" anchorCtr="0">
            <a:normAutofit/>
          </a:bodyPr>
          <a:lstStyle>
            <a:lvl1pPr marL="609585" lvl="0" indent="-482588" rtl="0">
              <a:spcBef>
                <a:spcPts val="1067"/>
              </a:spcBef>
              <a:spcAft>
                <a:spcPts val="0"/>
              </a:spcAft>
              <a:buSzPts val="2100"/>
              <a:buChar char="•"/>
              <a:defRPr/>
            </a:lvl1pPr>
            <a:lvl2pPr marL="1219170" lvl="1" indent="-457189" rtl="0">
              <a:spcBef>
                <a:spcPts val="533"/>
              </a:spcBef>
              <a:spcAft>
                <a:spcPts val="0"/>
              </a:spcAft>
              <a:buSzPts val="1800"/>
              <a:buChar char="•"/>
              <a:defRPr/>
            </a:lvl2pPr>
            <a:lvl3pPr marL="1828754" lvl="2" indent="-431789" rtl="0">
              <a:spcBef>
                <a:spcPts val="533"/>
              </a:spcBef>
              <a:spcAft>
                <a:spcPts val="0"/>
              </a:spcAft>
              <a:buSzPts val="1500"/>
              <a:buChar char="•"/>
              <a:defRPr/>
            </a:lvl3pPr>
            <a:lvl4pPr marL="2438339" lvl="3" indent="-423323" rtl="0">
              <a:spcBef>
                <a:spcPts val="533"/>
              </a:spcBef>
              <a:spcAft>
                <a:spcPts val="0"/>
              </a:spcAft>
              <a:buSzPts val="1400"/>
              <a:buChar char="•"/>
              <a:defRPr/>
            </a:lvl4pPr>
            <a:lvl5pPr marL="3047924" lvl="4" indent="-423323" rtl="0">
              <a:spcBef>
                <a:spcPts val="533"/>
              </a:spcBef>
              <a:spcAft>
                <a:spcPts val="0"/>
              </a:spcAft>
              <a:buSzPts val="1400"/>
              <a:buChar char="•"/>
              <a:defRPr/>
            </a:lvl5pPr>
            <a:lvl6pPr marL="3657509" lvl="5" indent="-423323" rtl="0">
              <a:spcBef>
                <a:spcPts val="533"/>
              </a:spcBef>
              <a:spcAft>
                <a:spcPts val="0"/>
              </a:spcAft>
              <a:buSzPts val="1400"/>
              <a:buChar char="•"/>
              <a:defRPr/>
            </a:lvl6pPr>
            <a:lvl7pPr marL="4267093" lvl="6" indent="-423323" rtl="0">
              <a:spcBef>
                <a:spcPts val="533"/>
              </a:spcBef>
              <a:spcAft>
                <a:spcPts val="0"/>
              </a:spcAft>
              <a:buSzPts val="1400"/>
              <a:buChar char="•"/>
              <a:defRPr/>
            </a:lvl7pPr>
            <a:lvl8pPr marL="4876678" lvl="7" indent="-423323" rtl="0">
              <a:spcBef>
                <a:spcPts val="533"/>
              </a:spcBef>
              <a:spcAft>
                <a:spcPts val="0"/>
              </a:spcAft>
              <a:buSzPts val="1400"/>
              <a:buChar char="•"/>
              <a:defRPr/>
            </a:lvl8pPr>
            <a:lvl9pPr marL="5486263" lvl="8" indent="-423323" rtl="0">
              <a:spcBef>
                <a:spcPts val="533"/>
              </a:spcBef>
              <a:spcAft>
                <a:spcPts val="0"/>
              </a:spcAft>
              <a:buSzPts val="1400"/>
              <a:buChar char="•"/>
              <a:defRPr/>
            </a:lvl9pPr>
          </a:lstStyle>
          <a:p>
            <a:endParaRPr/>
          </a:p>
        </p:txBody>
      </p:sp>
      <p:sp>
        <p:nvSpPr>
          <p:cNvPr id="92" name="Google Shape;92;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s" smtClean="0"/>
              <a:pPr algn="l"/>
              <a:t>‹#›</a:t>
            </a:fld>
            <a:endParaRPr lang="es"/>
          </a:p>
        </p:txBody>
      </p:sp>
    </p:spTree>
    <p:extLst>
      <p:ext uri="{BB962C8B-B14F-4D97-AF65-F5344CB8AC3E}">
        <p14:creationId xmlns:p14="http://schemas.microsoft.com/office/powerpoint/2010/main" val="2380952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Presentation Title Blank">
  <p:cSld name="Presentation Title Blank">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37"/>
          <p:cNvSpPr txBox="1">
            <a:spLocks noGrp="1"/>
          </p:cNvSpPr>
          <p:nvPr>
            <p:ph type="ctrTitle"/>
          </p:nvPr>
        </p:nvSpPr>
        <p:spPr>
          <a:xfrm>
            <a:off x="914400" y="664970"/>
            <a:ext cx="10363200" cy="146629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6000"/>
              <a:buFont typeface="Tahoma"/>
              <a:buNone/>
              <a:defRPr sz="6000" b="1" i="0" cap="none">
                <a:solidFill>
                  <a:schemeClr val="lt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9" name="Google Shape;39;p37"/>
          <p:cNvGrpSpPr/>
          <p:nvPr/>
        </p:nvGrpSpPr>
        <p:grpSpPr>
          <a:xfrm>
            <a:off x="4905322" y="4571999"/>
            <a:ext cx="2381356" cy="1632515"/>
            <a:chOff x="4428154" y="3921547"/>
            <a:chExt cx="3330175" cy="2282968"/>
          </a:xfrm>
        </p:grpSpPr>
        <p:grpSp>
          <p:nvGrpSpPr>
            <p:cNvPr id="40" name="Google Shape;40;p37"/>
            <p:cNvGrpSpPr/>
            <p:nvPr/>
          </p:nvGrpSpPr>
          <p:grpSpPr>
            <a:xfrm>
              <a:off x="5391912" y="3921547"/>
              <a:ext cx="1408176" cy="1538935"/>
              <a:chOff x="5183237" y="4557650"/>
              <a:chExt cx="1408176" cy="1538935"/>
            </a:xfrm>
          </p:grpSpPr>
          <p:sp>
            <p:nvSpPr>
              <p:cNvPr id="41" name="Google Shape;41;p37"/>
              <p:cNvSpPr/>
              <p:nvPr/>
            </p:nvSpPr>
            <p:spPr>
              <a:xfrm>
                <a:off x="5183237" y="4557650"/>
                <a:ext cx="1408176" cy="153893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a:p>
            </p:txBody>
          </p:sp>
          <p:pic>
            <p:nvPicPr>
              <p:cNvPr id="42" name="Google Shape;42;p37"/>
              <p:cNvPicPr preferRelativeResize="0"/>
              <p:nvPr/>
            </p:nvPicPr>
            <p:blipFill rotWithShape="1">
              <a:blip r:embed="rId3">
                <a:alphaModFix/>
              </a:blip>
              <a:srcRect/>
              <a:stretch/>
            </p:blipFill>
            <p:spPr>
              <a:xfrm>
                <a:off x="5378407" y="4756048"/>
                <a:ext cx="1012320" cy="1135773"/>
              </a:xfrm>
              <a:prstGeom prst="rect">
                <a:avLst/>
              </a:prstGeom>
              <a:noFill/>
              <a:ln>
                <a:noFill/>
              </a:ln>
            </p:spPr>
          </p:pic>
        </p:grpSp>
        <p:pic>
          <p:nvPicPr>
            <p:cNvPr id="43" name="Google Shape;43;p37"/>
            <p:cNvPicPr preferRelativeResize="0"/>
            <p:nvPr/>
          </p:nvPicPr>
          <p:blipFill rotWithShape="1">
            <a:blip r:embed="rId4">
              <a:alphaModFix/>
            </a:blip>
            <a:srcRect/>
            <a:stretch/>
          </p:blipFill>
          <p:spPr>
            <a:xfrm>
              <a:off x="4428154" y="5666564"/>
              <a:ext cx="3330175" cy="537951"/>
            </a:xfrm>
            <a:prstGeom prst="rect">
              <a:avLst/>
            </a:prstGeom>
            <a:noFill/>
            <a:ln>
              <a:noFill/>
            </a:ln>
          </p:spPr>
        </p:pic>
      </p:grpSp>
      <p:sp>
        <p:nvSpPr>
          <p:cNvPr id="44" name="Google Shape;4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7952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Presentation Title">
  <p:cSld name="1_Presentation Title">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38"/>
          <p:cNvSpPr txBox="1">
            <a:spLocks noGrp="1"/>
          </p:cNvSpPr>
          <p:nvPr>
            <p:ph type="ctrTitle"/>
          </p:nvPr>
        </p:nvSpPr>
        <p:spPr>
          <a:xfrm>
            <a:off x="914400" y="505483"/>
            <a:ext cx="10363200" cy="100149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6000"/>
              <a:buFont typeface="Tahoma"/>
              <a:buNone/>
              <a:defRPr sz="6000" b="1" i="0" cap="none">
                <a:solidFill>
                  <a:schemeClr val="lt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8"/>
          <p:cNvSpPr txBox="1">
            <a:spLocks noGrp="1"/>
          </p:cNvSpPr>
          <p:nvPr>
            <p:ph type="subTitle" idx="1"/>
          </p:nvPr>
        </p:nvSpPr>
        <p:spPr>
          <a:xfrm>
            <a:off x="1524000" y="1530567"/>
            <a:ext cx="9144000" cy="82829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3200"/>
              <a:buNone/>
              <a:defRPr sz="3200" cap="none">
                <a:solidFill>
                  <a:schemeClr val="lt1"/>
                </a:solidFill>
                <a:latin typeface="Tahoma"/>
                <a:ea typeface="Tahoma"/>
                <a:cs typeface="Tahoma"/>
                <a:sym typeface="Tahom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8" name="Google Shape;48;p38"/>
          <p:cNvSpPr txBox="1">
            <a:spLocks noGrp="1"/>
          </p:cNvSpPr>
          <p:nvPr>
            <p:ph type="body" idx="2"/>
          </p:nvPr>
        </p:nvSpPr>
        <p:spPr>
          <a:xfrm>
            <a:off x="2969977" y="2387097"/>
            <a:ext cx="6233583" cy="334963"/>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8"/>
          <p:cNvSpPr txBox="1">
            <a:spLocks noGrp="1"/>
          </p:cNvSpPr>
          <p:nvPr>
            <p:ph type="body" idx="3"/>
          </p:nvPr>
        </p:nvSpPr>
        <p:spPr>
          <a:xfrm>
            <a:off x="914401" y="2848098"/>
            <a:ext cx="4950937" cy="652749"/>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000"/>
              </a:spcBef>
              <a:spcAft>
                <a:spcPts val="0"/>
              </a:spcAft>
              <a:buClr>
                <a:schemeClr val="lt1"/>
              </a:buClr>
              <a:buSzPts val="1800"/>
              <a:buNone/>
              <a:defRPr sz="1800">
                <a:solidFill>
                  <a:schemeClr val="l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8"/>
          <p:cNvSpPr txBox="1">
            <a:spLocks noGrp="1"/>
          </p:cNvSpPr>
          <p:nvPr>
            <p:ph type="body" idx="4"/>
          </p:nvPr>
        </p:nvSpPr>
        <p:spPr>
          <a:xfrm>
            <a:off x="6308194" y="2848098"/>
            <a:ext cx="4950937" cy="65274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1" name="Google Shape;51;p38"/>
          <p:cNvGrpSpPr/>
          <p:nvPr/>
        </p:nvGrpSpPr>
        <p:grpSpPr>
          <a:xfrm>
            <a:off x="4905322" y="4571999"/>
            <a:ext cx="2381356" cy="1632515"/>
            <a:chOff x="4428154" y="3921547"/>
            <a:chExt cx="3330175" cy="2282968"/>
          </a:xfrm>
        </p:grpSpPr>
        <p:grpSp>
          <p:nvGrpSpPr>
            <p:cNvPr id="52" name="Google Shape;52;p38"/>
            <p:cNvGrpSpPr/>
            <p:nvPr/>
          </p:nvGrpSpPr>
          <p:grpSpPr>
            <a:xfrm>
              <a:off x="5391912" y="3921547"/>
              <a:ext cx="1408176" cy="1538935"/>
              <a:chOff x="5183237" y="4557650"/>
              <a:chExt cx="1408176" cy="1538935"/>
            </a:xfrm>
          </p:grpSpPr>
          <p:sp>
            <p:nvSpPr>
              <p:cNvPr id="53" name="Google Shape;53;p38"/>
              <p:cNvSpPr/>
              <p:nvPr/>
            </p:nvSpPr>
            <p:spPr>
              <a:xfrm>
                <a:off x="5183237" y="4557650"/>
                <a:ext cx="1408176" cy="153893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a:p>
            </p:txBody>
          </p:sp>
          <p:pic>
            <p:nvPicPr>
              <p:cNvPr id="54" name="Google Shape;54;p38"/>
              <p:cNvPicPr preferRelativeResize="0"/>
              <p:nvPr/>
            </p:nvPicPr>
            <p:blipFill rotWithShape="1">
              <a:blip r:embed="rId3">
                <a:alphaModFix/>
              </a:blip>
              <a:srcRect/>
              <a:stretch/>
            </p:blipFill>
            <p:spPr>
              <a:xfrm>
                <a:off x="5378407" y="4756048"/>
                <a:ext cx="1012320" cy="1135773"/>
              </a:xfrm>
              <a:prstGeom prst="rect">
                <a:avLst/>
              </a:prstGeom>
              <a:noFill/>
              <a:ln>
                <a:noFill/>
              </a:ln>
            </p:spPr>
          </p:pic>
        </p:grpSp>
        <p:pic>
          <p:nvPicPr>
            <p:cNvPr id="55" name="Google Shape;55;p38"/>
            <p:cNvPicPr preferRelativeResize="0"/>
            <p:nvPr/>
          </p:nvPicPr>
          <p:blipFill rotWithShape="1">
            <a:blip r:embed="rId4">
              <a:alphaModFix/>
            </a:blip>
            <a:srcRect/>
            <a:stretch/>
          </p:blipFill>
          <p:spPr>
            <a:xfrm>
              <a:off x="4428154" y="5666564"/>
              <a:ext cx="3330175" cy="537951"/>
            </a:xfrm>
            <a:prstGeom prst="rect">
              <a:avLst/>
            </a:prstGeom>
            <a:noFill/>
            <a:ln>
              <a:noFill/>
            </a:ln>
          </p:spPr>
        </p:pic>
      </p:grpSp>
      <p:sp>
        <p:nvSpPr>
          <p:cNvPr id="56" name="Google Shape;56;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098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Presentation Title 2">
  <p:cSld name="Presentation Title 2">
    <p:bg>
      <p:bgPr>
        <a:solidFill>
          <a:schemeClr val="lt1"/>
        </a:solidFill>
        <a:effectLst/>
      </p:bgPr>
    </p:bg>
    <p:spTree>
      <p:nvGrpSpPr>
        <p:cNvPr id="1" name="Shape 57"/>
        <p:cNvGrpSpPr/>
        <p:nvPr/>
      </p:nvGrpSpPr>
      <p:grpSpPr>
        <a:xfrm>
          <a:off x="0" y="0"/>
          <a:ext cx="0" cy="0"/>
          <a:chOff x="0" y="0"/>
          <a:chExt cx="0" cy="0"/>
        </a:xfrm>
      </p:grpSpPr>
      <p:sp>
        <p:nvSpPr>
          <p:cNvPr id="58" name="Google Shape;58;p39"/>
          <p:cNvSpPr>
            <a:spLocks noGrp="1"/>
          </p:cNvSpPr>
          <p:nvPr>
            <p:ph type="pic" idx="2"/>
          </p:nvPr>
        </p:nvSpPr>
        <p:spPr>
          <a:xfrm>
            <a:off x="0" y="0"/>
            <a:ext cx="4391187" cy="6858000"/>
          </a:xfrm>
          <a:prstGeom prst="rect">
            <a:avLst/>
          </a:prstGeom>
          <a:noFill/>
          <a:ln>
            <a:noFill/>
          </a:ln>
        </p:spPr>
      </p:sp>
      <p:sp>
        <p:nvSpPr>
          <p:cNvPr id="59" name="Google Shape;59;p39"/>
          <p:cNvSpPr/>
          <p:nvPr/>
        </p:nvSpPr>
        <p:spPr>
          <a:xfrm>
            <a:off x="4391187" y="0"/>
            <a:ext cx="7800813"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39"/>
          <p:cNvSpPr/>
          <p:nvPr/>
        </p:nvSpPr>
        <p:spPr>
          <a:xfrm>
            <a:off x="4240260" y="0"/>
            <a:ext cx="442857"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 name="Google Shape;61;p39"/>
          <p:cNvSpPr txBox="1">
            <a:spLocks noGrp="1"/>
          </p:cNvSpPr>
          <p:nvPr>
            <p:ph type="ctrTitle"/>
          </p:nvPr>
        </p:nvSpPr>
        <p:spPr>
          <a:xfrm>
            <a:off x="5212729" y="510442"/>
            <a:ext cx="6700299" cy="1080247"/>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4000"/>
              <a:buFont typeface="Tahoma"/>
              <a:buNone/>
              <a:defRPr sz="4000" b="1" i="0" cap="none">
                <a:solidFill>
                  <a:schemeClr val="lt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9"/>
          <p:cNvSpPr txBox="1">
            <a:spLocks noGrp="1"/>
          </p:cNvSpPr>
          <p:nvPr>
            <p:ph type="subTitle" idx="1"/>
          </p:nvPr>
        </p:nvSpPr>
        <p:spPr>
          <a:xfrm>
            <a:off x="5874115" y="1598800"/>
            <a:ext cx="5514661" cy="82829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3200"/>
              <a:buNone/>
              <a:defRPr sz="3200" cap="none">
                <a:solidFill>
                  <a:schemeClr val="lt1"/>
                </a:solidFill>
                <a:latin typeface="Tahoma"/>
                <a:ea typeface="Tahoma"/>
                <a:cs typeface="Tahoma"/>
                <a:sym typeface="Tahom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3" name="Google Shape;63;p39"/>
          <p:cNvSpPr txBox="1">
            <a:spLocks noGrp="1"/>
          </p:cNvSpPr>
          <p:nvPr>
            <p:ph type="body" idx="3"/>
          </p:nvPr>
        </p:nvSpPr>
        <p:spPr>
          <a:xfrm>
            <a:off x="6089509" y="2494696"/>
            <a:ext cx="5083876" cy="3349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9"/>
          <p:cNvSpPr txBox="1">
            <a:spLocks noGrp="1"/>
          </p:cNvSpPr>
          <p:nvPr>
            <p:ph type="body" idx="4"/>
          </p:nvPr>
        </p:nvSpPr>
        <p:spPr>
          <a:xfrm>
            <a:off x="6087409" y="2932977"/>
            <a:ext cx="4950937" cy="652749"/>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800"/>
              <a:buNone/>
              <a:defRPr sz="1800">
                <a:solidFill>
                  <a:schemeClr val="l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39"/>
          <p:cNvSpPr txBox="1">
            <a:spLocks noGrp="1"/>
          </p:cNvSpPr>
          <p:nvPr>
            <p:ph type="body" idx="5"/>
          </p:nvPr>
        </p:nvSpPr>
        <p:spPr>
          <a:xfrm>
            <a:off x="6087406" y="3865608"/>
            <a:ext cx="4950937" cy="652749"/>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800"/>
              <a:buNone/>
              <a:defRPr sz="1800">
                <a:solidFill>
                  <a:schemeClr val="l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6" name="Google Shape;66;p39"/>
          <p:cNvCxnSpPr/>
          <p:nvPr/>
        </p:nvCxnSpPr>
        <p:spPr>
          <a:xfrm rot="10800000">
            <a:off x="6914890" y="3706773"/>
            <a:ext cx="3295972" cy="0"/>
          </a:xfrm>
          <a:prstGeom prst="straightConnector1">
            <a:avLst/>
          </a:prstGeom>
          <a:noFill/>
          <a:ln w="19050" cap="flat" cmpd="sng">
            <a:solidFill>
              <a:schemeClr val="accent4"/>
            </a:solidFill>
            <a:prstDash val="solid"/>
            <a:miter lim="800000"/>
            <a:headEnd type="none" w="sm" len="sm"/>
            <a:tailEnd type="none" w="sm" len="sm"/>
          </a:ln>
        </p:spPr>
      </p:cxnSp>
      <p:grpSp>
        <p:nvGrpSpPr>
          <p:cNvPr id="67" name="Google Shape;67;p39"/>
          <p:cNvGrpSpPr/>
          <p:nvPr/>
        </p:nvGrpSpPr>
        <p:grpSpPr>
          <a:xfrm>
            <a:off x="7372196" y="4798239"/>
            <a:ext cx="2381356" cy="1632515"/>
            <a:chOff x="4428154" y="3921547"/>
            <a:chExt cx="3330175" cy="2282968"/>
          </a:xfrm>
        </p:grpSpPr>
        <p:grpSp>
          <p:nvGrpSpPr>
            <p:cNvPr id="68" name="Google Shape;68;p39"/>
            <p:cNvGrpSpPr/>
            <p:nvPr/>
          </p:nvGrpSpPr>
          <p:grpSpPr>
            <a:xfrm>
              <a:off x="5391912" y="3921547"/>
              <a:ext cx="1408176" cy="1538935"/>
              <a:chOff x="5183237" y="4557650"/>
              <a:chExt cx="1408176" cy="1538935"/>
            </a:xfrm>
          </p:grpSpPr>
          <p:sp>
            <p:nvSpPr>
              <p:cNvPr id="69" name="Google Shape;69;p39"/>
              <p:cNvSpPr/>
              <p:nvPr/>
            </p:nvSpPr>
            <p:spPr>
              <a:xfrm>
                <a:off x="5183237" y="4557650"/>
                <a:ext cx="1408176" cy="153893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a:p>
            </p:txBody>
          </p:sp>
          <p:pic>
            <p:nvPicPr>
              <p:cNvPr id="70" name="Google Shape;70;p39"/>
              <p:cNvPicPr preferRelativeResize="0"/>
              <p:nvPr/>
            </p:nvPicPr>
            <p:blipFill rotWithShape="1">
              <a:blip r:embed="rId2">
                <a:alphaModFix/>
              </a:blip>
              <a:srcRect/>
              <a:stretch/>
            </p:blipFill>
            <p:spPr>
              <a:xfrm>
                <a:off x="5378407" y="4756048"/>
                <a:ext cx="1012320" cy="1135773"/>
              </a:xfrm>
              <a:prstGeom prst="rect">
                <a:avLst/>
              </a:prstGeom>
              <a:noFill/>
              <a:ln>
                <a:noFill/>
              </a:ln>
            </p:spPr>
          </p:pic>
        </p:grpSp>
        <p:pic>
          <p:nvPicPr>
            <p:cNvPr id="71" name="Google Shape;71;p39"/>
            <p:cNvPicPr preferRelativeResize="0"/>
            <p:nvPr/>
          </p:nvPicPr>
          <p:blipFill rotWithShape="1">
            <a:blip r:embed="rId3">
              <a:alphaModFix/>
            </a:blip>
            <a:srcRect/>
            <a:stretch/>
          </p:blipFill>
          <p:spPr>
            <a:xfrm>
              <a:off x="4428154" y="5666564"/>
              <a:ext cx="3330175" cy="537951"/>
            </a:xfrm>
            <a:prstGeom prst="rect">
              <a:avLst/>
            </a:prstGeom>
            <a:noFill/>
            <a:ln>
              <a:noFill/>
            </a:ln>
          </p:spPr>
        </p:pic>
      </p:grpSp>
      <p:sp>
        <p:nvSpPr>
          <p:cNvPr id="72" name="Google Shape;72;p39"/>
          <p:cNvSpPr txBox="1">
            <a:spLocks noGrp="1"/>
          </p:cNvSpPr>
          <p:nvPr>
            <p:ph type="sldNum" idx="12"/>
          </p:nvPr>
        </p:nvSpPr>
        <p:spPr>
          <a:xfrm>
            <a:off x="9169828" y="634411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Calibri"/>
                <a:ea typeface="Calibri"/>
                <a:cs typeface="Calibri"/>
                <a:sym typeface="Calibri"/>
              </a:defRPr>
            </a:lvl1pPr>
            <a:lvl2pPr marL="0" lvl="1" indent="0" algn="r">
              <a:spcBef>
                <a:spcPts val="0"/>
              </a:spcBef>
              <a:buNone/>
              <a:defRPr sz="1200">
                <a:solidFill>
                  <a:schemeClr val="lt1"/>
                </a:solidFill>
                <a:latin typeface="Calibri"/>
                <a:ea typeface="Calibri"/>
                <a:cs typeface="Calibri"/>
                <a:sym typeface="Calibri"/>
              </a:defRPr>
            </a:lvl2pPr>
            <a:lvl3pPr marL="0" lvl="2" indent="0" algn="r">
              <a:spcBef>
                <a:spcPts val="0"/>
              </a:spcBef>
              <a:buNone/>
              <a:defRPr sz="1200">
                <a:solidFill>
                  <a:schemeClr val="lt1"/>
                </a:solidFill>
                <a:latin typeface="Calibri"/>
                <a:ea typeface="Calibri"/>
                <a:cs typeface="Calibri"/>
                <a:sym typeface="Calibri"/>
              </a:defRPr>
            </a:lvl3pPr>
            <a:lvl4pPr marL="0" lvl="3" indent="0" algn="r">
              <a:spcBef>
                <a:spcPts val="0"/>
              </a:spcBef>
              <a:buNone/>
              <a:defRPr sz="1200">
                <a:solidFill>
                  <a:schemeClr val="lt1"/>
                </a:solidFill>
                <a:latin typeface="Calibri"/>
                <a:ea typeface="Calibri"/>
                <a:cs typeface="Calibri"/>
                <a:sym typeface="Calibri"/>
              </a:defRPr>
            </a:lvl4pPr>
            <a:lvl5pPr marL="0" lvl="4" indent="0" algn="r">
              <a:spcBef>
                <a:spcPts val="0"/>
              </a:spcBef>
              <a:buNone/>
              <a:defRPr sz="1200">
                <a:solidFill>
                  <a:schemeClr val="lt1"/>
                </a:solidFill>
                <a:latin typeface="Calibri"/>
                <a:ea typeface="Calibri"/>
                <a:cs typeface="Calibri"/>
                <a:sym typeface="Calibri"/>
              </a:defRPr>
            </a:lvl5pPr>
            <a:lvl6pPr marL="0" lvl="5" indent="0" algn="r">
              <a:spcBef>
                <a:spcPts val="0"/>
              </a:spcBef>
              <a:buNone/>
              <a:defRPr sz="1200">
                <a:solidFill>
                  <a:schemeClr val="lt1"/>
                </a:solidFill>
                <a:latin typeface="Calibri"/>
                <a:ea typeface="Calibri"/>
                <a:cs typeface="Calibri"/>
                <a:sym typeface="Calibri"/>
              </a:defRPr>
            </a:lvl6pPr>
            <a:lvl7pPr marL="0" lvl="6" indent="0" algn="r">
              <a:spcBef>
                <a:spcPts val="0"/>
              </a:spcBef>
              <a:buNone/>
              <a:defRPr sz="1200">
                <a:solidFill>
                  <a:schemeClr val="lt1"/>
                </a:solidFill>
                <a:latin typeface="Calibri"/>
                <a:ea typeface="Calibri"/>
                <a:cs typeface="Calibri"/>
                <a:sym typeface="Calibri"/>
              </a:defRPr>
            </a:lvl7pPr>
            <a:lvl8pPr marL="0" lvl="7" indent="0" algn="r">
              <a:spcBef>
                <a:spcPts val="0"/>
              </a:spcBef>
              <a:buNone/>
              <a:defRPr sz="1200">
                <a:solidFill>
                  <a:schemeClr val="lt1"/>
                </a:solidFill>
                <a:latin typeface="Calibri"/>
                <a:ea typeface="Calibri"/>
                <a:cs typeface="Calibri"/>
                <a:sym typeface="Calibri"/>
              </a:defRPr>
            </a:lvl8pPr>
            <a:lvl9pPr marL="0" lvl="8" indent="0" algn="r">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5704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resentation Title 3">
  <p:cSld name="Presentation Title 3">
    <p:bg>
      <p:bgPr>
        <a:solidFill>
          <a:schemeClr val="dk2"/>
        </a:solidFill>
        <a:effectLst/>
      </p:bgPr>
    </p:bg>
    <p:spTree>
      <p:nvGrpSpPr>
        <p:cNvPr id="1" name="Shape 73"/>
        <p:cNvGrpSpPr/>
        <p:nvPr/>
      </p:nvGrpSpPr>
      <p:grpSpPr>
        <a:xfrm>
          <a:off x="0" y="0"/>
          <a:ext cx="0" cy="0"/>
          <a:chOff x="0" y="0"/>
          <a:chExt cx="0" cy="0"/>
        </a:xfrm>
      </p:grpSpPr>
      <p:sp>
        <p:nvSpPr>
          <p:cNvPr id="74" name="Google Shape;74;p40"/>
          <p:cNvSpPr/>
          <p:nvPr/>
        </p:nvSpPr>
        <p:spPr>
          <a:xfrm>
            <a:off x="0" y="5029200"/>
            <a:ext cx="12192000" cy="1828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 name="Google Shape;75;p40"/>
          <p:cNvSpPr txBox="1">
            <a:spLocks noGrp="1"/>
          </p:cNvSpPr>
          <p:nvPr>
            <p:ph type="ctrTitle"/>
          </p:nvPr>
        </p:nvSpPr>
        <p:spPr>
          <a:xfrm>
            <a:off x="914400" y="476996"/>
            <a:ext cx="10363200" cy="146629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6000"/>
              <a:buFont typeface="Tahoma"/>
              <a:buNone/>
              <a:defRPr sz="6000" b="1" i="0" cap="none">
                <a:solidFill>
                  <a:schemeClr val="lt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0"/>
          <p:cNvSpPr txBox="1">
            <a:spLocks noGrp="1"/>
          </p:cNvSpPr>
          <p:nvPr>
            <p:ph type="subTitle" idx="1"/>
          </p:nvPr>
        </p:nvSpPr>
        <p:spPr>
          <a:xfrm>
            <a:off x="1524000" y="1964997"/>
            <a:ext cx="9144000" cy="82829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3200"/>
              <a:buNone/>
              <a:defRPr sz="3200" cap="none">
                <a:solidFill>
                  <a:schemeClr val="lt1"/>
                </a:solidFill>
                <a:latin typeface="Tahoma"/>
                <a:ea typeface="Tahoma"/>
                <a:cs typeface="Tahoma"/>
                <a:sym typeface="Tahom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7" name="Google Shape;77;p40"/>
          <p:cNvSpPr txBox="1">
            <a:spLocks noGrp="1"/>
          </p:cNvSpPr>
          <p:nvPr>
            <p:ph type="body" idx="2"/>
          </p:nvPr>
        </p:nvSpPr>
        <p:spPr>
          <a:xfrm>
            <a:off x="2969977" y="2816316"/>
            <a:ext cx="6233583" cy="3349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0"/>
          <p:cNvSpPr txBox="1">
            <a:spLocks noGrp="1"/>
          </p:cNvSpPr>
          <p:nvPr>
            <p:ph type="body" idx="3"/>
          </p:nvPr>
        </p:nvSpPr>
        <p:spPr>
          <a:xfrm>
            <a:off x="914401" y="3277317"/>
            <a:ext cx="4950937" cy="652749"/>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000"/>
              </a:spcBef>
              <a:spcAft>
                <a:spcPts val="0"/>
              </a:spcAft>
              <a:buClr>
                <a:schemeClr val="lt1"/>
              </a:buClr>
              <a:buSzPts val="1800"/>
              <a:buNone/>
              <a:defRPr sz="1800">
                <a:solidFill>
                  <a:schemeClr val="l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40"/>
          <p:cNvSpPr txBox="1">
            <a:spLocks noGrp="1"/>
          </p:cNvSpPr>
          <p:nvPr>
            <p:ph type="body" idx="4"/>
          </p:nvPr>
        </p:nvSpPr>
        <p:spPr>
          <a:xfrm>
            <a:off x="6308194" y="3277317"/>
            <a:ext cx="4950937" cy="65274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0" name="Google Shape;80;p40"/>
          <p:cNvGrpSpPr/>
          <p:nvPr/>
        </p:nvGrpSpPr>
        <p:grpSpPr>
          <a:xfrm>
            <a:off x="4884927" y="4280007"/>
            <a:ext cx="2415372" cy="1632515"/>
            <a:chOff x="4884927" y="4571999"/>
            <a:chExt cx="2415372" cy="1632515"/>
          </a:xfrm>
        </p:grpSpPr>
        <p:pic>
          <p:nvPicPr>
            <p:cNvPr id="81" name="Google Shape;81;p40"/>
            <p:cNvPicPr preferRelativeResize="0"/>
            <p:nvPr/>
          </p:nvPicPr>
          <p:blipFill rotWithShape="1">
            <a:blip r:embed="rId2">
              <a:alphaModFix/>
            </a:blip>
            <a:srcRect/>
            <a:stretch/>
          </p:blipFill>
          <p:spPr>
            <a:xfrm>
              <a:off x="4884927" y="5814339"/>
              <a:ext cx="2415372" cy="390175"/>
            </a:xfrm>
            <a:prstGeom prst="rect">
              <a:avLst/>
            </a:prstGeom>
            <a:noFill/>
            <a:ln>
              <a:noFill/>
            </a:ln>
          </p:spPr>
        </p:pic>
        <p:grpSp>
          <p:nvGrpSpPr>
            <p:cNvPr id="82" name="Google Shape;82;p40"/>
            <p:cNvGrpSpPr/>
            <p:nvPr/>
          </p:nvGrpSpPr>
          <p:grpSpPr>
            <a:xfrm>
              <a:off x="5594490" y="4571999"/>
              <a:ext cx="1006965" cy="1100469"/>
              <a:chOff x="5183237" y="4557650"/>
              <a:chExt cx="1408176" cy="1538935"/>
            </a:xfrm>
          </p:grpSpPr>
          <p:sp>
            <p:nvSpPr>
              <p:cNvPr id="83" name="Google Shape;83;p40"/>
              <p:cNvSpPr/>
              <p:nvPr/>
            </p:nvSpPr>
            <p:spPr>
              <a:xfrm>
                <a:off x="5183237" y="4557650"/>
                <a:ext cx="1408176" cy="153893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a:p>
            </p:txBody>
          </p:sp>
          <p:pic>
            <p:nvPicPr>
              <p:cNvPr id="84" name="Google Shape;84;p40"/>
              <p:cNvPicPr preferRelativeResize="0"/>
              <p:nvPr/>
            </p:nvPicPr>
            <p:blipFill rotWithShape="1">
              <a:blip r:embed="rId3">
                <a:alphaModFix/>
              </a:blip>
              <a:srcRect/>
              <a:stretch/>
            </p:blipFill>
            <p:spPr>
              <a:xfrm>
                <a:off x="5378407" y="4756048"/>
                <a:ext cx="1012320" cy="1135773"/>
              </a:xfrm>
              <a:prstGeom prst="rect">
                <a:avLst/>
              </a:prstGeom>
              <a:noFill/>
              <a:ln>
                <a:noFill/>
              </a:ln>
            </p:spPr>
          </p:pic>
        </p:grpSp>
      </p:grpSp>
      <p:sp>
        <p:nvSpPr>
          <p:cNvPr id="85" name="Google Shape;85;p40"/>
          <p:cNvSpPr txBox="1">
            <a:spLocks noGrp="1"/>
          </p:cNvSpPr>
          <p:nvPr>
            <p:ph type="sldNum" idx="12"/>
          </p:nvPr>
        </p:nvSpPr>
        <p:spPr>
          <a:xfrm>
            <a:off x="8534400" y="636607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2"/>
                </a:solidFill>
                <a:latin typeface="Calibri"/>
                <a:ea typeface="Calibri"/>
                <a:cs typeface="Calibri"/>
                <a:sym typeface="Calibri"/>
              </a:defRPr>
            </a:lvl1pPr>
            <a:lvl2pPr marL="0" lvl="1" indent="0" algn="r">
              <a:spcBef>
                <a:spcPts val="0"/>
              </a:spcBef>
              <a:buNone/>
              <a:defRPr sz="1200">
                <a:solidFill>
                  <a:schemeClr val="dk2"/>
                </a:solidFill>
                <a:latin typeface="Calibri"/>
                <a:ea typeface="Calibri"/>
                <a:cs typeface="Calibri"/>
                <a:sym typeface="Calibri"/>
              </a:defRPr>
            </a:lvl2pPr>
            <a:lvl3pPr marL="0" lvl="2" indent="0" algn="r">
              <a:spcBef>
                <a:spcPts val="0"/>
              </a:spcBef>
              <a:buNone/>
              <a:defRPr sz="1200">
                <a:solidFill>
                  <a:schemeClr val="dk2"/>
                </a:solidFill>
                <a:latin typeface="Calibri"/>
                <a:ea typeface="Calibri"/>
                <a:cs typeface="Calibri"/>
                <a:sym typeface="Calibri"/>
              </a:defRPr>
            </a:lvl3pPr>
            <a:lvl4pPr marL="0" lvl="3" indent="0" algn="r">
              <a:spcBef>
                <a:spcPts val="0"/>
              </a:spcBef>
              <a:buNone/>
              <a:defRPr sz="1200">
                <a:solidFill>
                  <a:schemeClr val="dk2"/>
                </a:solidFill>
                <a:latin typeface="Calibri"/>
                <a:ea typeface="Calibri"/>
                <a:cs typeface="Calibri"/>
                <a:sym typeface="Calibri"/>
              </a:defRPr>
            </a:lvl4pPr>
            <a:lvl5pPr marL="0" lvl="4" indent="0" algn="r">
              <a:spcBef>
                <a:spcPts val="0"/>
              </a:spcBef>
              <a:buNone/>
              <a:defRPr sz="1200">
                <a:solidFill>
                  <a:schemeClr val="dk2"/>
                </a:solidFill>
                <a:latin typeface="Calibri"/>
                <a:ea typeface="Calibri"/>
                <a:cs typeface="Calibri"/>
                <a:sym typeface="Calibri"/>
              </a:defRPr>
            </a:lvl5pPr>
            <a:lvl6pPr marL="0" lvl="5" indent="0" algn="r">
              <a:spcBef>
                <a:spcPts val="0"/>
              </a:spcBef>
              <a:buNone/>
              <a:defRPr sz="1200">
                <a:solidFill>
                  <a:schemeClr val="dk2"/>
                </a:solidFill>
                <a:latin typeface="Calibri"/>
                <a:ea typeface="Calibri"/>
                <a:cs typeface="Calibri"/>
                <a:sym typeface="Calibri"/>
              </a:defRPr>
            </a:lvl6pPr>
            <a:lvl7pPr marL="0" lvl="6" indent="0" algn="r">
              <a:spcBef>
                <a:spcPts val="0"/>
              </a:spcBef>
              <a:buNone/>
              <a:defRPr sz="1200">
                <a:solidFill>
                  <a:schemeClr val="dk2"/>
                </a:solidFill>
                <a:latin typeface="Calibri"/>
                <a:ea typeface="Calibri"/>
                <a:cs typeface="Calibri"/>
                <a:sym typeface="Calibri"/>
              </a:defRPr>
            </a:lvl7pPr>
            <a:lvl8pPr marL="0" lvl="7" indent="0" algn="r">
              <a:spcBef>
                <a:spcPts val="0"/>
              </a:spcBef>
              <a:buNone/>
              <a:defRPr sz="1200">
                <a:solidFill>
                  <a:schemeClr val="dk2"/>
                </a:solidFill>
                <a:latin typeface="Calibri"/>
                <a:ea typeface="Calibri"/>
                <a:cs typeface="Calibri"/>
                <a:sym typeface="Calibri"/>
              </a:defRPr>
            </a:lvl8pPr>
            <a:lvl9pPr marL="0" lvl="8" indent="0" algn="r">
              <a:spcBef>
                <a:spcPts val="0"/>
              </a:spcBef>
              <a:buNone/>
              <a:defRPr sz="120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8095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Presentation Title">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505483"/>
            <a:ext cx="10363200" cy="1001496"/>
          </a:xfrm>
        </p:spPr>
        <p:txBody>
          <a:bodyPr anchor="t" anchorCtr="0"/>
          <a:lstStyle>
            <a:lvl1pPr algn="ctr">
              <a:defRPr sz="6000" b="1" i="0" cap="none" baseline="0">
                <a:solidFill>
                  <a:schemeClr val="bg1"/>
                </a:solidFill>
                <a:latin typeface="Tahoma" panose="020B0604030504040204" pitchFamily="34" charset="0"/>
              </a:defRPr>
            </a:lvl1pPr>
          </a:lstStyle>
          <a:p>
            <a:r>
              <a:rPr lang="en-US" dirty="0"/>
              <a:t>Presentation Title</a:t>
            </a:r>
          </a:p>
        </p:txBody>
      </p:sp>
      <p:sp>
        <p:nvSpPr>
          <p:cNvPr id="3" name="Subtitle 2"/>
          <p:cNvSpPr>
            <a:spLocks noGrp="1"/>
          </p:cNvSpPr>
          <p:nvPr>
            <p:ph type="subTitle" idx="1" hasCustomPrompt="1"/>
          </p:nvPr>
        </p:nvSpPr>
        <p:spPr>
          <a:xfrm>
            <a:off x="1524000" y="1530567"/>
            <a:ext cx="9144000" cy="828294"/>
          </a:xfrm>
        </p:spPr>
        <p:txBody>
          <a:bodyPr/>
          <a:lstStyle>
            <a:lvl1pPr marL="0" indent="0" algn="ctr">
              <a:buNone/>
              <a:defRPr sz="320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Sub-topic</a:t>
            </a:r>
          </a:p>
        </p:txBody>
      </p:sp>
      <p:sp>
        <p:nvSpPr>
          <p:cNvPr id="5" name="Text Placeholder 4">
            <a:extLst>
              <a:ext uri="{FF2B5EF4-FFF2-40B4-BE49-F238E27FC236}">
                <a16:creationId xmlns:a16="http://schemas.microsoft.com/office/drawing/2014/main" id="{EAB5B5FA-38C5-9149-9DA4-F4028C9667AB}"/>
              </a:ext>
            </a:extLst>
          </p:cNvPr>
          <p:cNvSpPr>
            <a:spLocks noGrp="1"/>
          </p:cNvSpPr>
          <p:nvPr>
            <p:ph type="body" sz="quarter" idx="10" hasCustomPrompt="1"/>
          </p:nvPr>
        </p:nvSpPr>
        <p:spPr>
          <a:xfrm>
            <a:off x="2969977" y="2387097"/>
            <a:ext cx="6233583" cy="334963"/>
          </a:xfrm>
        </p:spPr>
        <p:txBody>
          <a:bodyPr>
            <a:noAutofit/>
          </a:bodyPr>
          <a:lstStyle>
            <a:lvl1pPr marL="0" indent="0" algn="ctr">
              <a:buNone/>
              <a:defRPr sz="2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Name of Presenter and Title</a:t>
            </a:r>
          </a:p>
        </p:txBody>
      </p:sp>
      <p:sp>
        <p:nvSpPr>
          <p:cNvPr id="13" name="Text Placeholder 4">
            <a:extLst>
              <a:ext uri="{FF2B5EF4-FFF2-40B4-BE49-F238E27FC236}">
                <a16:creationId xmlns:a16="http://schemas.microsoft.com/office/drawing/2014/main" id="{932339FA-DA32-A74D-BF3D-0857B2EA0233}"/>
              </a:ext>
            </a:extLst>
          </p:cNvPr>
          <p:cNvSpPr>
            <a:spLocks noGrp="1"/>
          </p:cNvSpPr>
          <p:nvPr>
            <p:ph type="body" sz="quarter" idx="11" hasCustomPrompt="1"/>
          </p:nvPr>
        </p:nvSpPr>
        <p:spPr>
          <a:xfrm>
            <a:off x="914401" y="2848098"/>
            <a:ext cx="4950937" cy="652749"/>
          </a:xfrm>
        </p:spPr>
        <p:txBody>
          <a:bodyPr anchor="ctr">
            <a:normAutofit/>
          </a:bodyPr>
          <a:lstStyle>
            <a:lvl1pPr marL="0" indent="0" algn="r">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College Name</a:t>
            </a:r>
          </a:p>
        </p:txBody>
      </p:sp>
      <p:sp>
        <p:nvSpPr>
          <p:cNvPr id="15" name="Text Placeholder 4">
            <a:extLst>
              <a:ext uri="{FF2B5EF4-FFF2-40B4-BE49-F238E27FC236}">
                <a16:creationId xmlns:a16="http://schemas.microsoft.com/office/drawing/2014/main" id="{4C4E1DC7-B849-7A47-B34C-CA67D6F4605F}"/>
              </a:ext>
            </a:extLst>
          </p:cNvPr>
          <p:cNvSpPr>
            <a:spLocks noGrp="1"/>
          </p:cNvSpPr>
          <p:nvPr>
            <p:ph type="body" sz="quarter" idx="12" hasCustomPrompt="1"/>
          </p:nvPr>
        </p:nvSpPr>
        <p:spPr>
          <a:xfrm>
            <a:off x="6308194" y="2848098"/>
            <a:ext cx="4950937" cy="652749"/>
          </a:xfrm>
        </p:spPr>
        <p:txBody>
          <a:bodyPr anchor="ctr">
            <a:normAutofit/>
          </a:bodyPr>
          <a:lstStyle>
            <a:lvl1pPr marL="0" indent="0" algn="l">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Department or program</a:t>
            </a:r>
          </a:p>
        </p:txBody>
      </p:sp>
      <p:grpSp>
        <p:nvGrpSpPr>
          <p:cNvPr id="24" name="Group 23">
            <a:extLst>
              <a:ext uri="{FF2B5EF4-FFF2-40B4-BE49-F238E27FC236}">
                <a16:creationId xmlns:a16="http://schemas.microsoft.com/office/drawing/2014/main" id="{4AFD2085-EAB9-2549-BCD5-A95FA7878BBC}"/>
              </a:ext>
            </a:extLst>
          </p:cNvPr>
          <p:cNvGrpSpPr/>
          <p:nvPr userDrawn="1"/>
        </p:nvGrpSpPr>
        <p:grpSpPr>
          <a:xfrm>
            <a:off x="4905322" y="4571999"/>
            <a:ext cx="2381356" cy="1632515"/>
            <a:chOff x="4428154" y="3921547"/>
            <a:chExt cx="3330175" cy="2282968"/>
          </a:xfrm>
        </p:grpSpPr>
        <p:grpSp>
          <p:nvGrpSpPr>
            <p:cNvPr id="25" name="Group 24">
              <a:extLst>
                <a:ext uri="{FF2B5EF4-FFF2-40B4-BE49-F238E27FC236}">
                  <a16:creationId xmlns:a16="http://schemas.microsoft.com/office/drawing/2014/main" id="{16B16DDC-AD00-BC4A-B64E-C5E7C266CBBE}"/>
                </a:ext>
              </a:extLst>
            </p:cNvPr>
            <p:cNvGrpSpPr/>
            <p:nvPr userDrawn="1"/>
          </p:nvGrpSpPr>
          <p:grpSpPr>
            <a:xfrm>
              <a:off x="5391912" y="3921547"/>
              <a:ext cx="1408176" cy="1538935"/>
              <a:chOff x="5183237" y="4557650"/>
              <a:chExt cx="1408176" cy="1538935"/>
            </a:xfrm>
          </p:grpSpPr>
          <p:sp>
            <p:nvSpPr>
              <p:cNvPr id="27" name="Rectangle 26">
                <a:extLst>
                  <a:ext uri="{FF2B5EF4-FFF2-40B4-BE49-F238E27FC236}">
                    <a16:creationId xmlns:a16="http://schemas.microsoft.com/office/drawing/2014/main" id="{7C2D29C4-0B43-044F-8CC1-74AB3250533E}"/>
                  </a:ext>
                </a:extLst>
              </p:cNvPr>
              <p:cNvSpPr/>
              <p:nvPr/>
            </p:nvSpPr>
            <p:spPr>
              <a:xfrm>
                <a:off x="5183237" y="4557650"/>
                <a:ext cx="1408176" cy="15389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28" name="Picture 27">
                <a:extLst>
                  <a:ext uri="{FF2B5EF4-FFF2-40B4-BE49-F238E27FC236}">
                    <a16:creationId xmlns:a16="http://schemas.microsoft.com/office/drawing/2014/main" id="{3E8C6032-0945-F543-8C41-B72E7D1E88C1}"/>
                  </a:ext>
                </a:extLst>
              </p:cNvPr>
              <p:cNvPicPr>
                <a:picLocks noChangeAspect="1"/>
              </p:cNvPicPr>
              <p:nvPr/>
            </p:nvPicPr>
            <p:blipFill>
              <a:blip r:embed="rId3"/>
              <a:stretch>
                <a:fillRect/>
              </a:stretch>
            </p:blipFill>
            <p:spPr>
              <a:xfrm>
                <a:off x="5378407" y="4756048"/>
                <a:ext cx="1012320" cy="1135773"/>
              </a:xfrm>
              <a:prstGeom prst="rect">
                <a:avLst/>
              </a:prstGeom>
            </p:spPr>
          </p:pic>
        </p:grpSp>
        <p:pic>
          <p:nvPicPr>
            <p:cNvPr id="26" name="Picture 25">
              <a:extLst>
                <a:ext uri="{FF2B5EF4-FFF2-40B4-BE49-F238E27FC236}">
                  <a16:creationId xmlns:a16="http://schemas.microsoft.com/office/drawing/2014/main" id="{E81F4964-6C51-BC42-A8C3-2823A15F39BD}"/>
                </a:ext>
              </a:extLst>
            </p:cNvPr>
            <p:cNvPicPr>
              <a:picLocks noChangeAspect="1"/>
            </p:cNvPicPr>
            <p:nvPr userDrawn="1"/>
          </p:nvPicPr>
          <p:blipFill>
            <a:blip r:embed="rId4"/>
            <a:stretch>
              <a:fillRect/>
            </a:stretch>
          </p:blipFill>
          <p:spPr>
            <a:xfrm>
              <a:off x="4428154" y="5666564"/>
              <a:ext cx="3330175" cy="537951"/>
            </a:xfrm>
            <a:prstGeom prst="rect">
              <a:avLst/>
            </a:prstGeom>
          </p:spPr>
        </p:pic>
      </p:grpSp>
      <p:sp>
        <p:nvSpPr>
          <p:cNvPr id="12" name="Slide Number Placeholder 3">
            <a:extLst>
              <a:ext uri="{FF2B5EF4-FFF2-40B4-BE49-F238E27FC236}">
                <a16:creationId xmlns:a16="http://schemas.microsoft.com/office/drawing/2014/main" id="{50B405E7-B773-ED41-A278-535CF1FDF2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3E59A7B6-FBE7-C94A-849D-DB56104C7F4B}" type="slidenum">
              <a:rPr lang="en-US" smtClean="0"/>
              <a:pPr/>
              <a:t>‹#›</a:t>
            </a:fld>
            <a:endParaRPr lang="en-US" dirty="0"/>
          </a:p>
        </p:txBody>
      </p:sp>
    </p:spTree>
    <p:extLst>
      <p:ext uri="{BB962C8B-B14F-4D97-AF65-F5344CB8AC3E}">
        <p14:creationId xmlns:p14="http://schemas.microsoft.com/office/powerpoint/2010/main" val="2653265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6"/>
        <p:cNvGrpSpPr/>
        <p:nvPr/>
      </p:nvGrpSpPr>
      <p:grpSpPr>
        <a:xfrm>
          <a:off x="0" y="0"/>
          <a:ext cx="0" cy="0"/>
          <a:chOff x="0" y="0"/>
          <a:chExt cx="0" cy="0"/>
        </a:xfrm>
      </p:grpSpPr>
      <p:sp>
        <p:nvSpPr>
          <p:cNvPr id="87" name="Google Shape;87;p41"/>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4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9" name="Google Shape;89;p41"/>
          <p:cNvSpPr txBox="1">
            <a:spLocks noGrp="1"/>
          </p:cNvSpPr>
          <p:nvPr>
            <p:ph type="body" idx="2"/>
          </p:nvPr>
        </p:nvSpPr>
        <p:spPr>
          <a:xfrm>
            <a:off x="839789" y="2505075"/>
            <a:ext cx="5157787" cy="309362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4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1" name="Google Shape;91;p41"/>
          <p:cNvSpPr txBox="1">
            <a:spLocks noGrp="1"/>
          </p:cNvSpPr>
          <p:nvPr>
            <p:ph type="body" idx="4"/>
          </p:nvPr>
        </p:nvSpPr>
        <p:spPr>
          <a:xfrm>
            <a:off x="6172201" y="2505075"/>
            <a:ext cx="5183188" cy="309362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18651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photos">
  <p:cSld name="Two photos">
    <p:spTree>
      <p:nvGrpSpPr>
        <p:cNvPr id="1" name="Shape 93"/>
        <p:cNvGrpSpPr/>
        <p:nvPr/>
      </p:nvGrpSpPr>
      <p:grpSpPr>
        <a:xfrm>
          <a:off x="0" y="0"/>
          <a:ext cx="0" cy="0"/>
          <a:chOff x="0" y="0"/>
          <a:chExt cx="0" cy="0"/>
        </a:xfrm>
      </p:grpSpPr>
      <p:sp>
        <p:nvSpPr>
          <p:cNvPr id="94" name="Google Shape;94;p42"/>
          <p:cNvSpPr>
            <a:spLocks noGrp="1"/>
          </p:cNvSpPr>
          <p:nvPr>
            <p:ph type="pic" idx="2"/>
          </p:nvPr>
        </p:nvSpPr>
        <p:spPr>
          <a:xfrm>
            <a:off x="898805" y="690563"/>
            <a:ext cx="4747684" cy="4267200"/>
          </a:xfrm>
          <a:prstGeom prst="rect">
            <a:avLst/>
          </a:prstGeom>
          <a:noFill/>
          <a:ln>
            <a:noFill/>
          </a:ln>
        </p:spPr>
      </p:sp>
      <p:sp>
        <p:nvSpPr>
          <p:cNvPr id="95" name="Google Shape;95;p42"/>
          <p:cNvSpPr>
            <a:spLocks noGrp="1"/>
          </p:cNvSpPr>
          <p:nvPr>
            <p:ph type="pic" idx="3"/>
          </p:nvPr>
        </p:nvSpPr>
        <p:spPr>
          <a:xfrm>
            <a:off x="6609794" y="690563"/>
            <a:ext cx="4747684" cy="4267200"/>
          </a:xfrm>
          <a:prstGeom prst="rect">
            <a:avLst/>
          </a:prstGeom>
          <a:noFill/>
          <a:ln>
            <a:noFill/>
          </a:ln>
        </p:spPr>
      </p:sp>
      <p:sp>
        <p:nvSpPr>
          <p:cNvPr id="96" name="Google Shape;9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71587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7"/>
        <p:cNvGrpSpPr/>
        <p:nvPr/>
      </p:nvGrpSpPr>
      <p:grpSpPr>
        <a:xfrm>
          <a:off x="0" y="0"/>
          <a:ext cx="0" cy="0"/>
          <a:chOff x="0" y="0"/>
          <a:chExt cx="0" cy="0"/>
        </a:xfrm>
      </p:grpSpPr>
      <p:sp>
        <p:nvSpPr>
          <p:cNvPr id="98" name="Google Shape;98;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Tahom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43"/>
          <p:cNvSpPr txBox="1">
            <a:spLocks noGrp="1"/>
          </p:cNvSpPr>
          <p:nvPr>
            <p:ph type="body" idx="1"/>
          </p:nvPr>
        </p:nvSpPr>
        <p:spPr>
          <a:xfrm>
            <a:off x="5183188" y="987427"/>
            <a:ext cx="6172200" cy="4595227"/>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0" name="Google Shape;100;p43"/>
          <p:cNvSpPr txBox="1">
            <a:spLocks noGrp="1"/>
          </p:cNvSpPr>
          <p:nvPr>
            <p:ph type="body" idx="2"/>
          </p:nvPr>
        </p:nvSpPr>
        <p:spPr>
          <a:xfrm>
            <a:off x="839788" y="2057401"/>
            <a:ext cx="3932237" cy="35252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1" name="Google Shape;101;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91331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2"/>
        <p:cNvGrpSpPr/>
        <p:nvPr/>
      </p:nvGrpSpPr>
      <p:grpSpPr>
        <a:xfrm>
          <a:off x="0" y="0"/>
          <a:ext cx="0" cy="0"/>
          <a:chOff x="0" y="0"/>
          <a:chExt cx="0" cy="0"/>
        </a:xfrm>
      </p:grpSpPr>
      <p:sp>
        <p:nvSpPr>
          <p:cNvPr id="103" name="Google Shape;103;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Tahom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4"/>
          <p:cNvSpPr>
            <a:spLocks noGrp="1"/>
          </p:cNvSpPr>
          <p:nvPr>
            <p:ph type="pic" idx="2"/>
          </p:nvPr>
        </p:nvSpPr>
        <p:spPr>
          <a:xfrm>
            <a:off x="5183188" y="987427"/>
            <a:ext cx="6172200" cy="4627311"/>
          </a:xfrm>
          <a:prstGeom prst="rect">
            <a:avLst/>
          </a:prstGeom>
          <a:noFill/>
          <a:ln>
            <a:noFill/>
          </a:ln>
        </p:spPr>
      </p:sp>
      <p:sp>
        <p:nvSpPr>
          <p:cNvPr id="105" name="Google Shape;105;p44"/>
          <p:cNvSpPr txBox="1">
            <a:spLocks noGrp="1"/>
          </p:cNvSpPr>
          <p:nvPr>
            <p:ph type="body" idx="1"/>
          </p:nvPr>
        </p:nvSpPr>
        <p:spPr>
          <a:xfrm>
            <a:off x="839788" y="2057401"/>
            <a:ext cx="3932237" cy="35573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6" name="Google Shape;10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24384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act Information">
  <p:cSld name="Contact Information">
    <p:spTree>
      <p:nvGrpSpPr>
        <p:cNvPr id="1" name="Shape 111"/>
        <p:cNvGrpSpPr/>
        <p:nvPr/>
      </p:nvGrpSpPr>
      <p:grpSpPr>
        <a:xfrm>
          <a:off x="0" y="0"/>
          <a:ext cx="0" cy="0"/>
          <a:chOff x="0" y="0"/>
          <a:chExt cx="0" cy="0"/>
        </a:xfrm>
      </p:grpSpPr>
      <p:sp>
        <p:nvSpPr>
          <p:cNvPr id="112" name="Google Shape;112;p46"/>
          <p:cNvSpPr txBox="1">
            <a:spLocks noGrp="1"/>
          </p:cNvSpPr>
          <p:nvPr>
            <p:ph type="body" idx="1"/>
          </p:nvPr>
        </p:nvSpPr>
        <p:spPr>
          <a:xfrm>
            <a:off x="820551" y="2107019"/>
            <a:ext cx="10516077" cy="480131"/>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46"/>
          <p:cNvSpPr txBox="1">
            <a:spLocks noGrp="1"/>
          </p:cNvSpPr>
          <p:nvPr>
            <p:ph type="body" idx="2"/>
          </p:nvPr>
        </p:nvSpPr>
        <p:spPr>
          <a:xfrm>
            <a:off x="820551" y="2604238"/>
            <a:ext cx="10516077" cy="480131"/>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46"/>
          <p:cNvSpPr txBox="1">
            <a:spLocks noGrp="1"/>
          </p:cNvSpPr>
          <p:nvPr>
            <p:ph type="body" idx="3"/>
          </p:nvPr>
        </p:nvSpPr>
        <p:spPr>
          <a:xfrm>
            <a:off x="820551" y="3101457"/>
            <a:ext cx="10516077" cy="480131"/>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46"/>
          <p:cNvSpPr txBox="1">
            <a:spLocks noGrp="1"/>
          </p:cNvSpPr>
          <p:nvPr>
            <p:ph type="body" idx="4"/>
          </p:nvPr>
        </p:nvSpPr>
        <p:spPr>
          <a:xfrm>
            <a:off x="820551" y="3598676"/>
            <a:ext cx="10516077" cy="480131"/>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46"/>
          <p:cNvSpPr txBox="1">
            <a:spLocks noGrp="1"/>
          </p:cNvSpPr>
          <p:nvPr>
            <p:ph type="body" idx="5"/>
          </p:nvPr>
        </p:nvSpPr>
        <p:spPr>
          <a:xfrm>
            <a:off x="820551" y="4095895"/>
            <a:ext cx="10516077" cy="480131"/>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46"/>
          <p:cNvSpPr txBox="1">
            <a:spLocks noGrp="1"/>
          </p:cNvSpPr>
          <p:nvPr>
            <p:ph type="body" idx="6"/>
          </p:nvPr>
        </p:nvSpPr>
        <p:spPr>
          <a:xfrm>
            <a:off x="820551" y="4593116"/>
            <a:ext cx="10516077" cy="480131"/>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46"/>
          <p:cNvSpPr txBox="1"/>
          <p:nvPr/>
        </p:nvSpPr>
        <p:spPr>
          <a:xfrm>
            <a:off x="820552" y="978794"/>
            <a:ext cx="810880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2"/>
                </a:solidFill>
                <a:latin typeface="Tahoma"/>
                <a:ea typeface="Tahoma"/>
                <a:cs typeface="Tahoma"/>
                <a:sym typeface="Tahoma"/>
              </a:rPr>
              <a:t>Contact Information</a:t>
            </a:r>
            <a:endParaRPr/>
          </a:p>
        </p:txBody>
      </p:sp>
      <p:sp>
        <p:nvSpPr>
          <p:cNvPr id="119" name="Google Shape;119;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478418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3516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4785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7"/>
            <a:ext cx="5181600" cy="36928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7"/>
            <a:ext cx="5181600" cy="36928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8192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90" name="Google Shape;90;p15"/>
          <p:cNvSpPr txBox="1">
            <a:spLocks noGrp="1"/>
          </p:cNvSpPr>
          <p:nvPr>
            <p:ph type="title"/>
          </p:nvPr>
        </p:nvSpPr>
        <p:spPr>
          <a:xfrm>
            <a:off x="415600" y="593367"/>
            <a:ext cx="11360800" cy="763600"/>
          </a:xfrm>
          <a:prstGeom prst="rect">
            <a:avLst/>
          </a:prstGeom>
        </p:spPr>
        <p:txBody>
          <a:bodyPr spcFirstLastPara="1" wrap="square" lIns="68575" tIns="34275" rIns="68575" bIns="34275" anchor="ctr" anchorCtr="0">
            <a:normAutofit/>
          </a:bodyPr>
          <a:lstStyle>
            <a:lvl1pPr lvl="0" rtl="0">
              <a:spcBef>
                <a:spcPts val="0"/>
              </a:spcBef>
              <a:spcAft>
                <a:spcPts val="0"/>
              </a:spcAft>
              <a:buSzPts val="30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1" name="Google Shape;91;p15"/>
          <p:cNvSpPr txBox="1">
            <a:spLocks noGrp="1"/>
          </p:cNvSpPr>
          <p:nvPr>
            <p:ph type="body" idx="1"/>
          </p:nvPr>
        </p:nvSpPr>
        <p:spPr>
          <a:xfrm>
            <a:off x="415600" y="1536633"/>
            <a:ext cx="11360800" cy="4555200"/>
          </a:xfrm>
          <a:prstGeom prst="rect">
            <a:avLst/>
          </a:prstGeom>
        </p:spPr>
        <p:txBody>
          <a:bodyPr spcFirstLastPara="1" wrap="square" lIns="68575" tIns="34275" rIns="68575" bIns="34275" anchor="t" anchorCtr="0">
            <a:normAutofit/>
          </a:bodyPr>
          <a:lstStyle>
            <a:lvl1pPr marL="609585" lvl="0" indent="-482588" rtl="0">
              <a:spcBef>
                <a:spcPts val="1067"/>
              </a:spcBef>
              <a:spcAft>
                <a:spcPts val="0"/>
              </a:spcAft>
              <a:buSzPts val="2100"/>
              <a:buChar char="•"/>
              <a:defRPr/>
            </a:lvl1pPr>
            <a:lvl2pPr marL="1219170" lvl="1" indent="-457189" rtl="0">
              <a:spcBef>
                <a:spcPts val="533"/>
              </a:spcBef>
              <a:spcAft>
                <a:spcPts val="0"/>
              </a:spcAft>
              <a:buSzPts val="1800"/>
              <a:buChar char="•"/>
              <a:defRPr/>
            </a:lvl2pPr>
            <a:lvl3pPr marL="1828754" lvl="2" indent="-431789" rtl="0">
              <a:spcBef>
                <a:spcPts val="533"/>
              </a:spcBef>
              <a:spcAft>
                <a:spcPts val="0"/>
              </a:spcAft>
              <a:buSzPts val="1500"/>
              <a:buChar char="•"/>
              <a:defRPr/>
            </a:lvl3pPr>
            <a:lvl4pPr marL="2438339" lvl="3" indent="-423323" rtl="0">
              <a:spcBef>
                <a:spcPts val="533"/>
              </a:spcBef>
              <a:spcAft>
                <a:spcPts val="0"/>
              </a:spcAft>
              <a:buSzPts val="1400"/>
              <a:buChar char="•"/>
              <a:defRPr/>
            </a:lvl4pPr>
            <a:lvl5pPr marL="3047924" lvl="4" indent="-423323" rtl="0">
              <a:spcBef>
                <a:spcPts val="533"/>
              </a:spcBef>
              <a:spcAft>
                <a:spcPts val="0"/>
              </a:spcAft>
              <a:buSzPts val="1400"/>
              <a:buChar char="•"/>
              <a:defRPr/>
            </a:lvl5pPr>
            <a:lvl6pPr marL="3657509" lvl="5" indent="-423323" rtl="0">
              <a:spcBef>
                <a:spcPts val="533"/>
              </a:spcBef>
              <a:spcAft>
                <a:spcPts val="0"/>
              </a:spcAft>
              <a:buSzPts val="1400"/>
              <a:buChar char="•"/>
              <a:defRPr/>
            </a:lvl6pPr>
            <a:lvl7pPr marL="4267093" lvl="6" indent="-423323" rtl="0">
              <a:spcBef>
                <a:spcPts val="533"/>
              </a:spcBef>
              <a:spcAft>
                <a:spcPts val="0"/>
              </a:spcAft>
              <a:buSzPts val="1400"/>
              <a:buChar char="•"/>
              <a:defRPr/>
            </a:lvl7pPr>
            <a:lvl8pPr marL="4876678" lvl="7" indent="-423323" rtl="0">
              <a:spcBef>
                <a:spcPts val="533"/>
              </a:spcBef>
              <a:spcAft>
                <a:spcPts val="0"/>
              </a:spcAft>
              <a:buSzPts val="1400"/>
              <a:buChar char="•"/>
              <a:defRPr/>
            </a:lvl8pPr>
            <a:lvl9pPr marL="5486263" lvl="8" indent="-423323" rtl="0">
              <a:spcBef>
                <a:spcPts val="533"/>
              </a:spcBef>
              <a:spcAft>
                <a:spcPts val="0"/>
              </a:spcAft>
              <a:buSzPts val="1400"/>
              <a:buChar char="•"/>
              <a:defRPr/>
            </a:lvl9pPr>
          </a:lstStyle>
          <a:p>
            <a:endParaRPr/>
          </a:p>
        </p:txBody>
      </p:sp>
      <p:sp>
        <p:nvSpPr>
          <p:cNvPr id="92" name="Google Shape;92;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s" smtClean="0"/>
              <a:pPr algn="l"/>
              <a:t>‹#›</a:t>
            </a:fld>
            <a:endParaRPr lang="es"/>
          </a:p>
        </p:txBody>
      </p:sp>
    </p:spTree>
    <p:extLst>
      <p:ext uri="{BB962C8B-B14F-4D97-AF65-F5344CB8AC3E}">
        <p14:creationId xmlns:p14="http://schemas.microsoft.com/office/powerpoint/2010/main" val="3946513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vider Slide">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61766"/>
            <a:ext cx="10363200" cy="1466291"/>
          </a:xfrm>
        </p:spPr>
        <p:txBody>
          <a:bodyPr anchor="t" anchorCtr="0"/>
          <a:lstStyle>
            <a:lvl1pPr algn="ctr">
              <a:defRPr sz="6000" b="1" i="0" cap="none" baseline="0">
                <a:solidFill>
                  <a:schemeClr val="bg1"/>
                </a:solidFill>
                <a:latin typeface="Tahoma" panose="020B0604030504040204" pitchFamily="34" charset="0"/>
              </a:defRPr>
            </a:lvl1pPr>
          </a:lstStyle>
          <a:p>
            <a:r>
              <a:rPr lang="en-US" dirty="0"/>
              <a:t>Divider Slide</a:t>
            </a:r>
          </a:p>
        </p:txBody>
      </p:sp>
      <p:sp>
        <p:nvSpPr>
          <p:cNvPr id="3" name="Subtitle 2"/>
          <p:cNvSpPr>
            <a:spLocks noGrp="1"/>
          </p:cNvSpPr>
          <p:nvPr>
            <p:ph type="subTitle" idx="1" hasCustomPrompt="1"/>
          </p:nvPr>
        </p:nvSpPr>
        <p:spPr>
          <a:xfrm>
            <a:off x="1524000" y="3149767"/>
            <a:ext cx="9144000" cy="828294"/>
          </a:xfrm>
        </p:spPr>
        <p:txBody>
          <a:bodyPr/>
          <a:lstStyle>
            <a:lvl1pPr marL="0" indent="0" algn="ctr">
              <a:buNone/>
              <a:defRPr sz="320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sp>
        <p:nvSpPr>
          <p:cNvPr id="4" name="Slide Number Placeholder 3">
            <a:extLst>
              <a:ext uri="{FF2B5EF4-FFF2-40B4-BE49-F238E27FC236}">
                <a16:creationId xmlns:a16="http://schemas.microsoft.com/office/drawing/2014/main" id="{519E8DF8-01E7-0746-8643-317A0D9E77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3E59A7B6-FBE7-C94A-849D-DB56104C7F4B}" type="slidenum">
              <a:rPr lang="en-US" smtClean="0"/>
              <a:pPr/>
              <a:t>‹#›</a:t>
            </a:fld>
            <a:endParaRPr lang="en-US" dirty="0"/>
          </a:p>
        </p:txBody>
      </p:sp>
    </p:spTree>
    <p:extLst>
      <p:ext uri="{BB962C8B-B14F-4D97-AF65-F5344CB8AC3E}">
        <p14:creationId xmlns:p14="http://schemas.microsoft.com/office/powerpoint/2010/main" val="2374343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Presentation Title 2">
    <p:bg>
      <p:bgPr>
        <a:solidFill>
          <a:schemeClr val="bg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BBC21DA-BB37-9447-AE99-A5671996BECD}"/>
              </a:ext>
            </a:extLst>
          </p:cNvPr>
          <p:cNvSpPr>
            <a:spLocks noGrp="1"/>
          </p:cNvSpPr>
          <p:nvPr>
            <p:ph type="pic" sz="quarter" idx="13"/>
          </p:nvPr>
        </p:nvSpPr>
        <p:spPr>
          <a:xfrm>
            <a:off x="0" y="0"/>
            <a:ext cx="4391187" cy="6858000"/>
          </a:xfrm>
        </p:spPr>
        <p:txBody>
          <a:bodyPr/>
          <a:lstStyle/>
          <a:p>
            <a:r>
              <a:rPr lang="en-US"/>
              <a:t>Click icon to add picture</a:t>
            </a:r>
            <a:endParaRPr lang="en-US" dirty="0"/>
          </a:p>
        </p:txBody>
      </p:sp>
      <p:sp>
        <p:nvSpPr>
          <p:cNvPr id="16" name="Rectangle 15">
            <a:extLst>
              <a:ext uri="{FF2B5EF4-FFF2-40B4-BE49-F238E27FC236}">
                <a16:creationId xmlns:a16="http://schemas.microsoft.com/office/drawing/2014/main" id="{21CD90CA-AF2E-8449-8E84-D6C56326C15A}"/>
              </a:ext>
            </a:extLst>
          </p:cNvPr>
          <p:cNvSpPr/>
          <p:nvPr/>
        </p:nvSpPr>
        <p:spPr>
          <a:xfrm>
            <a:off x="4391187" y="0"/>
            <a:ext cx="78008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91D5B3CF-5810-EF40-8451-52B286E53328}"/>
              </a:ext>
            </a:extLst>
          </p:cNvPr>
          <p:cNvSpPr/>
          <p:nvPr/>
        </p:nvSpPr>
        <p:spPr>
          <a:xfrm>
            <a:off x="4240260" y="0"/>
            <a:ext cx="4428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F3EFAC79-FBE2-DF48-8813-6E47C2638C11}"/>
              </a:ext>
            </a:extLst>
          </p:cNvPr>
          <p:cNvSpPr>
            <a:spLocks noGrp="1"/>
          </p:cNvSpPr>
          <p:nvPr>
            <p:ph type="ctrTitle" hasCustomPrompt="1"/>
          </p:nvPr>
        </p:nvSpPr>
        <p:spPr>
          <a:xfrm>
            <a:off x="5212729" y="510442"/>
            <a:ext cx="6700299" cy="1080247"/>
          </a:xfrm>
        </p:spPr>
        <p:txBody>
          <a:bodyPr anchor="t" anchorCtr="0">
            <a:noAutofit/>
          </a:bodyPr>
          <a:lstStyle>
            <a:lvl1pPr algn="ctr">
              <a:defRPr sz="4000" b="1" i="0" cap="none" baseline="0">
                <a:solidFill>
                  <a:schemeClr val="bg1"/>
                </a:solidFill>
                <a:latin typeface="Tahoma" panose="020B0604030504040204" pitchFamily="34" charset="0"/>
              </a:defRPr>
            </a:lvl1pPr>
          </a:lstStyle>
          <a:p>
            <a:r>
              <a:rPr lang="en-US" dirty="0"/>
              <a:t>Presentation Title</a:t>
            </a:r>
          </a:p>
        </p:txBody>
      </p:sp>
      <p:sp>
        <p:nvSpPr>
          <p:cNvPr id="12" name="Subtitle 2">
            <a:extLst>
              <a:ext uri="{FF2B5EF4-FFF2-40B4-BE49-F238E27FC236}">
                <a16:creationId xmlns:a16="http://schemas.microsoft.com/office/drawing/2014/main" id="{5183B407-5E80-E943-A014-BDCB3E4C4FAC}"/>
              </a:ext>
            </a:extLst>
          </p:cNvPr>
          <p:cNvSpPr>
            <a:spLocks noGrp="1"/>
          </p:cNvSpPr>
          <p:nvPr>
            <p:ph type="subTitle" idx="1" hasCustomPrompt="1"/>
          </p:nvPr>
        </p:nvSpPr>
        <p:spPr>
          <a:xfrm>
            <a:off x="5874115" y="1598800"/>
            <a:ext cx="5514661" cy="828294"/>
          </a:xfrm>
        </p:spPr>
        <p:txBody>
          <a:bodyPr/>
          <a:lstStyle>
            <a:lvl1pPr marL="0" indent="0" algn="ctr">
              <a:buNone/>
              <a:defRPr sz="320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Sub-topic</a:t>
            </a:r>
          </a:p>
        </p:txBody>
      </p:sp>
      <p:sp>
        <p:nvSpPr>
          <p:cNvPr id="13" name="Text Placeholder 4">
            <a:extLst>
              <a:ext uri="{FF2B5EF4-FFF2-40B4-BE49-F238E27FC236}">
                <a16:creationId xmlns:a16="http://schemas.microsoft.com/office/drawing/2014/main" id="{0FF14268-F6DF-AE49-B746-8341CDE32594}"/>
              </a:ext>
            </a:extLst>
          </p:cNvPr>
          <p:cNvSpPr>
            <a:spLocks noGrp="1"/>
          </p:cNvSpPr>
          <p:nvPr>
            <p:ph type="body" sz="quarter" idx="10" hasCustomPrompt="1"/>
          </p:nvPr>
        </p:nvSpPr>
        <p:spPr>
          <a:xfrm>
            <a:off x="6089509" y="2494696"/>
            <a:ext cx="5083876" cy="334963"/>
          </a:xfrm>
        </p:spPr>
        <p:txBody>
          <a:bodyPr>
            <a:normAutofit/>
          </a:bodyPr>
          <a:lstStyle>
            <a:lvl1pPr marL="0" indent="0" algn="ctr">
              <a:buNone/>
              <a:defRPr sz="2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Name of Presenter and Title</a:t>
            </a:r>
          </a:p>
        </p:txBody>
      </p:sp>
      <p:sp>
        <p:nvSpPr>
          <p:cNvPr id="14" name="Text Placeholder 4">
            <a:extLst>
              <a:ext uri="{FF2B5EF4-FFF2-40B4-BE49-F238E27FC236}">
                <a16:creationId xmlns:a16="http://schemas.microsoft.com/office/drawing/2014/main" id="{9C5AD891-4FCC-0446-93A5-2DB1541B0499}"/>
              </a:ext>
            </a:extLst>
          </p:cNvPr>
          <p:cNvSpPr>
            <a:spLocks noGrp="1"/>
          </p:cNvSpPr>
          <p:nvPr>
            <p:ph type="body" sz="quarter" idx="11" hasCustomPrompt="1"/>
          </p:nvPr>
        </p:nvSpPr>
        <p:spPr>
          <a:xfrm>
            <a:off x="6087409" y="2932977"/>
            <a:ext cx="4950937" cy="652749"/>
          </a:xfrm>
        </p:spPr>
        <p:txBody>
          <a:bodyPr anchor="ctr">
            <a:normAutofit/>
          </a:bodyPr>
          <a:lstStyle>
            <a:lvl1pPr marL="0" indent="0" algn="ctr">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College Name</a:t>
            </a:r>
          </a:p>
        </p:txBody>
      </p:sp>
      <p:sp>
        <p:nvSpPr>
          <p:cNvPr id="15" name="Text Placeholder 4">
            <a:extLst>
              <a:ext uri="{FF2B5EF4-FFF2-40B4-BE49-F238E27FC236}">
                <a16:creationId xmlns:a16="http://schemas.microsoft.com/office/drawing/2014/main" id="{09EBC9F5-88EB-8443-B256-F5EF5358DF4D}"/>
              </a:ext>
            </a:extLst>
          </p:cNvPr>
          <p:cNvSpPr>
            <a:spLocks noGrp="1"/>
          </p:cNvSpPr>
          <p:nvPr>
            <p:ph type="body" sz="quarter" idx="12" hasCustomPrompt="1"/>
          </p:nvPr>
        </p:nvSpPr>
        <p:spPr>
          <a:xfrm>
            <a:off x="6087406" y="3865608"/>
            <a:ext cx="4950937" cy="652749"/>
          </a:xfrm>
        </p:spPr>
        <p:txBody>
          <a:bodyPr anchor="ctr">
            <a:normAutofit/>
          </a:bodyPr>
          <a:lstStyle>
            <a:lvl1pPr marL="0" indent="0" algn="ctr">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Department or program</a:t>
            </a:r>
          </a:p>
        </p:txBody>
      </p:sp>
      <p:cxnSp>
        <p:nvCxnSpPr>
          <p:cNvPr id="17" name="Straight Connector 16">
            <a:extLst>
              <a:ext uri="{FF2B5EF4-FFF2-40B4-BE49-F238E27FC236}">
                <a16:creationId xmlns:a16="http://schemas.microsoft.com/office/drawing/2014/main" id="{F474E4EE-A9AB-F74A-BA9F-547C75AA6EF1}"/>
              </a:ext>
            </a:extLst>
          </p:cNvPr>
          <p:cNvCxnSpPr>
            <a:cxnSpLocks/>
          </p:cNvCxnSpPr>
          <p:nvPr/>
        </p:nvCxnSpPr>
        <p:spPr>
          <a:xfrm flipH="1">
            <a:off x="6914890" y="3706773"/>
            <a:ext cx="3295972" cy="0"/>
          </a:xfrm>
          <a:prstGeom prst="line">
            <a:avLst/>
          </a:prstGeom>
        </p:spPr>
        <p:style>
          <a:lnRef idx="3">
            <a:schemeClr val="accent4"/>
          </a:lnRef>
          <a:fillRef idx="0">
            <a:schemeClr val="accent4"/>
          </a:fillRef>
          <a:effectRef idx="2">
            <a:schemeClr val="accent4"/>
          </a:effectRef>
          <a:fontRef idx="minor">
            <a:schemeClr val="tx1"/>
          </a:fontRef>
        </p:style>
      </p:cxnSp>
      <p:grpSp>
        <p:nvGrpSpPr>
          <p:cNvPr id="18" name="Group 17">
            <a:extLst>
              <a:ext uri="{FF2B5EF4-FFF2-40B4-BE49-F238E27FC236}">
                <a16:creationId xmlns:a16="http://schemas.microsoft.com/office/drawing/2014/main" id="{DB5E0AB6-3BE0-564B-A646-707E7AF18882}"/>
              </a:ext>
            </a:extLst>
          </p:cNvPr>
          <p:cNvGrpSpPr/>
          <p:nvPr userDrawn="1"/>
        </p:nvGrpSpPr>
        <p:grpSpPr>
          <a:xfrm>
            <a:off x="7372196" y="4798239"/>
            <a:ext cx="2381356" cy="1632515"/>
            <a:chOff x="4428154" y="3921547"/>
            <a:chExt cx="3330175" cy="2282968"/>
          </a:xfrm>
        </p:grpSpPr>
        <p:grpSp>
          <p:nvGrpSpPr>
            <p:cNvPr id="20" name="Group 19">
              <a:extLst>
                <a:ext uri="{FF2B5EF4-FFF2-40B4-BE49-F238E27FC236}">
                  <a16:creationId xmlns:a16="http://schemas.microsoft.com/office/drawing/2014/main" id="{2B3EC019-272A-B242-BD3D-72044EF0DEC3}"/>
                </a:ext>
              </a:extLst>
            </p:cNvPr>
            <p:cNvGrpSpPr/>
            <p:nvPr userDrawn="1"/>
          </p:nvGrpSpPr>
          <p:grpSpPr>
            <a:xfrm>
              <a:off x="5391912" y="3921547"/>
              <a:ext cx="1408176" cy="1538935"/>
              <a:chOff x="5183237" y="4557650"/>
              <a:chExt cx="1408176" cy="1538935"/>
            </a:xfrm>
          </p:grpSpPr>
          <p:sp>
            <p:nvSpPr>
              <p:cNvPr id="26" name="Rectangle 25">
                <a:extLst>
                  <a:ext uri="{FF2B5EF4-FFF2-40B4-BE49-F238E27FC236}">
                    <a16:creationId xmlns:a16="http://schemas.microsoft.com/office/drawing/2014/main" id="{6C7CD7A0-1F28-9648-A0FE-DF57D5B394C5}"/>
                  </a:ext>
                </a:extLst>
              </p:cNvPr>
              <p:cNvSpPr/>
              <p:nvPr/>
            </p:nvSpPr>
            <p:spPr>
              <a:xfrm>
                <a:off x="5183237" y="4557650"/>
                <a:ext cx="1408176" cy="15389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28" name="Picture 27">
                <a:extLst>
                  <a:ext uri="{FF2B5EF4-FFF2-40B4-BE49-F238E27FC236}">
                    <a16:creationId xmlns:a16="http://schemas.microsoft.com/office/drawing/2014/main" id="{A61EE023-5B50-3148-9DAE-A0C3478D8F18}"/>
                  </a:ext>
                </a:extLst>
              </p:cNvPr>
              <p:cNvPicPr>
                <a:picLocks noChangeAspect="1"/>
              </p:cNvPicPr>
              <p:nvPr/>
            </p:nvPicPr>
            <p:blipFill>
              <a:blip r:embed="rId2"/>
              <a:stretch>
                <a:fillRect/>
              </a:stretch>
            </p:blipFill>
            <p:spPr>
              <a:xfrm>
                <a:off x="5378407" y="4756048"/>
                <a:ext cx="1012320" cy="1135773"/>
              </a:xfrm>
              <a:prstGeom prst="rect">
                <a:avLst/>
              </a:prstGeom>
            </p:spPr>
          </p:pic>
        </p:grpSp>
        <p:pic>
          <p:nvPicPr>
            <p:cNvPr id="21" name="Picture 20">
              <a:extLst>
                <a:ext uri="{FF2B5EF4-FFF2-40B4-BE49-F238E27FC236}">
                  <a16:creationId xmlns:a16="http://schemas.microsoft.com/office/drawing/2014/main" id="{AC113B05-8C76-EA40-9DFA-A7ACD6A7722A}"/>
                </a:ext>
              </a:extLst>
            </p:cNvPr>
            <p:cNvPicPr>
              <a:picLocks noChangeAspect="1"/>
            </p:cNvPicPr>
            <p:nvPr userDrawn="1"/>
          </p:nvPicPr>
          <p:blipFill>
            <a:blip r:embed="rId3"/>
            <a:stretch>
              <a:fillRect/>
            </a:stretch>
          </p:blipFill>
          <p:spPr>
            <a:xfrm>
              <a:off x="4428154" y="5666564"/>
              <a:ext cx="3330175" cy="537951"/>
            </a:xfrm>
            <a:prstGeom prst="rect">
              <a:avLst/>
            </a:prstGeom>
          </p:spPr>
        </p:pic>
      </p:grpSp>
      <p:sp>
        <p:nvSpPr>
          <p:cNvPr id="2" name="Slide Number Placeholder 1">
            <a:extLst>
              <a:ext uri="{FF2B5EF4-FFF2-40B4-BE49-F238E27FC236}">
                <a16:creationId xmlns:a16="http://schemas.microsoft.com/office/drawing/2014/main" id="{9BC5EA9B-9160-8E4B-A744-5CA07F049EBC}"/>
              </a:ext>
            </a:extLst>
          </p:cNvPr>
          <p:cNvSpPr>
            <a:spLocks noGrp="1"/>
          </p:cNvSpPr>
          <p:nvPr>
            <p:ph type="sldNum" sz="quarter" idx="14"/>
          </p:nvPr>
        </p:nvSpPr>
        <p:spPr>
          <a:xfrm>
            <a:off x="9169828" y="6344114"/>
            <a:ext cx="2743200" cy="365125"/>
          </a:xfrm>
        </p:spPr>
        <p:txBody>
          <a:bodyPr/>
          <a:lstStyle>
            <a:lvl1pPr>
              <a:defRPr>
                <a:solidFill>
                  <a:schemeClr val="bg1"/>
                </a:solidFill>
              </a:defRPr>
            </a:lvl1pPr>
          </a:lstStyle>
          <a:p>
            <a:fld id="{3E59A7B6-FBE7-C94A-849D-DB56104C7F4B}" type="slidenum">
              <a:rPr lang="en-US" smtClean="0"/>
              <a:pPr/>
              <a:t>‹#›</a:t>
            </a:fld>
            <a:endParaRPr lang="en-US" dirty="0"/>
          </a:p>
        </p:txBody>
      </p:sp>
    </p:spTree>
    <p:extLst>
      <p:ext uri="{BB962C8B-B14F-4D97-AF65-F5344CB8AC3E}">
        <p14:creationId xmlns:p14="http://schemas.microsoft.com/office/powerpoint/2010/main" val="2504423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resentation Title 3">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D5B3CF-5810-EF40-8451-52B286E53328}"/>
              </a:ext>
            </a:extLst>
          </p:cNvPr>
          <p:cNvSpPr/>
          <p:nvPr/>
        </p:nvSpPr>
        <p:spPr>
          <a:xfrm>
            <a:off x="0" y="502920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F3EFAC79-FBE2-DF48-8813-6E47C2638C11}"/>
              </a:ext>
            </a:extLst>
          </p:cNvPr>
          <p:cNvSpPr>
            <a:spLocks noGrp="1"/>
          </p:cNvSpPr>
          <p:nvPr>
            <p:ph type="ctrTitle" hasCustomPrompt="1"/>
          </p:nvPr>
        </p:nvSpPr>
        <p:spPr>
          <a:xfrm>
            <a:off x="914400" y="476996"/>
            <a:ext cx="10363200" cy="1466291"/>
          </a:xfrm>
        </p:spPr>
        <p:txBody>
          <a:bodyPr anchor="t" anchorCtr="0"/>
          <a:lstStyle>
            <a:lvl1pPr algn="ctr">
              <a:defRPr sz="6000" b="1" i="0" cap="none" baseline="0">
                <a:solidFill>
                  <a:schemeClr val="bg1"/>
                </a:solidFill>
                <a:latin typeface="Tahoma" panose="020B0604030504040204" pitchFamily="34" charset="0"/>
              </a:defRPr>
            </a:lvl1pPr>
          </a:lstStyle>
          <a:p>
            <a:r>
              <a:rPr lang="en-US" dirty="0"/>
              <a:t>Presentation Title</a:t>
            </a:r>
          </a:p>
        </p:txBody>
      </p:sp>
      <p:sp>
        <p:nvSpPr>
          <p:cNvPr id="12" name="Subtitle 2">
            <a:extLst>
              <a:ext uri="{FF2B5EF4-FFF2-40B4-BE49-F238E27FC236}">
                <a16:creationId xmlns:a16="http://schemas.microsoft.com/office/drawing/2014/main" id="{5183B407-5E80-E943-A014-BDCB3E4C4FAC}"/>
              </a:ext>
            </a:extLst>
          </p:cNvPr>
          <p:cNvSpPr>
            <a:spLocks noGrp="1"/>
          </p:cNvSpPr>
          <p:nvPr>
            <p:ph type="subTitle" idx="1" hasCustomPrompt="1"/>
          </p:nvPr>
        </p:nvSpPr>
        <p:spPr>
          <a:xfrm>
            <a:off x="1524000" y="1964997"/>
            <a:ext cx="9144000" cy="828294"/>
          </a:xfrm>
        </p:spPr>
        <p:txBody>
          <a:bodyPr/>
          <a:lstStyle>
            <a:lvl1pPr marL="0" indent="0" algn="ctr">
              <a:buNone/>
              <a:defRPr sz="320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Subtopic</a:t>
            </a:r>
          </a:p>
        </p:txBody>
      </p:sp>
      <p:sp>
        <p:nvSpPr>
          <p:cNvPr id="13" name="Text Placeholder 4">
            <a:extLst>
              <a:ext uri="{FF2B5EF4-FFF2-40B4-BE49-F238E27FC236}">
                <a16:creationId xmlns:a16="http://schemas.microsoft.com/office/drawing/2014/main" id="{0FF14268-F6DF-AE49-B746-8341CDE32594}"/>
              </a:ext>
            </a:extLst>
          </p:cNvPr>
          <p:cNvSpPr>
            <a:spLocks noGrp="1"/>
          </p:cNvSpPr>
          <p:nvPr>
            <p:ph type="body" sz="quarter" idx="10" hasCustomPrompt="1"/>
          </p:nvPr>
        </p:nvSpPr>
        <p:spPr>
          <a:xfrm>
            <a:off x="2969977" y="2816316"/>
            <a:ext cx="6233583" cy="334963"/>
          </a:xfrm>
        </p:spPr>
        <p:txBody>
          <a:bodyPr>
            <a:normAutofit/>
          </a:bodyPr>
          <a:lstStyle>
            <a:lvl1pPr marL="0" indent="0" algn="ctr">
              <a:buNone/>
              <a:defRPr sz="2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Name of Presenter and Title</a:t>
            </a:r>
          </a:p>
        </p:txBody>
      </p:sp>
      <p:sp>
        <p:nvSpPr>
          <p:cNvPr id="14" name="Text Placeholder 4">
            <a:extLst>
              <a:ext uri="{FF2B5EF4-FFF2-40B4-BE49-F238E27FC236}">
                <a16:creationId xmlns:a16="http://schemas.microsoft.com/office/drawing/2014/main" id="{9C5AD891-4FCC-0446-93A5-2DB1541B0499}"/>
              </a:ext>
            </a:extLst>
          </p:cNvPr>
          <p:cNvSpPr>
            <a:spLocks noGrp="1"/>
          </p:cNvSpPr>
          <p:nvPr>
            <p:ph type="body" sz="quarter" idx="11" hasCustomPrompt="1"/>
          </p:nvPr>
        </p:nvSpPr>
        <p:spPr>
          <a:xfrm>
            <a:off x="914401" y="3277317"/>
            <a:ext cx="4950937" cy="652749"/>
          </a:xfrm>
        </p:spPr>
        <p:txBody>
          <a:bodyPr anchor="ctr">
            <a:normAutofit/>
          </a:bodyPr>
          <a:lstStyle>
            <a:lvl1pPr marL="0" indent="0" algn="r">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College Name</a:t>
            </a:r>
          </a:p>
        </p:txBody>
      </p:sp>
      <p:sp>
        <p:nvSpPr>
          <p:cNvPr id="15" name="Text Placeholder 4">
            <a:extLst>
              <a:ext uri="{FF2B5EF4-FFF2-40B4-BE49-F238E27FC236}">
                <a16:creationId xmlns:a16="http://schemas.microsoft.com/office/drawing/2014/main" id="{09EBC9F5-88EB-8443-B256-F5EF5358DF4D}"/>
              </a:ext>
            </a:extLst>
          </p:cNvPr>
          <p:cNvSpPr>
            <a:spLocks noGrp="1"/>
          </p:cNvSpPr>
          <p:nvPr>
            <p:ph type="body" sz="quarter" idx="12" hasCustomPrompt="1"/>
          </p:nvPr>
        </p:nvSpPr>
        <p:spPr>
          <a:xfrm>
            <a:off x="6308194" y="3277317"/>
            <a:ext cx="4950937" cy="652749"/>
          </a:xfrm>
        </p:spPr>
        <p:txBody>
          <a:bodyPr anchor="ctr">
            <a:normAutofit/>
          </a:bodyPr>
          <a:lstStyle>
            <a:lvl1pPr marL="0" indent="0" algn="l">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Department or program</a:t>
            </a:r>
          </a:p>
        </p:txBody>
      </p:sp>
      <p:grpSp>
        <p:nvGrpSpPr>
          <p:cNvPr id="4" name="Group 3">
            <a:extLst>
              <a:ext uri="{FF2B5EF4-FFF2-40B4-BE49-F238E27FC236}">
                <a16:creationId xmlns:a16="http://schemas.microsoft.com/office/drawing/2014/main" id="{A0D63F56-BDA2-5E4C-A58F-13662C84D6B7}"/>
              </a:ext>
            </a:extLst>
          </p:cNvPr>
          <p:cNvGrpSpPr/>
          <p:nvPr userDrawn="1"/>
        </p:nvGrpSpPr>
        <p:grpSpPr>
          <a:xfrm>
            <a:off x="4884927" y="4280007"/>
            <a:ext cx="2415372" cy="1632515"/>
            <a:chOff x="4884927" y="4571999"/>
            <a:chExt cx="2415372" cy="1632515"/>
          </a:xfrm>
        </p:grpSpPr>
        <p:pic>
          <p:nvPicPr>
            <p:cNvPr id="16" name="Picture 15">
              <a:extLst>
                <a:ext uri="{FF2B5EF4-FFF2-40B4-BE49-F238E27FC236}">
                  <a16:creationId xmlns:a16="http://schemas.microsoft.com/office/drawing/2014/main" id="{4B1A4FF0-C7DA-5248-BD6E-A7F319A48408}"/>
                </a:ext>
              </a:extLst>
            </p:cNvPr>
            <p:cNvPicPr>
              <a:picLocks noChangeAspect="1"/>
            </p:cNvPicPr>
            <p:nvPr userDrawn="1"/>
          </p:nvPicPr>
          <p:blipFill>
            <a:blip r:embed="rId2"/>
            <a:stretch>
              <a:fillRect/>
            </a:stretch>
          </p:blipFill>
          <p:spPr>
            <a:xfrm>
              <a:off x="4884927" y="5814339"/>
              <a:ext cx="2415372" cy="390175"/>
            </a:xfrm>
            <a:prstGeom prst="rect">
              <a:avLst/>
            </a:prstGeom>
          </p:spPr>
        </p:pic>
        <p:grpSp>
          <p:nvGrpSpPr>
            <p:cNvPr id="19" name="Group 18">
              <a:extLst>
                <a:ext uri="{FF2B5EF4-FFF2-40B4-BE49-F238E27FC236}">
                  <a16:creationId xmlns:a16="http://schemas.microsoft.com/office/drawing/2014/main" id="{917636B2-657E-504D-914C-8289BE13EC13}"/>
                </a:ext>
              </a:extLst>
            </p:cNvPr>
            <p:cNvGrpSpPr/>
            <p:nvPr userDrawn="1"/>
          </p:nvGrpSpPr>
          <p:grpSpPr>
            <a:xfrm>
              <a:off x="5594490" y="4571999"/>
              <a:ext cx="1006965" cy="1100469"/>
              <a:chOff x="5183237" y="4557650"/>
              <a:chExt cx="1408176" cy="1538935"/>
            </a:xfrm>
          </p:grpSpPr>
          <p:sp>
            <p:nvSpPr>
              <p:cNvPr id="26" name="Rectangle 25">
                <a:extLst>
                  <a:ext uri="{FF2B5EF4-FFF2-40B4-BE49-F238E27FC236}">
                    <a16:creationId xmlns:a16="http://schemas.microsoft.com/office/drawing/2014/main" id="{E7B4196F-ADBD-BC48-88CD-EFAD4BE8C2A1}"/>
                  </a:ext>
                </a:extLst>
              </p:cNvPr>
              <p:cNvSpPr/>
              <p:nvPr/>
            </p:nvSpPr>
            <p:spPr>
              <a:xfrm>
                <a:off x="5183237" y="4557650"/>
                <a:ext cx="1408176" cy="15389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pic>
            <p:nvPicPr>
              <p:cNvPr id="27" name="Picture 26">
                <a:extLst>
                  <a:ext uri="{FF2B5EF4-FFF2-40B4-BE49-F238E27FC236}">
                    <a16:creationId xmlns:a16="http://schemas.microsoft.com/office/drawing/2014/main" id="{FEB41349-15F2-EE4C-8DFB-6A987211957F}"/>
                  </a:ext>
                </a:extLst>
              </p:cNvPr>
              <p:cNvPicPr>
                <a:picLocks noChangeAspect="1"/>
              </p:cNvPicPr>
              <p:nvPr/>
            </p:nvPicPr>
            <p:blipFill>
              <a:blip r:embed="rId3"/>
              <a:stretch>
                <a:fillRect/>
              </a:stretch>
            </p:blipFill>
            <p:spPr>
              <a:xfrm>
                <a:off x="5378407" y="4756048"/>
                <a:ext cx="1012320" cy="1135773"/>
              </a:xfrm>
              <a:prstGeom prst="rect">
                <a:avLst/>
              </a:prstGeom>
            </p:spPr>
          </p:pic>
        </p:grpSp>
      </p:grpSp>
      <p:sp>
        <p:nvSpPr>
          <p:cNvPr id="2" name="Slide Number Placeholder 1">
            <a:extLst>
              <a:ext uri="{FF2B5EF4-FFF2-40B4-BE49-F238E27FC236}">
                <a16:creationId xmlns:a16="http://schemas.microsoft.com/office/drawing/2014/main" id="{0A6A9270-81B3-B64F-8ED5-54D422F47898}"/>
              </a:ext>
            </a:extLst>
          </p:cNvPr>
          <p:cNvSpPr>
            <a:spLocks noGrp="1"/>
          </p:cNvSpPr>
          <p:nvPr>
            <p:ph type="sldNum" sz="quarter" idx="13"/>
          </p:nvPr>
        </p:nvSpPr>
        <p:spPr>
          <a:xfrm>
            <a:off x="8534400" y="6366078"/>
            <a:ext cx="2743200" cy="365125"/>
          </a:xfrm>
        </p:spPr>
        <p:txBody>
          <a:bodyPr/>
          <a:lstStyle>
            <a:lvl1pPr>
              <a:defRPr>
                <a:solidFill>
                  <a:schemeClr val="tx2"/>
                </a:solidFill>
              </a:defRPr>
            </a:lvl1pPr>
          </a:lstStyle>
          <a:p>
            <a:fld id="{3E59A7B6-FBE7-C94A-849D-DB56104C7F4B}" type="slidenum">
              <a:rPr lang="en-US" smtClean="0"/>
              <a:pPr/>
              <a:t>‹#›</a:t>
            </a:fld>
            <a:endParaRPr lang="en-US" dirty="0"/>
          </a:p>
        </p:txBody>
      </p:sp>
    </p:spTree>
    <p:extLst>
      <p:ext uri="{BB962C8B-B14F-4D97-AF65-F5344CB8AC3E}">
        <p14:creationId xmlns:p14="http://schemas.microsoft.com/office/powerpoint/2010/main" val="978757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ivider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09740"/>
            <a:ext cx="10515600" cy="2852737"/>
          </a:xfrm>
        </p:spPr>
        <p:txBody>
          <a:bodyPr anchor="b"/>
          <a:lstStyle>
            <a:lvl1pPr>
              <a:defRPr sz="6000"/>
            </a:lvl1pPr>
          </a:lstStyle>
          <a:p>
            <a:r>
              <a:rPr lang="en-US" dirty="0"/>
              <a:t>Divider Slide 2</a:t>
            </a:r>
          </a:p>
        </p:txBody>
      </p:sp>
      <p:sp>
        <p:nvSpPr>
          <p:cNvPr id="3" name="Text Placeholder 2"/>
          <p:cNvSpPr>
            <a:spLocks noGrp="1"/>
          </p:cNvSpPr>
          <p:nvPr>
            <p:ph type="body" idx="1" hasCustomPrompt="1"/>
          </p:nvPr>
        </p:nvSpPr>
        <p:spPr>
          <a:xfrm>
            <a:off x="831851" y="4589465"/>
            <a:ext cx="10515600" cy="73651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Topic</a:t>
            </a:r>
          </a:p>
        </p:txBody>
      </p:sp>
      <p:sp>
        <p:nvSpPr>
          <p:cNvPr id="4" name="Slide Number Placeholder 3">
            <a:extLst>
              <a:ext uri="{FF2B5EF4-FFF2-40B4-BE49-F238E27FC236}">
                <a16:creationId xmlns:a16="http://schemas.microsoft.com/office/drawing/2014/main" id="{3CEF6C51-C94C-0A45-A8D2-DFB993C51A6F}"/>
              </a:ext>
            </a:extLst>
          </p:cNvPr>
          <p:cNvSpPr>
            <a:spLocks noGrp="1"/>
          </p:cNvSpPr>
          <p:nvPr>
            <p:ph type="sldNum" sz="quarter" idx="10"/>
          </p:nvPr>
        </p:nvSpPr>
        <p:spPr/>
        <p:txBody>
          <a:bodyPr/>
          <a:lstStyle/>
          <a:p>
            <a:fld id="{3E59A7B6-FBE7-C94A-849D-DB56104C7F4B}" type="slidenum">
              <a:rPr lang="en-US" smtClean="0"/>
              <a:pPr/>
              <a:t>‹#›</a:t>
            </a:fld>
            <a:endParaRPr lang="en-US" dirty="0"/>
          </a:p>
        </p:txBody>
      </p:sp>
    </p:spTree>
    <p:extLst>
      <p:ext uri="{BB962C8B-B14F-4D97-AF65-F5344CB8AC3E}">
        <p14:creationId xmlns:p14="http://schemas.microsoft.com/office/powerpoint/2010/main" val="13715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35163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8BC9A7B6-D347-1C48-89E7-414D78E767DC}"/>
              </a:ext>
            </a:extLst>
          </p:cNvPr>
          <p:cNvSpPr>
            <a:spLocks noGrp="1"/>
          </p:cNvSpPr>
          <p:nvPr>
            <p:ph type="sldNum" sz="quarter" idx="10"/>
          </p:nvPr>
        </p:nvSpPr>
        <p:spPr/>
        <p:txBody>
          <a:bodyPr/>
          <a:lstStyle/>
          <a:p>
            <a:fld id="{3E59A7B6-FBE7-C94A-849D-DB56104C7F4B}" type="slidenum">
              <a:rPr lang="en-US" smtClean="0"/>
              <a:pPr/>
              <a:t>‹#›</a:t>
            </a:fld>
            <a:endParaRPr lang="en-US" dirty="0"/>
          </a:p>
        </p:txBody>
      </p:sp>
    </p:spTree>
    <p:extLst>
      <p:ext uri="{BB962C8B-B14F-4D97-AF65-F5344CB8AC3E}">
        <p14:creationId xmlns:p14="http://schemas.microsoft.com/office/powerpoint/2010/main" val="3671428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36928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36928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6E3A8E88-283A-1742-B6D0-DF18C232089F}"/>
              </a:ext>
            </a:extLst>
          </p:cNvPr>
          <p:cNvSpPr>
            <a:spLocks noGrp="1"/>
          </p:cNvSpPr>
          <p:nvPr>
            <p:ph type="sldNum" sz="quarter" idx="10"/>
          </p:nvPr>
        </p:nvSpPr>
        <p:spPr/>
        <p:txBody>
          <a:bodyPr/>
          <a:lstStyle/>
          <a:p>
            <a:fld id="{3E59A7B6-FBE7-C94A-849D-DB56104C7F4B}" type="slidenum">
              <a:rPr lang="en-US" smtClean="0"/>
              <a:pPr/>
              <a:t>‹#›</a:t>
            </a:fld>
            <a:endParaRPr lang="en-US" dirty="0"/>
          </a:p>
        </p:txBody>
      </p:sp>
    </p:spTree>
    <p:extLst>
      <p:ext uri="{BB962C8B-B14F-4D97-AF65-F5344CB8AC3E}">
        <p14:creationId xmlns:p14="http://schemas.microsoft.com/office/powerpoint/2010/main" val="2114144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0936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0936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F1AFE77A-3A29-4547-BF86-664072108D66}"/>
              </a:ext>
            </a:extLst>
          </p:cNvPr>
          <p:cNvSpPr>
            <a:spLocks noGrp="1"/>
          </p:cNvSpPr>
          <p:nvPr>
            <p:ph type="sldNum" sz="quarter" idx="10"/>
          </p:nvPr>
        </p:nvSpPr>
        <p:spPr/>
        <p:txBody>
          <a:bodyPr/>
          <a:lstStyle/>
          <a:p>
            <a:fld id="{3E59A7B6-FBE7-C94A-849D-DB56104C7F4B}" type="slidenum">
              <a:rPr lang="en-US" smtClean="0"/>
              <a:pPr/>
              <a:t>‹#›</a:t>
            </a:fld>
            <a:endParaRPr lang="en-US" dirty="0"/>
          </a:p>
        </p:txBody>
      </p:sp>
    </p:spTree>
    <p:extLst>
      <p:ext uri="{BB962C8B-B14F-4D97-AF65-F5344CB8AC3E}">
        <p14:creationId xmlns:p14="http://schemas.microsoft.com/office/powerpoint/2010/main" val="169916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7.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6703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D5431B1E-8998-0146-AF70-B53ABD36F462}"/>
              </a:ext>
            </a:extLst>
          </p:cNvPr>
          <p:cNvSpPr/>
          <p:nvPr userDrawn="1"/>
        </p:nvSpPr>
        <p:spPr>
          <a:xfrm>
            <a:off x="0" y="5758249"/>
            <a:ext cx="12192000" cy="1099751"/>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275C1D0-9CBE-A14B-AD80-9C3A28792A65}"/>
              </a:ext>
            </a:extLst>
          </p:cNvPr>
          <p:cNvPicPr>
            <a:picLocks noChangeAspect="1"/>
          </p:cNvPicPr>
          <p:nvPr userDrawn="1"/>
        </p:nvPicPr>
        <p:blipFill>
          <a:blip r:embed="rId17"/>
          <a:stretch>
            <a:fillRect/>
          </a:stretch>
        </p:blipFill>
        <p:spPr>
          <a:xfrm>
            <a:off x="677562" y="5919726"/>
            <a:ext cx="692363" cy="776797"/>
          </a:xfrm>
          <a:prstGeom prst="rect">
            <a:avLst/>
          </a:prstGeom>
        </p:spPr>
      </p:pic>
      <p:pic>
        <p:nvPicPr>
          <p:cNvPr id="7" name="Picture 6">
            <a:extLst>
              <a:ext uri="{FF2B5EF4-FFF2-40B4-BE49-F238E27FC236}">
                <a16:creationId xmlns:a16="http://schemas.microsoft.com/office/drawing/2014/main" id="{CDB5CD0F-05F3-9546-9794-2EB0ED4538B1}"/>
              </a:ext>
            </a:extLst>
          </p:cNvPr>
          <p:cNvPicPr>
            <a:picLocks noChangeAspect="1"/>
          </p:cNvPicPr>
          <p:nvPr userDrawn="1"/>
        </p:nvPicPr>
        <p:blipFill>
          <a:blip r:embed="rId18"/>
          <a:stretch>
            <a:fillRect/>
          </a:stretch>
        </p:blipFill>
        <p:spPr>
          <a:xfrm>
            <a:off x="1516316" y="6228234"/>
            <a:ext cx="2984393" cy="309918"/>
          </a:xfrm>
          <a:prstGeom prst="rect">
            <a:avLst/>
          </a:prstGeom>
        </p:spPr>
      </p:pic>
      <p:sp>
        <p:nvSpPr>
          <p:cNvPr id="4" name="Slide Number Placeholder 3">
            <a:extLst>
              <a:ext uri="{FF2B5EF4-FFF2-40B4-BE49-F238E27FC236}">
                <a16:creationId xmlns:a16="http://schemas.microsoft.com/office/drawing/2014/main" id="{3994E109-5122-D242-9985-F4B31E0EDC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3E59A7B6-FBE7-C94A-849D-DB56104C7F4B}" type="slidenum">
              <a:rPr lang="en-US" smtClean="0"/>
              <a:pPr/>
              <a:t>‹#›</a:t>
            </a:fld>
            <a:endParaRPr lang="en-US" dirty="0"/>
          </a:p>
        </p:txBody>
      </p:sp>
    </p:spTree>
    <p:extLst>
      <p:ext uri="{BB962C8B-B14F-4D97-AF65-F5344CB8AC3E}">
        <p14:creationId xmlns:p14="http://schemas.microsoft.com/office/powerpoint/2010/main" val="4099463920"/>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5" r:id="rId15"/>
  </p:sldLayoutIdLst>
  <p:hf hdr="0" dt="0"/>
  <p:txStyles>
    <p:titleStyle>
      <a:lvl1pPr algn="l" defTabSz="914400" rtl="0" eaLnBrk="1" latinLnBrk="0" hangingPunct="1">
        <a:lnSpc>
          <a:spcPct val="90000"/>
        </a:lnSpc>
        <a:spcBef>
          <a:spcPct val="0"/>
        </a:spcBef>
        <a:buNone/>
        <a:defRPr sz="40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000"/>
              <a:buFont typeface="Tahoma"/>
              <a:buNone/>
              <a:defRPr sz="4000" b="1" i="0" u="none" strike="noStrike" cap="none">
                <a:solidFill>
                  <a:schemeClr val="dk2"/>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838200" y="1825625"/>
            <a:ext cx="10515600" cy="36703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1"/>
          <p:cNvSpPr/>
          <p:nvPr/>
        </p:nvSpPr>
        <p:spPr>
          <a:xfrm>
            <a:off x="0" y="5758249"/>
            <a:ext cx="12192000" cy="1099751"/>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 name="Google Shape;13;p31"/>
          <p:cNvPicPr preferRelativeResize="0"/>
          <p:nvPr/>
        </p:nvPicPr>
        <p:blipFill rotWithShape="1">
          <a:blip r:embed="rId14">
            <a:alphaModFix/>
          </a:blip>
          <a:srcRect/>
          <a:stretch/>
        </p:blipFill>
        <p:spPr>
          <a:xfrm>
            <a:off x="677562" y="5919726"/>
            <a:ext cx="692363" cy="776797"/>
          </a:xfrm>
          <a:prstGeom prst="rect">
            <a:avLst/>
          </a:prstGeom>
          <a:noFill/>
          <a:ln>
            <a:noFill/>
          </a:ln>
        </p:spPr>
      </p:pic>
      <p:pic>
        <p:nvPicPr>
          <p:cNvPr id="14" name="Google Shape;14;p31"/>
          <p:cNvPicPr preferRelativeResize="0"/>
          <p:nvPr/>
        </p:nvPicPr>
        <p:blipFill rotWithShape="1">
          <a:blip r:embed="rId15">
            <a:alphaModFix/>
          </a:blip>
          <a:srcRect/>
          <a:stretch/>
        </p:blipFill>
        <p:spPr>
          <a:xfrm>
            <a:off x="1516316" y="6228234"/>
            <a:ext cx="2984393" cy="309918"/>
          </a:xfrm>
          <a:prstGeom prst="rect">
            <a:avLst/>
          </a:prstGeom>
          <a:noFill/>
          <a:ln>
            <a:noFill/>
          </a:ln>
        </p:spPr>
      </p:pic>
      <p:sp>
        <p:nvSpPr>
          <p:cNvPr id="15" name="Google Shape;1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74495626"/>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33.jpeg"/><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jpeg"/><Relationship Id="rId7" Type="http://schemas.openxmlformats.org/officeDocument/2006/relationships/image" Target="../media/image360.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1.png"/><Relationship Id="rId10" Type="http://schemas.openxmlformats.org/officeDocument/2006/relationships/image" Target="../media/image40.jpg"/><Relationship Id="rId4" Type="http://schemas.openxmlformats.org/officeDocument/2006/relationships/image" Target="../media/image39.jpe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41.png"/><Relationship Id="rId7" Type="http://schemas.openxmlformats.org/officeDocument/2006/relationships/image" Target="../media/image131.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00.png"/><Relationship Id="rId5" Type="http://schemas.openxmlformats.org/officeDocument/2006/relationships/image" Target="../media/image120.png"/><Relationship Id="rId10" Type="http://schemas.openxmlformats.org/officeDocument/2006/relationships/image" Target="../media/image29.png"/><Relationship Id="rId4" Type="http://schemas.openxmlformats.org/officeDocument/2006/relationships/image" Target="../media/image110.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44.jpg"/><Relationship Id="rId4" Type="http://schemas.openxmlformats.org/officeDocument/2006/relationships/image" Target="../media/image43.svg"/></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300.png"/><Relationship Id="rId4" Type="http://schemas.openxmlformats.org/officeDocument/2006/relationships/image" Target="../media/image47.sv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9.png"/><Relationship Id="rId7" Type="http://schemas.openxmlformats.org/officeDocument/2006/relationships/image" Target="../media/image350.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340.png"/><Relationship Id="rId5" Type="http://schemas.openxmlformats.org/officeDocument/2006/relationships/image" Target="../media/image330.png"/><Relationship Id="rId4"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sv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sv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61.svg"/><Relationship Id="rId9" Type="http://schemas.openxmlformats.org/officeDocument/2006/relationships/image" Target="../media/image840.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image" Target="../media/image840.png"/><Relationship Id="rId4" Type="http://schemas.openxmlformats.org/officeDocument/2006/relationships/image" Target="../media/image68.sv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svg"/></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sv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640EFC-193A-C748-BB98-CE5BECD97175}"/>
              </a:ext>
            </a:extLst>
          </p:cNvPr>
          <p:cNvSpPr>
            <a:spLocks noGrp="1"/>
          </p:cNvSpPr>
          <p:nvPr>
            <p:ph type="ctrTitle"/>
          </p:nvPr>
        </p:nvSpPr>
        <p:spPr>
          <a:xfrm>
            <a:off x="481516" y="171336"/>
            <a:ext cx="11228969" cy="1466291"/>
          </a:xfrm>
        </p:spPr>
        <p:txBody>
          <a:bodyPr>
            <a:noAutofit/>
          </a:bodyPr>
          <a:lstStyle/>
          <a:p>
            <a:r>
              <a:rPr lang="en-US" sz="4500" dirty="0"/>
              <a:t>Band filling and relaxation effects in the transient dielectric function of Ge</a:t>
            </a:r>
            <a:endParaRPr lang="en-US" sz="2400" dirty="0"/>
          </a:p>
        </p:txBody>
      </p:sp>
      <p:sp>
        <p:nvSpPr>
          <p:cNvPr id="2" name="Slide Number Placeholder 1">
            <a:extLst>
              <a:ext uri="{FF2B5EF4-FFF2-40B4-BE49-F238E27FC236}">
                <a16:creationId xmlns:a16="http://schemas.microsoft.com/office/drawing/2014/main" id="{BDEF17CE-7CDB-0749-8676-4C1A09080723}"/>
              </a:ext>
            </a:extLst>
          </p:cNvPr>
          <p:cNvSpPr>
            <a:spLocks noGrp="1"/>
          </p:cNvSpPr>
          <p:nvPr>
            <p:ph type="sldNum" sz="quarter" idx="4"/>
          </p:nvPr>
        </p:nvSpPr>
        <p:spPr/>
        <p:txBody>
          <a:bodyPr/>
          <a:lstStyle/>
          <a:p>
            <a:fld id="{3E59A7B6-FBE7-C94A-849D-DB56104C7F4B}" type="slidenum">
              <a:rPr lang="en-US" smtClean="0"/>
              <a:pPr/>
              <a:t>1</a:t>
            </a:fld>
            <a:endParaRPr lang="en-US" dirty="0"/>
          </a:p>
        </p:txBody>
      </p:sp>
      <p:sp>
        <p:nvSpPr>
          <p:cNvPr id="5" name="TextBox 4">
            <a:extLst>
              <a:ext uri="{FF2B5EF4-FFF2-40B4-BE49-F238E27FC236}">
                <a16:creationId xmlns:a16="http://schemas.microsoft.com/office/drawing/2014/main" id="{B81B9304-6F71-0D18-B9C6-9235C8E0563C}"/>
              </a:ext>
            </a:extLst>
          </p:cNvPr>
          <p:cNvSpPr txBox="1"/>
          <p:nvPr/>
        </p:nvSpPr>
        <p:spPr>
          <a:xfrm>
            <a:off x="-1" y="4901904"/>
            <a:ext cx="12192000" cy="646331"/>
          </a:xfrm>
          <a:prstGeom prst="rect">
            <a:avLst/>
          </a:prstGeom>
          <a:solidFill>
            <a:schemeClr val="accent2">
              <a:lumMod val="20000"/>
              <a:lumOff val="80000"/>
            </a:schemeClr>
          </a:solidFill>
        </p:spPr>
        <p:txBody>
          <a:bodyPr wrap="square">
            <a:spAutoFit/>
          </a:bodyPr>
          <a:lstStyle/>
          <a:p>
            <a:pPr marL="285750" indent="-285750">
              <a:buFont typeface="Arial" panose="020B0604020202020204" pitchFamily="34" charset="0"/>
              <a:buChar char="•"/>
            </a:pPr>
            <a:r>
              <a:rPr lang="en-US" dirty="0"/>
              <a:t>AFOSR (Grant No. FA9550-24-1-0061, Lt. Col. </a:t>
            </a:r>
            <a:r>
              <a:rPr lang="en-US" dirty="0" err="1"/>
              <a:t>Wooddy</a:t>
            </a:r>
            <a:r>
              <a:rPr lang="en-US" dirty="0"/>
              <a:t> S. Miller Ph.D.)</a:t>
            </a:r>
          </a:p>
          <a:p>
            <a:pPr marL="285750" indent="-285750">
              <a:buFont typeface="Arial" panose="020B0604020202020204" pitchFamily="34" charset="0"/>
              <a:buChar char="•"/>
            </a:pPr>
            <a:r>
              <a:rPr lang="en-US" dirty="0"/>
              <a:t>AFRL (Grant No. FA9453-23-2-0001)</a:t>
            </a:r>
          </a:p>
        </p:txBody>
      </p:sp>
      <p:sp>
        <p:nvSpPr>
          <p:cNvPr id="9" name="TextBox 8">
            <a:extLst>
              <a:ext uri="{FF2B5EF4-FFF2-40B4-BE49-F238E27FC236}">
                <a16:creationId xmlns:a16="http://schemas.microsoft.com/office/drawing/2014/main" id="{56059970-F881-6B85-333E-DF5DF8DB3BC0}"/>
              </a:ext>
            </a:extLst>
          </p:cNvPr>
          <p:cNvSpPr txBox="1"/>
          <p:nvPr/>
        </p:nvSpPr>
        <p:spPr>
          <a:xfrm>
            <a:off x="1685693" y="1758630"/>
            <a:ext cx="8820615" cy="1200329"/>
          </a:xfrm>
          <a:prstGeom prst="rect">
            <a:avLst/>
          </a:prstGeom>
          <a:noFill/>
        </p:spPr>
        <p:txBody>
          <a:bodyPr wrap="square">
            <a:spAutoFit/>
          </a:bodyPr>
          <a:lstStyle/>
          <a:p>
            <a:pPr algn="ctr"/>
            <a:r>
              <a:rPr lang="en-US" sz="2400" dirty="0">
                <a:solidFill>
                  <a:schemeClr val="bg1"/>
                </a:solidFill>
              </a:rPr>
              <a:t>Stefan Zollner</a:t>
            </a:r>
          </a:p>
          <a:p>
            <a:pPr algn="ctr"/>
            <a:endParaRPr lang="en-US" sz="2400" dirty="0">
              <a:solidFill>
                <a:schemeClr val="bg1"/>
              </a:solidFill>
            </a:endParaRPr>
          </a:p>
          <a:p>
            <a:pPr algn="ctr"/>
            <a:r>
              <a:rPr lang="en-US" sz="2400" dirty="0">
                <a:solidFill>
                  <a:schemeClr val="bg1"/>
                </a:solidFill>
              </a:rPr>
              <a:t>New Mexico State University, Las Cruces, NM 88003	</a:t>
            </a:r>
          </a:p>
        </p:txBody>
      </p:sp>
      <p:sp>
        <p:nvSpPr>
          <p:cNvPr id="3" name="TextBox 2">
            <a:extLst>
              <a:ext uri="{FF2B5EF4-FFF2-40B4-BE49-F238E27FC236}">
                <a16:creationId xmlns:a16="http://schemas.microsoft.com/office/drawing/2014/main" id="{7C3C320F-3F4A-C0AB-AB0B-D6AC43B5045B}"/>
              </a:ext>
            </a:extLst>
          </p:cNvPr>
          <p:cNvSpPr txBox="1"/>
          <p:nvPr/>
        </p:nvSpPr>
        <p:spPr>
          <a:xfrm>
            <a:off x="3623913" y="3039054"/>
            <a:ext cx="4944174" cy="830997"/>
          </a:xfrm>
          <a:prstGeom prst="rect">
            <a:avLst/>
          </a:prstGeom>
          <a:solidFill>
            <a:srgbClr val="FFFF00"/>
          </a:solidFill>
        </p:spPr>
        <p:txBody>
          <a:bodyPr wrap="none" rtlCol="0">
            <a:spAutoFit/>
          </a:bodyPr>
          <a:lstStyle/>
          <a:p>
            <a:pPr algn="ctr"/>
            <a:r>
              <a:rPr lang="en-US" sz="2400" b="1" dirty="0"/>
              <a:t>Ph.D. thesis of Carlos Armenta (2025)</a:t>
            </a:r>
          </a:p>
          <a:p>
            <a:pPr algn="ctr"/>
            <a:r>
              <a:rPr lang="en-US" sz="2400" b="1" dirty="0"/>
              <a:t>To be continued by Beata Hroncova</a:t>
            </a:r>
          </a:p>
        </p:txBody>
      </p:sp>
      <p:sp>
        <p:nvSpPr>
          <p:cNvPr id="6" name="TextBox 5">
            <a:extLst>
              <a:ext uri="{FF2B5EF4-FFF2-40B4-BE49-F238E27FC236}">
                <a16:creationId xmlns:a16="http://schemas.microsoft.com/office/drawing/2014/main" id="{B94A3F62-E634-D256-3FAA-B0E435994FFF}"/>
              </a:ext>
            </a:extLst>
          </p:cNvPr>
          <p:cNvSpPr txBox="1"/>
          <p:nvPr/>
        </p:nvSpPr>
        <p:spPr>
          <a:xfrm>
            <a:off x="7065144" y="6125517"/>
            <a:ext cx="2658100" cy="400110"/>
          </a:xfrm>
          <a:prstGeom prst="rect">
            <a:avLst/>
          </a:prstGeom>
          <a:noFill/>
        </p:spPr>
        <p:txBody>
          <a:bodyPr wrap="none" rtlCol="0">
            <a:spAutoFit/>
          </a:bodyPr>
          <a:lstStyle/>
          <a:p>
            <a:r>
              <a:rPr lang="en-US" sz="2000" dirty="0">
                <a:solidFill>
                  <a:srgbClr val="FFFF00"/>
                </a:solidFill>
                <a:latin typeface="Arial" panose="020B0604020202020204" pitchFamily="34" charset="0"/>
                <a:cs typeface="Arial" panose="020B0604020202020204" pitchFamily="34" charset="0"/>
              </a:rPr>
              <a:t>http://femto.nmsu.edu</a:t>
            </a:r>
          </a:p>
        </p:txBody>
      </p:sp>
      <p:sp>
        <p:nvSpPr>
          <p:cNvPr id="7" name="TextBox 6">
            <a:extLst>
              <a:ext uri="{FF2B5EF4-FFF2-40B4-BE49-F238E27FC236}">
                <a16:creationId xmlns:a16="http://schemas.microsoft.com/office/drawing/2014/main" id="{5BA1FD59-3E95-62AE-202A-FB5A1515FEBA}"/>
              </a:ext>
            </a:extLst>
          </p:cNvPr>
          <p:cNvSpPr txBox="1"/>
          <p:nvPr/>
        </p:nvSpPr>
        <p:spPr>
          <a:xfrm>
            <a:off x="252919" y="3920765"/>
            <a:ext cx="11838562" cy="923330"/>
          </a:xfrm>
          <a:prstGeom prst="rect">
            <a:avLst/>
          </a:prstGeom>
          <a:noFill/>
        </p:spPr>
        <p:txBody>
          <a:bodyPr wrap="square" rtlCol="0">
            <a:spAutoFit/>
          </a:bodyPr>
          <a:lstStyle/>
          <a:p>
            <a:r>
              <a:rPr lang="en-US" dirty="0">
                <a:solidFill>
                  <a:schemeClr val="bg1"/>
                </a:solidFill>
              </a:rPr>
              <a:t>In collaboration with: </a:t>
            </a:r>
          </a:p>
          <a:p>
            <a:r>
              <a:rPr lang="en-US" dirty="0">
                <a:solidFill>
                  <a:schemeClr val="bg1"/>
                </a:solidFill>
              </a:rPr>
              <a:t>Martin Zahradník, Mateusz Rebarz, Carola Emminger, Shirly Espinoza, Saul Vazquez-Miranda, Jakob Andreasson</a:t>
            </a:r>
          </a:p>
          <a:p>
            <a:r>
              <a:rPr lang="en-US" dirty="0">
                <a:solidFill>
                  <a:schemeClr val="bg1"/>
                </a:solidFill>
              </a:rPr>
              <a:t>ELI Beamlines Facility, The Extreme Light Infrastructure ERIC, Za </a:t>
            </a:r>
            <a:r>
              <a:rPr lang="en-US" dirty="0" err="1">
                <a:solidFill>
                  <a:schemeClr val="bg1"/>
                </a:solidFill>
              </a:rPr>
              <a:t>Radnicí</a:t>
            </a:r>
            <a:r>
              <a:rPr lang="en-US" dirty="0">
                <a:solidFill>
                  <a:schemeClr val="bg1"/>
                </a:solidFill>
              </a:rPr>
              <a:t> 835, 25241 </a:t>
            </a:r>
            <a:r>
              <a:rPr lang="en-US" dirty="0" err="1">
                <a:solidFill>
                  <a:schemeClr val="bg1"/>
                </a:solidFill>
              </a:rPr>
              <a:t>Dolní</a:t>
            </a:r>
            <a:r>
              <a:rPr lang="en-US" dirty="0">
                <a:solidFill>
                  <a:schemeClr val="bg1"/>
                </a:solidFill>
              </a:rPr>
              <a:t> </a:t>
            </a:r>
            <a:r>
              <a:rPr lang="en-US" dirty="0" err="1">
                <a:solidFill>
                  <a:schemeClr val="bg1"/>
                </a:solidFill>
              </a:rPr>
              <a:t>Brežany</a:t>
            </a:r>
            <a:r>
              <a:rPr lang="en-US" dirty="0">
                <a:solidFill>
                  <a:schemeClr val="bg1"/>
                </a:solidFill>
              </a:rPr>
              <a:t>, Czech Republic</a:t>
            </a:r>
          </a:p>
        </p:txBody>
      </p:sp>
    </p:spTree>
    <p:extLst>
      <p:ext uri="{BB962C8B-B14F-4D97-AF65-F5344CB8AC3E}">
        <p14:creationId xmlns:p14="http://schemas.microsoft.com/office/powerpoint/2010/main" val="1923135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C0453-1775-3B42-4C08-BA7F787440B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FCDFEF-046E-5613-72EA-C6C847449974}"/>
              </a:ext>
            </a:extLst>
          </p:cNvPr>
          <p:cNvSpPr>
            <a:spLocks noGrp="1"/>
          </p:cNvSpPr>
          <p:nvPr>
            <p:ph type="sldNum" sz="quarter" idx="10"/>
          </p:nvPr>
        </p:nvSpPr>
        <p:spPr/>
        <p:txBody>
          <a:bodyPr/>
          <a:lstStyle/>
          <a:p>
            <a:fld id="{3E59A7B6-FBE7-C94A-849D-DB56104C7F4B}" type="slidenum">
              <a:rPr lang="en-US" smtClean="0"/>
              <a:pPr/>
              <a:t>10</a:t>
            </a:fld>
            <a:endParaRPr lang="en-US" dirty="0"/>
          </a:p>
        </p:txBody>
      </p:sp>
      <p:sp>
        <p:nvSpPr>
          <p:cNvPr id="9" name="Title 3">
            <a:extLst>
              <a:ext uri="{FF2B5EF4-FFF2-40B4-BE49-F238E27FC236}">
                <a16:creationId xmlns:a16="http://schemas.microsoft.com/office/drawing/2014/main" id="{F39DB991-3D96-3274-0477-1FD598FF6919}"/>
              </a:ext>
            </a:extLst>
          </p:cNvPr>
          <p:cNvSpPr txBox="1">
            <a:spLocks/>
          </p:cNvSpPr>
          <p:nvPr/>
        </p:nvSpPr>
        <p:spPr>
          <a:xfrm>
            <a:off x="0" y="0"/>
            <a:ext cx="12191999" cy="6697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3200" dirty="0">
                <a:solidFill>
                  <a:schemeClr val="tx1"/>
                </a:solidFill>
              </a:rPr>
              <a:t>Can </a:t>
            </a:r>
            <a:r>
              <a:rPr lang="en-US" sz="3200" dirty="0" err="1">
                <a:solidFill>
                  <a:schemeClr val="tx1"/>
                </a:solidFill>
              </a:rPr>
              <a:t>k.p</a:t>
            </a:r>
            <a:r>
              <a:rPr lang="en-US" sz="3200" dirty="0">
                <a:solidFill>
                  <a:schemeClr val="tx1"/>
                </a:solidFill>
              </a:rPr>
              <a:t> Theory Predict Absorption for Other Materials?</a:t>
            </a:r>
          </a:p>
        </p:txBody>
      </p:sp>
      <p:pic>
        <p:nvPicPr>
          <p:cNvPr id="5" name="Picture 4">
            <a:extLst>
              <a:ext uri="{FF2B5EF4-FFF2-40B4-BE49-F238E27FC236}">
                <a16:creationId xmlns:a16="http://schemas.microsoft.com/office/drawing/2014/main" id="{A44F28B4-294C-16B9-1336-1B867CF51B08}"/>
              </a:ext>
            </a:extLst>
          </p:cNvPr>
          <p:cNvPicPr>
            <a:picLocks noChangeAspect="1"/>
          </p:cNvPicPr>
          <p:nvPr/>
        </p:nvPicPr>
        <p:blipFill>
          <a:blip r:embed="rId3"/>
          <a:srcRect b="51599"/>
          <a:stretch>
            <a:fillRect/>
          </a:stretch>
        </p:blipFill>
        <p:spPr>
          <a:xfrm>
            <a:off x="89238" y="689224"/>
            <a:ext cx="5218557" cy="5011185"/>
          </a:xfrm>
          <a:prstGeom prst="rect">
            <a:avLst/>
          </a:prstGeom>
        </p:spPr>
      </p:pic>
      <p:sp>
        <p:nvSpPr>
          <p:cNvPr id="6" name="TextBox 5">
            <a:extLst>
              <a:ext uri="{FF2B5EF4-FFF2-40B4-BE49-F238E27FC236}">
                <a16:creationId xmlns:a16="http://schemas.microsoft.com/office/drawing/2014/main" id="{B876B175-0E7F-DCC6-C1C9-91BE16402F85}"/>
              </a:ext>
            </a:extLst>
          </p:cNvPr>
          <p:cNvSpPr txBox="1"/>
          <p:nvPr/>
        </p:nvSpPr>
        <p:spPr>
          <a:xfrm>
            <a:off x="5307795" y="943583"/>
            <a:ext cx="6725320" cy="347787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Experimental data suggests that there should be a </a:t>
            </a:r>
            <a:br>
              <a:rPr lang="en-US" sz="2000" dirty="0">
                <a:latin typeface="Arial" panose="020B0604020202020204" pitchFamily="34" charset="0"/>
                <a:cs typeface="Arial" panose="020B0604020202020204" pitchFamily="34" charset="0"/>
              </a:rPr>
            </a:br>
            <a:r>
              <a:rPr lang="en-US" sz="2000" b="1" u="sng" dirty="0">
                <a:solidFill>
                  <a:srgbClr val="FF0000"/>
                </a:solidFill>
                <a:latin typeface="Arial" panose="020B0604020202020204" pitchFamily="34" charset="0"/>
                <a:cs typeface="Arial" panose="020B0604020202020204" pitchFamily="34" charset="0"/>
              </a:rPr>
              <a:t>universal scaling law</a:t>
            </a:r>
            <a:r>
              <a:rPr lang="en-US" sz="2000" b="1" dirty="0">
                <a:solidFill>
                  <a:srgbClr val="FF000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for the direct gap absorption.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Need low-temperature ellipsometry measurements for </a:t>
            </a:r>
            <a:r>
              <a:rPr lang="en-US" sz="2000" dirty="0" err="1">
                <a:latin typeface="Arial" panose="020B0604020202020204" pitchFamily="34" charset="0"/>
                <a:cs typeface="Arial" panose="020B0604020202020204" pitchFamily="34" charset="0"/>
              </a:rPr>
              <a:t>InAs</a:t>
            </a:r>
            <a:r>
              <a:rPr lang="en-US" sz="2000" dirty="0">
                <a:latin typeface="Arial" panose="020B0604020202020204" pitchFamily="34" charset="0"/>
                <a:cs typeface="Arial" panose="020B0604020202020204" pitchFamily="34" charset="0"/>
              </a:rPr>
              <a:t>, GaSb, GaAs, </a:t>
            </a:r>
            <a:r>
              <a:rPr lang="en-US" sz="2000" dirty="0" err="1">
                <a:latin typeface="Arial" panose="020B0604020202020204" pitchFamily="34" charset="0"/>
                <a:cs typeface="Arial" panose="020B0604020202020204" pitchFamily="34" charset="0"/>
              </a:rPr>
              <a:t>InP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GaP</a:t>
            </a:r>
            <a:r>
              <a:rPr lang="en-US" sz="2000" dirty="0">
                <a:latin typeface="Arial" panose="020B0604020202020204" pitchFamily="34" charset="0"/>
                <a:cs typeface="Arial" panose="020B0604020202020204" pitchFamily="34" charset="0"/>
              </a:rPr>
              <a:t>, etc.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Need to verify with calculations for </a:t>
            </a:r>
            <a:r>
              <a:rPr lang="en-US" sz="2000" b="1" dirty="0">
                <a:solidFill>
                  <a:srgbClr val="FF0000"/>
                </a:solidFill>
                <a:latin typeface="Arial" panose="020B0604020202020204" pitchFamily="34" charset="0"/>
                <a:cs typeface="Arial" panose="020B0604020202020204" pitchFamily="34" charset="0"/>
              </a:rPr>
              <a:t>binary compounds</a:t>
            </a:r>
            <a:r>
              <a:rPr lang="en-US" sz="2000" dirty="0">
                <a:latin typeface="Arial" panose="020B0604020202020204" pitchFamily="34" charset="0"/>
                <a:cs typeface="Arial" panose="020B0604020202020204" pitchFamily="34" charset="0"/>
              </a:rPr>
              <a:t> and </a:t>
            </a:r>
            <a:r>
              <a:rPr lang="en-US" sz="2000" b="1" dirty="0">
                <a:solidFill>
                  <a:srgbClr val="FF0000"/>
                </a:solidFill>
                <a:latin typeface="Arial" panose="020B0604020202020204" pitchFamily="34" charset="0"/>
                <a:cs typeface="Arial" panose="020B0604020202020204" pitchFamily="34" charset="0"/>
              </a:rPr>
              <a:t>semiconductor alloys</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Can this theory be generalized for </a:t>
            </a:r>
            <a:r>
              <a:rPr lang="en-US" sz="2000" b="1" dirty="0">
                <a:solidFill>
                  <a:srgbClr val="FF0000"/>
                </a:solidFill>
                <a:latin typeface="Arial" panose="020B0604020202020204" pitchFamily="34" charset="0"/>
                <a:cs typeface="Arial" panose="020B0604020202020204" pitchFamily="34" charset="0"/>
              </a:rPr>
              <a:t>superlattices</a:t>
            </a:r>
            <a:r>
              <a:rPr lang="en-US" sz="2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Kronig</a:t>
            </a:r>
            <a:r>
              <a:rPr lang="en-US" sz="2000" dirty="0">
                <a:latin typeface="Arial" panose="020B0604020202020204" pitchFamily="34" charset="0"/>
                <a:cs typeface="Arial" panose="020B0604020202020204" pitchFamily="34" charset="0"/>
              </a:rPr>
              <a:t>-Penney model)?</a:t>
            </a:r>
          </a:p>
        </p:txBody>
      </p:sp>
      <p:sp>
        <p:nvSpPr>
          <p:cNvPr id="16" name="TextBox 15">
            <a:extLst>
              <a:ext uri="{FF2B5EF4-FFF2-40B4-BE49-F238E27FC236}">
                <a16:creationId xmlns:a16="http://schemas.microsoft.com/office/drawing/2014/main" id="{B3BF4C7A-AD06-CEF9-D61A-A2D72F52D55E}"/>
              </a:ext>
            </a:extLst>
          </p:cNvPr>
          <p:cNvSpPr txBox="1"/>
          <p:nvPr/>
        </p:nvSpPr>
        <p:spPr>
          <a:xfrm>
            <a:off x="5172229" y="6171684"/>
            <a:ext cx="4809971" cy="369332"/>
          </a:xfrm>
          <a:prstGeom prst="rect">
            <a:avLst/>
          </a:prstGeom>
          <a:noFill/>
        </p:spPr>
        <p:txBody>
          <a:bodyPr wrap="none" rtlCol="0">
            <a:spAutoFit/>
          </a:bodyPr>
          <a:lstStyle/>
          <a:p>
            <a:r>
              <a:rPr lang="en-US" dirty="0">
                <a:solidFill>
                  <a:srgbClr val="FFFF00"/>
                </a:solidFill>
                <a:latin typeface="Arial" panose="020B0604020202020204" pitchFamily="34" charset="0"/>
                <a:cs typeface="Arial" panose="020B0604020202020204" pitchFamily="34" charset="0"/>
              </a:rPr>
              <a:t>Marko Milosavljevic, JAP </a:t>
            </a:r>
            <a:r>
              <a:rPr lang="en-US" b="1" dirty="0">
                <a:solidFill>
                  <a:srgbClr val="FFFF00"/>
                </a:solidFill>
                <a:latin typeface="Arial" panose="020B0604020202020204" pitchFamily="34" charset="0"/>
                <a:cs typeface="Arial" panose="020B0604020202020204" pitchFamily="34" charset="0"/>
              </a:rPr>
              <a:t>138</a:t>
            </a:r>
            <a:r>
              <a:rPr lang="en-US" dirty="0">
                <a:solidFill>
                  <a:srgbClr val="FFFF00"/>
                </a:solidFill>
                <a:latin typeface="Arial" panose="020B0604020202020204" pitchFamily="34" charset="0"/>
                <a:cs typeface="Arial" panose="020B0604020202020204" pitchFamily="34" charset="0"/>
              </a:rPr>
              <a:t>, 093103 (2025)</a:t>
            </a:r>
          </a:p>
        </p:txBody>
      </p:sp>
    </p:spTree>
    <p:extLst>
      <p:ext uri="{BB962C8B-B14F-4D97-AF65-F5344CB8AC3E}">
        <p14:creationId xmlns:p14="http://schemas.microsoft.com/office/powerpoint/2010/main" val="1760103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EB39C-BD35-E07C-5684-62EFF94A10A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97E522-851B-6277-5333-EE6F04CBBC9B}"/>
              </a:ext>
            </a:extLst>
          </p:cNvPr>
          <p:cNvSpPr>
            <a:spLocks noGrp="1"/>
          </p:cNvSpPr>
          <p:nvPr>
            <p:ph type="sldNum" sz="quarter" idx="10"/>
          </p:nvPr>
        </p:nvSpPr>
        <p:spPr/>
        <p:txBody>
          <a:bodyPr/>
          <a:lstStyle/>
          <a:p>
            <a:fld id="{3E59A7B6-FBE7-C94A-849D-DB56104C7F4B}" type="slidenum">
              <a:rPr lang="en-US" smtClean="0"/>
              <a:pPr/>
              <a:t>11</a:t>
            </a:fld>
            <a:endParaRPr lang="en-US" dirty="0"/>
          </a:p>
        </p:txBody>
      </p:sp>
      <p:sp>
        <p:nvSpPr>
          <p:cNvPr id="9" name="Title 3">
            <a:extLst>
              <a:ext uri="{FF2B5EF4-FFF2-40B4-BE49-F238E27FC236}">
                <a16:creationId xmlns:a16="http://schemas.microsoft.com/office/drawing/2014/main" id="{DA416AFB-BB52-BB56-7322-223C0C369BFB}"/>
              </a:ext>
            </a:extLst>
          </p:cNvPr>
          <p:cNvSpPr txBox="1">
            <a:spLocks/>
          </p:cNvSpPr>
          <p:nvPr/>
        </p:nvSpPr>
        <p:spPr>
          <a:xfrm>
            <a:off x="0" y="0"/>
            <a:ext cx="12191999" cy="6697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3600" dirty="0">
                <a:solidFill>
                  <a:schemeClr val="tx1"/>
                </a:solidFill>
              </a:rPr>
              <a:t>Direct Absorption at Higher Energies</a:t>
            </a:r>
          </a:p>
        </p:txBody>
      </p:sp>
      <p:grpSp>
        <p:nvGrpSpPr>
          <p:cNvPr id="12" name="Group 11">
            <a:extLst>
              <a:ext uri="{FF2B5EF4-FFF2-40B4-BE49-F238E27FC236}">
                <a16:creationId xmlns:a16="http://schemas.microsoft.com/office/drawing/2014/main" id="{3254FA22-F565-5513-5D24-344203E894EB}"/>
              </a:ext>
            </a:extLst>
          </p:cNvPr>
          <p:cNvGrpSpPr>
            <a:grpSpLocks noChangeAspect="1"/>
          </p:cNvGrpSpPr>
          <p:nvPr/>
        </p:nvGrpSpPr>
        <p:grpSpPr>
          <a:xfrm>
            <a:off x="5712096" y="611711"/>
            <a:ext cx="6327725" cy="5120495"/>
            <a:chOff x="4797682" y="24493"/>
            <a:chExt cx="4321826" cy="3497290"/>
          </a:xfrm>
        </p:grpSpPr>
        <p:pic>
          <p:nvPicPr>
            <p:cNvPr id="13" name="Grafik 12">
              <a:extLst>
                <a:ext uri="{FF2B5EF4-FFF2-40B4-BE49-F238E27FC236}">
                  <a16:creationId xmlns:a16="http://schemas.microsoft.com/office/drawing/2014/main" id="{442A116A-8116-EA49-7306-AE6A3CE1A1E3}"/>
                </a:ext>
              </a:extLst>
            </p:cNvPr>
            <p:cNvPicPr>
              <a:picLocks noChangeAspect="1"/>
            </p:cNvPicPr>
            <p:nvPr/>
          </p:nvPicPr>
          <p:blipFill rotWithShape="1">
            <a:blip r:embed="rId3">
              <a:extLst>
                <a:ext uri="{28A0092B-C50C-407E-A947-70E740481C1C}">
                  <a14:useLocalDpi xmlns:a14="http://schemas.microsoft.com/office/drawing/2010/main" val="0"/>
                </a:ext>
              </a:extLst>
            </a:blip>
            <a:srcRect l="3284" t="798" r="25077" b="17088"/>
            <a:stretch/>
          </p:blipFill>
          <p:spPr>
            <a:xfrm>
              <a:off x="4797682" y="24493"/>
              <a:ext cx="4321826" cy="3497290"/>
            </a:xfrm>
            <a:prstGeom prst="rect">
              <a:avLst/>
            </a:prstGeom>
          </p:spPr>
        </p:pic>
        <p:cxnSp>
          <p:nvCxnSpPr>
            <p:cNvPr id="14" name="Straight Arrow Connector 13">
              <a:extLst>
                <a:ext uri="{FF2B5EF4-FFF2-40B4-BE49-F238E27FC236}">
                  <a16:creationId xmlns:a16="http://schemas.microsoft.com/office/drawing/2014/main" id="{B04C4AE0-28BF-2445-77DF-8AC3550C82EB}"/>
                </a:ext>
              </a:extLst>
            </p:cNvPr>
            <p:cNvCxnSpPr/>
            <p:nvPr/>
          </p:nvCxnSpPr>
          <p:spPr>
            <a:xfrm flipV="1">
              <a:off x="7040319" y="1649590"/>
              <a:ext cx="0" cy="362881"/>
            </a:xfrm>
            <a:prstGeom prst="straightConnector1">
              <a:avLst/>
            </a:prstGeom>
            <a:noFill/>
            <a:ln w="38100" cap="flat" cmpd="sng" algn="ctr">
              <a:solidFill>
                <a:srgbClr val="C00000"/>
              </a:solidFill>
              <a:prstDash val="solid"/>
              <a:tailEnd type="triangle" w="med" len="med"/>
            </a:ln>
            <a:effectLst/>
          </p:spPr>
        </p:cxnSp>
        <p:cxnSp>
          <p:nvCxnSpPr>
            <p:cNvPr id="15" name="Straight Arrow Connector 14">
              <a:extLst>
                <a:ext uri="{FF2B5EF4-FFF2-40B4-BE49-F238E27FC236}">
                  <a16:creationId xmlns:a16="http://schemas.microsoft.com/office/drawing/2014/main" id="{ACF449C6-CE3D-308E-2DB6-D9CD9EBF3414}"/>
                </a:ext>
              </a:extLst>
            </p:cNvPr>
            <p:cNvCxnSpPr>
              <a:cxnSpLocks/>
            </p:cNvCxnSpPr>
            <p:nvPr/>
          </p:nvCxnSpPr>
          <p:spPr>
            <a:xfrm flipV="1">
              <a:off x="6460546" y="1430913"/>
              <a:ext cx="0" cy="642817"/>
            </a:xfrm>
            <a:prstGeom prst="straightConnector1">
              <a:avLst/>
            </a:prstGeom>
            <a:noFill/>
            <a:ln w="38100" cap="flat" cmpd="sng" algn="ctr">
              <a:solidFill>
                <a:srgbClr val="F6C100"/>
              </a:solidFill>
              <a:prstDash val="solid"/>
              <a:tailEnd type="triangle" w="med" len="med"/>
            </a:ln>
            <a:effectLst/>
          </p:spPr>
        </p:cxnSp>
        <p:cxnSp>
          <p:nvCxnSpPr>
            <p:cNvPr id="16" name="Straight Arrow Connector 15">
              <a:extLst>
                <a:ext uri="{FF2B5EF4-FFF2-40B4-BE49-F238E27FC236}">
                  <a16:creationId xmlns:a16="http://schemas.microsoft.com/office/drawing/2014/main" id="{D24F54ED-7031-8315-C416-2694C3E6B4FA}"/>
                </a:ext>
              </a:extLst>
            </p:cNvPr>
            <p:cNvCxnSpPr>
              <a:cxnSpLocks/>
            </p:cNvCxnSpPr>
            <p:nvPr/>
          </p:nvCxnSpPr>
          <p:spPr>
            <a:xfrm flipV="1">
              <a:off x="5679165" y="1646083"/>
              <a:ext cx="0" cy="704545"/>
            </a:xfrm>
            <a:prstGeom prst="straightConnector1">
              <a:avLst/>
            </a:prstGeom>
            <a:noFill/>
            <a:ln w="38100" cap="flat" cmpd="sng" algn="ctr">
              <a:solidFill>
                <a:srgbClr val="F6C100"/>
              </a:solidFill>
              <a:prstDash val="solid"/>
              <a:tailEnd type="triangle" w="med" len="med"/>
            </a:ln>
            <a:effectLst/>
          </p:spPr>
        </p:cxnSp>
        <p:cxnSp>
          <p:nvCxnSpPr>
            <p:cNvPr id="17" name="Straight Arrow Connector 16">
              <a:extLst>
                <a:ext uri="{FF2B5EF4-FFF2-40B4-BE49-F238E27FC236}">
                  <a16:creationId xmlns:a16="http://schemas.microsoft.com/office/drawing/2014/main" id="{689ABAC2-5230-A2F0-D426-BCDD7BB5E2F5}"/>
                </a:ext>
              </a:extLst>
            </p:cNvPr>
            <p:cNvCxnSpPr>
              <a:cxnSpLocks/>
            </p:cNvCxnSpPr>
            <p:nvPr/>
          </p:nvCxnSpPr>
          <p:spPr>
            <a:xfrm flipV="1">
              <a:off x="7286956" y="1071140"/>
              <a:ext cx="0" cy="1109244"/>
            </a:xfrm>
            <a:prstGeom prst="straightConnector1">
              <a:avLst/>
            </a:prstGeom>
            <a:noFill/>
            <a:ln w="38100" cap="flat" cmpd="sng" algn="ctr">
              <a:solidFill>
                <a:srgbClr val="01C3FF"/>
              </a:solidFill>
              <a:prstDash val="solid"/>
              <a:tailEnd type="triangle" w="med" len="med"/>
            </a:ln>
            <a:effectLst/>
          </p:spPr>
        </p:cxnSp>
        <p:cxnSp>
          <p:nvCxnSpPr>
            <p:cNvPr id="18" name="Straight Arrow Connector 17">
              <a:extLst>
                <a:ext uri="{FF2B5EF4-FFF2-40B4-BE49-F238E27FC236}">
                  <a16:creationId xmlns:a16="http://schemas.microsoft.com/office/drawing/2014/main" id="{C7BAC501-DF61-DC5C-6E09-CC68B41511EB}"/>
                </a:ext>
              </a:extLst>
            </p:cNvPr>
            <p:cNvCxnSpPr>
              <a:cxnSpLocks/>
            </p:cNvCxnSpPr>
            <p:nvPr/>
          </p:nvCxnSpPr>
          <p:spPr>
            <a:xfrm flipV="1">
              <a:off x="8853841" y="1590760"/>
              <a:ext cx="0" cy="1389204"/>
            </a:xfrm>
            <a:prstGeom prst="straightConnector1">
              <a:avLst/>
            </a:prstGeom>
            <a:noFill/>
            <a:ln w="38100" cap="flat" cmpd="sng" algn="ctr">
              <a:solidFill>
                <a:srgbClr val="99FF33"/>
              </a:solidFill>
              <a:prstDash val="solid"/>
              <a:tailEnd type="triangle" w="med" len="med"/>
            </a:ln>
            <a:effectLst/>
          </p:spPr>
        </p:cxnSp>
        <p:cxnSp>
          <p:nvCxnSpPr>
            <p:cNvPr id="19" name="Straight Arrow Connector 18">
              <a:extLst>
                <a:ext uri="{FF2B5EF4-FFF2-40B4-BE49-F238E27FC236}">
                  <a16:creationId xmlns:a16="http://schemas.microsoft.com/office/drawing/2014/main" id="{2F2DDB19-CC17-4C05-5194-725679306A71}"/>
                </a:ext>
              </a:extLst>
            </p:cNvPr>
            <p:cNvCxnSpPr>
              <a:cxnSpLocks/>
            </p:cNvCxnSpPr>
            <p:nvPr/>
          </p:nvCxnSpPr>
          <p:spPr>
            <a:xfrm flipV="1">
              <a:off x="5266998" y="457200"/>
              <a:ext cx="0" cy="1864277"/>
            </a:xfrm>
            <a:prstGeom prst="straightConnector1">
              <a:avLst/>
            </a:prstGeom>
            <a:noFill/>
            <a:ln w="38100" cap="flat" cmpd="sng" algn="ctr">
              <a:solidFill>
                <a:srgbClr val="FF0000"/>
              </a:solidFill>
              <a:prstDash val="solid"/>
              <a:tailEnd type="triangle" w="med" len="med"/>
            </a:ln>
            <a:effectLst/>
          </p:spPr>
        </p:cxnSp>
      </p:grpSp>
      <p:sp>
        <p:nvSpPr>
          <p:cNvPr id="27" name="Rectangle 26">
            <a:extLst>
              <a:ext uri="{FF2B5EF4-FFF2-40B4-BE49-F238E27FC236}">
                <a16:creationId xmlns:a16="http://schemas.microsoft.com/office/drawing/2014/main" id="{A7E37424-E619-88DA-2E5B-5D6C50207CFF}"/>
              </a:ext>
            </a:extLst>
          </p:cNvPr>
          <p:cNvSpPr/>
          <p:nvPr/>
        </p:nvSpPr>
        <p:spPr bwMode="auto">
          <a:xfrm>
            <a:off x="969611" y="1972423"/>
            <a:ext cx="336449" cy="3048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82345"/>
              </a:solidFill>
              <a:effectLst/>
              <a:uLnTx/>
              <a:uFillTx/>
              <a:latin typeface="Arial" charset="0"/>
              <a:ea typeface="ＭＳ Ｐゴシック" charset="-128"/>
              <a:cs typeface="+mn-cs"/>
            </a:endParaRPr>
          </a:p>
        </p:txBody>
      </p:sp>
      <p:grpSp>
        <p:nvGrpSpPr>
          <p:cNvPr id="33" name="Group 32">
            <a:extLst>
              <a:ext uri="{FF2B5EF4-FFF2-40B4-BE49-F238E27FC236}">
                <a16:creationId xmlns:a16="http://schemas.microsoft.com/office/drawing/2014/main" id="{165B2CBA-67C8-263F-71E6-6630D7A34AEB}"/>
              </a:ext>
            </a:extLst>
          </p:cNvPr>
          <p:cNvGrpSpPr/>
          <p:nvPr/>
        </p:nvGrpSpPr>
        <p:grpSpPr>
          <a:xfrm>
            <a:off x="817210" y="2539732"/>
            <a:ext cx="4805845" cy="3117304"/>
            <a:chOff x="817210" y="2539732"/>
            <a:chExt cx="4805845" cy="3117304"/>
          </a:xfrm>
        </p:grpSpPr>
        <p:pic>
          <p:nvPicPr>
            <p:cNvPr id="20" name="Grafik 34">
              <a:extLst>
                <a:ext uri="{FF2B5EF4-FFF2-40B4-BE49-F238E27FC236}">
                  <a16:creationId xmlns:a16="http://schemas.microsoft.com/office/drawing/2014/main" id="{E8DB3FAB-EFDC-53BF-8A7C-4C37307BF198}"/>
                </a:ext>
              </a:extLst>
            </p:cNvPr>
            <p:cNvPicPr>
              <a:picLocks noChangeAspect="1"/>
            </p:cNvPicPr>
            <p:nvPr/>
          </p:nvPicPr>
          <p:blipFill rotWithShape="1">
            <a:blip r:embed="rId4"/>
            <a:srcRect l="3720" t="7397" r="4513" b="5447"/>
            <a:stretch/>
          </p:blipFill>
          <p:spPr>
            <a:xfrm>
              <a:off x="817210" y="2539732"/>
              <a:ext cx="4805845" cy="3117304"/>
            </a:xfrm>
            <a:prstGeom prst="rect">
              <a:avLst/>
            </a:prstGeom>
            <a:solidFill>
              <a:srgbClr val="FFFFFF"/>
            </a:solidFill>
          </p:spPr>
        </p:pic>
        <p:sp>
          <p:nvSpPr>
            <p:cNvPr id="21" name="Rechteck 8">
              <a:extLst>
                <a:ext uri="{FF2B5EF4-FFF2-40B4-BE49-F238E27FC236}">
                  <a16:creationId xmlns:a16="http://schemas.microsoft.com/office/drawing/2014/main" id="{A3D2716A-7F06-5FEE-2032-88329E655594}"/>
                </a:ext>
              </a:extLst>
            </p:cNvPr>
            <p:cNvSpPr/>
            <p:nvPr/>
          </p:nvSpPr>
          <p:spPr>
            <a:xfrm>
              <a:off x="1306060" y="4205244"/>
              <a:ext cx="970384" cy="734746"/>
            </a:xfrm>
            <a:prstGeom prst="rect">
              <a:avLst/>
            </a:prstGeom>
            <a:noFill/>
            <a:ln w="28575" cap="flat" cmpd="sng" algn="ctr">
              <a:solidFill>
                <a:srgbClr val="C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2" name="Rechteck 8">
              <a:extLst>
                <a:ext uri="{FF2B5EF4-FFF2-40B4-BE49-F238E27FC236}">
                  <a16:creationId xmlns:a16="http://schemas.microsoft.com/office/drawing/2014/main" id="{175CE6A7-EDD2-548C-2F99-E64B18A32C72}"/>
                </a:ext>
              </a:extLst>
            </p:cNvPr>
            <p:cNvSpPr/>
            <p:nvPr/>
          </p:nvSpPr>
          <p:spPr>
            <a:xfrm>
              <a:off x="2100624" y="2633203"/>
              <a:ext cx="1128708" cy="525766"/>
            </a:xfrm>
            <a:prstGeom prst="rect">
              <a:avLst/>
            </a:prstGeom>
            <a:noFill/>
            <a:ln w="28575" cap="flat" cmpd="sng" algn="ctr">
              <a:solidFill>
                <a:srgbClr val="F6C1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3" name="Rechteck 8">
              <a:extLst>
                <a:ext uri="{FF2B5EF4-FFF2-40B4-BE49-F238E27FC236}">
                  <a16:creationId xmlns:a16="http://schemas.microsoft.com/office/drawing/2014/main" id="{38F2CF09-D1EF-749A-D221-82D93EFC4A77}"/>
                </a:ext>
              </a:extLst>
            </p:cNvPr>
            <p:cNvSpPr/>
            <p:nvPr/>
          </p:nvSpPr>
          <p:spPr>
            <a:xfrm>
              <a:off x="3127704" y="3085489"/>
              <a:ext cx="342900" cy="335989"/>
            </a:xfrm>
            <a:prstGeom prst="rect">
              <a:avLst/>
            </a:prstGeom>
            <a:noFill/>
            <a:ln w="28575" cap="flat" cmpd="sng" algn="ctr">
              <a:solidFill>
                <a:srgbClr val="01C3FF"/>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4" name="Rechteck 8">
              <a:extLst>
                <a:ext uri="{FF2B5EF4-FFF2-40B4-BE49-F238E27FC236}">
                  <a16:creationId xmlns:a16="http://schemas.microsoft.com/office/drawing/2014/main" id="{FE893637-C02E-4B76-FB70-0588AC6261D4}"/>
                </a:ext>
              </a:extLst>
            </p:cNvPr>
            <p:cNvSpPr/>
            <p:nvPr/>
          </p:nvSpPr>
          <p:spPr>
            <a:xfrm>
              <a:off x="3846685" y="2585574"/>
              <a:ext cx="609684" cy="621024"/>
            </a:xfrm>
            <a:prstGeom prst="rect">
              <a:avLst/>
            </a:prstGeom>
            <a:noFill/>
            <a:ln w="28575" cap="flat" cmpd="sng" algn="ctr">
              <a:solidFill>
                <a:srgbClr val="99FF33"/>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26" name="Straight Connector 25">
              <a:extLst>
                <a:ext uri="{FF2B5EF4-FFF2-40B4-BE49-F238E27FC236}">
                  <a16:creationId xmlns:a16="http://schemas.microsoft.com/office/drawing/2014/main" id="{0721655B-41EF-361B-726F-3A4ADA8B6C3D}"/>
                </a:ext>
              </a:extLst>
            </p:cNvPr>
            <p:cNvCxnSpPr>
              <a:cxnSpLocks/>
            </p:cNvCxnSpPr>
            <p:nvPr/>
          </p:nvCxnSpPr>
          <p:spPr>
            <a:xfrm>
              <a:off x="3634749" y="2777521"/>
              <a:ext cx="108000" cy="0"/>
            </a:xfrm>
            <a:prstGeom prst="line">
              <a:avLst/>
            </a:prstGeom>
            <a:noFill/>
            <a:ln w="12700" cap="flat" cmpd="sng" algn="ctr">
              <a:solidFill>
                <a:srgbClr val="882345"/>
              </a:solidFill>
              <a:prstDash val="solid"/>
            </a:ln>
            <a:effectLst/>
          </p:spPr>
        </p:cxnSp>
        <p:sp>
          <p:nvSpPr>
            <p:cNvPr id="28" name="TextBox 27">
              <a:extLst>
                <a:ext uri="{FF2B5EF4-FFF2-40B4-BE49-F238E27FC236}">
                  <a16:creationId xmlns:a16="http://schemas.microsoft.com/office/drawing/2014/main" id="{76A42E17-5D8B-2FEA-065E-3EE8D9F930D5}"/>
                </a:ext>
              </a:extLst>
            </p:cNvPr>
            <p:cNvSpPr txBox="1"/>
            <p:nvPr/>
          </p:nvSpPr>
          <p:spPr>
            <a:xfrm>
              <a:off x="4698342" y="3940412"/>
              <a:ext cx="412292" cy="307777"/>
            </a:xfrm>
            <a:prstGeom prst="rect">
              <a:avLst/>
            </a:prstGeom>
            <a:noFill/>
          </p:spPr>
          <p:txBody>
            <a:bodyPr wrap="none" rtlCol="0">
              <a:spAutoFit/>
            </a:bodyPr>
            <a:lstStyle/>
            <a:p>
              <a:pPr eaLnBrk="0" fontAlgn="base" hangingPunct="0">
                <a:spcBef>
                  <a:spcPct val="0"/>
                </a:spcBef>
                <a:spcAft>
                  <a:spcPct val="0"/>
                </a:spcAft>
                <a:buClrTx/>
                <a:buFontTx/>
                <a:buNone/>
              </a:pPr>
              <a:r>
                <a:rPr lang="en-US" kern="1200" dirty="0">
                  <a:solidFill>
                    <a:srgbClr val="0D0306"/>
                  </a:solidFill>
                  <a:latin typeface="Arial" charset="0"/>
                  <a:ea typeface="ＭＳ Ｐゴシック" pitchFamily="34" charset="-128"/>
                  <a:cs typeface="+mn-cs"/>
                </a:rPr>
                <a:t>E</a:t>
              </a:r>
              <a:r>
                <a:rPr lang="en-US" kern="1200" baseline="-25000" dirty="0">
                  <a:solidFill>
                    <a:srgbClr val="0D0306"/>
                  </a:solidFill>
                  <a:latin typeface="Arial" charset="0"/>
                  <a:ea typeface="ＭＳ Ｐゴシック" pitchFamily="34" charset="-128"/>
                  <a:cs typeface="+mn-cs"/>
                </a:rPr>
                <a:t>1</a:t>
              </a:r>
              <a:r>
                <a:rPr lang="en-US" kern="1200" dirty="0">
                  <a:solidFill>
                    <a:srgbClr val="0D0306"/>
                  </a:solidFill>
                  <a:latin typeface="Arial" charset="0"/>
                  <a:ea typeface="ＭＳ Ｐゴシック" pitchFamily="34" charset="-128"/>
                  <a:cs typeface="+mn-cs"/>
                </a:rPr>
                <a:t>’</a:t>
              </a:r>
            </a:p>
          </p:txBody>
        </p:sp>
        <p:sp>
          <p:nvSpPr>
            <p:cNvPr id="29" name="Rechteck 8">
              <a:extLst>
                <a:ext uri="{FF2B5EF4-FFF2-40B4-BE49-F238E27FC236}">
                  <a16:creationId xmlns:a16="http://schemas.microsoft.com/office/drawing/2014/main" id="{54D05C2E-0059-6EC1-A384-9C8F450D1429}"/>
                </a:ext>
              </a:extLst>
            </p:cNvPr>
            <p:cNvSpPr/>
            <p:nvPr/>
          </p:nvSpPr>
          <p:spPr>
            <a:xfrm>
              <a:off x="4599646" y="3798421"/>
              <a:ext cx="609684" cy="621024"/>
            </a:xfrm>
            <a:prstGeom prst="rect">
              <a:avLst/>
            </a:prstGeom>
            <a:noFill/>
            <a:ln w="28575" cap="flat" cmpd="sng" algn="ctr">
              <a:solidFill>
                <a:srgbClr val="FF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mn-cs"/>
              </a:endParaRPr>
            </a:p>
          </p:txBody>
        </p:sp>
      </p:grpSp>
      <p:pic>
        <p:nvPicPr>
          <p:cNvPr id="30" name="Grafik 5">
            <a:extLst>
              <a:ext uri="{FF2B5EF4-FFF2-40B4-BE49-F238E27FC236}">
                <a16:creationId xmlns:a16="http://schemas.microsoft.com/office/drawing/2014/main" id="{30EF6699-5F96-7C28-77B1-B488A10028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53"/>
          <a:stretch/>
        </p:blipFill>
        <p:spPr>
          <a:xfrm>
            <a:off x="10524300" y="66226"/>
            <a:ext cx="1598875" cy="1517250"/>
          </a:xfrm>
          <a:prstGeom prst="rect">
            <a:avLst/>
          </a:prstGeom>
        </p:spPr>
      </p:pic>
      <mc:AlternateContent xmlns:mc="http://schemas.openxmlformats.org/markup-compatibility/2006" xmlns:a14="http://schemas.microsoft.com/office/drawing/2010/main">
        <mc:Choice Requires="a14">
          <p:sp>
            <p:nvSpPr>
              <p:cNvPr id="31" name="Textfeld 10">
                <a:extLst>
                  <a:ext uri="{FF2B5EF4-FFF2-40B4-BE49-F238E27FC236}">
                    <a16:creationId xmlns:a16="http://schemas.microsoft.com/office/drawing/2014/main" id="{00086FF3-C6F5-B533-3EB2-63BD91B4216A}"/>
                  </a:ext>
                </a:extLst>
              </p:cNvPr>
              <p:cNvSpPr txBox="1"/>
              <p:nvPr/>
            </p:nvSpPr>
            <p:spPr>
              <a:xfrm>
                <a:off x="1549314" y="1732395"/>
                <a:ext cx="3020570" cy="807337"/>
              </a:xfrm>
              <a:prstGeom prst="rect">
                <a:avLst/>
              </a:prstGeom>
              <a:solidFill>
                <a:srgbClr val="FFFFFF">
                  <a:lumMod val="95000"/>
                </a:srgbClr>
              </a:solidFill>
              <a:ln w="19050">
                <a:solidFill>
                  <a:srgbClr val="FF0000"/>
                </a:solidFill>
              </a:ln>
            </p:spPr>
            <p:txBody>
              <a:bodyPr wrap="none" lIns="0" tIns="0" rIns="0" bIns="0" rtlCol="0" anchor="ctr">
                <a:spAutoFit/>
              </a:bodyPr>
              <a:lstStyle/>
              <a:p>
                <a:pPr marL="0" marR="0" lvl="0" indent="0" defTabSz="91440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ctrlPr>
                        </m:sSubPr>
                        <m:e>
                          <m:r>
                            <a:rPr kumimoji="0" lang="de-AT"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t>𝐷</m:t>
                          </m:r>
                        </m:e>
                        <m:sub>
                          <m:r>
                            <a:rPr kumimoji="0" lang="de-AT"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t>𝑗</m:t>
                          </m:r>
                        </m:sub>
                      </m:sSub>
                      <m:d>
                        <m:dPr>
                          <m:ctrlPr>
                            <a:rPr kumimoji="0" lang="en-US"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ctrlPr>
                        </m:dPr>
                        <m:e>
                          <m:sSub>
                            <m:sSubPr>
                              <m:ctrlPr>
                                <a:rPr kumimoji="0" lang="en-US"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ctrlPr>
                            </m:sSubPr>
                            <m:e>
                              <m:r>
                                <a:rPr kumimoji="0" lang="de-AT"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t>𝐸</m:t>
                              </m:r>
                            </m:e>
                            <m:sub>
                              <m:r>
                                <a:rPr kumimoji="0" lang="de-AT"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t>𝐶𝑉</m:t>
                              </m:r>
                            </m:sub>
                          </m:sSub>
                        </m:e>
                      </m:d>
                      <m:r>
                        <a:rPr kumimoji="0" lang="de-AT"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t>=</m:t>
                      </m:r>
                      <m:f>
                        <m:fPr>
                          <m:ctrlPr>
                            <a:rPr kumimoji="0" lang="de-AT"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ctrlPr>
                        </m:fPr>
                        <m:num>
                          <m:r>
                            <a:rPr kumimoji="0" lang="de-AT"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t>1</m:t>
                          </m:r>
                        </m:num>
                        <m:den>
                          <m:r>
                            <a:rPr kumimoji="0" lang="de-AT"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t>4</m:t>
                          </m:r>
                          <m:sSup>
                            <m:sSupPr>
                              <m:ctrlPr>
                                <a:rPr kumimoji="0" lang="de-AT"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ctrlPr>
                            </m:sSupPr>
                            <m:e>
                              <m:r>
                                <a:rPr kumimoji="0" lang="de-AT" sz="2000" b="0" i="1" u="none" strike="noStrike" kern="1200" cap="none" spc="0" normalizeH="0" baseline="0" noProof="0" smtClean="0">
                                  <a:ln>
                                    <a:noFill/>
                                  </a:ln>
                                  <a:solidFill>
                                    <a:srgbClr val="882345"/>
                                  </a:solidFill>
                                  <a:effectLst/>
                                  <a:uLnTx/>
                                  <a:uFillTx/>
                                  <a:latin typeface="Cambria Math" panose="02040503050406030204" pitchFamily="18" charset="0"/>
                                  <a:ea typeface="Cambria Math" panose="02040503050406030204" pitchFamily="18" charset="0"/>
                                  <a:cs typeface="+mn-cs"/>
                                </a:rPr>
                                <m:t>𝜋</m:t>
                              </m:r>
                            </m:e>
                            <m:sup>
                              <m:r>
                                <a:rPr kumimoji="0" lang="de-AT"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t>3</m:t>
                              </m:r>
                            </m:sup>
                          </m:sSup>
                        </m:den>
                      </m:f>
                      <m:nary>
                        <m:naryPr>
                          <m:limLoc m:val="undOvr"/>
                          <m:subHide m:val="on"/>
                          <m:supHide m:val="on"/>
                          <m:ctrlPr>
                            <a:rPr kumimoji="0" lang="de-AT"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ctrlPr>
                        </m:naryPr>
                        <m:sub/>
                        <m:sup/>
                        <m:e>
                          <m:f>
                            <m:fPr>
                              <m:ctrlPr>
                                <a:rPr kumimoji="0" lang="de-AT"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ctrlPr>
                            </m:fPr>
                            <m:num>
                              <m:r>
                                <a:rPr kumimoji="0" lang="de-AT"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t>𝑑</m:t>
                              </m:r>
                              <m:sSub>
                                <m:sSubPr>
                                  <m:ctrlPr>
                                    <a:rPr kumimoji="0" lang="de-AT"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ctrlPr>
                                </m:sSubPr>
                                <m:e>
                                  <m:r>
                                    <a:rPr kumimoji="0" lang="de-AT"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t>𝑆</m:t>
                                  </m:r>
                                </m:e>
                                <m:sub>
                                  <m:r>
                                    <a:rPr kumimoji="0" lang="de-AT"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t>𝑘</m:t>
                                  </m:r>
                                </m:sub>
                              </m:sSub>
                            </m:num>
                            <m:den>
                              <m:d>
                                <m:dPr>
                                  <m:begChr m:val="|"/>
                                  <m:endChr m:val="|"/>
                                  <m:ctrlPr>
                                    <a:rPr kumimoji="0" lang="de-AT"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ctrlPr>
                                </m:dPr>
                                <m:e>
                                  <m:sSub>
                                    <m:sSubPr>
                                      <m:ctrlPr>
                                        <a:rPr kumimoji="0" lang="de-AT"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ctrlPr>
                                    </m:sSubPr>
                                    <m:e>
                                      <m:r>
                                        <a:rPr kumimoji="0" lang="de-AT" sz="2000" b="0" i="1" u="none" strike="noStrike" kern="1200" cap="none" spc="0" normalizeH="0" baseline="0" noProof="0" smtClean="0">
                                          <a:ln>
                                            <a:noFill/>
                                          </a:ln>
                                          <a:solidFill>
                                            <a:srgbClr val="882345"/>
                                          </a:solidFill>
                                          <a:effectLst/>
                                          <a:uLnTx/>
                                          <a:uFillTx/>
                                          <a:latin typeface="Cambria Math" panose="02040503050406030204" pitchFamily="18" charset="0"/>
                                          <a:ea typeface="Cambria Math" panose="02040503050406030204" pitchFamily="18" charset="0"/>
                                          <a:cs typeface="+mn-cs"/>
                                        </a:rPr>
                                        <m:t>𝛻</m:t>
                                      </m:r>
                                    </m:e>
                                    <m:sub>
                                      <m:r>
                                        <a:rPr kumimoji="0" lang="de-AT"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t>𝑘</m:t>
                                      </m:r>
                                    </m:sub>
                                  </m:sSub>
                                  <m:d>
                                    <m:dPr>
                                      <m:ctrlPr>
                                        <a:rPr kumimoji="0" lang="en-US"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ctrlPr>
                                    </m:dPr>
                                    <m:e>
                                      <m:sSub>
                                        <m:sSubPr>
                                          <m:ctrlPr>
                                            <a:rPr kumimoji="0" lang="en-US"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ctrlPr>
                                        </m:sSubPr>
                                        <m:e>
                                          <m:r>
                                            <a:rPr kumimoji="0" lang="de-AT"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t>𝐸</m:t>
                                          </m:r>
                                        </m:e>
                                        <m:sub>
                                          <m:r>
                                            <a:rPr kumimoji="0" lang="de-AT" sz="2000" b="0" i="1" u="none" strike="noStrike" kern="1200" cap="none" spc="0" normalizeH="0" baseline="0" noProof="0" smtClean="0">
                                              <a:ln>
                                                <a:noFill/>
                                              </a:ln>
                                              <a:solidFill>
                                                <a:srgbClr val="882345"/>
                                              </a:solidFill>
                                              <a:effectLst/>
                                              <a:uLnTx/>
                                              <a:uFillTx/>
                                              <a:latin typeface="Cambria Math" panose="02040503050406030204" pitchFamily="18" charset="0"/>
                                              <a:cs typeface="+mn-cs"/>
                                            </a:rPr>
                                            <m:t>𝐶𝑉</m:t>
                                          </m:r>
                                        </m:sub>
                                      </m:sSub>
                                    </m:e>
                                  </m:d>
                                </m:e>
                              </m:d>
                            </m:den>
                          </m:f>
                        </m:e>
                      </m:nary>
                    </m:oMath>
                  </m:oMathPara>
                </a14:m>
                <a:endParaRPr kumimoji="0" lang="en-US" sz="2000" b="0" i="0" u="none" strike="noStrike" kern="1200" cap="none" spc="0" normalizeH="0" baseline="0" noProof="0" dirty="0">
                  <a:ln>
                    <a:noFill/>
                  </a:ln>
                  <a:solidFill>
                    <a:srgbClr val="882345"/>
                  </a:solidFill>
                  <a:effectLst/>
                  <a:uLnTx/>
                  <a:uFillTx/>
                  <a:latin typeface="Arial" charset="0"/>
                  <a:ea typeface="ＭＳ Ｐゴシック" pitchFamily="34" charset="-128"/>
                  <a:cs typeface="+mn-cs"/>
                </a:endParaRPr>
              </a:p>
            </p:txBody>
          </p:sp>
        </mc:Choice>
        <mc:Fallback xmlns="">
          <p:sp>
            <p:nvSpPr>
              <p:cNvPr id="31" name="Textfeld 10">
                <a:extLst>
                  <a:ext uri="{FF2B5EF4-FFF2-40B4-BE49-F238E27FC236}">
                    <a16:creationId xmlns:a16="http://schemas.microsoft.com/office/drawing/2014/main" id="{00086FF3-C6F5-B533-3EB2-63BD91B4216A}"/>
                  </a:ext>
                </a:extLst>
              </p:cNvPr>
              <p:cNvSpPr txBox="1">
                <a:spLocks noRot="1" noChangeAspect="1" noMove="1" noResize="1" noEditPoints="1" noAdjustHandles="1" noChangeArrowheads="1" noChangeShapeType="1" noTextEdit="1"/>
              </p:cNvSpPr>
              <p:nvPr/>
            </p:nvSpPr>
            <p:spPr>
              <a:xfrm>
                <a:off x="1549314" y="1732395"/>
                <a:ext cx="3020570" cy="807337"/>
              </a:xfrm>
              <a:prstGeom prst="rect">
                <a:avLst/>
              </a:prstGeom>
              <a:blipFill>
                <a:blip r:embed="rId6"/>
                <a:stretch>
                  <a:fillRect/>
                </a:stretch>
              </a:blipFill>
              <a:ln w="19050">
                <a:solidFill>
                  <a:srgbClr val="FF0000"/>
                </a:solidFill>
              </a:ln>
            </p:spPr>
            <p:txBody>
              <a:bodyPr/>
              <a:lstStyle/>
              <a:p>
                <a:r>
                  <a:rPr lang="en-US">
                    <a:noFill/>
                  </a:rPr>
                  <a:t> </a:t>
                </a:r>
              </a:p>
            </p:txBody>
          </p:sp>
        </mc:Fallback>
      </mc:AlternateContent>
      <p:sp>
        <p:nvSpPr>
          <p:cNvPr id="32" name="Content Placeholder 2">
            <a:extLst>
              <a:ext uri="{FF2B5EF4-FFF2-40B4-BE49-F238E27FC236}">
                <a16:creationId xmlns:a16="http://schemas.microsoft.com/office/drawing/2014/main" id="{B847CD8A-FE3B-D181-CB5E-9DE8349D7A9D}"/>
              </a:ext>
            </a:extLst>
          </p:cNvPr>
          <p:cNvSpPr txBox="1">
            <a:spLocks/>
          </p:cNvSpPr>
          <p:nvPr/>
        </p:nvSpPr>
        <p:spPr bwMode="auto">
          <a:xfrm>
            <a:off x="231898" y="688779"/>
            <a:ext cx="5391157" cy="10042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800" i="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1800">
                <a:solidFill>
                  <a:schemeClr val="tx1"/>
                </a:solidFill>
                <a:latin typeface="+mn-lt"/>
                <a:ea typeface="+mn-ea"/>
              </a:defRPr>
            </a:lvl4pPr>
            <a:lvl5pPr marL="2057400" indent="-228600" algn="l" rtl="0" eaLnBrk="0" fontAlgn="base" hangingPunct="0">
              <a:spcBef>
                <a:spcPct val="20000"/>
              </a:spcBef>
              <a:spcAft>
                <a:spcPct val="0"/>
              </a:spcAft>
              <a:buChar char="»"/>
              <a:defRPr sz="18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228600" marR="0" lvl="0" indent="-228600" algn="l" defTabSz="914400" rtl="0" eaLnBrk="0" fontAlgn="base" latinLnBrk="0" hangingPunct="0">
              <a:lnSpc>
                <a:spcPct val="100000"/>
              </a:lnSpc>
              <a:spcBef>
                <a:spcPts val="0"/>
              </a:spcBef>
              <a:spcAft>
                <a:spcPts val="0"/>
              </a:spcAft>
              <a:buClrTx/>
              <a:buSzTx/>
              <a:buFontTx/>
              <a:buChar char="•"/>
              <a:tabLst/>
              <a:defRPr/>
            </a:pPr>
            <a:r>
              <a:rPr kumimoji="0" lang="de-DE" sz="2000" b="0" i="0" u="none" strike="noStrike" kern="0" cap="none" spc="0" normalizeH="0" baseline="0" noProof="0" dirty="0" err="1">
                <a:ln>
                  <a:noFill/>
                </a:ln>
                <a:effectLst/>
                <a:uLnTx/>
                <a:uFillTx/>
                <a:latin typeface="Arial"/>
                <a:ea typeface="ＭＳ Ｐゴシック"/>
                <a:cs typeface="+mn-cs"/>
              </a:rPr>
              <a:t>Structures</a:t>
            </a:r>
            <a:r>
              <a:rPr kumimoji="0" lang="de-DE" sz="2000" b="0" i="0" u="none" strike="noStrike" kern="0" cap="none" spc="0" normalizeH="0" baseline="0" noProof="0" dirty="0">
                <a:ln>
                  <a:noFill/>
                </a:ln>
                <a:effectLst/>
                <a:uLnTx/>
                <a:uFillTx/>
                <a:latin typeface="Arial"/>
                <a:ea typeface="ＭＳ Ｐゴシック"/>
                <a:cs typeface="+mn-cs"/>
              </a:rPr>
              <a:t> in </a:t>
            </a:r>
            <a:r>
              <a:rPr kumimoji="0" lang="de-DE" sz="2000" b="0" i="0" u="none" strike="noStrike" kern="0" cap="none" spc="0" normalizeH="0" baseline="0" noProof="0" dirty="0">
                <a:ln>
                  <a:noFill/>
                </a:ln>
                <a:effectLst/>
                <a:uLnTx/>
                <a:uFillTx/>
                <a:latin typeface="Symbol" panose="05050102010706020507" pitchFamily="18" charset="2"/>
                <a:ea typeface="ＭＳ Ｐゴシック"/>
              </a:rPr>
              <a:t>e</a:t>
            </a:r>
            <a:r>
              <a:rPr kumimoji="0" lang="de-DE" sz="2000" b="0" i="0" u="none" strike="noStrike" kern="0" cap="none" spc="0" normalizeH="0" baseline="0" noProof="0" dirty="0">
                <a:ln>
                  <a:noFill/>
                </a:ln>
                <a:effectLst/>
                <a:uLnTx/>
                <a:uFillTx/>
                <a:latin typeface="Arial"/>
                <a:ea typeface="ＭＳ Ｐゴシック"/>
                <a:cs typeface="+mn-cs"/>
              </a:rPr>
              <a:t> due </a:t>
            </a:r>
            <a:r>
              <a:rPr kumimoji="0" lang="de-DE" sz="2000" b="0" i="0" u="none" strike="noStrike" kern="0" cap="none" spc="0" normalizeH="0" baseline="0" noProof="0" dirty="0" err="1">
                <a:ln>
                  <a:noFill/>
                </a:ln>
                <a:effectLst/>
                <a:uLnTx/>
                <a:uFillTx/>
                <a:latin typeface="Arial"/>
                <a:ea typeface="ＭＳ Ｐゴシック"/>
                <a:cs typeface="+mn-cs"/>
              </a:rPr>
              <a:t>to</a:t>
            </a:r>
            <a:r>
              <a:rPr kumimoji="0" lang="de-DE" sz="2000" b="0" i="0" u="none" strike="noStrike" kern="0" cap="none" spc="0" normalizeH="0" baseline="0" noProof="0" dirty="0">
                <a:ln>
                  <a:noFill/>
                </a:ln>
                <a:effectLst/>
                <a:uLnTx/>
                <a:uFillTx/>
                <a:latin typeface="Arial"/>
                <a:ea typeface="ＭＳ Ｐゴシック"/>
                <a:cs typeface="+mn-cs"/>
              </a:rPr>
              <a:t> interband </a:t>
            </a:r>
            <a:r>
              <a:rPr kumimoji="0" lang="de-DE" sz="2000" b="0" i="0" u="none" strike="noStrike" kern="0" cap="none" spc="0" normalizeH="0" baseline="0" noProof="0" dirty="0" err="1">
                <a:ln>
                  <a:noFill/>
                </a:ln>
                <a:effectLst/>
                <a:uLnTx/>
                <a:uFillTx/>
                <a:latin typeface="Arial"/>
                <a:ea typeface="ＭＳ Ｐゴシック"/>
                <a:cs typeface="+mn-cs"/>
              </a:rPr>
              <a:t>transitions</a:t>
            </a:r>
            <a:endParaRPr kumimoji="0" lang="de-DE" sz="2000" b="0" i="0" u="none" strike="noStrike" kern="0" cap="none" spc="0" normalizeH="0" baseline="0" noProof="0" dirty="0">
              <a:ln>
                <a:noFill/>
              </a:ln>
              <a:effectLst/>
              <a:uLnTx/>
              <a:uFillTx/>
              <a:latin typeface="Arial"/>
              <a:ea typeface="ＭＳ Ｐゴシック"/>
              <a:cs typeface="+mn-cs"/>
            </a:endParaRPr>
          </a:p>
          <a:p>
            <a:pPr marL="228600" marR="0" lvl="0" indent="-228600" algn="l" defTabSz="914400" rtl="0" eaLnBrk="0" fontAlgn="base" latinLnBrk="0" hangingPunct="0">
              <a:lnSpc>
                <a:spcPct val="100000"/>
              </a:lnSpc>
              <a:spcBef>
                <a:spcPts val="0"/>
              </a:spcBef>
              <a:spcAft>
                <a:spcPts val="0"/>
              </a:spcAft>
              <a:buClrTx/>
              <a:buSzTx/>
              <a:buFontTx/>
              <a:buChar char="•"/>
              <a:tabLst/>
              <a:defRPr/>
            </a:pPr>
            <a:r>
              <a:rPr kumimoji="0" lang="de-DE" sz="2000" b="0" i="0" u="none" strike="noStrike" kern="0" cap="none" spc="0" normalizeH="0" baseline="0" noProof="0" dirty="0">
                <a:ln>
                  <a:noFill/>
                </a:ln>
                <a:effectLst/>
                <a:uLnTx/>
                <a:uFillTx/>
                <a:latin typeface="Arial"/>
                <a:ea typeface="ＭＳ Ｐゴシック"/>
                <a:cs typeface="+mn-cs"/>
              </a:rPr>
              <a:t>Joint </a:t>
            </a:r>
            <a:r>
              <a:rPr kumimoji="0" lang="de-DE" sz="2000" b="0" i="0" u="none" strike="noStrike" kern="0" cap="none" spc="0" normalizeH="0" baseline="0" noProof="0" dirty="0" err="1">
                <a:ln>
                  <a:noFill/>
                </a:ln>
                <a:effectLst/>
                <a:uLnTx/>
                <a:uFillTx/>
                <a:latin typeface="Arial"/>
                <a:ea typeface="ＭＳ Ｐゴシック"/>
                <a:cs typeface="+mn-cs"/>
              </a:rPr>
              <a:t>density</a:t>
            </a:r>
            <a:r>
              <a:rPr kumimoji="0" lang="de-DE" sz="2000" b="0" i="0" u="none" strike="noStrike" kern="0" cap="none" spc="0" normalizeH="0" baseline="0" noProof="0" dirty="0">
                <a:ln>
                  <a:noFill/>
                </a:ln>
                <a:effectLst/>
                <a:uLnTx/>
                <a:uFillTx/>
                <a:latin typeface="Arial"/>
                <a:ea typeface="ＭＳ Ｐゴシック"/>
                <a:cs typeface="+mn-cs"/>
              </a:rPr>
              <a:t> </a:t>
            </a:r>
            <a:r>
              <a:rPr kumimoji="0" lang="de-DE" sz="2000" b="0" i="0" u="none" strike="noStrike" kern="0" cap="none" spc="0" normalizeH="0" baseline="0" noProof="0" dirty="0" err="1">
                <a:ln>
                  <a:noFill/>
                </a:ln>
                <a:effectLst/>
                <a:uLnTx/>
                <a:uFillTx/>
                <a:latin typeface="Arial"/>
                <a:ea typeface="ＭＳ Ｐゴシック"/>
                <a:cs typeface="+mn-cs"/>
              </a:rPr>
              <a:t>of</a:t>
            </a:r>
            <a:r>
              <a:rPr kumimoji="0" lang="de-DE" sz="2000" b="0" i="0" u="none" strike="noStrike" kern="0" cap="none" spc="0" normalizeH="0" baseline="0" noProof="0" dirty="0">
                <a:ln>
                  <a:noFill/>
                </a:ln>
                <a:effectLst/>
                <a:uLnTx/>
                <a:uFillTx/>
                <a:latin typeface="Arial"/>
                <a:ea typeface="ＭＳ Ｐゴシック"/>
                <a:cs typeface="+mn-cs"/>
              </a:rPr>
              <a:t> </a:t>
            </a:r>
            <a:r>
              <a:rPr kumimoji="0" lang="de-DE" sz="2000" b="0" i="0" u="none" strike="noStrike" kern="0" cap="none" spc="0" normalizeH="0" baseline="0" noProof="0" dirty="0" err="1">
                <a:ln>
                  <a:noFill/>
                </a:ln>
                <a:effectLst/>
                <a:uLnTx/>
                <a:uFillTx/>
                <a:latin typeface="Arial"/>
                <a:ea typeface="ＭＳ Ｐゴシック"/>
                <a:cs typeface="+mn-cs"/>
              </a:rPr>
              <a:t>states</a:t>
            </a:r>
            <a:endParaRPr kumimoji="0" lang="de-DE" sz="2000" b="0" i="0" u="none" strike="noStrike" kern="0" cap="none" spc="0" normalizeH="0" baseline="0" noProof="0" dirty="0">
              <a:ln>
                <a:noFill/>
              </a:ln>
              <a:effectLst/>
              <a:uLnTx/>
              <a:uFillTx/>
              <a:latin typeface="Arial"/>
              <a:ea typeface="ＭＳ Ｐゴシック"/>
              <a:cs typeface="+mn-cs"/>
            </a:endParaRPr>
          </a:p>
          <a:p>
            <a:pPr marL="228600" marR="0" lvl="0" indent="-228600" algn="l" defTabSz="914400" rtl="0" eaLnBrk="0" fontAlgn="base" latinLnBrk="0" hangingPunct="0">
              <a:lnSpc>
                <a:spcPct val="100000"/>
              </a:lnSpc>
              <a:spcBef>
                <a:spcPts val="0"/>
              </a:spcBef>
              <a:spcAft>
                <a:spcPts val="0"/>
              </a:spcAft>
              <a:buClrTx/>
              <a:buSzTx/>
              <a:buFontTx/>
              <a:buChar char="•"/>
              <a:tabLst/>
              <a:defRPr/>
            </a:pPr>
            <a:r>
              <a:rPr kumimoji="0" lang="de-DE" sz="2000" b="0" i="0" u="none" strike="noStrike" kern="0" cap="none" spc="0" normalizeH="0" baseline="0" noProof="0" dirty="0">
                <a:ln>
                  <a:noFill/>
                </a:ln>
                <a:effectLst/>
                <a:uLnTx/>
                <a:uFillTx/>
                <a:latin typeface="Arial"/>
                <a:ea typeface="ＭＳ Ｐゴシック"/>
                <a:cs typeface="+mn-cs"/>
              </a:rPr>
              <a:t>Van Hove </a:t>
            </a:r>
            <a:r>
              <a:rPr kumimoji="0" lang="de-DE" sz="2000" b="0" i="0" u="none" strike="noStrike" kern="0" cap="none" spc="0" normalizeH="0" baseline="0" noProof="0" dirty="0" err="1">
                <a:ln>
                  <a:noFill/>
                </a:ln>
                <a:effectLst/>
                <a:uLnTx/>
                <a:uFillTx/>
                <a:latin typeface="Arial"/>
                <a:ea typeface="ＭＳ Ｐゴシック"/>
                <a:cs typeface="+mn-cs"/>
              </a:rPr>
              <a:t>singularities</a:t>
            </a:r>
            <a:endParaRPr kumimoji="0" lang="en-US" sz="2000" b="0" i="0" u="none" strike="noStrike" kern="0" cap="none" spc="0" normalizeH="0" baseline="0" noProof="0" dirty="0">
              <a:ln>
                <a:noFill/>
              </a:ln>
              <a:effectLst/>
              <a:uLnTx/>
              <a:uFillTx/>
              <a:latin typeface="Arial"/>
              <a:ea typeface="ＭＳ Ｐゴシック"/>
              <a:cs typeface="+mn-cs"/>
            </a:endParaRPr>
          </a:p>
        </p:txBody>
      </p:sp>
      <p:sp>
        <p:nvSpPr>
          <p:cNvPr id="34" name="Oval 33">
            <a:extLst>
              <a:ext uri="{FF2B5EF4-FFF2-40B4-BE49-F238E27FC236}">
                <a16:creationId xmlns:a16="http://schemas.microsoft.com/office/drawing/2014/main" id="{76063666-B175-6DCB-73EA-02E5FF51F730}"/>
              </a:ext>
            </a:extLst>
          </p:cNvPr>
          <p:cNvSpPr/>
          <p:nvPr/>
        </p:nvSpPr>
        <p:spPr>
          <a:xfrm>
            <a:off x="6617981" y="2470220"/>
            <a:ext cx="1988661" cy="1624080"/>
          </a:xfrm>
          <a:prstGeom prst="ellipse">
            <a:avLst/>
          </a:prstGeom>
          <a:noFill/>
          <a:ln w="889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8937178-182B-FCFC-631C-702C6B959E63}"/>
              </a:ext>
            </a:extLst>
          </p:cNvPr>
          <p:cNvSpPr txBox="1"/>
          <p:nvPr/>
        </p:nvSpPr>
        <p:spPr>
          <a:xfrm>
            <a:off x="5107021" y="6118167"/>
            <a:ext cx="4951099" cy="369332"/>
          </a:xfrm>
          <a:prstGeom prst="rect">
            <a:avLst/>
          </a:prstGeom>
          <a:noFill/>
        </p:spPr>
        <p:txBody>
          <a:bodyPr wrap="none" rtlCol="0">
            <a:spAutoFit/>
          </a:bodyPr>
          <a:lstStyle/>
          <a:p>
            <a:r>
              <a:rPr lang="en-US" dirty="0">
                <a:solidFill>
                  <a:srgbClr val="FFFF00"/>
                </a:solidFill>
                <a:latin typeface="Arial" panose="020B0604020202020204" pitchFamily="34" charset="0"/>
                <a:cs typeface="Arial" panose="020B0604020202020204" pitchFamily="34" charset="0"/>
              </a:rPr>
              <a:t>Armenta and Zollner, JAP </a:t>
            </a:r>
            <a:r>
              <a:rPr lang="en-US" b="1" dirty="0">
                <a:solidFill>
                  <a:srgbClr val="FFFF00"/>
                </a:solidFill>
                <a:latin typeface="Arial" panose="020B0604020202020204" pitchFamily="34" charset="0"/>
                <a:cs typeface="Arial" panose="020B0604020202020204" pitchFamily="34" charset="0"/>
              </a:rPr>
              <a:t>137</a:t>
            </a:r>
            <a:r>
              <a:rPr lang="en-US" dirty="0">
                <a:solidFill>
                  <a:srgbClr val="FFFF00"/>
                </a:solidFill>
                <a:latin typeface="Arial" panose="020B0604020202020204" pitchFamily="34" charset="0"/>
                <a:cs typeface="Arial" panose="020B0604020202020204" pitchFamily="34" charset="0"/>
              </a:rPr>
              <a:t>, 245701 (2025) </a:t>
            </a:r>
          </a:p>
        </p:txBody>
      </p:sp>
      <p:sp>
        <p:nvSpPr>
          <p:cNvPr id="4" name="TextBox 3">
            <a:extLst>
              <a:ext uri="{FF2B5EF4-FFF2-40B4-BE49-F238E27FC236}">
                <a16:creationId xmlns:a16="http://schemas.microsoft.com/office/drawing/2014/main" id="{C1E7734F-4679-6581-3539-FF8D918F5941}"/>
              </a:ext>
            </a:extLst>
          </p:cNvPr>
          <p:cNvSpPr txBox="1"/>
          <p:nvPr/>
        </p:nvSpPr>
        <p:spPr>
          <a:xfrm>
            <a:off x="10751552" y="3930735"/>
            <a:ext cx="712054" cy="646331"/>
          </a:xfrm>
          <a:prstGeom prst="rect">
            <a:avLst/>
          </a:prstGeom>
          <a:solidFill>
            <a:srgbClr val="FFC000"/>
          </a:solidFill>
        </p:spPr>
        <p:txBody>
          <a:bodyPr wrap="none" rtlCol="0">
            <a:spAutoFit/>
          </a:bodyPr>
          <a:lstStyle/>
          <a:p>
            <a:pPr algn="ctr"/>
            <a:r>
              <a:rPr lang="en-US" sz="3600" b="1" dirty="0"/>
              <a:t>Ge</a:t>
            </a:r>
          </a:p>
        </p:txBody>
      </p:sp>
      <p:sp>
        <p:nvSpPr>
          <p:cNvPr id="5" name="TextBox 4">
            <a:extLst>
              <a:ext uri="{FF2B5EF4-FFF2-40B4-BE49-F238E27FC236}">
                <a16:creationId xmlns:a16="http://schemas.microsoft.com/office/drawing/2014/main" id="{87148FC9-E162-3544-7215-77AEA54B7558}"/>
              </a:ext>
            </a:extLst>
          </p:cNvPr>
          <p:cNvSpPr txBox="1"/>
          <p:nvPr/>
        </p:nvSpPr>
        <p:spPr>
          <a:xfrm>
            <a:off x="2664978" y="4419445"/>
            <a:ext cx="712054" cy="646331"/>
          </a:xfrm>
          <a:prstGeom prst="rect">
            <a:avLst/>
          </a:prstGeom>
          <a:solidFill>
            <a:srgbClr val="FFC000"/>
          </a:solidFill>
        </p:spPr>
        <p:txBody>
          <a:bodyPr wrap="none" rtlCol="0">
            <a:spAutoFit/>
          </a:bodyPr>
          <a:lstStyle/>
          <a:p>
            <a:pPr algn="ctr"/>
            <a:r>
              <a:rPr lang="en-US" sz="3600" b="1" dirty="0"/>
              <a:t>Ge</a:t>
            </a:r>
          </a:p>
        </p:txBody>
      </p:sp>
    </p:spTree>
    <p:extLst>
      <p:ext uri="{BB962C8B-B14F-4D97-AF65-F5344CB8AC3E}">
        <p14:creationId xmlns:p14="http://schemas.microsoft.com/office/powerpoint/2010/main" val="1009144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9F84B-837A-C297-06D2-F6821F7A9C5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9AD4EE-D43E-5EDB-54C5-4CA75260992F}"/>
              </a:ext>
            </a:extLst>
          </p:cNvPr>
          <p:cNvSpPr>
            <a:spLocks noGrp="1"/>
          </p:cNvSpPr>
          <p:nvPr>
            <p:ph type="sldNum" sz="quarter" idx="10"/>
          </p:nvPr>
        </p:nvSpPr>
        <p:spPr/>
        <p:txBody>
          <a:bodyPr/>
          <a:lstStyle/>
          <a:p>
            <a:fld id="{3E59A7B6-FBE7-C94A-849D-DB56104C7F4B}" type="slidenum">
              <a:rPr lang="en-US" smtClean="0"/>
              <a:pPr/>
              <a:t>12</a:t>
            </a:fld>
            <a:endParaRPr lang="en-US" dirty="0"/>
          </a:p>
        </p:txBody>
      </p:sp>
      <p:sp>
        <p:nvSpPr>
          <p:cNvPr id="9" name="Title 3">
            <a:extLst>
              <a:ext uri="{FF2B5EF4-FFF2-40B4-BE49-F238E27FC236}">
                <a16:creationId xmlns:a16="http://schemas.microsoft.com/office/drawing/2014/main" id="{FA311620-537F-AD57-0AE4-96E6388F4C2A}"/>
              </a:ext>
            </a:extLst>
          </p:cNvPr>
          <p:cNvSpPr txBox="1">
            <a:spLocks/>
          </p:cNvSpPr>
          <p:nvPr/>
        </p:nvSpPr>
        <p:spPr>
          <a:xfrm>
            <a:off x="0" y="0"/>
            <a:ext cx="12191999" cy="6697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3600" dirty="0">
                <a:solidFill>
                  <a:schemeClr val="tx1"/>
                </a:solidFill>
              </a:rPr>
              <a:t>Direct Absorption at Higher Energies</a:t>
            </a:r>
          </a:p>
        </p:txBody>
      </p:sp>
      <p:pic>
        <p:nvPicPr>
          <p:cNvPr id="3" name="Graphic 2">
            <a:extLst>
              <a:ext uri="{FF2B5EF4-FFF2-40B4-BE49-F238E27FC236}">
                <a16:creationId xmlns:a16="http://schemas.microsoft.com/office/drawing/2014/main" id="{4ED71F77-0198-4397-DDBF-98EDD54F2369}"/>
              </a:ext>
            </a:extLst>
          </p:cNvPr>
          <p:cNvPicPr>
            <a:picLocks noChangeAspect="1"/>
          </p:cNvPicPr>
          <p:nvPr/>
        </p:nvPicPr>
        <p:blipFill>
          <a:blip r:embed="rId3">
            <a:extLst>
              <a:ext uri="{96DAC541-7B7A-43D3-8B79-37D633B846F1}">
                <asvg:svgBlip xmlns:asvg="http://schemas.microsoft.com/office/drawing/2016/SVG/main" r:embed="rId4"/>
              </a:ext>
            </a:extLst>
          </a:blip>
          <a:srcRect l="3390" t="5066" r="6780" b="705"/>
          <a:stretch>
            <a:fillRect/>
          </a:stretch>
        </p:blipFill>
        <p:spPr>
          <a:xfrm>
            <a:off x="1" y="933856"/>
            <a:ext cx="4846320" cy="4480560"/>
          </a:xfrm>
          <a:prstGeom prst="rect">
            <a:avLst/>
          </a:prstGeom>
        </p:spPr>
      </p:pic>
      <p:pic>
        <p:nvPicPr>
          <p:cNvPr id="4" name="Graphic 3">
            <a:extLst>
              <a:ext uri="{FF2B5EF4-FFF2-40B4-BE49-F238E27FC236}">
                <a16:creationId xmlns:a16="http://schemas.microsoft.com/office/drawing/2014/main" id="{4CF8B97B-80A2-DA1A-97E8-DD3BAAB319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44848" y="739833"/>
            <a:ext cx="3657600" cy="4655127"/>
          </a:xfrm>
          <a:prstGeom prst="rect">
            <a:avLst/>
          </a:prstGeom>
        </p:spPr>
      </p:pic>
      <p:sp>
        <p:nvSpPr>
          <p:cNvPr id="5" name="TextBox 4">
            <a:extLst>
              <a:ext uri="{FF2B5EF4-FFF2-40B4-BE49-F238E27FC236}">
                <a16:creationId xmlns:a16="http://schemas.microsoft.com/office/drawing/2014/main" id="{C7E284C0-A08D-B490-D320-7EA4E1C82E1B}"/>
              </a:ext>
            </a:extLst>
          </p:cNvPr>
          <p:cNvSpPr txBox="1"/>
          <p:nvPr/>
        </p:nvSpPr>
        <p:spPr>
          <a:xfrm>
            <a:off x="8502449" y="1060315"/>
            <a:ext cx="3689552" cy="3477875"/>
          </a:xfrm>
          <a:prstGeom prst="rect">
            <a:avLst/>
          </a:prstGeom>
          <a:noFill/>
        </p:spPr>
        <p:txBody>
          <a:bodyPr wrap="square" rtlCol="0">
            <a:spAutoFit/>
          </a:bodyPr>
          <a:lstStyle/>
          <a:p>
            <a:r>
              <a:rPr lang="en-US" sz="2000" dirty="0" err="1"/>
              <a:t>k.p</a:t>
            </a:r>
            <a:r>
              <a:rPr lang="en-US" sz="2000" dirty="0"/>
              <a:t> theory works very well </a:t>
            </a:r>
            <a:br>
              <a:rPr lang="en-US" sz="2000" dirty="0"/>
            </a:br>
            <a:r>
              <a:rPr lang="en-US" sz="2000" dirty="0"/>
              <a:t>for E</a:t>
            </a:r>
            <a:r>
              <a:rPr lang="en-US" sz="2000" baseline="-25000" dirty="0"/>
              <a:t>1</a:t>
            </a:r>
            <a:r>
              <a:rPr lang="en-US" sz="2000" dirty="0"/>
              <a:t> and E</a:t>
            </a:r>
            <a:r>
              <a:rPr lang="en-US" sz="2000" baseline="-25000" dirty="0"/>
              <a:t>1</a:t>
            </a:r>
            <a:r>
              <a:rPr lang="en-US" sz="2000" dirty="0"/>
              <a:t>+</a:t>
            </a:r>
            <a:r>
              <a:rPr lang="en-US" sz="2000" dirty="0">
                <a:latin typeface="Symbol" panose="05050102010706020507" pitchFamily="18" charset="2"/>
              </a:rPr>
              <a:t>D</a:t>
            </a:r>
            <a:r>
              <a:rPr lang="en-US" sz="2000" baseline="-25000" dirty="0"/>
              <a:t>1</a:t>
            </a:r>
            <a:r>
              <a:rPr lang="en-US" sz="2000" dirty="0"/>
              <a:t> transitions.</a:t>
            </a:r>
          </a:p>
          <a:p>
            <a:endParaRPr lang="en-US" sz="2000" dirty="0"/>
          </a:p>
          <a:p>
            <a:r>
              <a:rPr lang="en-US" sz="2000" dirty="0"/>
              <a:t>Effective masses and dipole matrix element from </a:t>
            </a:r>
            <a:r>
              <a:rPr lang="en-US" sz="2000" dirty="0" err="1"/>
              <a:t>k.p</a:t>
            </a:r>
            <a:r>
              <a:rPr lang="en-US" sz="2000" dirty="0"/>
              <a:t> theory.</a:t>
            </a:r>
          </a:p>
          <a:p>
            <a:endParaRPr lang="en-US" sz="2000" dirty="0"/>
          </a:p>
          <a:p>
            <a:r>
              <a:rPr lang="en-US" sz="2000" b="1" dirty="0"/>
              <a:t>Two-dimensional excitons (Tanguy).</a:t>
            </a:r>
          </a:p>
          <a:p>
            <a:endParaRPr lang="en-US" sz="2000" dirty="0"/>
          </a:p>
          <a:p>
            <a:r>
              <a:rPr lang="en-US" sz="2000" b="1" dirty="0">
                <a:solidFill>
                  <a:srgbClr val="FF0000"/>
                </a:solidFill>
              </a:rPr>
              <a:t>No parameter for amplitude of absorption peaks.  </a:t>
            </a:r>
          </a:p>
        </p:txBody>
      </p:sp>
      <p:sp>
        <p:nvSpPr>
          <p:cNvPr id="6" name="TextBox 5">
            <a:extLst>
              <a:ext uri="{FF2B5EF4-FFF2-40B4-BE49-F238E27FC236}">
                <a16:creationId xmlns:a16="http://schemas.microsoft.com/office/drawing/2014/main" id="{6248A993-7082-70CC-6C9B-484921A1544E}"/>
              </a:ext>
            </a:extLst>
          </p:cNvPr>
          <p:cNvSpPr txBox="1"/>
          <p:nvPr/>
        </p:nvSpPr>
        <p:spPr>
          <a:xfrm>
            <a:off x="5107021" y="6118167"/>
            <a:ext cx="4951099" cy="369332"/>
          </a:xfrm>
          <a:prstGeom prst="rect">
            <a:avLst/>
          </a:prstGeom>
          <a:noFill/>
        </p:spPr>
        <p:txBody>
          <a:bodyPr wrap="none" rtlCol="0">
            <a:spAutoFit/>
          </a:bodyPr>
          <a:lstStyle/>
          <a:p>
            <a:r>
              <a:rPr lang="en-US" dirty="0">
                <a:solidFill>
                  <a:srgbClr val="FFFF00"/>
                </a:solidFill>
                <a:latin typeface="Arial" panose="020B0604020202020204" pitchFamily="34" charset="0"/>
                <a:cs typeface="Arial" panose="020B0604020202020204" pitchFamily="34" charset="0"/>
              </a:rPr>
              <a:t>Armenta and Zollner, JAP </a:t>
            </a:r>
            <a:r>
              <a:rPr lang="en-US" b="1" dirty="0">
                <a:solidFill>
                  <a:srgbClr val="FFFF00"/>
                </a:solidFill>
                <a:latin typeface="Arial" panose="020B0604020202020204" pitchFamily="34" charset="0"/>
                <a:cs typeface="Arial" panose="020B0604020202020204" pitchFamily="34" charset="0"/>
              </a:rPr>
              <a:t>137</a:t>
            </a:r>
            <a:r>
              <a:rPr lang="en-US" dirty="0">
                <a:solidFill>
                  <a:srgbClr val="FFFF00"/>
                </a:solidFill>
                <a:latin typeface="Arial" panose="020B0604020202020204" pitchFamily="34" charset="0"/>
                <a:cs typeface="Arial" panose="020B0604020202020204" pitchFamily="34" charset="0"/>
              </a:rPr>
              <a:t>, 245701 (2025) </a:t>
            </a:r>
          </a:p>
        </p:txBody>
      </p:sp>
      <p:sp>
        <p:nvSpPr>
          <p:cNvPr id="7" name="TextBox 6">
            <a:extLst>
              <a:ext uri="{FF2B5EF4-FFF2-40B4-BE49-F238E27FC236}">
                <a16:creationId xmlns:a16="http://schemas.microsoft.com/office/drawing/2014/main" id="{D4077F87-A192-66A4-A992-FD9D3BA1EE19}"/>
              </a:ext>
            </a:extLst>
          </p:cNvPr>
          <p:cNvSpPr txBox="1"/>
          <p:nvPr/>
        </p:nvSpPr>
        <p:spPr>
          <a:xfrm>
            <a:off x="1899382" y="1984493"/>
            <a:ext cx="712054" cy="646331"/>
          </a:xfrm>
          <a:prstGeom prst="rect">
            <a:avLst/>
          </a:prstGeom>
          <a:solidFill>
            <a:srgbClr val="FFC000"/>
          </a:solidFill>
        </p:spPr>
        <p:txBody>
          <a:bodyPr wrap="none" rtlCol="0">
            <a:spAutoFit/>
          </a:bodyPr>
          <a:lstStyle/>
          <a:p>
            <a:pPr algn="ctr"/>
            <a:r>
              <a:rPr lang="en-US" sz="3600" b="1" dirty="0"/>
              <a:t>Ge</a:t>
            </a:r>
          </a:p>
        </p:txBody>
      </p:sp>
    </p:spTree>
    <p:extLst>
      <p:ext uri="{BB962C8B-B14F-4D97-AF65-F5344CB8AC3E}">
        <p14:creationId xmlns:p14="http://schemas.microsoft.com/office/powerpoint/2010/main" val="1191027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06FDC-4C81-9282-B4FA-A1542F74723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F70FC5-E637-E761-8992-8A814B44ED84}"/>
              </a:ext>
            </a:extLst>
          </p:cNvPr>
          <p:cNvSpPr>
            <a:spLocks noGrp="1"/>
          </p:cNvSpPr>
          <p:nvPr>
            <p:ph type="sldNum" sz="quarter" idx="10"/>
          </p:nvPr>
        </p:nvSpPr>
        <p:spPr/>
        <p:txBody>
          <a:bodyPr/>
          <a:lstStyle/>
          <a:p>
            <a:fld id="{3E59A7B6-FBE7-C94A-849D-DB56104C7F4B}" type="slidenum">
              <a:rPr lang="en-US" smtClean="0"/>
              <a:pPr/>
              <a:t>13</a:t>
            </a:fld>
            <a:endParaRPr lang="en-US" dirty="0"/>
          </a:p>
        </p:txBody>
      </p:sp>
      <p:sp>
        <p:nvSpPr>
          <p:cNvPr id="9" name="Title 3">
            <a:extLst>
              <a:ext uri="{FF2B5EF4-FFF2-40B4-BE49-F238E27FC236}">
                <a16:creationId xmlns:a16="http://schemas.microsoft.com/office/drawing/2014/main" id="{0301E23A-0D4B-B237-BACC-5448FD71BA46}"/>
              </a:ext>
            </a:extLst>
          </p:cNvPr>
          <p:cNvSpPr txBox="1">
            <a:spLocks/>
          </p:cNvSpPr>
          <p:nvPr/>
        </p:nvSpPr>
        <p:spPr>
          <a:xfrm>
            <a:off x="0" y="0"/>
            <a:ext cx="12191999" cy="6697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3600" dirty="0">
                <a:solidFill>
                  <a:schemeClr val="tx1"/>
                </a:solidFill>
              </a:rPr>
              <a:t>Can we connect the two spectral regions?</a:t>
            </a:r>
          </a:p>
        </p:txBody>
      </p:sp>
      <p:pic>
        <p:nvPicPr>
          <p:cNvPr id="3" name="Graphic 2">
            <a:extLst>
              <a:ext uri="{FF2B5EF4-FFF2-40B4-BE49-F238E27FC236}">
                <a16:creationId xmlns:a16="http://schemas.microsoft.com/office/drawing/2014/main" id="{FD3C0FBF-591B-A92D-A8D7-740DFA82BABA}"/>
              </a:ext>
            </a:extLst>
          </p:cNvPr>
          <p:cNvPicPr>
            <a:picLocks noChangeAspect="1"/>
          </p:cNvPicPr>
          <p:nvPr/>
        </p:nvPicPr>
        <p:blipFill>
          <a:blip r:embed="rId3">
            <a:extLst>
              <a:ext uri="{96DAC541-7B7A-43D3-8B79-37D633B846F1}">
                <asvg:svgBlip xmlns:asvg="http://schemas.microsoft.com/office/drawing/2016/SVG/main" r:embed="rId4"/>
              </a:ext>
            </a:extLst>
          </a:blip>
          <a:srcRect l="3390" t="5066" r="6780" b="705"/>
          <a:stretch>
            <a:fillRect/>
          </a:stretch>
        </p:blipFill>
        <p:spPr>
          <a:xfrm>
            <a:off x="7295749" y="1034596"/>
            <a:ext cx="4846320" cy="4480560"/>
          </a:xfrm>
          <a:prstGeom prst="rect">
            <a:avLst/>
          </a:prstGeom>
        </p:spPr>
      </p:pic>
      <p:grpSp>
        <p:nvGrpSpPr>
          <p:cNvPr id="7" name="Group 6">
            <a:extLst>
              <a:ext uri="{FF2B5EF4-FFF2-40B4-BE49-F238E27FC236}">
                <a16:creationId xmlns:a16="http://schemas.microsoft.com/office/drawing/2014/main" id="{999669BC-150E-3EB5-055D-E70183B8BE0D}"/>
              </a:ext>
            </a:extLst>
          </p:cNvPr>
          <p:cNvGrpSpPr>
            <a:grpSpLocks noChangeAspect="1"/>
          </p:cNvGrpSpPr>
          <p:nvPr/>
        </p:nvGrpSpPr>
        <p:grpSpPr>
          <a:xfrm>
            <a:off x="116738" y="669768"/>
            <a:ext cx="3839150" cy="5010268"/>
            <a:chOff x="5770276" y="24881"/>
            <a:chExt cx="3287322" cy="4283870"/>
          </a:xfrm>
        </p:grpSpPr>
        <p:sp>
          <p:nvSpPr>
            <p:cNvPr id="8" name="TextBox 7">
              <a:extLst>
                <a:ext uri="{FF2B5EF4-FFF2-40B4-BE49-F238E27FC236}">
                  <a16:creationId xmlns:a16="http://schemas.microsoft.com/office/drawing/2014/main" id="{515379D0-90F1-FA0F-15A2-1E812B762543}"/>
                </a:ext>
              </a:extLst>
            </p:cNvPr>
            <p:cNvSpPr txBox="1"/>
            <p:nvPr/>
          </p:nvSpPr>
          <p:spPr>
            <a:xfrm rot="16200000">
              <a:off x="5616295" y="2649849"/>
              <a:ext cx="646516" cy="338554"/>
            </a:xfrm>
            <a:prstGeom prst="rect">
              <a:avLst/>
            </a:prstGeom>
            <a:solidFill>
              <a:schemeClr val="bg1"/>
            </a:solidFill>
          </p:spPr>
          <p:txBody>
            <a:bodyPr wrap="square" rtlCol="0" anchor="ctr">
              <a:spAutoFit/>
            </a:bodyPr>
            <a:lstStyle/>
            <a:p>
              <a:pPr algn="ctr"/>
              <a:r>
                <a:rPr lang="el-GR" sz="1600" dirty="0">
                  <a:latin typeface="Arial" panose="020B0604020202020204" pitchFamily="34" charset="0"/>
                  <a:cs typeface="Arial" panose="020B0604020202020204" pitchFamily="34" charset="0"/>
                </a:rPr>
                <a:t>ε</a:t>
              </a:r>
              <a:r>
                <a:rPr lang="de-DE" sz="1600" baseline="-25000" dirty="0">
                  <a:latin typeface="Arial" panose="020B0604020202020204" pitchFamily="34" charset="0"/>
                  <a:cs typeface="Arial" panose="020B0604020202020204" pitchFamily="34" charset="0"/>
                </a:rPr>
                <a:t>1</a:t>
              </a:r>
              <a:endParaRPr lang="en-US" sz="1600" baseline="-25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C17E244-747D-4D7D-C985-08D0ADC09A41}"/>
                </a:ext>
              </a:extLst>
            </p:cNvPr>
            <p:cNvSpPr txBox="1"/>
            <p:nvPr/>
          </p:nvSpPr>
          <p:spPr>
            <a:xfrm rot="16200000">
              <a:off x="5616296" y="818020"/>
              <a:ext cx="646516" cy="338554"/>
            </a:xfrm>
            <a:prstGeom prst="rect">
              <a:avLst/>
            </a:prstGeom>
            <a:solidFill>
              <a:schemeClr val="bg1"/>
            </a:solidFill>
          </p:spPr>
          <p:txBody>
            <a:bodyPr wrap="square" rtlCol="0" anchor="ctr">
              <a:spAutoFit/>
            </a:bodyPr>
            <a:lstStyle/>
            <a:p>
              <a:pPr algn="ctr"/>
              <a:r>
                <a:rPr lang="el-GR" sz="1600" dirty="0">
                  <a:latin typeface="Arial" panose="020B0604020202020204" pitchFamily="34" charset="0"/>
                  <a:cs typeface="Arial" panose="020B0604020202020204" pitchFamily="34" charset="0"/>
                </a:rPr>
                <a:t>ε</a:t>
              </a:r>
              <a:r>
                <a:rPr lang="de-DE" sz="1600" baseline="-25000" dirty="0">
                  <a:latin typeface="Arial" panose="020B0604020202020204" pitchFamily="34" charset="0"/>
                  <a:cs typeface="Arial" panose="020B0604020202020204" pitchFamily="34" charset="0"/>
                </a:rPr>
                <a:t>2</a:t>
              </a:r>
              <a:endParaRPr lang="en-US" sz="1600" baseline="-250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04E59FCC-3927-DB9E-85D5-1D0FCCC061D1}"/>
                </a:ext>
              </a:extLst>
            </p:cNvPr>
            <p:cNvPicPr>
              <a:picLocks noChangeAspect="1"/>
            </p:cNvPicPr>
            <p:nvPr/>
          </p:nvPicPr>
          <p:blipFill rotWithShape="1">
            <a:blip r:embed="rId5">
              <a:extLst>
                <a:ext uri="{28A0092B-C50C-407E-A947-70E740481C1C}">
                  <a14:useLocalDpi xmlns:a14="http://schemas.microsoft.com/office/drawing/2010/main" val="0"/>
                </a:ext>
              </a:extLst>
            </a:blip>
            <a:srcRect l="16996" t="1987" r="7691" b="7112"/>
            <a:stretch/>
          </p:blipFill>
          <p:spPr>
            <a:xfrm>
              <a:off x="6120669" y="24881"/>
              <a:ext cx="2936929" cy="4134818"/>
            </a:xfrm>
            <a:prstGeom prst="rect">
              <a:avLst/>
            </a:prstGeom>
            <a:solidFill>
              <a:schemeClr val="bg1"/>
            </a:solidFill>
          </p:spPr>
        </p:pic>
        <p:pic>
          <p:nvPicPr>
            <p:cNvPr id="12" name="Picture 11">
              <a:extLst>
                <a:ext uri="{FF2B5EF4-FFF2-40B4-BE49-F238E27FC236}">
                  <a16:creationId xmlns:a16="http://schemas.microsoft.com/office/drawing/2014/main" id="{C2A94D43-BA05-A8EC-A305-6B658888D633}"/>
                </a:ext>
              </a:extLst>
            </p:cNvPr>
            <p:cNvPicPr>
              <a:picLocks noChangeAspect="1"/>
            </p:cNvPicPr>
            <p:nvPr/>
          </p:nvPicPr>
          <p:blipFill rotWithShape="1">
            <a:blip r:embed="rId6">
              <a:extLst>
                <a:ext uri="{28A0092B-C50C-407E-A947-70E740481C1C}">
                  <a14:useLocalDpi xmlns:a14="http://schemas.microsoft.com/office/drawing/2010/main" val="0"/>
                </a:ext>
              </a:extLst>
            </a:blip>
            <a:srcRect l="9790" t="95020" r="24116" b="-475"/>
            <a:stretch/>
          </p:blipFill>
          <p:spPr>
            <a:xfrm>
              <a:off x="6309453" y="4095313"/>
              <a:ext cx="2178365" cy="213438"/>
            </a:xfrm>
            <a:prstGeom prst="rect">
              <a:avLst/>
            </a:prstGeom>
            <a:solidFill>
              <a:schemeClr val="bg1"/>
            </a:solidFill>
          </p:spPr>
        </p:pic>
      </p:grpSp>
      <p:sp>
        <p:nvSpPr>
          <p:cNvPr id="13" name="TextBox 12">
            <a:extLst>
              <a:ext uri="{FF2B5EF4-FFF2-40B4-BE49-F238E27FC236}">
                <a16:creationId xmlns:a16="http://schemas.microsoft.com/office/drawing/2014/main" id="{D2D11285-DC52-CAC0-E527-4E92DDA54A1D}"/>
              </a:ext>
            </a:extLst>
          </p:cNvPr>
          <p:cNvSpPr txBox="1"/>
          <p:nvPr/>
        </p:nvSpPr>
        <p:spPr>
          <a:xfrm>
            <a:off x="3969713" y="1186774"/>
            <a:ext cx="3608962" cy="2677656"/>
          </a:xfrm>
          <a:prstGeom prst="rect">
            <a:avLst/>
          </a:prstGeom>
          <a:noFill/>
        </p:spPr>
        <p:txBody>
          <a:bodyPr wrap="square" rtlCol="0">
            <a:spAutoFit/>
          </a:bodyPr>
          <a:lstStyle/>
          <a:p>
            <a:r>
              <a:rPr lang="en-US" sz="2400" dirty="0"/>
              <a:t>Maybe ???</a:t>
            </a:r>
          </a:p>
          <a:p>
            <a:endParaRPr lang="en-US" sz="2400" dirty="0"/>
          </a:p>
          <a:p>
            <a:r>
              <a:rPr lang="en-US" sz="2400" dirty="0"/>
              <a:t>Conduction band nonparabolicity</a:t>
            </a:r>
          </a:p>
          <a:p>
            <a:endParaRPr lang="en-US" sz="2400" dirty="0"/>
          </a:p>
          <a:p>
            <a:r>
              <a:rPr lang="en-US" sz="2400" dirty="0"/>
              <a:t>k-dependent optical transition matrix elements</a:t>
            </a:r>
          </a:p>
        </p:txBody>
      </p:sp>
      <p:sp>
        <p:nvSpPr>
          <p:cNvPr id="14" name="TextBox 13">
            <a:extLst>
              <a:ext uri="{FF2B5EF4-FFF2-40B4-BE49-F238E27FC236}">
                <a16:creationId xmlns:a16="http://schemas.microsoft.com/office/drawing/2014/main" id="{A18089E2-153E-780E-B268-5678141D1265}"/>
              </a:ext>
            </a:extLst>
          </p:cNvPr>
          <p:cNvSpPr txBox="1"/>
          <p:nvPr/>
        </p:nvSpPr>
        <p:spPr>
          <a:xfrm>
            <a:off x="1028347" y="814968"/>
            <a:ext cx="965823" cy="646331"/>
          </a:xfrm>
          <a:prstGeom prst="rect">
            <a:avLst/>
          </a:prstGeom>
          <a:solidFill>
            <a:srgbClr val="FFC000"/>
          </a:solidFill>
        </p:spPr>
        <p:txBody>
          <a:bodyPr wrap="square" rtlCol="0">
            <a:spAutoFit/>
          </a:bodyPr>
          <a:lstStyle/>
          <a:p>
            <a:pPr algn="ctr"/>
            <a:r>
              <a:rPr lang="en-US" sz="3600" b="1" dirty="0"/>
              <a:t>Ge</a:t>
            </a:r>
          </a:p>
        </p:txBody>
      </p:sp>
      <p:sp>
        <p:nvSpPr>
          <p:cNvPr id="15" name="TextBox 14">
            <a:extLst>
              <a:ext uri="{FF2B5EF4-FFF2-40B4-BE49-F238E27FC236}">
                <a16:creationId xmlns:a16="http://schemas.microsoft.com/office/drawing/2014/main" id="{D1AC953D-A72D-684C-4EB0-F79E3E398FE0}"/>
              </a:ext>
            </a:extLst>
          </p:cNvPr>
          <p:cNvSpPr txBox="1"/>
          <p:nvPr/>
        </p:nvSpPr>
        <p:spPr>
          <a:xfrm>
            <a:off x="9397674" y="2173448"/>
            <a:ext cx="712054" cy="646331"/>
          </a:xfrm>
          <a:prstGeom prst="rect">
            <a:avLst/>
          </a:prstGeom>
          <a:solidFill>
            <a:srgbClr val="FFC000"/>
          </a:solidFill>
        </p:spPr>
        <p:txBody>
          <a:bodyPr wrap="none" rtlCol="0">
            <a:spAutoFit/>
          </a:bodyPr>
          <a:lstStyle/>
          <a:p>
            <a:pPr algn="ctr"/>
            <a:r>
              <a:rPr lang="en-US" sz="3600" b="1" dirty="0"/>
              <a:t>Ge</a:t>
            </a:r>
          </a:p>
        </p:txBody>
      </p:sp>
      <p:sp>
        <p:nvSpPr>
          <p:cNvPr id="16" name="TextBox 15">
            <a:extLst>
              <a:ext uri="{FF2B5EF4-FFF2-40B4-BE49-F238E27FC236}">
                <a16:creationId xmlns:a16="http://schemas.microsoft.com/office/drawing/2014/main" id="{F8BF4592-011C-0420-C4E6-FB211A3A6615}"/>
              </a:ext>
            </a:extLst>
          </p:cNvPr>
          <p:cNvSpPr txBox="1"/>
          <p:nvPr/>
        </p:nvSpPr>
        <p:spPr>
          <a:xfrm>
            <a:off x="5509487" y="6169301"/>
            <a:ext cx="4510002" cy="369332"/>
          </a:xfrm>
          <a:prstGeom prst="rect">
            <a:avLst/>
          </a:prstGeom>
          <a:noFill/>
        </p:spPr>
        <p:txBody>
          <a:bodyPr wrap="square" rtlCol="0">
            <a:spAutoFit/>
          </a:bodyPr>
          <a:lstStyle/>
          <a:p>
            <a:pPr eaLnBrk="0" fontAlgn="base" hangingPunct="0">
              <a:spcBef>
                <a:spcPct val="0"/>
              </a:spcBef>
              <a:spcAft>
                <a:spcPct val="0"/>
              </a:spcAft>
              <a:buClrTx/>
              <a:buFontTx/>
              <a:buNone/>
            </a:pPr>
            <a:r>
              <a:rPr lang="en-US" dirty="0">
                <a:solidFill>
                  <a:srgbClr val="FFFF00"/>
                </a:solidFill>
                <a:latin typeface="Arial" charset="0"/>
                <a:ea typeface="ＭＳ Ｐゴシック" pitchFamily="34" charset="-128"/>
              </a:rPr>
              <a:t>Kane, J. Phys. Chem. Solids </a:t>
            </a:r>
            <a:r>
              <a:rPr lang="en-US" b="1" dirty="0">
                <a:solidFill>
                  <a:srgbClr val="FFFF00"/>
                </a:solidFill>
                <a:latin typeface="Arial" charset="0"/>
                <a:ea typeface="ＭＳ Ｐゴシック" pitchFamily="34" charset="-128"/>
              </a:rPr>
              <a:t>1</a:t>
            </a:r>
            <a:r>
              <a:rPr lang="en-US" dirty="0">
                <a:solidFill>
                  <a:srgbClr val="FFFF00"/>
                </a:solidFill>
                <a:latin typeface="Arial" charset="0"/>
                <a:ea typeface="ＭＳ Ｐゴシック" pitchFamily="34" charset="-128"/>
              </a:rPr>
              <a:t>, 249 (1957)</a:t>
            </a:r>
          </a:p>
        </p:txBody>
      </p:sp>
    </p:spTree>
    <p:extLst>
      <p:ext uri="{BB962C8B-B14F-4D97-AF65-F5344CB8AC3E}">
        <p14:creationId xmlns:p14="http://schemas.microsoft.com/office/powerpoint/2010/main" val="3239472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graph of energy and power&#10;&#10;Description automatically generated with medium confidence">
            <a:extLst>
              <a:ext uri="{FF2B5EF4-FFF2-40B4-BE49-F238E27FC236}">
                <a16:creationId xmlns:a16="http://schemas.microsoft.com/office/drawing/2014/main" id="{DAA037F4-FC73-0199-7546-64582DA64F15}"/>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4265417" y="3667737"/>
            <a:ext cx="3738080" cy="3139319"/>
          </a:xfrm>
          <a:prstGeom prst="rect">
            <a:avLst/>
          </a:prstGeom>
        </p:spPr>
      </p:pic>
      <p:pic>
        <p:nvPicPr>
          <p:cNvPr id="21" name="Picture 20" descr="A diagram of a graph&#10;&#10;Description automatically generated with medium confidence">
            <a:extLst>
              <a:ext uri="{FF2B5EF4-FFF2-40B4-BE49-F238E27FC236}">
                <a16:creationId xmlns:a16="http://schemas.microsoft.com/office/drawing/2014/main" id="{0F6166DA-6A54-BEF7-C4DE-35013DFDB4B5}"/>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4197607" y="673186"/>
            <a:ext cx="3707407" cy="2982999"/>
          </a:xfrm>
          <a:prstGeom prst="rect">
            <a:avLst/>
          </a:prstGeom>
        </p:spPr>
      </p:pic>
      <p:sp>
        <p:nvSpPr>
          <p:cNvPr id="6" name="Título 1">
            <a:extLst>
              <a:ext uri="{FF2B5EF4-FFF2-40B4-BE49-F238E27FC236}">
                <a16:creationId xmlns:a16="http://schemas.microsoft.com/office/drawing/2014/main" id="{F2C2AFDA-CA8D-1CFA-6CC5-B5F7C805E6DD}"/>
              </a:ext>
            </a:extLst>
          </p:cNvPr>
          <p:cNvSpPr>
            <a:spLocks noGrp="1"/>
          </p:cNvSpPr>
          <p:nvPr>
            <p:ph type="title"/>
          </p:nvPr>
        </p:nvSpPr>
        <p:spPr>
          <a:xfrm>
            <a:off x="41681" y="1"/>
            <a:ext cx="12108635" cy="620367"/>
          </a:xfrm>
        </p:spPr>
        <p:txBody>
          <a:bodyPr>
            <a:normAutofit/>
          </a:bodyPr>
          <a:lstStyle/>
          <a:p>
            <a:pPr algn="ctr"/>
            <a:r>
              <a:rPr lang="en-US" sz="3200" kern="0" dirty="0">
                <a:solidFill>
                  <a:schemeClr val="tx1"/>
                </a:solidFill>
              </a:rPr>
              <a:t>Nonparabolicity of InSb conduction </a:t>
            </a:r>
            <a:r>
              <a:rPr lang="en-US" sz="3200" dirty="0">
                <a:solidFill>
                  <a:schemeClr val="tx1"/>
                </a:solidFill>
              </a:rPr>
              <a:t>band from </a:t>
            </a:r>
            <a:r>
              <a:rPr lang="en-US" sz="3200" kern="0" dirty="0" err="1">
                <a:solidFill>
                  <a:schemeClr val="tx1"/>
                </a:solidFill>
              </a:rPr>
              <a:t>k</a:t>
            </a:r>
            <a:r>
              <a:rPr lang="en-US" sz="3200" b="0" kern="0" dirty="0" err="1">
                <a:solidFill>
                  <a:schemeClr val="tx1"/>
                </a:solidFill>
              </a:rPr>
              <a:t>.</a:t>
            </a:r>
            <a:r>
              <a:rPr lang="en-US" sz="3200" kern="0" dirty="0" err="1">
                <a:solidFill>
                  <a:schemeClr val="tx1"/>
                </a:solidFill>
              </a:rPr>
              <a:t>p</a:t>
            </a:r>
            <a:r>
              <a:rPr lang="en-US" sz="3200" kern="0" dirty="0">
                <a:solidFill>
                  <a:schemeClr val="tx1"/>
                </a:solidFill>
              </a:rPr>
              <a:t> theory</a:t>
            </a:r>
            <a:endParaRPr lang="en-US" sz="3200" dirty="0">
              <a:solidFill>
                <a:schemeClr val="tx1"/>
              </a:solidFill>
            </a:endParaRPr>
          </a:p>
        </p:txBody>
      </p:sp>
      <p:sp>
        <p:nvSpPr>
          <p:cNvPr id="8" name="TextBox 7">
            <a:extLst>
              <a:ext uri="{FF2B5EF4-FFF2-40B4-BE49-F238E27FC236}">
                <a16:creationId xmlns:a16="http://schemas.microsoft.com/office/drawing/2014/main" id="{B74B95EB-F1EC-94FA-6247-E91A0E33C7E1}"/>
              </a:ext>
            </a:extLst>
          </p:cNvPr>
          <p:cNvSpPr txBox="1"/>
          <p:nvPr/>
        </p:nvSpPr>
        <p:spPr>
          <a:xfrm>
            <a:off x="50130" y="6175123"/>
            <a:ext cx="4138375" cy="338554"/>
          </a:xfrm>
          <a:prstGeom prst="rect">
            <a:avLst/>
          </a:prstGeom>
          <a:solidFill>
            <a:srgbClr val="FFFF00"/>
          </a:solidFill>
        </p:spPr>
        <p:txBody>
          <a:bodyPr wrap="square" rtlCol="0">
            <a:spAutoFit/>
          </a:bodyPr>
          <a:lstStyle/>
          <a:p>
            <a:pPr eaLnBrk="0" fontAlgn="base" hangingPunct="0">
              <a:spcBef>
                <a:spcPct val="0"/>
              </a:spcBef>
              <a:spcAft>
                <a:spcPct val="0"/>
              </a:spcAft>
              <a:buClrTx/>
              <a:buFontTx/>
              <a:buNone/>
            </a:pPr>
            <a:r>
              <a:rPr lang="en-US" sz="1600" dirty="0">
                <a:solidFill>
                  <a:srgbClr val="882345"/>
                </a:solidFill>
                <a:latin typeface="Arial" charset="0"/>
                <a:ea typeface="ＭＳ Ｐゴシック" pitchFamily="34" charset="-128"/>
              </a:rPr>
              <a:t>Kane, J. Phys. Chem. Solids </a:t>
            </a:r>
            <a:r>
              <a:rPr lang="en-US" sz="1600" b="1" dirty="0">
                <a:solidFill>
                  <a:srgbClr val="882345"/>
                </a:solidFill>
                <a:latin typeface="Arial" charset="0"/>
                <a:ea typeface="ＭＳ Ｐゴシック" pitchFamily="34" charset="-128"/>
              </a:rPr>
              <a:t>1</a:t>
            </a:r>
            <a:r>
              <a:rPr lang="en-US" sz="1600" dirty="0">
                <a:solidFill>
                  <a:srgbClr val="882345"/>
                </a:solidFill>
                <a:latin typeface="Arial" charset="0"/>
                <a:ea typeface="ＭＳ Ｐゴシック" pitchFamily="34" charset="-128"/>
              </a:rPr>
              <a:t>, 249 (1957).</a:t>
            </a:r>
          </a:p>
        </p:txBody>
      </p:sp>
      <p:sp>
        <p:nvSpPr>
          <p:cNvPr id="9" name="TextBox 8">
            <a:extLst>
              <a:ext uri="{FF2B5EF4-FFF2-40B4-BE49-F238E27FC236}">
                <a16:creationId xmlns:a16="http://schemas.microsoft.com/office/drawing/2014/main" id="{54383A76-7F87-9AB5-337B-8B3D62F56111}"/>
              </a:ext>
            </a:extLst>
          </p:cNvPr>
          <p:cNvSpPr txBox="1"/>
          <p:nvPr/>
        </p:nvSpPr>
        <p:spPr>
          <a:xfrm>
            <a:off x="50130" y="671599"/>
            <a:ext cx="3088474" cy="420564"/>
          </a:xfrm>
          <a:prstGeom prst="rect">
            <a:avLst/>
          </a:prstGeom>
          <a:noFill/>
        </p:spPr>
        <p:txBody>
          <a:bodyPr wrap="none" rtlCol="0">
            <a:spAutoFit/>
          </a:bodyPr>
          <a:lstStyle/>
          <a:p>
            <a:r>
              <a:rPr lang="en-US" sz="2133" dirty="0"/>
              <a:t>Kane 8x8 </a:t>
            </a:r>
            <a:r>
              <a:rPr lang="en-US" sz="2133" dirty="0" err="1"/>
              <a:t>k·p</a:t>
            </a:r>
            <a:r>
              <a:rPr lang="en-US" sz="2133" dirty="0"/>
              <a:t> Hamiltonian:</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E392848-D98C-C40A-8E49-5181C3027AC1}"/>
                  </a:ext>
                </a:extLst>
              </p:cNvPr>
              <p:cNvSpPr txBox="1"/>
              <p:nvPr/>
            </p:nvSpPr>
            <p:spPr>
              <a:xfrm>
                <a:off x="50130" y="1099211"/>
                <a:ext cx="3730765" cy="2183675"/>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𝐻</m:t>
                              </m:r>
                            </m:e>
                          </m:acc>
                        </m:e>
                        <m:sub>
                          <m:acc>
                            <m:accPr>
                              <m:chr m:val="⃗"/>
                              <m:ctrlPr>
                                <a:rPr lang="en-US" i="1">
                                  <a:latin typeface="Cambria Math" panose="02040503050406030204" pitchFamily="18" charset="0"/>
                                </a:rPr>
                              </m:ctrlPr>
                            </m:accPr>
                            <m:e>
                              <m:r>
                                <a:rPr lang="en-US" i="1">
                                  <a:latin typeface="Cambria Math" panose="02040503050406030204" pitchFamily="18" charset="0"/>
                                </a:rPr>
                                <m:t>𝑘</m:t>
                              </m:r>
                            </m:e>
                          </m:acc>
                        </m:sub>
                      </m:sSub>
                      <m:r>
                        <a:rPr lang="en-US" i="1">
                          <a:latin typeface="Cambria Math" panose="02040503050406030204" pitchFamily="18" charset="0"/>
                        </a:rPr>
                        <m:t>=</m:t>
                      </m:r>
                      <m:d>
                        <m:dPr>
                          <m:ctrlPr>
                            <a:rPr lang="en-US" i="1">
                              <a:latin typeface="Cambria Math" panose="02040503050406030204" pitchFamily="18" charset="0"/>
                            </a:rPr>
                          </m:ctrlPr>
                        </m:dPr>
                        <m:e>
                          <m:m>
                            <m:mPr>
                              <m:mcs>
                                <m:mc>
                                  <m:mcPr>
                                    <m:count m:val="4"/>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0</m:t>
                                    </m:r>
                                  </m:sub>
                                </m:sSub>
                              </m:e>
                              <m:e>
                                <m:r>
                                  <a:rPr lang="en-US" i="1">
                                    <a:latin typeface="Cambria Math" panose="02040503050406030204" pitchFamily="18" charset="0"/>
                                  </a:rPr>
                                  <m:t>0</m:t>
                                </m:r>
                              </m:e>
                              <m:e>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ℏ</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𝑘</m:t>
                                        </m:r>
                                      </m:e>
                                    </m:acc>
                                  </m:num>
                                  <m:den>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0</m:t>
                                        </m:r>
                                      </m:sub>
                                    </m:sSub>
                                  </m:den>
                                </m:f>
                                <m:r>
                                  <a:rPr lang="en-US" i="1">
                                    <a:latin typeface="Cambria Math" panose="02040503050406030204" pitchFamily="18" charset="0"/>
                                  </a:rPr>
                                  <m:t>𝑖𝑃</m:t>
                                </m:r>
                              </m:e>
                              <m:e>
                                <m:r>
                                  <a:rPr lang="en-US" i="1">
                                    <a:latin typeface="Cambria Math" panose="02040503050406030204" pitchFamily="18" charset="0"/>
                                  </a:rPr>
                                  <m:t>0</m:t>
                                </m:r>
                              </m:e>
                            </m:mr>
                            <m:mr>
                              <m:e>
                                <m:r>
                                  <a:rPr lang="en-US" i="1">
                                    <a:latin typeface="Cambria Math" panose="02040503050406030204" pitchFamily="18" charset="0"/>
                                  </a:rPr>
                                  <m:t>0</m:t>
                                </m:r>
                              </m:e>
                              <m:e>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en-US" i="1">
                                            <a:latin typeface="Cambria Math" panose="02040503050406030204" pitchFamily="18" charset="0"/>
                                          </a:rPr>
                                          <m:t>0</m:t>
                                        </m:r>
                                      </m:sub>
                                    </m:sSub>
                                  </m:num>
                                  <m:den>
                                    <m:r>
                                      <a:rPr lang="en-US" i="1">
                                        <a:latin typeface="Cambria Math" panose="02040503050406030204" pitchFamily="18" charset="0"/>
                                      </a:rPr>
                                      <m:t>3</m:t>
                                    </m:r>
                                  </m:den>
                                </m:f>
                              </m:e>
                              <m:e>
                                <m:f>
                                  <m:fPr>
                                    <m:ctrlPr>
                                      <a:rPr lang="en-US" i="1">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2</m:t>
                                        </m:r>
                                      </m:e>
                                    </m:rad>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en-US" i="1">
                                            <a:latin typeface="Cambria Math" panose="02040503050406030204" pitchFamily="18" charset="0"/>
                                          </a:rPr>
                                          <m:t>0</m:t>
                                        </m:r>
                                      </m:sub>
                                    </m:sSub>
                                  </m:num>
                                  <m:den>
                                    <m:r>
                                      <a:rPr lang="en-US" i="1">
                                        <a:latin typeface="Cambria Math" panose="02040503050406030204" pitchFamily="18" charset="0"/>
                                      </a:rPr>
                                      <m:t>3</m:t>
                                    </m:r>
                                  </m:den>
                                </m:f>
                              </m:e>
                              <m:e>
                                <m:r>
                                  <a:rPr lang="en-US" i="1">
                                    <a:latin typeface="Cambria Math" panose="02040503050406030204" pitchFamily="18" charset="0"/>
                                  </a:rPr>
                                  <m:t>0</m:t>
                                </m:r>
                              </m:e>
                            </m:mr>
                            <m:mr>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ℏ</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𝑘</m:t>
                                        </m:r>
                                      </m:e>
                                    </m:acc>
                                  </m:num>
                                  <m:den>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0</m:t>
                                        </m:r>
                                      </m:sub>
                                    </m:sSub>
                                  </m:den>
                                </m:f>
                                <m:r>
                                  <a:rPr lang="en-US" i="1">
                                    <a:latin typeface="Cambria Math" panose="02040503050406030204" pitchFamily="18" charset="0"/>
                                  </a:rPr>
                                  <m:t>𝑖𝑃</m:t>
                                </m:r>
                              </m:e>
                              <m:e>
                                <m:f>
                                  <m:fPr>
                                    <m:ctrlPr>
                                      <a:rPr lang="en-US" i="1">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2</m:t>
                                        </m:r>
                                      </m:e>
                                    </m:rad>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en-US" i="1">
                                            <a:latin typeface="Cambria Math" panose="02040503050406030204" pitchFamily="18" charset="0"/>
                                          </a:rPr>
                                          <m:t>0</m:t>
                                        </m:r>
                                      </m:sub>
                                    </m:sSub>
                                  </m:num>
                                  <m:den>
                                    <m:r>
                                      <a:rPr lang="en-US" i="1">
                                        <a:latin typeface="Cambria Math" panose="02040503050406030204" pitchFamily="18" charset="0"/>
                                      </a:rPr>
                                      <m:t>3</m:t>
                                    </m:r>
                                  </m:den>
                                </m:f>
                              </m:e>
                              <m:e>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en-US" i="1">
                                            <a:latin typeface="Cambria Math" panose="02040503050406030204" pitchFamily="18" charset="0"/>
                                          </a:rPr>
                                          <m:t>0</m:t>
                                        </m:r>
                                      </m:sub>
                                    </m:sSub>
                                  </m:num>
                                  <m:den>
                                    <m:r>
                                      <a:rPr lang="en-US" i="1">
                                        <a:latin typeface="Cambria Math" panose="02040503050406030204" pitchFamily="18" charset="0"/>
                                      </a:rPr>
                                      <m:t>3</m:t>
                                    </m:r>
                                  </m:den>
                                </m:f>
                              </m:e>
                              <m:e>
                                <m:r>
                                  <a:rPr lang="en-US" i="1">
                                    <a:latin typeface="Cambria Math" panose="02040503050406030204" pitchFamily="18" charset="0"/>
                                  </a:rPr>
                                  <m:t>0</m:t>
                                </m:r>
                              </m:e>
                            </m:mr>
                            <m:mr>
                              <m:e>
                                <m:r>
                                  <a:rPr lang="en-US" i="1">
                                    <a:latin typeface="Cambria Math" panose="02040503050406030204" pitchFamily="18" charset="0"/>
                                  </a:rPr>
                                  <m:t>0</m:t>
                                </m:r>
                              </m:e>
                              <m:e>
                                <m:r>
                                  <a:rPr lang="en-US" i="1">
                                    <a:latin typeface="Cambria Math" panose="02040503050406030204" pitchFamily="18" charset="0"/>
                                  </a:rPr>
                                  <m:t>0</m:t>
                                </m:r>
                              </m:e>
                              <m:e>
                                <m:r>
                                  <a:rPr lang="en-US" i="1">
                                    <a:latin typeface="Cambria Math" panose="02040503050406030204" pitchFamily="18" charset="0"/>
                                  </a:rPr>
                                  <m:t>0</m:t>
                                </m:r>
                              </m:e>
                              <m:e>
                                <m:r>
                                  <a:rPr lang="en-US" i="1">
                                    <a:latin typeface="Cambria Math" panose="02040503050406030204" pitchFamily="18" charset="0"/>
                                  </a:rPr>
                                  <m:t>0</m:t>
                                </m:r>
                              </m:e>
                            </m:mr>
                          </m:m>
                        </m:e>
                      </m:d>
                    </m:oMath>
                  </m:oMathPara>
                </a14:m>
                <a:endParaRPr lang="en-US" dirty="0"/>
              </a:p>
            </p:txBody>
          </p:sp>
        </mc:Choice>
        <mc:Fallback xmlns="">
          <p:sp>
            <p:nvSpPr>
              <p:cNvPr id="10" name="TextBox 9">
                <a:extLst>
                  <a:ext uri="{FF2B5EF4-FFF2-40B4-BE49-F238E27FC236}">
                    <a16:creationId xmlns:a16="http://schemas.microsoft.com/office/drawing/2014/main" id="{BE392848-D98C-C40A-8E49-5181C3027AC1}"/>
                  </a:ext>
                </a:extLst>
              </p:cNvPr>
              <p:cNvSpPr txBox="1">
                <a:spLocks noRot="1" noChangeAspect="1" noMove="1" noResize="1" noEditPoints="1" noAdjustHandles="1" noChangeArrowheads="1" noChangeShapeType="1" noTextEdit="1"/>
              </p:cNvSpPr>
              <p:nvPr/>
            </p:nvSpPr>
            <p:spPr>
              <a:xfrm>
                <a:off x="50130" y="1099211"/>
                <a:ext cx="3730765" cy="2183675"/>
              </a:xfrm>
              <a:prstGeom prst="rect">
                <a:avLst/>
              </a:prstGeom>
              <a:blipFill>
                <a:blip r:embed="rId5"/>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2F5FCE6A-5BBD-9DD4-6FDE-743E525811FC}"/>
              </a:ext>
            </a:extLst>
          </p:cNvPr>
          <p:cNvSpPr txBox="1"/>
          <p:nvPr/>
        </p:nvSpPr>
        <p:spPr>
          <a:xfrm>
            <a:off x="50130" y="3504072"/>
            <a:ext cx="3978525" cy="400110"/>
          </a:xfrm>
          <a:prstGeom prst="rect">
            <a:avLst/>
          </a:prstGeom>
          <a:noFill/>
        </p:spPr>
        <p:txBody>
          <a:bodyPr wrap="none" rtlCol="0">
            <a:spAutoFit/>
          </a:bodyPr>
          <a:lstStyle/>
          <a:p>
            <a:r>
              <a:rPr lang="en-US" sz="2000" dirty="0"/>
              <a:t>Cubic characteristic equation (solid):</a:t>
            </a:r>
          </a:p>
        </p:txBody>
      </p:sp>
      <p:sp>
        <p:nvSpPr>
          <p:cNvPr id="12" name="TextBox 11">
            <a:extLst>
              <a:ext uri="{FF2B5EF4-FFF2-40B4-BE49-F238E27FC236}">
                <a16:creationId xmlns:a16="http://schemas.microsoft.com/office/drawing/2014/main" id="{E524594C-CE1D-1957-53D6-4627B9E1DEB5}"/>
              </a:ext>
            </a:extLst>
          </p:cNvPr>
          <p:cNvSpPr txBox="1"/>
          <p:nvPr/>
        </p:nvSpPr>
        <p:spPr>
          <a:xfrm>
            <a:off x="50130" y="4723285"/>
            <a:ext cx="4013278" cy="369332"/>
          </a:xfrm>
          <a:prstGeom prst="rect">
            <a:avLst/>
          </a:prstGeom>
          <a:noFill/>
        </p:spPr>
        <p:txBody>
          <a:bodyPr wrap="none" rtlCol="0">
            <a:spAutoFit/>
          </a:bodyPr>
          <a:lstStyle/>
          <a:p>
            <a:r>
              <a:rPr lang="en-US" dirty="0"/>
              <a:t>Large spin-orbit approximation (dashed):</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DA6EE10-71B7-9FFD-86E7-91C19A7441EE}"/>
                  </a:ext>
                </a:extLst>
              </p:cNvPr>
              <p:cNvSpPr txBox="1"/>
              <p:nvPr/>
            </p:nvSpPr>
            <p:spPr>
              <a:xfrm>
                <a:off x="50130" y="4013822"/>
                <a:ext cx="4011611" cy="558230"/>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i="1">
                              <a:latin typeface="Cambria Math" panose="02040503050406030204" pitchFamily="18" charset="0"/>
                            </a:rPr>
                          </m:ctrlPr>
                        </m:accPr>
                        <m:e>
                          <m:r>
                            <a:rPr lang="en-US" sz="1600" i="1">
                              <a:latin typeface="Cambria Math" panose="02040503050406030204" pitchFamily="18" charset="0"/>
                            </a:rPr>
                            <m:t>𝐸</m:t>
                          </m:r>
                        </m:e>
                      </m:acc>
                      <m:d>
                        <m:dPr>
                          <m:ctrlPr>
                            <a:rPr lang="en-US" sz="1600" i="1">
                              <a:latin typeface="Cambria Math" panose="02040503050406030204" pitchFamily="18" charset="0"/>
                            </a:rPr>
                          </m:ctrlPr>
                        </m:dPr>
                        <m:e>
                          <m:acc>
                            <m:accPr>
                              <m:chr m:val="̃"/>
                              <m:ctrlPr>
                                <a:rPr lang="en-US" sz="1600" i="1">
                                  <a:latin typeface="Cambria Math" panose="02040503050406030204" pitchFamily="18" charset="0"/>
                                </a:rPr>
                              </m:ctrlPr>
                            </m:accPr>
                            <m:e>
                              <m:r>
                                <a:rPr lang="en-US" sz="1600" i="1">
                                  <a:latin typeface="Cambria Math" panose="02040503050406030204" pitchFamily="18" charset="0"/>
                                </a:rPr>
                                <m:t>𝐸</m:t>
                              </m:r>
                            </m:e>
                          </m:acc>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0</m:t>
                              </m:r>
                            </m:sub>
                          </m:sSub>
                        </m:e>
                      </m:d>
                      <m:d>
                        <m:dPr>
                          <m:ctrlPr>
                            <a:rPr lang="en-US" sz="1600" i="1">
                              <a:latin typeface="Cambria Math" panose="02040503050406030204" pitchFamily="18" charset="0"/>
                            </a:rPr>
                          </m:ctrlPr>
                        </m:dPr>
                        <m:e>
                          <m:acc>
                            <m:accPr>
                              <m:chr m:val="̃"/>
                              <m:ctrlPr>
                                <a:rPr lang="en-US" sz="1600" i="1">
                                  <a:latin typeface="Cambria Math" panose="02040503050406030204" pitchFamily="18" charset="0"/>
                                </a:rPr>
                              </m:ctrlPr>
                            </m:accPr>
                            <m:e>
                              <m:r>
                                <a:rPr lang="en-US" sz="1600" i="1">
                                  <a:latin typeface="Cambria Math" panose="02040503050406030204" pitchFamily="18" charset="0"/>
                                </a:rPr>
                                <m:t>𝐸</m:t>
                              </m:r>
                            </m:e>
                          </m:acc>
                          <m:r>
                            <a:rPr lang="en-US" sz="1600" i="1">
                              <a:latin typeface="Cambria Math" panose="02040503050406030204" pitchFamily="18" charset="0"/>
                            </a:rPr>
                            <m:t>+</m:t>
                          </m:r>
                          <m:sSub>
                            <m:sSubPr>
                              <m:ctrlPr>
                                <a:rPr lang="en-US" sz="1600" i="1">
                                  <a:latin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Δ</m:t>
                              </m:r>
                            </m:e>
                            <m:sub>
                              <m:r>
                                <a:rPr lang="en-US" sz="1600" i="1">
                                  <a:latin typeface="Cambria Math" panose="02040503050406030204" pitchFamily="18" charset="0"/>
                                </a:rPr>
                                <m:t>0</m:t>
                              </m:r>
                            </m:sub>
                          </m:sSub>
                        </m:e>
                      </m:d>
                      <m:r>
                        <a:rPr lang="en-US" sz="1600" i="1">
                          <a:latin typeface="Cambria Math" panose="02040503050406030204" pitchFamily="18" charset="0"/>
                        </a:rPr>
                        <m:t>−</m:t>
                      </m:r>
                      <m:f>
                        <m:fPr>
                          <m:ctrlPr>
                            <a:rPr lang="en-US" sz="1600" i="1">
                              <a:latin typeface="Cambria Math" panose="02040503050406030204" pitchFamily="18" charset="0"/>
                            </a:rPr>
                          </m:ctrlPr>
                        </m:fPr>
                        <m:num>
                          <m:sSup>
                            <m:sSupPr>
                              <m:ctrlPr>
                                <a:rPr lang="en-US" sz="1600" i="1">
                                  <a:latin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ℏ</m:t>
                              </m:r>
                            </m:e>
                            <m:sup>
                              <m:r>
                                <a:rPr lang="en-US" sz="1600" i="1">
                                  <a:latin typeface="Cambria Math" panose="02040503050406030204" pitchFamily="18" charset="0"/>
                                </a:rPr>
                                <m:t>2</m:t>
                              </m:r>
                            </m:sup>
                          </m:sSup>
                          <m:sSup>
                            <m:sSupPr>
                              <m:ctrlPr>
                                <a:rPr lang="en-US" sz="1600" i="1">
                                  <a:latin typeface="Cambria Math" panose="02040503050406030204" pitchFamily="18" charset="0"/>
                                </a:rPr>
                              </m:ctrlPr>
                            </m:sSupPr>
                            <m:e>
                              <m:r>
                                <a:rPr lang="en-US" sz="1600" i="1">
                                  <a:latin typeface="Cambria Math" panose="02040503050406030204" pitchFamily="18" charset="0"/>
                                </a:rPr>
                                <m:t>𝑘</m:t>
                              </m:r>
                            </m:e>
                            <m:sup>
                              <m:r>
                                <a:rPr lang="en-US" sz="1600" i="1">
                                  <a:latin typeface="Cambria Math" panose="02040503050406030204" pitchFamily="18" charset="0"/>
                                </a:rPr>
                                <m:t>2</m:t>
                              </m:r>
                            </m:sup>
                          </m:sSup>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𝑃</m:t>
                              </m:r>
                            </m:sub>
                          </m:sSub>
                        </m:num>
                        <m:den>
                          <m:r>
                            <a:rPr lang="en-US" sz="1600" i="1">
                              <a:latin typeface="Cambria Math" panose="02040503050406030204" pitchFamily="18" charset="0"/>
                            </a:rPr>
                            <m:t>2</m:t>
                          </m:r>
                          <m:sSub>
                            <m:sSubPr>
                              <m:ctrlPr>
                                <a:rPr lang="en-US" sz="1600" i="1">
                                  <a:latin typeface="Cambria Math" panose="02040503050406030204" pitchFamily="18" charset="0"/>
                                </a:rPr>
                              </m:ctrlPr>
                            </m:sSubPr>
                            <m:e>
                              <m:r>
                                <a:rPr lang="en-US" sz="1600" i="1">
                                  <a:latin typeface="Cambria Math" panose="02040503050406030204" pitchFamily="18" charset="0"/>
                                </a:rPr>
                                <m:t>𝑚</m:t>
                              </m:r>
                            </m:e>
                            <m:sub>
                              <m:r>
                                <a:rPr lang="en-US" sz="1600" i="1">
                                  <a:latin typeface="Cambria Math" panose="02040503050406030204" pitchFamily="18" charset="0"/>
                                </a:rPr>
                                <m:t>0</m:t>
                              </m:r>
                            </m:sub>
                          </m:sSub>
                        </m:den>
                      </m:f>
                      <m:d>
                        <m:dPr>
                          <m:ctrlPr>
                            <a:rPr lang="en-US" sz="1600" i="1">
                              <a:latin typeface="Cambria Math" panose="02040503050406030204" pitchFamily="18" charset="0"/>
                            </a:rPr>
                          </m:ctrlPr>
                        </m:dPr>
                        <m:e>
                          <m:acc>
                            <m:accPr>
                              <m:chr m:val="̃"/>
                              <m:ctrlPr>
                                <a:rPr lang="en-US" sz="1600" i="1">
                                  <a:latin typeface="Cambria Math" panose="02040503050406030204" pitchFamily="18" charset="0"/>
                                </a:rPr>
                              </m:ctrlPr>
                            </m:accPr>
                            <m:e>
                              <m:r>
                                <a:rPr lang="en-US" sz="1600" i="1">
                                  <a:latin typeface="Cambria Math" panose="02040503050406030204" pitchFamily="18" charset="0"/>
                                </a:rPr>
                                <m:t>𝐸</m:t>
                              </m:r>
                            </m:e>
                          </m:acc>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2</m:t>
                              </m:r>
                              <m:sSub>
                                <m:sSubPr>
                                  <m:ctrlPr>
                                    <a:rPr lang="en-US" sz="1600" i="1">
                                      <a:latin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Δ</m:t>
                                  </m:r>
                                </m:e>
                                <m:sub>
                                  <m:r>
                                    <a:rPr lang="en-US" sz="1600" i="1">
                                      <a:latin typeface="Cambria Math" panose="02040503050406030204" pitchFamily="18" charset="0"/>
                                    </a:rPr>
                                    <m:t>0</m:t>
                                  </m:r>
                                </m:sub>
                              </m:sSub>
                            </m:num>
                            <m:den>
                              <m:r>
                                <a:rPr lang="en-US" sz="1600" i="1">
                                  <a:latin typeface="Cambria Math" panose="02040503050406030204" pitchFamily="18" charset="0"/>
                                </a:rPr>
                                <m:t>3</m:t>
                              </m:r>
                            </m:den>
                          </m:f>
                        </m:e>
                      </m:d>
                      <m:r>
                        <a:rPr lang="en-US" sz="1600" i="1">
                          <a:latin typeface="Cambria Math" panose="02040503050406030204" pitchFamily="18" charset="0"/>
                        </a:rPr>
                        <m:t>=0</m:t>
                      </m:r>
                    </m:oMath>
                  </m:oMathPara>
                </a14:m>
                <a:endParaRPr lang="en-US" sz="1600" dirty="0"/>
              </a:p>
            </p:txBody>
          </p:sp>
        </mc:Choice>
        <mc:Fallback xmlns="">
          <p:sp>
            <p:nvSpPr>
              <p:cNvPr id="13" name="TextBox 12">
                <a:extLst>
                  <a:ext uri="{FF2B5EF4-FFF2-40B4-BE49-F238E27FC236}">
                    <a16:creationId xmlns:a16="http://schemas.microsoft.com/office/drawing/2014/main" id="{7DA6EE10-71B7-9FFD-86E7-91C19A7441EE}"/>
                  </a:ext>
                </a:extLst>
              </p:cNvPr>
              <p:cNvSpPr txBox="1">
                <a:spLocks noRot="1" noChangeAspect="1" noMove="1" noResize="1" noEditPoints="1" noAdjustHandles="1" noChangeArrowheads="1" noChangeShapeType="1" noTextEdit="1"/>
              </p:cNvSpPr>
              <p:nvPr/>
            </p:nvSpPr>
            <p:spPr>
              <a:xfrm>
                <a:off x="50130" y="4013822"/>
                <a:ext cx="4011611" cy="558230"/>
              </a:xfrm>
              <a:prstGeom prst="rect">
                <a:avLst/>
              </a:prstGeom>
              <a:blipFill>
                <a:blip r:embed="rId6"/>
                <a:stretch>
                  <a:fillRect b="-1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987F3F0-BF10-4026-24C9-3A5A1B9A028A}"/>
                  </a:ext>
                </a:extLst>
              </p:cNvPr>
              <p:cNvSpPr txBox="1"/>
              <p:nvPr/>
            </p:nvSpPr>
            <p:spPr>
              <a:xfrm>
                <a:off x="50129" y="5191998"/>
                <a:ext cx="4138376" cy="891719"/>
              </a:xfrm>
              <a:prstGeom prst="rect">
                <a:avLst/>
              </a:prstGeom>
              <a:solidFill>
                <a:srgbClr val="FFC0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3,4</m:t>
                          </m:r>
                        </m:sub>
                      </m:sSub>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ℏ</m:t>
                              </m:r>
                            </m:e>
                            <m:sup>
                              <m:r>
                                <a:rPr lang="en-US" i="1">
                                  <a:latin typeface="Cambria Math" panose="02040503050406030204" pitchFamily="18" charset="0"/>
                                </a:rPr>
                                <m:t>2</m:t>
                              </m:r>
                            </m:sup>
                          </m:sSup>
                          <m:sSup>
                            <m:sSupPr>
                              <m:ctrlPr>
                                <a:rPr lang="en-US" i="1">
                                  <a:latin typeface="Cambria Math" panose="02040503050406030204" pitchFamily="18" charset="0"/>
                                </a:rPr>
                              </m:ctrlPr>
                            </m:sSupPr>
                            <m:e>
                              <m:r>
                                <a:rPr lang="en-US" i="1">
                                  <a:latin typeface="Cambria Math" panose="02040503050406030204" pitchFamily="18" charset="0"/>
                                </a:rPr>
                                <m:t>𝑘</m:t>
                              </m:r>
                            </m:e>
                            <m:sup>
                              <m:r>
                                <a:rPr lang="en-US" i="1">
                                  <a:latin typeface="Cambria Math" panose="02040503050406030204" pitchFamily="18" charset="0"/>
                                </a:rPr>
                                <m:t>2</m:t>
                              </m:r>
                            </m:sup>
                          </m:sSup>
                        </m:num>
                        <m:den>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0</m:t>
                              </m:r>
                            </m:sub>
                          </m:sSub>
                        </m:den>
                      </m:f>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0</m:t>
                              </m:r>
                            </m:sub>
                          </m:sSub>
                        </m:num>
                        <m:den>
                          <m:r>
                            <a:rPr lang="en-US" i="1">
                              <a:latin typeface="Cambria Math" panose="02040503050406030204" pitchFamily="18" charset="0"/>
                            </a:rPr>
                            <m:t>2</m:t>
                          </m:r>
                        </m:den>
                      </m:f>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ea typeface="Cambria Math" panose="02040503050406030204" pitchFamily="18" charset="0"/>
                            </a:rPr>
                            <m:t>±</m:t>
                          </m:r>
                          <m:rad>
                            <m:radPr>
                              <m:degHide m:val="on"/>
                              <m:ctrlPr>
                                <a:rPr lang="en-US" i="1">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ea typeface="Cambria Math" panose="02040503050406030204" pitchFamily="18" charset="0"/>
                                </a:rPr>
                                <m:t>1+</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ℏ</m:t>
                                      </m:r>
                                    </m:e>
                                    <m:sup>
                                      <m:r>
                                        <a:rPr lang="en-US" i="1">
                                          <a:latin typeface="Cambria Math" panose="02040503050406030204" pitchFamily="18" charset="0"/>
                                        </a:rPr>
                                        <m:t>2</m:t>
                                      </m:r>
                                    </m:sup>
                                  </m:sSup>
                                  <m:sSup>
                                    <m:sSupPr>
                                      <m:ctrlPr>
                                        <a:rPr lang="en-US" i="1">
                                          <a:latin typeface="Cambria Math" panose="02040503050406030204" pitchFamily="18" charset="0"/>
                                        </a:rPr>
                                      </m:ctrlPr>
                                    </m:sSupPr>
                                    <m:e>
                                      <m:r>
                                        <a:rPr lang="en-US" i="1">
                                          <a:latin typeface="Cambria Math" panose="02040503050406030204" pitchFamily="18" charset="0"/>
                                        </a:rPr>
                                        <m:t>𝑘</m:t>
                                      </m:r>
                                    </m:e>
                                    <m:sup>
                                      <m:r>
                                        <a:rPr lang="en-US" i="1">
                                          <a:latin typeface="Cambria Math" panose="02040503050406030204" pitchFamily="18" charset="0"/>
                                        </a:rPr>
                                        <m:t>2</m:t>
                                      </m:r>
                                    </m:sup>
                                  </m:sSup>
                                </m:num>
                                <m:den>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0</m:t>
                                      </m:r>
                                    </m:sub>
                                  </m:sSub>
                                </m:den>
                              </m:f>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2</m:t>
                                  </m:r>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ea typeface="Cambria Math" panose="02040503050406030204" pitchFamily="18" charset="0"/>
                                        </a:rPr>
                                        <m:t>𝑙h</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0</m:t>
                                      </m:r>
                                    </m:sub>
                                  </m:sSub>
                                </m:den>
                              </m:f>
                            </m:e>
                          </m:rad>
                        </m:e>
                      </m:d>
                    </m:oMath>
                  </m:oMathPara>
                </a14:m>
                <a:endParaRPr lang="en-US" dirty="0"/>
              </a:p>
            </p:txBody>
          </p:sp>
        </mc:Choice>
        <mc:Fallback xmlns="">
          <p:sp>
            <p:nvSpPr>
              <p:cNvPr id="14" name="TextBox 13">
                <a:extLst>
                  <a:ext uri="{FF2B5EF4-FFF2-40B4-BE49-F238E27FC236}">
                    <a16:creationId xmlns:a16="http://schemas.microsoft.com/office/drawing/2014/main" id="{2987F3F0-BF10-4026-24C9-3A5A1B9A028A}"/>
                  </a:ext>
                </a:extLst>
              </p:cNvPr>
              <p:cNvSpPr txBox="1">
                <a:spLocks noRot="1" noChangeAspect="1" noMove="1" noResize="1" noEditPoints="1" noAdjustHandles="1" noChangeArrowheads="1" noChangeShapeType="1" noTextEdit="1"/>
              </p:cNvSpPr>
              <p:nvPr/>
            </p:nvSpPr>
            <p:spPr>
              <a:xfrm>
                <a:off x="50129" y="5191998"/>
                <a:ext cx="4138376" cy="89171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AF7E0CF-A7CA-A162-3C2F-0EF5BD38E69A}"/>
                  </a:ext>
                </a:extLst>
              </p:cNvPr>
              <p:cNvSpPr txBox="1"/>
              <p:nvPr/>
            </p:nvSpPr>
            <p:spPr>
              <a:xfrm>
                <a:off x="8733670" y="4135801"/>
                <a:ext cx="3130063" cy="7621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ℏ</m:t>
                              </m:r>
                            </m:e>
                            <m:sup>
                              <m:r>
                                <a:rPr lang="en-US" sz="2000" i="1">
                                  <a:latin typeface="Cambria Math" panose="02040503050406030204" pitchFamily="18" charset="0"/>
                                </a:rPr>
                                <m:t>2</m:t>
                              </m:r>
                            </m:sup>
                          </m:sSup>
                          <m:sSup>
                            <m:sSupPr>
                              <m:ctrlPr>
                                <a:rPr lang="en-US" sz="2000" i="1">
                                  <a:latin typeface="Cambria Math" panose="02040503050406030204" pitchFamily="18" charset="0"/>
                                </a:rPr>
                              </m:ctrlPr>
                            </m:sSupPr>
                            <m:e>
                              <m:r>
                                <a:rPr lang="en-US" sz="2000" i="1">
                                  <a:latin typeface="Cambria Math" panose="02040503050406030204" pitchFamily="18" charset="0"/>
                                </a:rPr>
                                <m:t>𝑘</m:t>
                              </m:r>
                            </m:e>
                            <m:sup>
                              <m:r>
                                <a:rPr lang="en-US" sz="2000" i="1">
                                  <a:latin typeface="Cambria Math" panose="02040503050406030204" pitchFamily="18" charset="0"/>
                                </a:rPr>
                                <m:t>2</m:t>
                              </m:r>
                            </m:sup>
                          </m:sSup>
                        </m:num>
                        <m:den>
                          <m:r>
                            <a:rPr lang="en-US" sz="2000" i="1">
                              <a:latin typeface="Cambria Math" panose="02040503050406030204" pitchFamily="18" charset="0"/>
                            </a:rPr>
                            <m:t>2</m:t>
                          </m:r>
                          <m:sSub>
                            <m:sSubPr>
                              <m:ctrlPr>
                                <a:rPr lang="en-US" sz="2000" i="1">
                                  <a:latin typeface="Cambria Math" panose="02040503050406030204" pitchFamily="18" charset="0"/>
                                </a:rPr>
                              </m:ctrlPr>
                            </m:sSubPr>
                            <m:e>
                              <m:r>
                                <a:rPr lang="en-US" sz="2000" i="1">
                                  <a:latin typeface="Cambria Math" panose="02040503050406030204" pitchFamily="18" charset="0"/>
                                </a:rPr>
                                <m:t>𝑚</m:t>
                              </m:r>
                            </m:e>
                            <m:sub>
                              <m:r>
                                <a:rPr lang="en-US" sz="2000" i="1">
                                  <a:latin typeface="Cambria Math" panose="02040503050406030204" pitchFamily="18" charset="0"/>
                                </a:rPr>
                                <m:t>0</m:t>
                              </m:r>
                            </m:sub>
                          </m:sSub>
                          <m:sSup>
                            <m:sSupPr>
                              <m:ctrlPr>
                                <a:rPr lang="en-US" sz="2000" i="1">
                                  <a:latin typeface="Cambria Math" panose="02040503050406030204" pitchFamily="18" charset="0"/>
                                </a:rPr>
                              </m:ctrlPr>
                            </m:sSupPr>
                            <m:e>
                              <m:r>
                                <a:rPr lang="en-US" sz="2000" i="1">
                                  <a:latin typeface="Cambria Math" panose="02040503050406030204" pitchFamily="18" charset="0"/>
                                </a:rPr>
                                <m:t>𝑚</m:t>
                              </m:r>
                            </m:e>
                            <m:sup>
                              <m:r>
                                <a:rPr lang="en-US" sz="2000" i="1">
                                  <a:latin typeface="Cambria Math" panose="02040503050406030204" pitchFamily="18" charset="0"/>
                                </a:rPr>
                                <m:t>∗</m:t>
                              </m:r>
                            </m:sup>
                          </m:sSup>
                        </m:den>
                      </m:f>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𝜀</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m:t>
                          </m:r>
                          <m:r>
                            <a:rPr lang="en-US" sz="2000" i="1">
                              <a:latin typeface="Cambria Math" panose="02040503050406030204" pitchFamily="18" charset="0"/>
                              <a:ea typeface="Cambria Math" panose="02040503050406030204" pitchFamily="18" charset="0"/>
                            </a:rPr>
                            <m:t>𝛼𝜀</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𝛽</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𝜖</m:t>
                              </m:r>
                            </m:e>
                            <m:sup>
                              <m:r>
                                <a:rPr lang="en-US" sz="2000" i="1">
                                  <a:latin typeface="Cambria Math" panose="02040503050406030204" pitchFamily="18" charset="0"/>
                                  <a:ea typeface="Cambria Math" panose="02040503050406030204" pitchFamily="18" charset="0"/>
                                </a:rPr>
                                <m:t>2</m:t>
                              </m:r>
                            </m:sup>
                          </m:sSup>
                        </m:e>
                      </m:d>
                    </m:oMath>
                  </m:oMathPara>
                </a14:m>
                <a:endParaRPr lang="en-US" sz="2000" dirty="0"/>
              </a:p>
            </p:txBody>
          </p:sp>
        </mc:Choice>
        <mc:Fallback xmlns="">
          <p:sp>
            <p:nvSpPr>
              <p:cNvPr id="17" name="TextBox 16">
                <a:extLst>
                  <a:ext uri="{FF2B5EF4-FFF2-40B4-BE49-F238E27FC236}">
                    <a16:creationId xmlns:a16="http://schemas.microsoft.com/office/drawing/2014/main" id="{9AF7E0CF-A7CA-A162-3C2F-0EF5BD38E69A}"/>
                  </a:ext>
                </a:extLst>
              </p:cNvPr>
              <p:cNvSpPr txBox="1">
                <a:spLocks noRot="1" noChangeAspect="1" noMove="1" noResize="1" noEditPoints="1" noAdjustHandles="1" noChangeArrowheads="1" noChangeShapeType="1" noTextEdit="1"/>
              </p:cNvSpPr>
              <p:nvPr/>
            </p:nvSpPr>
            <p:spPr>
              <a:xfrm>
                <a:off x="8733670" y="4135801"/>
                <a:ext cx="3130063" cy="7621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9C1BF6F-B94E-B668-3609-D6B6A5D80DF1}"/>
                  </a:ext>
                </a:extLst>
              </p:cNvPr>
              <p:cNvSpPr txBox="1"/>
              <p:nvPr/>
            </p:nvSpPr>
            <p:spPr>
              <a:xfrm>
                <a:off x="8839863" y="4945658"/>
                <a:ext cx="1655325" cy="6697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mbria Math" panose="02040503050406030204" pitchFamily="18" charset="0"/>
                        </a:rPr>
                        <m:t>𝛼</m:t>
                      </m:r>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sSup>
                            <m:sSupPr>
                              <m:ctrlPr>
                                <a:rPr lang="en-US" sz="2000" i="1">
                                  <a:latin typeface="Cambria Math" panose="02040503050406030204" pitchFamily="18" charset="0"/>
                                  <a:ea typeface="Cambria Math" panose="02040503050406030204" pitchFamily="18" charset="0"/>
                                </a:rPr>
                              </m:ctrlPr>
                            </m:sSupPr>
                            <m:e>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𝑚</m:t>
                                      </m:r>
                                    </m:e>
                                    <m:sup>
                                      <m:r>
                                        <a:rPr lang="en-US" sz="2000" i="1">
                                          <a:latin typeface="Cambria Math" panose="02040503050406030204" pitchFamily="18" charset="0"/>
                                          <a:ea typeface="Cambria Math" panose="02040503050406030204" pitchFamily="18" charset="0"/>
                                        </a:rPr>
                                        <m:t>∗</m:t>
                                      </m:r>
                                    </m:sup>
                                  </m:sSup>
                                </m:e>
                              </m:d>
                            </m:e>
                            <m:sup>
                              <m:r>
                                <a:rPr lang="en-US" sz="2000" i="1">
                                  <a:latin typeface="Cambria Math" panose="02040503050406030204" pitchFamily="18" charset="0"/>
                                  <a:ea typeface="Cambria Math" panose="02040503050406030204" pitchFamily="18" charset="0"/>
                                </a:rPr>
                                <m:t>2</m:t>
                              </m:r>
                            </m:sup>
                          </m:sSup>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𝐸</m:t>
                              </m:r>
                            </m:e>
                            <m:sub>
                              <m:r>
                                <a:rPr lang="en-US" sz="2000" i="1">
                                  <a:latin typeface="Cambria Math" panose="02040503050406030204" pitchFamily="18" charset="0"/>
                                  <a:ea typeface="Cambria Math" panose="02040503050406030204" pitchFamily="18" charset="0"/>
                                </a:rPr>
                                <m:t>0</m:t>
                              </m:r>
                            </m:sub>
                          </m:sSub>
                        </m:den>
                      </m:f>
                    </m:oMath>
                  </m:oMathPara>
                </a14:m>
                <a:endParaRPr lang="en-US" sz="2000" dirty="0"/>
              </a:p>
            </p:txBody>
          </p:sp>
        </mc:Choice>
        <mc:Fallback xmlns="">
          <p:sp>
            <p:nvSpPr>
              <p:cNvPr id="18" name="TextBox 17">
                <a:extLst>
                  <a:ext uri="{FF2B5EF4-FFF2-40B4-BE49-F238E27FC236}">
                    <a16:creationId xmlns:a16="http://schemas.microsoft.com/office/drawing/2014/main" id="{E9C1BF6F-B94E-B668-3609-D6B6A5D80DF1}"/>
                  </a:ext>
                </a:extLst>
              </p:cNvPr>
              <p:cNvSpPr txBox="1">
                <a:spLocks noRot="1" noChangeAspect="1" noMove="1" noResize="1" noEditPoints="1" noAdjustHandles="1" noChangeArrowheads="1" noChangeShapeType="1" noTextEdit="1"/>
              </p:cNvSpPr>
              <p:nvPr/>
            </p:nvSpPr>
            <p:spPr>
              <a:xfrm>
                <a:off x="8839863" y="4945658"/>
                <a:ext cx="1655325" cy="669799"/>
              </a:xfrm>
              <a:prstGeom prst="rect">
                <a:avLst/>
              </a:prstGeom>
              <a:blipFill>
                <a:blip r:embed="rId9"/>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6B4FAC8D-2C0A-999B-7D33-9B1884A05377}"/>
              </a:ext>
            </a:extLst>
          </p:cNvPr>
          <p:cNvSpPr txBox="1"/>
          <p:nvPr/>
        </p:nvSpPr>
        <p:spPr>
          <a:xfrm>
            <a:off x="3780895" y="711774"/>
            <a:ext cx="1919949" cy="400110"/>
          </a:xfrm>
          <a:prstGeom prst="rect">
            <a:avLst/>
          </a:prstGeom>
          <a:solidFill>
            <a:srgbClr val="FFC000"/>
          </a:solidFill>
        </p:spPr>
        <p:txBody>
          <a:bodyPr wrap="none" rtlCol="0">
            <a:spAutoFit/>
          </a:bodyPr>
          <a:lstStyle/>
          <a:p>
            <a:r>
              <a:rPr lang="en-US" sz="2000" dirty="0"/>
              <a:t>Energy versus k</a:t>
            </a:r>
            <a:r>
              <a:rPr lang="en-US" sz="2000" baseline="30000" dirty="0"/>
              <a:t>2</a:t>
            </a:r>
          </a:p>
        </p:txBody>
      </p:sp>
      <p:sp>
        <p:nvSpPr>
          <p:cNvPr id="20" name="TextBox 19">
            <a:extLst>
              <a:ext uri="{FF2B5EF4-FFF2-40B4-BE49-F238E27FC236}">
                <a16:creationId xmlns:a16="http://schemas.microsoft.com/office/drawing/2014/main" id="{9CEB94BF-9310-E64D-4556-07DA81C89EB3}"/>
              </a:ext>
            </a:extLst>
          </p:cNvPr>
          <p:cNvSpPr txBox="1"/>
          <p:nvPr/>
        </p:nvSpPr>
        <p:spPr>
          <a:xfrm>
            <a:off x="5531763" y="4497823"/>
            <a:ext cx="2244589" cy="400110"/>
          </a:xfrm>
          <a:prstGeom prst="rect">
            <a:avLst/>
          </a:prstGeom>
          <a:solidFill>
            <a:srgbClr val="FFC000"/>
          </a:solidFill>
        </p:spPr>
        <p:txBody>
          <a:bodyPr wrap="none" rtlCol="0">
            <a:spAutoFit/>
          </a:bodyPr>
          <a:lstStyle/>
          <a:p>
            <a:r>
              <a:rPr lang="en-US" sz="2000" dirty="0"/>
              <a:t>Density of CB states</a:t>
            </a:r>
          </a:p>
        </p:txBody>
      </p:sp>
      <p:pic>
        <p:nvPicPr>
          <p:cNvPr id="2" name="Picture 1" descr="A graph of a temperature&#10;&#10;Description automatically generated with medium confidence">
            <a:extLst>
              <a:ext uri="{FF2B5EF4-FFF2-40B4-BE49-F238E27FC236}">
                <a16:creationId xmlns:a16="http://schemas.microsoft.com/office/drawing/2014/main" id="{99DDFDA2-8377-BB06-2976-A8DB3774F1D7}"/>
              </a:ext>
            </a:extLst>
          </p:cNvPr>
          <p:cNvPicPr>
            <a:picLocks noChangeAspect="1"/>
          </p:cNvPicPr>
          <p:nvPr/>
        </p:nvPicPr>
        <p:blipFill rotWithShape="1">
          <a:blip r:embed="rId10"/>
          <a:srcRect l="3325" t="6572" r="6765"/>
          <a:stretch/>
        </p:blipFill>
        <p:spPr>
          <a:xfrm>
            <a:off x="7943470" y="1346857"/>
            <a:ext cx="4190593" cy="2612755"/>
          </a:xfrm>
          <a:prstGeom prst="rect">
            <a:avLst/>
          </a:prstGeom>
        </p:spPr>
      </p:pic>
      <p:sp>
        <p:nvSpPr>
          <p:cNvPr id="3" name="TextBox 2">
            <a:extLst>
              <a:ext uri="{FF2B5EF4-FFF2-40B4-BE49-F238E27FC236}">
                <a16:creationId xmlns:a16="http://schemas.microsoft.com/office/drawing/2014/main" id="{6E2432C3-9A86-59A7-753E-2BC5E78A386C}"/>
              </a:ext>
            </a:extLst>
          </p:cNvPr>
          <p:cNvSpPr txBox="1"/>
          <p:nvPr/>
        </p:nvSpPr>
        <p:spPr>
          <a:xfrm>
            <a:off x="8562125" y="766320"/>
            <a:ext cx="2953282" cy="646331"/>
          </a:xfrm>
          <a:prstGeom prst="rect">
            <a:avLst/>
          </a:prstGeom>
          <a:solidFill>
            <a:srgbClr val="FFFF00"/>
          </a:solidFill>
        </p:spPr>
        <p:txBody>
          <a:bodyPr wrap="square" rtlCol="0">
            <a:spAutoFit/>
          </a:bodyPr>
          <a:lstStyle/>
          <a:p>
            <a:r>
              <a:rPr lang="en-US" dirty="0"/>
              <a:t>Intrinsic carrier concentration</a:t>
            </a:r>
          </a:p>
          <a:p>
            <a:r>
              <a:rPr lang="en-US" dirty="0"/>
              <a:t>n=2</a:t>
            </a:r>
            <a:r>
              <a:rPr lang="en-US" sz="1100" dirty="0">
                <a:latin typeface="+mj-lt"/>
                <a:ea typeface="Calibri" panose="020F0502020204030204" pitchFamily="34" charset="0"/>
              </a:rPr>
              <a:t>x</a:t>
            </a:r>
            <a:r>
              <a:rPr lang="en-US" dirty="0"/>
              <a:t>10</a:t>
            </a:r>
            <a:r>
              <a:rPr lang="en-US" baseline="30000" dirty="0"/>
              <a:t>18</a:t>
            </a:r>
            <a:r>
              <a:rPr lang="en-US" dirty="0"/>
              <a:t> cm</a:t>
            </a:r>
            <a:r>
              <a:rPr lang="en-US" baseline="30000" dirty="0">
                <a:latin typeface="Symbol" panose="05050102010706020507" pitchFamily="18" charset="2"/>
              </a:rPr>
              <a:t>-</a:t>
            </a:r>
            <a:r>
              <a:rPr lang="en-US" baseline="30000" dirty="0"/>
              <a:t>3</a:t>
            </a:r>
            <a:r>
              <a:rPr lang="en-US" dirty="0"/>
              <a:t> at 800 K</a:t>
            </a:r>
          </a:p>
        </p:txBody>
      </p:sp>
      <p:sp>
        <p:nvSpPr>
          <p:cNvPr id="4" name="TextBox 3">
            <a:extLst>
              <a:ext uri="{FF2B5EF4-FFF2-40B4-BE49-F238E27FC236}">
                <a16:creationId xmlns:a16="http://schemas.microsoft.com/office/drawing/2014/main" id="{303E97A1-2766-1457-F464-095CA8D98C29}"/>
              </a:ext>
            </a:extLst>
          </p:cNvPr>
          <p:cNvSpPr txBox="1"/>
          <p:nvPr/>
        </p:nvSpPr>
        <p:spPr>
          <a:xfrm>
            <a:off x="8074221" y="5907014"/>
            <a:ext cx="3989425" cy="369332"/>
          </a:xfrm>
          <a:prstGeom prst="rect">
            <a:avLst/>
          </a:prstGeom>
          <a:noFill/>
        </p:spPr>
        <p:txBody>
          <a:bodyPr wrap="none" rtlCol="0">
            <a:spAutoFit/>
          </a:bodyPr>
          <a:lstStyle/>
          <a:p>
            <a:r>
              <a:rPr lang="en-US" dirty="0">
                <a:solidFill>
                  <a:srgbClr val="FFFF00"/>
                </a:solidFill>
                <a:latin typeface="Arial" panose="020B0604020202020204" pitchFamily="34" charset="0"/>
                <a:cs typeface="Arial" panose="020B0604020202020204" pitchFamily="34" charset="0"/>
              </a:rPr>
              <a:t>S. Zollner, JVST A </a:t>
            </a:r>
            <a:r>
              <a:rPr lang="en-US" b="1" dirty="0">
                <a:solidFill>
                  <a:srgbClr val="FFFF00"/>
                </a:solidFill>
                <a:latin typeface="Arial" panose="020B0604020202020204" pitchFamily="34" charset="0"/>
                <a:cs typeface="Arial" panose="020B0604020202020204" pitchFamily="34" charset="0"/>
              </a:rPr>
              <a:t>43</a:t>
            </a:r>
            <a:r>
              <a:rPr lang="en-US" dirty="0">
                <a:solidFill>
                  <a:srgbClr val="FFFF00"/>
                </a:solidFill>
                <a:latin typeface="Arial" panose="020B0604020202020204" pitchFamily="34" charset="0"/>
                <a:cs typeface="Arial" panose="020B0604020202020204" pitchFamily="34" charset="0"/>
              </a:rPr>
              <a:t>, 012801 (2025)</a:t>
            </a:r>
          </a:p>
        </p:txBody>
      </p:sp>
      <p:sp>
        <p:nvSpPr>
          <p:cNvPr id="7" name="Slide Number Placeholder 1">
            <a:extLst>
              <a:ext uri="{FF2B5EF4-FFF2-40B4-BE49-F238E27FC236}">
                <a16:creationId xmlns:a16="http://schemas.microsoft.com/office/drawing/2014/main" id="{08E0A745-A5A3-15E0-3652-D4DD22D0E07A}"/>
              </a:ext>
            </a:extLst>
          </p:cNvPr>
          <p:cNvSpPr txBox="1">
            <a:spLocks/>
          </p:cNvSpPr>
          <p:nvPr/>
        </p:nvSpPr>
        <p:spPr>
          <a:xfrm>
            <a:off x="11412070" y="6356350"/>
            <a:ext cx="44610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B34050-BECC-48C9-9AC3-879728755A1B}" type="slidenum">
              <a:rPr lang="en-US" sz="2000" smtClean="0">
                <a:solidFill>
                  <a:srgbClr val="FFFF00"/>
                </a:solidFill>
              </a:rPr>
              <a:pPr algn="r"/>
              <a:t>14</a:t>
            </a:fld>
            <a:endParaRPr lang="en-US" sz="2000" dirty="0">
              <a:solidFill>
                <a:srgbClr val="FFFF00"/>
              </a:solidFill>
            </a:endParaRPr>
          </a:p>
        </p:txBody>
      </p:sp>
    </p:spTree>
    <p:extLst>
      <p:ext uri="{BB962C8B-B14F-4D97-AF65-F5344CB8AC3E}">
        <p14:creationId xmlns:p14="http://schemas.microsoft.com/office/powerpoint/2010/main" val="1095143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BA382-D910-4F0F-5ADE-CDD6CBEFB2B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A3F09-D022-9181-8E70-76465DDDD09D}"/>
              </a:ext>
            </a:extLst>
          </p:cNvPr>
          <p:cNvSpPr>
            <a:spLocks noGrp="1"/>
          </p:cNvSpPr>
          <p:nvPr>
            <p:ph type="sldNum" sz="quarter" idx="10"/>
          </p:nvPr>
        </p:nvSpPr>
        <p:spPr/>
        <p:txBody>
          <a:bodyPr/>
          <a:lstStyle/>
          <a:p>
            <a:fld id="{3E59A7B6-FBE7-C94A-849D-DB56104C7F4B}" type="slidenum">
              <a:rPr lang="en-US" smtClean="0"/>
              <a:pPr/>
              <a:t>15</a:t>
            </a:fld>
            <a:endParaRPr lang="en-US" dirty="0"/>
          </a:p>
        </p:txBody>
      </p:sp>
      <p:sp>
        <p:nvSpPr>
          <p:cNvPr id="9" name="Title 3">
            <a:extLst>
              <a:ext uri="{FF2B5EF4-FFF2-40B4-BE49-F238E27FC236}">
                <a16:creationId xmlns:a16="http://schemas.microsoft.com/office/drawing/2014/main" id="{83CF8A54-9A8B-9F23-C186-FB290464A466}"/>
              </a:ext>
            </a:extLst>
          </p:cNvPr>
          <p:cNvSpPr txBox="1">
            <a:spLocks/>
          </p:cNvSpPr>
          <p:nvPr/>
        </p:nvSpPr>
        <p:spPr>
          <a:xfrm>
            <a:off x="0" y="0"/>
            <a:ext cx="12191999" cy="6697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3200" dirty="0">
                <a:solidFill>
                  <a:schemeClr val="tx1"/>
                </a:solidFill>
              </a:rPr>
              <a:t>Absorption in Highly Excited Semiconductors</a:t>
            </a:r>
          </a:p>
        </p:txBody>
      </p:sp>
      <p:pic>
        <p:nvPicPr>
          <p:cNvPr id="74" name="Content Placeholder 4">
            <a:extLst>
              <a:ext uri="{FF2B5EF4-FFF2-40B4-BE49-F238E27FC236}">
                <a16:creationId xmlns:a16="http://schemas.microsoft.com/office/drawing/2014/main" id="{8700AC4D-C48F-EFA0-EBC5-D14D90543BBB}"/>
              </a:ext>
            </a:extLst>
          </p:cNvPr>
          <p:cNvPicPr>
            <a:picLocks noChangeAspect="1"/>
          </p:cNvPicPr>
          <p:nvPr/>
        </p:nvPicPr>
        <p:blipFill>
          <a:blip r:embed="rId3"/>
          <a:stretch>
            <a:fillRect/>
          </a:stretch>
        </p:blipFill>
        <p:spPr>
          <a:xfrm>
            <a:off x="94164" y="727127"/>
            <a:ext cx="3819991" cy="4572000"/>
          </a:xfrm>
          <a:prstGeom prst="rect">
            <a:avLst/>
          </a:prstGeom>
          <a:noFill/>
          <a:ln>
            <a:noFill/>
          </a:ln>
        </p:spPr>
      </p:pic>
      <p:sp>
        <p:nvSpPr>
          <p:cNvPr id="75" name="Google Shape;99;p16">
            <a:extLst>
              <a:ext uri="{FF2B5EF4-FFF2-40B4-BE49-F238E27FC236}">
                <a16:creationId xmlns:a16="http://schemas.microsoft.com/office/drawing/2014/main" id="{77C7EF5D-CFAA-F6FF-E517-4C043348F6EB}"/>
              </a:ext>
            </a:extLst>
          </p:cNvPr>
          <p:cNvSpPr txBox="1"/>
          <p:nvPr/>
        </p:nvSpPr>
        <p:spPr>
          <a:xfrm>
            <a:off x="4510481" y="5945727"/>
            <a:ext cx="4550904" cy="738633"/>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US" kern="0" dirty="0">
                <a:solidFill>
                  <a:srgbClr val="FFFF00"/>
                </a:solidFill>
                <a:latin typeface="Arial"/>
                <a:ea typeface="Calibri"/>
                <a:cs typeface="Times New Roman"/>
                <a:sym typeface="Times New Roman"/>
              </a:rPr>
              <a:t>Kalt, Klingshirn, </a:t>
            </a:r>
            <a:r>
              <a:rPr lang="en-US" i="1" kern="0" dirty="0">
                <a:solidFill>
                  <a:srgbClr val="FFFF00"/>
                </a:solidFill>
                <a:latin typeface="Arial"/>
                <a:ea typeface="Calibri"/>
                <a:cs typeface="Times New Roman"/>
                <a:sym typeface="Times New Roman"/>
              </a:rPr>
              <a:t>Semiconductor Optics 2</a:t>
            </a:r>
            <a:r>
              <a:rPr lang="en-US" kern="0" dirty="0">
                <a:solidFill>
                  <a:srgbClr val="FFFF00"/>
                </a:solidFill>
                <a:latin typeface="Arial"/>
                <a:ea typeface="Calibri"/>
                <a:cs typeface="Times New Roman"/>
                <a:sym typeface="Times New Roman"/>
              </a:rPr>
              <a:t> (Springer, 2024)</a:t>
            </a:r>
          </a:p>
        </p:txBody>
      </p:sp>
      <p:grpSp>
        <p:nvGrpSpPr>
          <p:cNvPr id="76" name="Group 75">
            <a:extLst>
              <a:ext uri="{FF2B5EF4-FFF2-40B4-BE49-F238E27FC236}">
                <a16:creationId xmlns:a16="http://schemas.microsoft.com/office/drawing/2014/main" id="{6362A991-217A-8E60-9B77-EEE40BB32AF1}"/>
              </a:ext>
            </a:extLst>
          </p:cNvPr>
          <p:cNvGrpSpPr/>
          <p:nvPr/>
        </p:nvGrpSpPr>
        <p:grpSpPr>
          <a:xfrm>
            <a:off x="3986135" y="908281"/>
            <a:ext cx="2109865" cy="1799781"/>
            <a:chOff x="6096000" y="346674"/>
            <a:chExt cx="2109865" cy="1799781"/>
          </a:xfrm>
        </p:grpSpPr>
        <p:cxnSp>
          <p:nvCxnSpPr>
            <p:cNvPr id="77" name="Straight Arrow Connector 76">
              <a:extLst>
                <a:ext uri="{FF2B5EF4-FFF2-40B4-BE49-F238E27FC236}">
                  <a16:creationId xmlns:a16="http://schemas.microsoft.com/office/drawing/2014/main" id="{8D69AEC4-D5CD-9894-7930-B60F14E74041}"/>
                </a:ext>
              </a:extLst>
            </p:cNvPr>
            <p:cNvCxnSpPr>
              <a:cxnSpLocks/>
            </p:cNvCxnSpPr>
            <p:nvPr/>
          </p:nvCxnSpPr>
          <p:spPr>
            <a:xfrm rot="18778450">
              <a:off x="6963478" y="1608338"/>
              <a:ext cx="769768" cy="0"/>
            </a:xfrm>
            <a:prstGeom prst="straightConnector1">
              <a:avLst/>
            </a:prstGeom>
            <a:noFill/>
            <a:ln w="76200" cap="flat" cmpd="sng" algn="ctr">
              <a:solidFill>
                <a:srgbClr val="0000FF"/>
              </a:solidFill>
              <a:prstDash val="solid"/>
              <a:tailEnd type="triangle"/>
            </a:ln>
            <a:effectLst/>
          </p:spPr>
        </p:cxnSp>
        <p:sp>
          <p:nvSpPr>
            <p:cNvPr id="78" name="Rectangle 77">
              <a:extLst>
                <a:ext uri="{FF2B5EF4-FFF2-40B4-BE49-F238E27FC236}">
                  <a16:creationId xmlns:a16="http://schemas.microsoft.com/office/drawing/2014/main" id="{FC1A688E-C7F7-EED3-13AC-F296B70EF2DE}"/>
                </a:ext>
              </a:extLst>
            </p:cNvPr>
            <p:cNvSpPr/>
            <p:nvPr/>
          </p:nvSpPr>
          <p:spPr>
            <a:xfrm>
              <a:off x="6324448" y="1809091"/>
              <a:ext cx="1579233" cy="337364"/>
            </a:xfrm>
            <a:prstGeom prst="rect">
              <a:avLst/>
            </a:prstGeom>
            <a:solidFill>
              <a:srgbClr val="A5A5A5">
                <a:lumMod val="60000"/>
                <a:lumOff val="40000"/>
              </a:srgbClr>
            </a:solidFill>
            <a:ln w="19050" cap="flat" cmpd="sng" algn="ctr">
              <a:solidFill>
                <a:srgbClr val="00000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1200" cap="none" spc="0" normalizeH="0" baseline="0" noProof="0">
                <a:ln>
                  <a:noFill/>
                </a:ln>
                <a:solidFill>
                  <a:srgbClr val="FEFFFF"/>
                </a:solidFill>
                <a:effectLst/>
                <a:uLnTx/>
                <a:uFillTx/>
                <a:latin typeface="Arial"/>
                <a:ea typeface="+mn-ea"/>
                <a:cs typeface="+mn-cs"/>
                <a:sym typeface="Arial"/>
              </a:endParaRPr>
            </a:p>
          </p:txBody>
        </p:sp>
        <p:sp>
          <p:nvSpPr>
            <p:cNvPr id="79" name="Freeform: Shape 78">
              <a:extLst>
                <a:ext uri="{FF2B5EF4-FFF2-40B4-BE49-F238E27FC236}">
                  <a16:creationId xmlns:a16="http://schemas.microsoft.com/office/drawing/2014/main" id="{3273B181-5F71-000B-B9C8-A8441114A9E1}"/>
                </a:ext>
              </a:extLst>
            </p:cNvPr>
            <p:cNvSpPr/>
            <p:nvPr/>
          </p:nvSpPr>
          <p:spPr>
            <a:xfrm rot="5400000">
              <a:off x="7152745" y="624883"/>
              <a:ext cx="404651" cy="332374"/>
            </a:xfrm>
            <a:custGeom>
              <a:avLst/>
              <a:gdLst>
                <a:gd name="connsiteX0" fmla="*/ 0 w 6496050"/>
                <a:gd name="connsiteY0" fmla="*/ 3422650 h 3429000"/>
                <a:gd name="connsiteX1" fmla="*/ 1708150 w 6496050"/>
                <a:gd name="connsiteY1" fmla="*/ 2673350 h 3429000"/>
                <a:gd name="connsiteX2" fmla="*/ 3257550 w 6496050"/>
                <a:gd name="connsiteY2" fmla="*/ 0 h 3429000"/>
                <a:gd name="connsiteX3" fmla="*/ 4794250 w 6496050"/>
                <a:gd name="connsiteY3" fmla="*/ 2673350 h 3429000"/>
                <a:gd name="connsiteX4" fmla="*/ 6496050 w 649605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6050" h="3429000">
                  <a:moveTo>
                    <a:pt x="0" y="3422650"/>
                  </a:moveTo>
                  <a:cubicBezTo>
                    <a:pt x="582612" y="3333221"/>
                    <a:pt x="1165225" y="3243792"/>
                    <a:pt x="1708150" y="2673350"/>
                  </a:cubicBezTo>
                  <a:cubicBezTo>
                    <a:pt x="2251075" y="2102908"/>
                    <a:pt x="2743200" y="0"/>
                    <a:pt x="3257550" y="0"/>
                  </a:cubicBezTo>
                  <a:cubicBezTo>
                    <a:pt x="3771900" y="0"/>
                    <a:pt x="4254500" y="2101850"/>
                    <a:pt x="4794250" y="2673350"/>
                  </a:cubicBezTo>
                  <a:cubicBezTo>
                    <a:pt x="5334000" y="3244850"/>
                    <a:pt x="5915025" y="3336925"/>
                    <a:pt x="6496050" y="3429000"/>
                  </a:cubicBezTo>
                </a:path>
              </a:pathLst>
            </a:custGeom>
            <a:solidFill>
              <a:srgbClr val="FF0000"/>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1200" cap="none" spc="0" normalizeH="0" baseline="0" noProof="0">
                <a:ln>
                  <a:noFill/>
                </a:ln>
                <a:solidFill>
                  <a:srgbClr val="FEFFFF"/>
                </a:solidFill>
                <a:effectLst/>
                <a:uLnTx/>
                <a:uFillTx/>
                <a:latin typeface="Arial"/>
                <a:ea typeface="+mn-ea"/>
                <a:cs typeface="+mn-cs"/>
                <a:sym typeface="Arial"/>
              </a:endParaRPr>
            </a:p>
          </p:txBody>
        </p:sp>
        <p:grpSp>
          <p:nvGrpSpPr>
            <p:cNvPr id="80" name="Group 79">
              <a:extLst>
                <a:ext uri="{FF2B5EF4-FFF2-40B4-BE49-F238E27FC236}">
                  <a16:creationId xmlns:a16="http://schemas.microsoft.com/office/drawing/2014/main" id="{D2226613-58A1-7754-C9FA-63F0844C6BA8}"/>
                </a:ext>
              </a:extLst>
            </p:cNvPr>
            <p:cNvGrpSpPr/>
            <p:nvPr/>
          </p:nvGrpSpPr>
          <p:grpSpPr>
            <a:xfrm rot="2578450">
              <a:off x="6096000" y="1420375"/>
              <a:ext cx="1131295" cy="0"/>
              <a:chOff x="4658190" y="3771900"/>
              <a:chExt cx="1564810" cy="0"/>
            </a:xfrm>
          </p:grpSpPr>
          <p:cxnSp>
            <p:nvCxnSpPr>
              <p:cNvPr id="92" name="Straight Connector 91">
                <a:extLst>
                  <a:ext uri="{FF2B5EF4-FFF2-40B4-BE49-F238E27FC236}">
                    <a16:creationId xmlns:a16="http://schemas.microsoft.com/office/drawing/2014/main" id="{8BF440B7-A3B2-E543-6EF5-C7653AE2D845}"/>
                  </a:ext>
                </a:extLst>
              </p:cNvPr>
              <p:cNvCxnSpPr>
                <a:cxnSpLocks/>
              </p:cNvCxnSpPr>
              <p:nvPr/>
            </p:nvCxnSpPr>
            <p:spPr>
              <a:xfrm>
                <a:off x="4658190" y="3771900"/>
                <a:ext cx="1564810" cy="0"/>
              </a:xfrm>
              <a:prstGeom prst="line">
                <a:avLst/>
              </a:prstGeom>
              <a:noFill/>
              <a:ln w="76200" cap="flat" cmpd="sng" algn="ctr">
                <a:solidFill>
                  <a:srgbClr val="0000FF"/>
                </a:solidFill>
                <a:prstDash val="solid"/>
              </a:ln>
              <a:effectLst/>
            </p:spPr>
          </p:cxnSp>
          <p:cxnSp>
            <p:nvCxnSpPr>
              <p:cNvPr id="93" name="Straight Arrow Connector 92">
                <a:extLst>
                  <a:ext uri="{FF2B5EF4-FFF2-40B4-BE49-F238E27FC236}">
                    <a16:creationId xmlns:a16="http://schemas.microsoft.com/office/drawing/2014/main" id="{01297874-8C8F-7F21-FDD3-B27CD0CC20C2}"/>
                  </a:ext>
                </a:extLst>
              </p:cNvPr>
              <p:cNvCxnSpPr>
                <a:cxnSpLocks/>
              </p:cNvCxnSpPr>
              <p:nvPr/>
            </p:nvCxnSpPr>
            <p:spPr>
              <a:xfrm>
                <a:off x="4664540" y="3771900"/>
                <a:ext cx="968059" cy="0"/>
              </a:xfrm>
              <a:prstGeom prst="straightConnector1">
                <a:avLst/>
              </a:prstGeom>
              <a:noFill/>
              <a:ln w="76200" cap="flat" cmpd="sng" algn="ctr">
                <a:solidFill>
                  <a:srgbClr val="0000FF"/>
                </a:solidFill>
                <a:prstDash val="solid"/>
                <a:tailEnd type="triangle"/>
              </a:ln>
              <a:effectLst/>
            </p:spPr>
          </p:cxnSp>
        </p:grpSp>
        <p:sp>
          <p:nvSpPr>
            <p:cNvPr id="81" name="Freeform: Shape 80">
              <a:extLst>
                <a:ext uri="{FF2B5EF4-FFF2-40B4-BE49-F238E27FC236}">
                  <a16:creationId xmlns:a16="http://schemas.microsoft.com/office/drawing/2014/main" id="{AF52D68C-2B53-B424-7225-F6B5EA57D05A}"/>
                </a:ext>
              </a:extLst>
            </p:cNvPr>
            <p:cNvSpPr/>
            <p:nvPr/>
          </p:nvSpPr>
          <p:spPr>
            <a:xfrm rot="2578450">
              <a:off x="6313809" y="835010"/>
              <a:ext cx="367906" cy="282762"/>
            </a:xfrm>
            <a:custGeom>
              <a:avLst/>
              <a:gdLst>
                <a:gd name="connsiteX0" fmla="*/ 0 w 6496050"/>
                <a:gd name="connsiteY0" fmla="*/ 3422650 h 3429000"/>
                <a:gd name="connsiteX1" fmla="*/ 1708150 w 6496050"/>
                <a:gd name="connsiteY1" fmla="*/ 2673350 h 3429000"/>
                <a:gd name="connsiteX2" fmla="*/ 3257550 w 6496050"/>
                <a:gd name="connsiteY2" fmla="*/ 0 h 3429000"/>
                <a:gd name="connsiteX3" fmla="*/ 4794250 w 6496050"/>
                <a:gd name="connsiteY3" fmla="*/ 2673350 h 3429000"/>
                <a:gd name="connsiteX4" fmla="*/ 6496050 w 649605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6050" h="3429000">
                  <a:moveTo>
                    <a:pt x="0" y="3422650"/>
                  </a:moveTo>
                  <a:cubicBezTo>
                    <a:pt x="582612" y="3333221"/>
                    <a:pt x="1165225" y="3243792"/>
                    <a:pt x="1708150" y="2673350"/>
                  </a:cubicBezTo>
                  <a:cubicBezTo>
                    <a:pt x="2251075" y="2102908"/>
                    <a:pt x="2743200" y="0"/>
                    <a:pt x="3257550" y="0"/>
                  </a:cubicBezTo>
                  <a:cubicBezTo>
                    <a:pt x="3771900" y="0"/>
                    <a:pt x="4254500" y="2101850"/>
                    <a:pt x="4794250" y="2673350"/>
                  </a:cubicBezTo>
                  <a:cubicBezTo>
                    <a:pt x="5334000" y="3244850"/>
                    <a:pt x="5915025" y="3336925"/>
                    <a:pt x="6496050" y="3429000"/>
                  </a:cubicBezTo>
                </a:path>
              </a:pathLst>
            </a:custGeom>
            <a:solidFill>
              <a:srgbClr val="0000FF"/>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1200" cap="none" spc="0" normalizeH="0" baseline="0" noProof="0">
                <a:ln>
                  <a:noFill/>
                </a:ln>
                <a:solidFill>
                  <a:srgbClr val="FEFFFF"/>
                </a:solidFill>
                <a:effectLst/>
                <a:uLnTx/>
                <a:uFillTx/>
                <a:latin typeface="Arial"/>
                <a:ea typeface="+mn-ea"/>
                <a:cs typeface="+mn-cs"/>
                <a:sym typeface="Arial"/>
              </a:endParaRPr>
            </a:p>
          </p:txBody>
        </p:sp>
        <p:cxnSp>
          <p:nvCxnSpPr>
            <p:cNvPr id="82" name="Straight Connector 81">
              <a:extLst>
                <a:ext uri="{FF2B5EF4-FFF2-40B4-BE49-F238E27FC236}">
                  <a16:creationId xmlns:a16="http://schemas.microsoft.com/office/drawing/2014/main" id="{A8D4B57F-704D-CCD9-4CDF-1600543A6B0F}"/>
                </a:ext>
              </a:extLst>
            </p:cNvPr>
            <p:cNvCxnSpPr>
              <a:cxnSpLocks/>
            </p:cNvCxnSpPr>
            <p:nvPr/>
          </p:nvCxnSpPr>
          <p:spPr>
            <a:xfrm rot="18778450">
              <a:off x="6886011" y="1438439"/>
              <a:ext cx="1244285" cy="0"/>
            </a:xfrm>
            <a:prstGeom prst="line">
              <a:avLst/>
            </a:prstGeom>
            <a:noFill/>
            <a:ln w="76200" cap="flat" cmpd="sng" algn="ctr">
              <a:solidFill>
                <a:srgbClr val="0000FF"/>
              </a:solidFill>
              <a:prstDash val="solid"/>
            </a:ln>
            <a:effectLst/>
          </p:spPr>
        </p:cxnSp>
        <p:sp>
          <p:nvSpPr>
            <p:cNvPr id="83" name="Partial Circle 82">
              <a:extLst>
                <a:ext uri="{FF2B5EF4-FFF2-40B4-BE49-F238E27FC236}">
                  <a16:creationId xmlns:a16="http://schemas.microsoft.com/office/drawing/2014/main" id="{F7A3C2A1-2924-5540-125B-4C2DFDF6F969}"/>
                </a:ext>
              </a:extLst>
            </p:cNvPr>
            <p:cNvSpPr/>
            <p:nvPr/>
          </p:nvSpPr>
          <p:spPr>
            <a:xfrm>
              <a:off x="6948796" y="1636424"/>
              <a:ext cx="330537" cy="363550"/>
            </a:xfrm>
            <a:prstGeom prst="pie">
              <a:avLst>
                <a:gd name="adj1" fmla="val 0"/>
                <a:gd name="adj2" fmla="val 10800000"/>
              </a:avLst>
            </a:prstGeom>
            <a:gradFill>
              <a:gsLst>
                <a:gs pos="0">
                  <a:srgbClr val="A5A5A5">
                    <a:lumMod val="60000"/>
                    <a:lumOff val="40000"/>
                  </a:srgbClr>
                </a:gs>
                <a:gs pos="17000">
                  <a:srgbClr val="A5A5A5">
                    <a:lumMod val="60000"/>
                    <a:lumOff val="40000"/>
                  </a:srgbClr>
                </a:gs>
                <a:gs pos="0">
                  <a:srgbClr val="A5A5A5">
                    <a:lumMod val="60000"/>
                    <a:lumOff val="40000"/>
                  </a:srgbClr>
                </a:gs>
                <a:gs pos="100000">
                  <a:srgbClr val="FF0000"/>
                </a:gs>
              </a:gsLst>
              <a:lin ang="16200000" scaled="1"/>
            </a:gra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84" name="TextBox 37">
                  <a:extLst>
                    <a:ext uri="{FF2B5EF4-FFF2-40B4-BE49-F238E27FC236}">
                      <a16:creationId xmlns:a16="http://schemas.microsoft.com/office/drawing/2014/main" id="{A755CCF1-B416-95EE-528C-1D6191CC2528}"/>
                    </a:ext>
                  </a:extLst>
                </p:cNvPr>
                <p:cNvSpPr txBox="1"/>
                <p:nvPr/>
              </p:nvSpPr>
              <p:spPr>
                <a:xfrm>
                  <a:off x="6653950" y="1044034"/>
                  <a:ext cx="150875" cy="184666"/>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200" b="0"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sym typeface="Arial"/>
                          </a:rPr>
                          <m:t>𝜔</m:t>
                        </m:r>
                      </m:oMath>
                    </m:oMathPara>
                  </a14:m>
                  <a:endParaRPr kumimoji="0" lang="en-US" sz="1200" b="0" i="0" u="none" strike="noStrike" kern="1200" cap="none" spc="0" normalizeH="0" baseline="0" noProof="0" dirty="0">
                    <a:ln>
                      <a:noFill/>
                    </a:ln>
                    <a:solidFill>
                      <a:srgbClr val="0000FF"/>
                    </a:solidFill>
                    <a:effectLst/>
                    <a:uLnTx/>
                    <a:uFillTx/>
                    <a:latin typeface="Arial"/>
                    <a:ea typeface="+mn-ea"/>
                    <a:cs typeface="+mn-cs"/>
                    <a:sym typeface="Arial"/>
                  </a:endParaRPr>
                </a:p>
              </p:txBody>
            </p:sp>
          </mc:Choice>
          <mc:Fallback xmlns="">
            <p:sp>
              <p:nvSpPr>
                <p:cNvPr id="12" name="TextBox 37">
                  <a:extLst>
                    <a:ext uri="{FF2B5EF4-FFF2-40B4-BE49-F238E27FC236}">
                      <a16:creationId xmlns:a16="http://schemas.microsoft.com/office/drawing/2014/main" id="{BF00DAAE-9513-2238-C34A-CAB34D6D3793}"/>
                    </a:ext>
                  </a:extLst>
                </p:cNvPr>
                <p:cNvSpPr txBox="1">
                  <a:spLocks noRot="1" noChangeAspect="1" noMove="1" noResize="1" noEditPoints="1" noAdjustHandles="1" noChangeArrowheads="1" noChangeShapeType="1" noTextEdit="1"/>
                </p:cNvSpPr>
                <p:nvPr/>
              </p:nvSpPr>
              <p:spPr>
                <a:xfrm>
                  <a:off x="6653950" y="1044034"/>
                  <a:ext cx="150875" cy="184666"/>
                </a:xfrm>
                <a:prstGeom prst="rect">
                  <a:avLst/>
                </a:prstGeom>
                <a:blipFill>
                  <a:blip r:embed="rId4"/>
                  <a:stretch>
                    <a:fillRect l="-12000" r="-12000"/>
                  </a:stretch>
                </a:blipFill>
              </p:spPr>
              <p:txBody>
                <a:bodyPr/>
                <a:lstStyle/>
                <a:p>
                  <a:r>
                    <a:rPr lang="en-US">
                      <a:noFill/>
                    </a:rPr>
                    <a:t> </a:t>
                  </a:r>
                </a:p>
              </p:txBody>
            </p:sp>
          </mc:Fallback>
        </mc:AlternateContent>
        <p:sp>
          <p:nvSpPr>
            <p:cNvPr id="85" name="TextBox 38">
              <a:extLst>
                <a:ext uri="{FF2B5EF4-FFF2-40B4-BE49-F238E27FC236}">
                  <a16:creationId xmlns:a16="http://schemas.microsoft.com/office/drawing/2014/main" id="{D49A7EC0-716C-24BF-07EB-2D74DC27E024}"/>
                </a:ext>
              </a:extLst>
            </p:cNvPr>
            <p:cNvSpPr txBox="1"/>
            <p:nvPr/>
          </p:nvSpPr>
          <p:spPr>
            <a:xfrm>
              <a:off x="6169560" y="1466419"/>
              <a:ext cx="1016982" cy="2202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sym typeface="Arial"/>
                </a:rPr>
                <a:t>Probe</a:t>
              </a:r>
            </a:p>
          </p:txBody>
        </p:sp>
        <p:sp>
          <p:nvSpPr>
            <p:cNvPr id="86" name="TextBox 39">
              <a:extLst>
                <a:ext uri="{FF2B5EF4-FFF2-40B4-BE49-F238E27FC236}">
                  <a16:creationId xmlns:a16="http://schemas.microsoft.com/office/drawing/2014/main" id="{91607A98-EB25-C78A-3074-78533095A907}"/>
                </a:ext>
              </a:extLst>
            </p:cNvPr>
            <p:cNvSpPr txBox="1"/>
            <p:nvPr/>
          </p:nvSpPr>
          <p:spPr>
            <a:xfrm>
              <a:off x="7188883" y="346674"/>
              <a:ext cx="1016982" cy="2202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sym typeface="Arial"/>
                </a:rPr>
                <a:t>Pump</a:t>
              </a:r>
            </a:p>
          </p:txBody>
        </p:sp>
        <mc:AlternateContent xmlns:mc="http://schemas.openxmlformats.org/markup-compatibility/2006" xmlns:a14="http://schemas.microsoft.com/office/drawing/2010/main">
          <mc:Choice Requires="a14">
            <p:sp>
              <p:nvSpPr>
                <p:cNvPr id="87" name="TextBox 40">
                  <a:extLst>
                    <a:ext uri="{FF2B5EF4-FFF2-40B4-BE49-F238E27FC236}">
                      <a16:creationId xmlns:a16="http://schemas.microsoft.com/office/drawing/2014/main" id="{021957B9-E298-2FD8-4F39-EAEC4B4E1B79}"/>
                    </a:ext>
                  </a:extLst>
                </p:cNvPr>
                <p:cNvSpPr txBox="1"/>
                <p:nvPr/>
              </p:nvSpPr>
              <p:spPr>
                <a:xfrm>
                  <a:off x="6388063" y="484825"/>
                  <a:ext cx="138327" cy="146841"/>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sty m:val="p"/>
                          </m:rPr>
                          <a:rPr kumimoji="0" lang="en-US" sz="12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sym typeface="Arial"/>
                          </a:rPr>
                          <m:t>Δ</m:t>
                        </m:r>
                        <m:r>
                          <a:rPr kumimoji="0" lang="en-US" sz="1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sym typeface="Arial"/>
                          </a:rPr>
                          <m:t>𝑡</m:t>
                        </m:r>
                      </m:oMath>
                    </m:oMathPara>
                  </a14:m>
                  <a:endParaRPr kumimoji="0" lang="en-US" sz="1200" b="0" i="0" u="none" strike="noStrike" kern="1200" cap="none" spc="0" normalizeH="0" baseline="0" noProof="0" dirty="0">
                    <a:ln>
                      <a:noFill/>
                    </a:ln>
                    <a:solidFill>
                      <a:srgbClr val="000000"/>
                    </a:solidFill>
                    <a:effectLst/>
                    <a:uLnTx/>
                    <a:uFillTx/>
                    <a:latin typeface="Arial"/>
                    <a:ea typeface="+mn-ea"/>
                    <a:cs typeface="+mn-cs"/>
                    <a:sym typeface="Arial"/>
                  </a:endParaRPr>
                </a:p>
              </p:txBody>
            </p:sp>
          </mc:Choice>
          <mc:Fallback xmlns="">
            <p:sp>
              <p:nvSpPr>
                <p:cNvPr id="15" name="TextBox 40">
                  <a:extLst>
                    <a:ext uri="{FF2B5EF4-FFF2-40B4-BE49-F238E27FC236}">
                      <a16:creationId xmlns:a16="http://schemas.microsoft.com/office/drawing/2014/main" id="{22504023-9008-A0A7-4FC3-7C2C7143DB90}"/>
                    </a:ext>
                  </a:extLst>
                </p:cNvPr>
                <p:cNvSpPr txBox="1">
                  <a:spLocks noRot="1" noChangeAspect="1" noMove="1" noResize="1" noEditPoints="1" noAdjustHandles="1" noChangeArrowheads="1" noChangeShapeType="1" noTextEdit="1"/>
                </p:cNvSpPr>
                <p:nvPr/>
              </p:nvSpPr>
              <p:spPr>
                <a:xfrm>
                  <a:off x="6388063" y="484825"/>
                  <a:ext cx="138327" cy="146841"/>
                </a:xfrm>
                <a:prstGeom prst="rect">
                  <a:avLst/>
                </a:prstGeom>
                <a:blipFill>
                  <a:blip r:embed="rId5"/>
                  <a:stretch>
                    <a:fillRect l="-40909" r="-50000" b="-37500"/>
                  </a:stretch>
                </a:blipFill>
              </p:spPr>
              <p:txBody>
                <a:bodyPr/>
                <a:lstStyle/>
                <a:p>
                  <a:r>
                    <a:rPr lang="en-US">
                      <a:noFill/>
                    </a:rPr>
                    <a:t> </a:t>
                  </a:r>
                </a:p>
              </p:txBody>
            </p:sp>
          </mc:Fallback>
        </mc:AlternateContent>
        <p:cxnSp>
          <p:nvCxnSpPr>
            <p:cNvPr id="88" name="Straight Arrow Connector 87">
              <a:extLst>
                <a:ext uri="{FF2B5EF4-FFF2-40B4-BE49-F238E27FC236}">
                  <a16:creationId xmlns:a16="http://schemas.microsoft.com/office/drawing/2014/main" id="{5E06C9C1-32E9-C474-F75E-2945EC529AF6}"/>
                </a:ext>
              </a:extLst>
            </p:cNvPr>
            <p:cNvCxnSpPr/>
            <p:nvPr/>
          </p:nvCxnSpPr>
          <p:spPr>
            <a:xfrm>
              <a:off x="6313611" y="719998"/>
              <a:ext cx="344311" cy="0"/>
            </a:xfrm>
            <a:prstGeom prst="straightConnector1">
              <a:avLst/>
            </a:prstGeom>
            <a:noFill/>
            <a:ln w="28575" cap="flat" cmpd="sng" algn="ctr">
              <a:solidFill>
                <a:srgbClr val="000000"/>
              </a:solidFill>
              <a:prstDash val="solid"/>
              <a:headEnd type="triangle"/>
              <a:tailEnd type="triangle"/>
            </a:ln>
            <a:effectLst/>
          </p:spPr>
        </p:cxnSp>
        <p:grpSp>
          <p:nvGrpSpPr>
            <p:cNvPr id="89" name="Group 88">
              <a:extLst>
                <a:ext uri="{FF2B5EF4-FFF2-40B4-BE49-F238E27FC236}">
                  <a16:creationId xmlns:a16="http://schemas.microsoft.com/office/drawing/2014/main" id="{2C1776B4-889D-FDF0-87E8-F9606F7FFE16}"/>
                </a:ext>
              </a:extLst>
            </p:cNvPr>
            <p:cNvGrpSpPr/>
            <p:nvPr/>
          </p:nvGrpSpPr>
          <p:grpSpPr>
            <a:xfrm rot="5400000">
              <a:off x="6491923" y="1210886"/>
              <a:ext cx="1244285" cy="0"/>
              <a:chOff x="4766140" y="4318000"/>
              <a:chExt cx="1564810" cy="0"/>
            </a:xfrm>
          </p:grpSpPr>
          <p:cxnSp>
            <p:nvCxnSpPr>
              <p:cNvPr id="90" name="Straight Connector 89">
                <a:extLst>
                  <a:ext uri="{FF2B5EF4-FFF2-40B4-BE49-F238E27FC236}">
                    <a16:creationId xmlns:a16="http://schemas.microsoft.com/office/drawing/2014/main" id="{3A9F656F-D918-EC67-5062-4224469F8BEE}"/>
                  </a:ext>
                </a:extLst>
              </p:cNvPr>
              <p:cNvCxnSpPr>
                <a:cxnSpLocks/>
              </p:cNvCxnSpPr>
              <p:nvPr/>
            </p:nvCxnSpPr>
            <p:spPr>
              <a:xfrm>
                <a:off x="4766140" y="4318000"/>
                <a:ext cx="1564810" cy="0"/>
              </a:xfrm>
              <a:prstGeom prst="line">
                <a:avLst/>
              </a:prstGeom>
              <a:noFill/>
              <a:ln w="101600" cap="flat" cmpd="sng" algn="ctr">
                <a:solidFill>
                  <a:srgbClr val="FF0000"/>
                </a:solidFill>
                <a:prstDash val="solid"/>
              </a:ln>
              <a:effectLst/>
            </p:spPr>
          </p:cxnSp>
          <p:cxnSp>
            <p:nvCxnSpPr>
              <p:cNvPr id="91" name="Straight Arrow Connector 90">
                <a:extLst>
                  <a:ext uri="{FF2B5EF4-FFF2-40B4-BE49-F238E27FC236}">
                    <a16:creationId xmlns:a16="http://schemas.microsoft.com/office/drawing/2014/main" id="{650FC58A-0707-C8E4-0F71-CF13615FB56D}"/>
                  </a:ext>
                </a:extLst>
              </p:cNvPr>
              <p:cNvCxnSpPr>
                <a:cxnSpLocks/>
              </p:cNvCxnSpPr>
              <p:nvPr/>
            </p:nvCxnSpPr>
            <p:spPr>
              <a:xfrm>
                <a:off x="4772490" y="4318000"/>
                <a:ext cx="968059" cy="0"/>
              </a:xfrm>
              <a:prstGeom prst="straightConnector1">
                <a:avLst/>
              </a:prstGeom>
              <a:noFill/>
              <a:ln w="76200" cap="flat" cmpd="sng" algn="ctr">
                <a:solidFill>
                  <a:srgbClr val="FF0000"/>
                </a:solidFill>
                <a:prstDash val="solid"/>
                <a:tailEnd type="triangle"/>
              </a:ln>
              <a:effectLst/>
            </p:spPr>
          </p:cxnSp>
        </p:grpSp>
      </p:grpSp>
      <p:sp>
        <p:nvSpPr>
          <p:cNvPr id="94" name="TextBox 93">
            <a:extLst>
              <a:ext uri="{FF2B5EF4-FFF2-40B4-BE49-F238E27FC236}">
                <a16:creationId xmlns:a16="http://schemas.microsoft.com/office/drawing/2014/main" id="{41A1473C-9BA5-8218-6FE4-903C8812CAF0}"/>
              </a:ext>
            </a:extLst>
          </p:cNvPr>
          <p:cNvSpPr txBox="1"/>
          <p:nvPr/>
        </p:nvSpPr>
        <p:spPr>
          <a:xfrm>
            <a:off x="6066038" y="866658"/>
            <a:ext cx="6035477" cy="2246769"/>
          </a:xfrm>
          <a:prstGeom prst="rect">
            <a:avLst/>
          </a:prstGeom>
          <a:solidFill>
            <a:srgbClr val="FFFF00"/>
          </a:solidFill>
        </p:spPr>
        <p:txBody>
          <a:bodyPr wrap="square" rtlCol="0">
            <a:spAutoFit/>
          </a:bodyPr>
          <a:lstStyle/>
          <a:p>
            <a:pPr algn="just">
              <a:buClr>
                <a:srgbClr val="000000"/>
              </a:buClr>
              <a:buFont typeface="Arial"/>
              <a:buNone/>
            </a:pPr>
            <a:r>
              <a:rPr lang="en-US" sz="2000" kern="0" dirty="0">
                <a:solidFill>
                  <a:srgbClr val="000000"/>
                </a:solidFill>
                <a:latin typeface="Arial"/>
                <a:ea typeface="Calibri" panose="020F0502020204030204" pitchFamily="34" charset="0"/>
                <a:cs typeface="Times New Roman" panose="02020603050405020304" pitchFamily="18" charset="0"/>
                <a:sym typeface="Arial"/>
              </a:rPr>
              <a:t>The study of non-linear effects in germanium induced by photoexcited carriers by using time resolved ellipsometry:</a:t>
            </a:r>
            <a:endParaRPr lang="en-US" sz="2000" kern="0" dirty="0">
              <a:solidFill>
                <a:srgbClr val="000000"/>
              </a:solidFill>
              <a:latin typeface="Arial"/>
              <a:cs typeface="Arial"/>
              <a:sym typeface="Arial"/>
            </a:endParaRPr>
          </a:p>
          <a:p>
            <a:pPr marL="285750" indent="-285750" algn="just">
              <a:buClr>
                <a:srgbClr val="000000"/>
              </a:buClr>
              <a:buFont typeface="Arial" panose="020B0604020202020204" pitchFamily="34" charset="0"/>
              <a:buChar char="•"/>
            </a:pPr>
            <a:r>
              <a:rPr lang="en-US" sz="2000" kern="0" dirty="0">
                <a:solidFill>
                  <a:srgbClr val="000000"/>
                </a:solidFill>
                <a:latin typeface="Arial"/>
                <a:cs typeface="Arial"/>
                <a:sym typeface="Arial"/>
              </a:rPr>
              <a:t>Carrier-carrier scattering.</a:t>
            </a:r>
          </a:p>
          <a:p>
            <a:pPr marL="285750" indent="-285750" algn="just">
              <a:buClr>
                <a:srgbClr val="000000"/>
              </a:buClr>
              <a:buFont typeface="Arial" panose="020B0604020202020204" pitchFamily="34" charset="0"/>
              <a:buChar char="•"/>
            </a:pPr>
            <a:r>
              <a:rPr lang="en-US" sz="2000" b="1" kern="0" dirty="0">
                <a:solidFill>
                  <a:srgbClr val="000000"/>
                </a:solidFill>
                <a:latin typeface="Arial"/>
                <a:cs typeface="Arial"/>
                <a:sym typeface="Arial"/>
              </a:rPr>
              <a:t>Carrier-phonon scattering.</a:t>
            </a:r>
          </a:p>
          <a:p>
            <a:pPr marL="285750" indent="-285750" algn="just">
              <a:buClr>
                <a:srgbClr val="000000"/>
              </a:buClr>
              <a:buFont typeface="Arial" panose="020B0604020202020204" pitchFamily="34" charset="0"/>
              <a:buChar char="•"/>
            </a:pPr>
            <a:r>
              <a:rPr lang="en-US" sz="2000" b="1" kern="0" dirty="0">
                <a:solidFill>
                  <a:srgbClr val="000000"/>
                </a:solidFill>
                <a:latin typeface="Arial"/>
                <a:cs typeface="Arial"/>
                <a:sym typeface="Arial"/>
              </a:rPr>
              <a:t>Intervalley scattering.</a:t>
            </a:r>
          </a:p>
          <a:p>
            <a:pPr marL="285750" indent="-285750" algn="just">
              <a:buClr>
                <a:srgbClr val="000000"/>
              </a:buClr>
              <a:buFont typeface="Arial" panose="020B0604020202020204" pitchFamily="34" charset="0"/>
              <a:buChar char="•"/>
            </a:pPr>
            <a:r>
              <a:rPr lang="en-US" sz="2000" kern="0" dirty="0">
                <a:solidFill>
                  <a:srgbClr val="000000"/>
                </a:solidFill>
                <a:latin typeface="Arial"/>
                <a:cs typeface="Arial"/>
                <a:sym typeface="Arial"/>
              </a:rPr>
              <a:t>Momentum and energy relaxation of hot carriers.</a:t>
            </a:r>
          </a:p>
        </p:txBody>
      </p:sp>
      <p:grpSp>
        <p:nvGrpSpPr>
          <p:cNvPr id="95" name="Group 94">
            <a:extLst>
              <a:ext uri="{FF2B5EF4-FFF2-40B4-BE49-F238E27FC236}">
                <a16:creationId xmlns:a16="http://schemas.microsoft.com/office/drawing/2014/main" id="{92F5DC39-7165-89CE-56E4-F5D517E4BD95}"/>
              </a:ext>
            </a:extLst>
          </p:cNvPr>
          <p:cNvGrpSpPr/>
          <p:nvPr/>
        </p:nvGrpSpPr>
        <p:grpSpPr>
          <a:xfrm>
            <a:off x="3590540" y="2875160"/>
            <a:ext cx="4544568" cy="2542032"/>
            <a:chOff x="1225300" y="1972731"/>
            <a:chExt cx="6050384" cy="3389830"/>
          </a:xfrm>
          <a:effectLst/>
        </p:grpSpPr>
        <p:sp>
          <p:nvSpPr>
            <p:cNvPr id="96" name="Diamond 95">
              <a:extLst>
                <a:ext uri="{FF2B5EF4-FFF2-40B4-BE49-F238E27FC236}">
                  <a16:creationId xmlns:a16="http://schemas.microsoft.com/office/drawing/2014/main" id="{1969E4E0-AB4D-0046-F8C5-D1C39DC22F6E}"/>
                </a:ext>
              </a:extLst>
            </p:cNvPr>
            <p:cNvSpPr/>
            <p:nvPr/>
          </p:nvSpPr>
          <p:spPr>
            <a:xfrm>
              <a:off x="2578296" y="3517580"/>
              <a:ext cx="3380509" cy="875024"/>
            </a:xfrm>
            <a:prstGeom prst="diamond">
              <a:avLst/>
            </a:prstGeom>
            <a:solidFill>
              <a:srgbClr val="B630A6"/>
            </a:solidFill>
            <a:ln w="317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EFFFF"/>
                </a:solidFill>
                <a:effectLst/>
                <a:uLnTx/>
                <a:uFillTx/>
                <a:latin typeface="Arial"/>
                <a:ea typeface="+mn-ea"/>
                <a:cs typeface="+mn-cs"/>
                <a:sym typeface="Arial"/>
              </a:endParaRPr>
            </a:p>
          </p:txBody>
        </p:sp>
        <p:sp>
          <p:nvSpPr>
            <p:cNvPr id="97" name="Parallelogram 96">
              <a:extLst>
                <a:ext uri="{FF2B5EF4-FFF2-40B4-BE49-F238E27FC236}">
                  <a16:creationId xmlns:a16="http://schemas.microsoft.com/office/drawing/2014/main" id="{57203E4A-9FC3-FCE3-D405-AF1032EF9DCD}"/>
                </a:ext>
              </a:extLst>
            </p:cNvPr>
            <p:cNvSpPr/>
            <p:nvPr/>
          </p:nvSpPr>
          <p:spPr>
            <a:xfrm rot="5400000">
              <a:off x="3105468" y="3402961"/>
              <a:ext cx="600851" cy="1732139"/>
            </a:xfrm>
            <a:prstGeom prst="parallelogram">
              <a:avLst>
                <a:gd name="adj" fmla="val 75123"/>
              </a:avLst>
            </a:prstGeom>
            <a:solidFill>
              <a:srgbClr val="B630A6"/>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EFFFF"/>
                </a:solidFill>
                <a:effectLst/>
                <a:uLnTx/>
                <a:uFillTx/>
                <a:latin typeface="Arial"/>
                <a:ea typeface="+mn-ea"/>
                <a:cs typeface="+mn-cs"/>
                <a:sym typeface="Arial"/>
              </a:endParaRPr>
            </a:p>
          </p:txBody>
        </p:sp>
        <p:sp>
          <p:nvSpPr>
            <p:cNvPr id="98" name="Parallelogram 97">
              <a:extLst>
                <a:ext uri="{FF2B5EF4-FFF2-40B4-BE49-F238E27FC236}">
                  <a16:creationId xmlns:a16="http://schemas.microsoft.com/office/drawing/2014/main" id="{06228F1B-65CF-3CB3-2BFD-8DEEA82FBE0B}"/>
                </a:ext>
              </a:extLst>
            </p:cNvPr>
            <p:cNvSpPr/>
            <p:nvPr/>
          </p:nvSpPr>
          <p:spPr>
            <a:xfrm rot="16200000" flipV="1">
              <a:off x="4845798" y="3398198"/>
              <a:ext cx="600851" cy="1732139"/>
            </a:xfrm>
            <a:prstGeom prst="parallelogram">
              <a:avLst>
                <a:gd name="adj" fmla="val 75123"/>
              </a:avLst>
            </a:prstGeom>
            <a:solidFill>
              <a:srgbClr val="B630A6"/>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EFFFF"/>
                </a:solidFill>
                <a:effectLst/>
                <a:uLnTx/>
                <a:uFillTx/>
                <a:latin typeface="Arial"/>
                <a:ea typeface="+mn-ea"/>
                <a:cs typeface="+mn-cs"/>
                <a:sym typeface="Arial"/>
              </a:endParaRPr>
            </a:p>
          </p:txBody>
        </p:sp>
        <p:sp>
          <p:nvSpPr>
            <p:cNvPr id="99" name="Parallelogram 98">
              <a:extLst>
                <a:ext uri="{FF2B5EF4-FFF2-40B4-BE49-F238E27FC236}">
                  <a16:creationId xmlns:a16="http://schemas.microsoft.com/office/drawing/2014/main" id="{6994429A-E5D3-847B-2E0C-F42F4634842F}"/>
                </a:ext>
              </a:extLst>
            </p:cNvPr>
            <p:cNvSpPr/>
            <p:nvPr/>
          </p:nvSpPr>
          <p:spPr>
            <a:xfrm rot="5400000">
              <a:off x="3105468" y="3554486"/>
              <a:ext cx="600851" cy="1732139"/>
            </a:xfrm>
            <a:prstGeom prst="parallelogram">
              <a:avLst>
                <a:gd name="adj" fmla="val 75123"/>
              </a:avLst>
            </a:prstGeom>
            <a:solidFill>
              <a:srgbClr val="00B05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EFFFF"/>
                </a:solidFill>
                <a:effectLst/>
                <a:uLnTx/>
                <a:uFillTx/>
                <a:latin typeface="Arial"/>
                <a:ea typeface="+mn-ea"/>
                <a:cs typeface="+mn-cs"/>
                <a:sym typeface="Arial"/>
              </a:endParaRPr>
            </a:p>
          </p:txBody>
        </p:sp>
        <p:sp>
          <p:nvSpPr>
            <p:cNvPr id="100" name="Parallelogram 99">
              <a:extLst>
                <a:ext uri="{FF2B5EF4-FFF2-40B4-BE49-F238E27FC236}">
                  <a16:creationId xmlns:a16="http://schemas.microsoft.com/office/drawing/2014/main" id="{6F8139E4-7BD2-D6D1-1B9E-A9B5BCC53C3F}"/>
                </a:ext>
              </a:extLst>
            </p:cNvPr>
            <p:cNvSpPr/>
            <p:nvPr/>
          </p:nvSpPr>
          <p:spPr>
            <a:xfrm rot="16200000" flipV="1">
              <a:off x="4845798" y="3554485"/>
              <a:ext cx="600851" cy="1732139"/>
            </a:xfrm>
            <a:prstGeom prst="parallelogram">
              <a:avLst>
                <a:gd name="adj" fmla="val 75123"/>
              </a:avLst>
            </a:prstGeom>
            <a:solidFill>
              <a:srgbClr val="00B05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EFFFF"/>
                </a:solidFill>
                <a:effectLst/>
                <a:uLnTx/>
                <a:uFillTx/>
                <a:latin typeface="Arial"/>
                <a:ea typeface="+mn-ea"/>
                <a:cs typeface="+mn-cs"/>
                <a:sym typeface="Arial"/>
              </a:endParaRPr>
            </a:p>
          </p:txBody>
        </p:sp>
        <p:cxnSp>
          <p:nvCxnSpPr>
            <p:cNvPr id="101" name="Straight Connector 100">
              <a:extLst>
                <a:ext uri="{FF2B5EF4-FFF2-40B4-BE49-F238E27FC236}">
                  <a16:creationId xmlns:a16="http://schemas.microsoft.com/office/drawing/2014/main" id="{AB86CBAF-ACB4-BDBC-15ED-5A93573D43C7}"/>
                </a:ext>
              </a:extLst>
            </p:cNvPr>
            <p:cNvCxnSpPr>
              <a:stCxn id="96" idx="2"/>
            </p:cNvCxnSpPr>
            <p:nvPr/>
          </p:nvCxnSpPr>
          <p:spPr>
            <a:xfrm flipH="1">
              <a:off x="4264455" y="4392604"/>
              <a:ext cx="4096" cy="969957"/>
            </a:xfrm>
            <a:prstGeom prst="line">
              <a:avLst/>
            </a:prstGeom>
            <a:noFill/>
            <a:ln w="28575" cap="flat" cmpd="sng" algn="ctr">
              <a:solidFill>
                <a:srgbClr val="000000"/>
              </a:solidFill>
              <a:prstDash val="solid"/>
            </a:ln>
            <a:effectLst/>
          </p:spPr>
        </p:cxnSp>
        <p:cxnSp>
          <p:nvCxnSpPr>
            <p:cNvPr id="102" name="Straight Connector 101">
              <a:extLst>
                <a:ext uri="{FF2B5EF4-FFF2-40B4-BE49-F238E27FC236}">
                  <a16:creationId xmlns:a16="http://schemas.microsoft.com/office/drawing/2014/main" id="{12670969-C08F-79C6-996C-2B55C33C8CDD}"/>
                </a:ext>
              </a:extLst>
            </p:cNvPr>
            <p:cNvCxnSpPr/>
            <p:nvPr/>
          </p:nvCxnSpPr>
          <p:spPr>
            <a:xfrm flipH="1">
              <a:off x="2533434" y="3959869"/>
              <a:ext cx="4096" cy="969957"/>
            </a:xfrm>
            <a:prstGeom prst="line">
              <a:avLst/>
            </a:prstGeom>
            <a:noFill/>
            <a:ln w="28575" cap="flat" cmpd="sng" algn="ctr">
              <a:solidFill>
                <a:srgbClr val="000000"/>
              </a:solidFill>
              <a:prstDash val="solid"/>
            </a:ln>
            <a:effectLst/>
          </p:spPr>
        </p:cxnSp>
        <p:sp>
          <p:nvSpPr>
            <p:cNvPr id="103" name="Freeform: Shape 102">
              <a:extLst>
                <a:ext uri="{FF2B5EF4-FFF2-40B4-BE49-F238E27FC236}">
                  <a16:creationId xmlns:a16="http://schemas.microsoft.com/office/drawing/2014/main" id="{71A1711C-19E7-7A91-3334-AD27A30786E6}"/>
                </a:ext>
              </a:extLst>
            </p:cNvPr>
            <p:cNvSpPr/>
            <p:nvPr/>
          </p:nvSpPr>
          <p:spPr>
            <a:xfrm>
              <a:off x="2113800" y="2603943"/>
              <a:ext cx="2154751" cy="1341006"/>
            </a:xfrm>
            <a:custGeom>
              <a:avLst/>
              <a:gdLst>
                <a:gd name="connsiteX0" fmla="*/ 0 w 2676525"/>
                <a:gd name="connsiteY0" fmla="*/ 0 h 3781425"/>
                <a:gd name="connsiteX1" fmla="*/ 0 w 2676525"/>
                <a:gd name="connsiteY1" fmla="*/ 2276475 h 3781425"/>
                <a:gd name="connsiteX2" fmla="*/ 2676525 w 2676525"/>
                <a:gd name="connsiteY2" fmla="*/ 3781425 h 3781425"/>
                <a:gd name="connsiteX3" fmla="*/ 0 w 2676525"/>
                <a:gd name="connsiteY3" fmla="*/ 0 h 3781425"/>
              </a:gdLst>
              <a:ahLst/>
              <a:cxnLst>
                <a:cxn ang="0">
                  <a:pos x="connsiteX0" y="connsiteY0"/>
                </a:cxn>
                <a:cxn ang="0">
                  <a:pos x="connsiteX1" y="connsiteY1"/>
                </a:cxn>
                <a:cxn ang="0">
                  <a:pos x="connsiteX2" y="connsiteY2"/>
                </a:cxn>
                <a:cxn ang="0">
                  <a:pos x="connsiteX3" y="connsiteY3"/>
                </a:cxn>
              </a:cxnLst>
              <a:rect l="l" t="t" r="r" b="b"/>
              <a:pathLst>
                <a:path w="2676525" h="3781425">
                  <a:moveTo>
                    <a:pt x="0" y="0"/>
                  </a:moveTo>
                  <a:lnTo>
                    <a:pt x="0" y="2276475"/>
                  </a:lnTo>
                  <a:lnTo>
                    <a:pt x="2676525" y="3781425"/>
                  </a:lnTo>
                  <a:lnTo>
                    <a:pt x="0" y="0"/>
                  </a:lnTo>
                  <a:close/>
                </a:path>
              </a:pathLst>
            </a:custGeom>
            <a:pattFill prst="wdUpDiag">
              <a:fgClr>
                <a:srgbClr val="000000"/>
              </a:fgClr>
              <a:bgClr>
                <a:srgbClr val="FEFFFF"/>
              </a:bgClr>
            </a:pattFill>
            <a:ln w="12700" cap="flat" cmpd="sng" algn="ctr">
              <a:solidFill>
                <a:srgbClr val="0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dirty="0">
                <a:ln>
                  <a:noFill/>
                </a:ln>
                <a:solidFill>
                  <a:srgbClr val="FEFFFF"/>
                </a:solidFill>
                <a:effectLst/>
                <a:uLnTx/>
                <a:uFillTx/>
                <a:latin typeface="Arial"/>
                <a:ea typeface="+mn-ea"/>
                <a:cs typeface="+mn-cs"/>
                <a:sym typeface="Arial"/>
              </a:endParaRPr>
            </a:p>
          </p:txBody>
        </p:sp>
        <p:sp>
          <p:nvSpPr>
            <p:cNvPr id="104" name="Freeform: Shape 103">
              <a:extLst>
                <a:ext uri="{FF2B5EF4-FFF2-40B4-BE49-F238E27FC236}">
                  <a16:creationId xmlns:a16="http://schemas.microsoft.com/office/drawing/2014/main" id="{2409310D-F0F2-378B-05D2-36F9E6363A9A}"/>
                </a:ext>
              </a:extLst>
            </p:cNvPr>
            <p:cNvSpPr/>
            <p:nvPr/>
          </p:nvSpPr>
          <p:spPr>
            <a:xfrm>
              <a:off x="4264025" y="3603625"/>
              <a:ext cx="2181225" cy="752475"/>
            </a:xfrm>
            <a:custGeom>
              <a:avLst/>
              <a:gdLst>
                <a:gd name="connsiteX0" fmla="*/ 0 w 2181225"/>
                <a:gd name="connsiteY0" fmla="*/ 339725 h 752475"/>
                <a:gd name="connsiteX1" fmla="*/ 2181225 w 2181225"/>
                <a:gd name="connsiteY1" fmla="*/ 752475 h 752475"/>
                <a:gd name="connsiteX2" fmla="*/ 2178050 w 2181225"/>
                <a:gd name="connsiteY2" fmla="*/ 0 h 752475"/>
                <a:gd name="connsiteX3" fmla="*/ 0 w 2181225"/>
                <a:gd name="connsiteY3" fmla="*/ 339725 h 752475"/>
              </a:gdLst>
              <a:ahLst/>
              <a:cxnLst>
                <a:cxn ang="0">
                  <a:pos x="connsiteX0" y="connsiteY0"/>
                </a:cxn>
                <a:cxn ang="0">
                  <a:pos x="connsiteX1" y="connsiteY1"/>
                </a:cxn>
                <a:cxn ang="0">
                  <a:pos x="connsiteX2" y="connsiteY2"/>
                </a:cxn>
                <a:cxn ang="0">
                  <a:pos x="connsiteX3" y="connsiteY3"/>
                </a:cxn>
              </a:cxnLst>
              <a:rect l="l" t="t" r="r" b="b"/>
              <a:pathLst>
                <a:path w="2181225" h="752475">
                  <a:moveTo>
                    <a:pt x="0" y="339725"/>
                  </a:moveTo>
                  <a:lnTo>
                    <a:pt x="2181225" y="752475"/>
                  </a:lnTo>
                  <a:cubicBezTo>
                    <a:pt x="2180167" y="501650"/>
                    <a:pt x="2179108" y="250825"/>
                    <a:pt x="2178050" y="0"/>
                  </a:cubicBezTo>
                  <a:lnTo>
                    <a:pt x="0" y="339725"/>
                  </a:lnTo>
                  <a:close/>
                </a:path>
              </a:pathLst>
            </a:custGeom>
            <a:pattFill prst="wdUpDiag">
              <a:fgClr>
                <a:srgbClr val="000000"/>
              </a:fgClr>
              <a:bgClr>
                <a:srgbClr val="FEFFFF"/>
              </a:bgClr>
            </a:pattFill>
            <a:ln w="12700" cap="flat" cmpd="sng" algn="ctr">
              <a:solidFill>
                <a:srgbClr val="0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dirty="0">
                <a:ln>
                  <a:noFill/>
                </a:ln>
                <a:solidFill>
                  <a:srgbClr val="FEFFFF"/>
                </a:solidFill>
                <a:effectLst/>
                <a:uLnTx/>
                <a:uFillTx/>
                <a:latin typeface="Arial"/>
                <a:ea typeface="+mn-ea"/>
                <a:cs typeface="+mn-cs"/>
                <a:sym typeface="Arial"/>
              </a:endParaRPr>
            </a:p>
          </p:txBody>
        </p:sp>
        <p:cxnSp>
          <p:nvCxnSpPr>
            <p:cNvPr id="105" name="Straight Connector 104">
              <a:extLst>
                <a:ext uri="{FF2B5EF4-FFF2-40B4-BE49-F238E27FC236}">
                  <a16:creationId xmlns:a16="http://schemas.microsoft.com/office/drawing/2014/main" id="{04017D39-07FA-9237-0900-D7DB053C1FE8}"/>
                </a:ext>
              </a:extLst>
            </p:cNvPr>
            <p:cNvCxnSpPr>
              <a:cxnSpLocks/>
            </p:cNvCxnSpPr>
            <p:nvPr/>
          </p:nvCxnSpPr>
          <p:spPr>
            <a:xfrm rot="21076220">
              <a:off x="4255389" y="3743560"/>
              <a:ext cx="2541975" cy="0"/>
            </a:xfrm>
            <a:prstGeom prst="line">
              <a:avLst/>
            </a:prstGeom>
            <a:noFill/>
            <a:ln w="28575" cap="flat" cmpd="sng" algn="ctr">
              <a:solidFill>
                <a:srgbClr val="000000"/>
              </a:solidFill>
              <a:prstDash val="solid"/>
            </a:ln>
            <a:effectLst/>
          </p:spPr>
        </p:cxnSp>
        <p:grpSp>
          <p:nvGrpSpPr>
            <p:cNvPr id="106" name="Group 105">
              <a:extLst>
                <a:ext uri="{FF2B5EF4-FFF2-40B4-BE49-F238E27FC236}">
                  <a16:creationId xmlns:a16="http://schemas.microsoft.com/office/drawing/2014/main" id="{771E1A8C-AD41-9BE3-0291-DC196D15A460}"/>
                </a:ext>
              </a:extLst>
            </p:cNvPr>
            <p:cNvGrpSpPr/>
            <p:nvPr/>
          </p:nvGrpSpPr>
          <p:grpSpPr>
            <a:xfrm rot="1815988">
              <a:off x="6540082" y="2982413"/>
              <a:ext cx="305175" cy="1137715"/>
              <a:chOff x="5306047" y="958071"/>
              <a:chExt cx="552449" cy="1531129"/>
            </a:xfrm>
          </p:grpSpPr>
          <p:cxnSp>
            <p:nvCxnSpPr>
              <p:cNvPr id="137" name="Straight Connector 136">
                <a:extLst>
                  <a:ext uri="{FF2B5EF4-FFF2-40B4-BE49-F238E27FC236}">
                    <a16:creationId xmlns:a16="http://schemas.microsoft.com/office/drawing/2014/main" id="{401743D1-8955-08F9-CA0E-BF85A5FF6B29}"/>
                  </a:ext>
                </a:extLst>
              </p:cNvPr>
              <p:cNvCxnSpPr>
                <a:cxnSpLocks/>
                <a:stCxn id="139" idx="2"/>
                <a:endCxn id="139" idx="6"/>
              </p:cNvCxnSpPr>
              <p:nvPr/>
            </p:nvCxnSpPr>
            <p:spPr>
              <a:xfrm>
                <a:off x="5306047" y="1723636"/>
                <a:ext cx="552449" cy="0"/>
              </a:xfrm>
              <a:prstGeom prst="line">
                <a:avLst/>
              </a:prstGeom>
              <a:noFill/>
              <a:ln w="12700" cap="flat" cmpd="sng" algn="ctr">
                <a:solidFill>
                  <a:srgbClr val="000000"/>
                </a:solidFill>
                <a:prstDash val="solid"/>
              </a:ln>
              <a:effectLst/>
            </p:spPr>
          </p:cxnSp>
          <p:cxnSp>
            <p:nvCxnSpPr>
              <p:cNvPr id="138" name="Straight Connector 137">
                <a:extLst>
                  <a:ext uri="{FF2B5EF4-FFF2-40B4-BE49-F238E27FC236}">
                    <a16:creationId xmlns:a16="http://schemas.microsoft.com/office/drawing/2014/main" id="{476EA0A5-0B1C-5324-1E34-1FD3E625B7AA}"/>
                  </a:ext>
                </a:extLst>
              </p:cNvPr>
              <p:cNvCxnSpPr>
                <a:cxnSpLocks/>
                <a:stCxn id="139" idx="0"/>
                <a:endCxn id="139" idx="4"/>
              </p:cNvCxnSpPr>
              <p:nvPr/>
            </p:nvCxnSpPr>
            <p:spPr>
              <a:xfrm>
                <a:off x="5582272" y="958071"/>
                <a:ext cx="0" cy="1531129"/>
              </a:xfrm>
              <a:prstGeom prst="line">
                <a:avLst/>
              </a:prstGeom>
              <a:noFill/>
              <a:ln w="12700" cap="flat" cmpd="sng" algn="ctr">
                <a:solidFill>
                  <a:srgbClr val="000000"/>
                </a:solidFill>
                <a:prstDash val="solid"/>
              </a:ln>
              <a:effectLst/>
            </p:spPr>
          </p:cxnSp>
          <p:sp>
            <p:nvSpPr>
              <p:cNvPr id="139" name="Oval 138">
                <a:extLst>
                  <a:ext uri="{FF2B5EF4-FFF2-40B4-BE49-F238E27FC236}">
                    <a16:creationId xmlns:a16="http://schemas.microsoft.com/office/drawing/2014/main" id="{AF57B992-DFBF-55F2-D519-F919EBBFDE74}"/>
                  </a:ext>
                </a:extLst>
              </p:cNvPr>
              <p:cNvSpPr/>
              <p:nvPr/>
            </p:nvSpPr>
            <p:spPr>
              <a:xfrm>
                <a:off x="5306047" y="958071"/>
                <a:ext cx="552449" cy="1531129"/>
              </a:xfrm>
              <a:prstGeom prst="ellipse">
                <a:avLst/>
              </a:prstGeom>
              <a:noFill/>
              <a:ln w="285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dirty="0">
                  <a:ln>
                    <a:noFill/>
                  </a:ln>
                  <a:solidFill>
                    <a:srgbClr val="FEFFFF"/>
                  </a:solidFill>
                  <a:effectLst/>
                  <a:uLnTx/>
                  <a:uFillTx/>
                  <a:latin typeface="Arial"/>
                  <a:ea typeface="+mn-ea"/>
                  <a:cs typeface="+mn-cs"/>
                  <a:sym typeface="Arial"/>
                </a:endParaRPr>
              </a:p>
            </p:txBody>
          </p:sp>
          <p:cxnSp>
            <p:nvCxnSpPr>
              <p:cNvPr id="140" name="Straight Arrow Connector 139">
                <a:extLst>
                  <a:ext uri="{FF2B5EF4-FFF2-40B4-BE49-F238E27FC236}">
                    <a16:creationId xmlns:a16="http://schemas.microsoft.com/office/drawing/2014/main" id="{7FC87E17-A316-D07C-FBB9-46C602DA3C8E}"/>
                  </a:ext>
                </a:extLst>
              </p:cNvPr>
              <p:cNvCxnSpPr>
                <a:cxnSpLocks/>
              </p:cNvCxnSpPr>
              <p:nvPr/>
            </p:nvCxnSpPr>
            <p:spPr>
              <a:xfrm flipV="1">
                <a:off x="5582271" y="958071"/>
                <a:ext cx="0" cy="765564"/>
              </a:xfrm>
              <a:prstGeom prst="straightConnector1">
                <a:avLst/>
              </a:prstGeom>
              <a:noFill/>
              <a:ln w="28575" cap="flat" cmpd="sng" algn="ctr">
                <a:solidFill>
                  <a:srgbClr val="FF0000"/>
                </a:solidFill>
                <a:prstDash val="solid"/>
                <a:tailEnd type="triangle"/>
              </a:ln>
              <a:effectLst/>
            </p:spPr>
          </p:cxnSp>
        </p:grpSp>
        <p:cxnSp>
          <p:nvCxnSpPr>
            <p:cNvPr id="107" name="Straight Arrow Connector 106">
              <a:extLst>
                <a:ext uri="{FF2B5EF4-FFF2-40B4-BE49-F238E27FC236}">
                  <a16:creationId xmlns:a16="http://schemas.microsoft.com/office/drawing/2014/main" id="{38799346-D0E4-2495-9C54-163F4FCA6362}"/>
                </a:ext>
              </a:extLst>
            </p:cNvPr>
            <p:cNvCxnSpPr>
              <a:cxnSpLocks/>
            </p:cNvCxnSpPr>
            <p:nvPr/>
          </p:nvCxnSpPr>
          <p:spPr>
            <a:xfrm flipH="1">
              <a:off x="6258652" y="3554999"/>
              <a:ext cx="452904" cy="237871"/>
            </a:xfrm>
            <a:prstGeom prst="straightConnector1">
              <a:avLst/>
            </a:prstGeom>
            <a:noFill/>
            <a:ln w="28575" cap="flat" cmpd="sng" algn="ctr">
              <a:solidFill>
                <a:srgbClr val="000000"/>
              </a:solidFill>
              <a:prstDash val="solid"/>
              <a:tailEnd type="triangle" w="med" len="lg"/>
            </a:ln>
            <a:effectLst/>
          </p:spPr>
        </p:cxnSp>
        <p:cxnSp>
          <p:nvCxnSpPr>
            <p:cNvPr id="108" name="Straight Arrow Connector 107">
              <a:extLst>
                <a:ext uri="{FF2B5EF4-FFF2-40B4-BE49-F238E27FC236}">
                  <a16:creationId xmlns:a16="http://schemas.microsoft.com/office/drawing/2014/main" id="{2FB56343-A669-8A26-5E0A-C7CE34C2C0A0}"/>
                </a:ext>
              </a:extLst>
            </p:cNvPr>
            <p:cNvCxnSpPr>
              <a:cxnSpLocks/>
            </p:cNvCxnSpPr>
            <p:nvPr/>
          </p:nvCxnSpPr>
          <p:spPr>
            <a:xfrm flipH="1" flipV="1">
              <a:off x="6569017" y="3026890"/>
              <a:ext cx="129422" cy="533386"/>
            </a:xfrm>
            <a:prstGeom prst="straightConnector1">
              <a:avLst/>
            </a:prstGeom>
            <a:noFill/>
            <a:ln w="28575" cap="flat" cmpd="sng" algn="ctr">
              <a:solidFill>
                <a:srgbClr val="000000"/>
              </a:solidFill>
              <a:prstDash val="solid"/>
              <a:tailEnd type="triangle" w="med" len="lg"/>
            </a:ln>
            <a:effectLst/>
          </p:spPr>
        </p:cxnSp>
        <p:cxnSp>
          <p:nvCxnSpPr>
            <p:cNvPr id="109" name="Straight Arrow Connector 108">
              <a:extLst>
                <a:ext uri="{FF2B5EF4-FFF2-40B4-BE49-F238E27FC236}">
                  <a16:creationId xmlns:a16="http://schemas.microsoft.com/office/drawing/2014/main" id="{F8119CB7-E02A-B629-BD64-63803FC33A0C}"/>
                </a:ext>
              </a:extLst>
            </p:cNvPr>
            <p:cNvCxnSpPr>
              <a:cxnSpLocks/>
            </p:cNvCxnSpPr>
            <p:nvPr/>
          </p:nvCxnSpPr>
          <p:spPr>
            <a:xfrm flipV="1">
              <a:off x="6560881" y="3478092"/>
              <a:ext cx="693998" cy="106241"/>
            </a:xfrm>
            <a:prstGeom prst="straightConnector1">
              <a:avLst/>
            </a:prstGeom>
            <a:noFill/>
            <a:ln w="28575" cap="flat" cmpd="sng" algn="ctr">
              <a:solidFill>
                <a:srgbClr val="000000"/>
              </a:solidFill>
              <a:prstDash val="solid"/>
              <a:tailEnd type="triangle" w="med" len="lg"/>
            </a:ln>
            <a:effectLst/>
          </p:spPr>
        </p:cxnSp>
        <p:sp>
          <p:nvSpPr>
            <p:cNvPr id="110" name="Freeform: Shape 109">
              <a:extLst>
                <a:ext uri="{FF2B5EF4-FFF2-40B4-BE49-F238E27FC236}">
                  <a16:creationId xmlns:a16="http://schemas.microsoft.com/office/drawing/2014/main" id="{685A8256-0EC1-B3B1-B4CC-7DD4030CE480}"/>
                </a:ext>
              </a:extLst>
            </p:cNvPr>
            <p:cNvSpPr/>
            <p:nvPr/>
          </p:nvSpPr>
          <p:spPr>
            <a:xfrm>
              <a:off x="3419476" y="3636168"/>
              <a:ext cx="828675" cy="302419"/>
            </a:xfrm>
            <a:custGeom>
              <a:avLst/>
              <a:gdLst>
                <a:gd name="connsiteX0" fmla="*/ 0 w 828675"/>
                <a:gd name="connsiteY0" fmla="*/ 104775 h 302419"/>
                <a:gd name="connsiteX1" fmla="*/ 369094 w 828675"/>
                <a:gd name="connsiteY1" fmla="*/ 0 h 302419"/>
                <a:gd name="connsiteX2" fmla="*/ 828675 w 828675"/>
                <a:gd name="connsiteY2" fmla="*/ 302419 h 302419"/>
                <a:gd name="connsiteX3" fmla="*/ 0 w 828675"/>
                <a:gd name="connsiteY3" fmla="*/ 104775 h 302419"/>
              </a:gdLst>
              <a:ahLst/>
              <a:cxnLst>
                <a:cxn ang="0">
                  <a:pos x="connsiteX0" y="connsiteY0"/>
                </a:cxn>
                <a:cxn ang="0">
                  <a:pos x="connsiteX1" y="connsiteY1"/>
                </a:cxn>
                <a:cxn ang="0">
                  <a:pos x="connsiteX2" y="connsiteY2"/>
                </a:cxn>
                <a:cxn ang="0">
                  <a:pos x="connsiteX3" y="connsiteY3"/>
                </a:cxn>
              </a:cxnLst>
              <a:rect l="l" t="t" r="r" b="b"/>
              <a:pathLst>
                <a:path w="828675" h="302419">
                  <a:moveTo>
                    <a:pt x="0" y="104775"/>
                  </a:moveTo>
                  <a:lnTo>
                    <a:pt x="369094" y="0"/>
                  </a:lnTo>
                  <a:lnTo>
                    <a:pt x="828675" y="302419"/>
                  </a:lnTo>
                  <a:lnTo>
                    <a:pt x="0" y="104775"/>
                  </a:lnTo>
                  <a:close/>
                </a:path>
              </a:pathLst>
            </a:custGeom>
            <a:pattFill prst="wdUpDiag">
              <a:fgClr>
                <a:srgbClr val="000000"/>
              </a:fgClr>
              <a:bgClr>
                <a:srgbClr val="B630A6"/>
              </a:bgClr>
            </a:pattFill>
            <a:ln w="12700" cap="flat" cmpd="sng" algn="ctr">
              <a:solidFill>
                <a:srgbClr val="0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EFFFF"/>
                </a:solidFill>
                <a:effectLst/>
                <a:uLnTx/>
                <a:uFillTx/>
                <a:latin typeface="Arial"/>
                <a:ea typeface="+mn-ea"/>
                <a:cs typeface="+mn-cs"/>
                <a:sym typeface="Arial"/>
              </a:endParaRPr>
            </a:p>
          </p:txBody>
        </p:sp>
        <p:cxnSp>
          <p:nvCxnSpPr>
            <p:cNvPr id="111" name="Straight Connector 110">
              <a:extLst>
                <a:ext uri="{FF2B5EF4-FFF2-40B4-BE49-F238E27FC236}">
                  <a16:creationId xmlns:a16="http://schemas.microsoft.com/office/drawing/2014/main" id="{DBD1678D-9CD7-53FB-E77F-8374CA7944FD}"/>
                </a:ext>
              </a:extLst>
            </p:cNvPr>
            <p:cNvCxnSpPr>
              <a:cxnSpLocks/>
              <a:stCxn id="96" idx="0"/>
              <a:endCxn id="96" idx="1"/>
            </p:cNvCxnSpPr>
            <p:nvPr/>
          </p:nvCxnSpPr>
          <p:spPr>
            <a:xfrm flipH="1">
              <a:off x="2578296" y="3517580"/>
              <a:ext cx="1690255" cy="437512"/>
            </a:xfrm>
            <a:prstGeom prst="line">
              <a:avLst/>
            </a:prstGeom>
            <a:noFill/>
            <a:ln w="31750" cap="flat" cmpd="sng" algn="ctr">
              <a:solidFill>
                <a:srgbClr val="000000"/>
              </a:solidFill>
              <a:prstDash val="solid"/>
            </a:ln>
            <a:effectLst/>
          </p:spPr>
        </p:cxnSp>
        <p:grpSp>
          <p:nvGrpSpPr>
            <p:cNvPr id="112" name="Group 111">
              <a:extLst>
                <a:ext uri="{FF2B5EF4-FFF2-40B4-BE49-F238E27FC236}">
                  <a16:creationId xmlns:a16="http://schemas.microsoft.com/office/drawing/2014/main" id="{77DFBAFA-18F9-7C7D-1A28-56E098BCE03E}"/>
                </a:ext>
              </a:extLst>
            </p:cNvPr>
            <p:cNvGrpSpPr/>
            <p:nvPr/>
          </p:nvGrpSpPr>
          <p:grpSpPr>
            <a:xfrm rot="1910382">
              <a:off x="1916286" y="3266666"/>
              <a:ext cx="2547329" cy="0"/>
              <a:chOff x="2939071" y="2471442"/>
              <a:chExt cx="2547329" cy="0"/>
            </a:xfrm>
          </p:grpSpPr>
          <p:cxnSp>
            <p:nvCxnSpPr>
              <p:cNvPr id="135" name="Straight Connector 134">
                <a:extLst>
                  <a:ext uri="{FF2B5EF4-FFF2-40B4-BE49-F238E27FC236}">
                    <a16:creationId xmlns:a16="http://schemas.microsoft.com/office/drawing/2014/main" id="{4A69BDDF-DB9C-6F60-6179-CB5B2B1307AB}"/>
                  </a:ext>
                </a:extLst>
              </p:cNvPr>
              <p:cNvCxnSpPr>
                <a:cxnSpLocks/>
              </p:cNvCxnSpPr>
              <p:nvPr/>
            </p:nvCxnSpPr>
            <p:spPr>
              <a:xfrm>
                <a:off x="2944425" y="2471442"/>
                <a:ext cx="2541975" cy="0"/>
              </a:xfrm>
              <a:prstGeom prst="line">
                <a:avLst/>
              </a:prstGeom>
              <a:noFill/>
              <a:ln w="28575" cap="flat" cmpd="sng" algn="ctr">
                <a:solidFill>
                  <a:srgbClr val="000000"/>
                </a:solidFill>
                <a:prstDash val="solid"/>
              </a:ln>
              <a:effectLst/>
            </p:spPr>
          </p:cxnSp>
          <p:cxnSp>
            <p:nvCxnSpPr>
              <p:cNvPr id="136" name="Straight Arrow Connector 135">
                <a:extLst>
                  <a:ext uri="{FF2B5EF4-FFF2-40B4-BE49-F238E27FC236}">
                    <a16:creationId xmlns:a16="http://schemas.microsoft.com/office/drawing/2014/main" id="{8FB7C057-B4BA-6A57-F257-62715D21FA2A}"/>
                  </a:ext>
                </a:extLst>
              </p:cNvPr>
              <p:cNvCxnSpPr>
                <a:cxnSpLocks/>
              </p:cNvCxnSpPr>
              <p:nvPr/>
            </p:nvCxnSpPr>
            <p:spPr>
              <a:xfrm>
                <a:off x="2939071" y="2471442"/>
                <a:ext cx="1332892" cy="0"/>
              </a:xfrm>
              <a:prstGeom prst="straightConnector1">
                <a:avLst/>
              </a:prstGeom>
              <a:noFill/>
              <a:ln w="28575" cap="flat" cmpd="sng" algn="ctr">
                <a:solidFill>
                  <a:srgbClr val="000000"/>
                </a:solidFill>
                <a:prstDash val="solid"/>
                <a:tailEnd type="triangle" w="med" len="lg"/>
              </a:ln>
              <a:effectLst/>
            </p:spPr>
          </p:cxnSp>
        </p:grpSp>
        <p:sp>
          <p:nvSpPr>
            <p:cNvPr id="113" name="Freeform: Shape 112">
              <a:extLst>
                <a:ext uri="{FF2B5EF4-FFF2-40B4-BE49-F238E27FC236}">
                  <a16:creationId xmlns:a16="http://schemas.microsoft.com/office/drawing/2014/main" id="{BA3E7FEB-621F-E6DA-9858-0BC18ACD50F0}"/>
                </a:ext>
              </a:extLst>
            </p:cNvPr>
            <p:cNvSpPr/>
            <p:nvPr/>
          </p:nvSpPr>
          <p:spPr>
            <a:xfrm>
              <a:off x="4275548" y="3787989"/>
              <a:ext cx="1733550" cy="438150"/>
            </a:xfrm>
            <a:custGeom>
              <a:avLst/>
              <a:gdLst>
                <a:gd name="connsiteX0" fmla="*/ 0 w 1733550"/>
                <a:gd name="connsiteY0" fmla="*/ 159544 h 438150"/>
                <a:gd name="connsiteX1" fmla="*/ 1016794 w 1733550"/>
                <a:gd name="connsiteY1" fmla="*/ 0 h 438150"/>
                <a:gd name="connsiteX2" fmla="*/ 1726407 w 1733550"/>
                <a:gd name="connsiteY2" fmla="*/ 185738 h 438150"/>
                <a:gd name="connsiteX3" fmla="*/ 1733550 w 1733550"/>
                <a:gd name="connsiteY3" fmla="*/ 338138 h 438150"/>
                <a:gd name="connsiteX4" fmla="*/ 1381125 w 1733550"/>
                <a:gd name="connsiteY4" fmla="*/ 438150 h 438150"/>
                <a:gd name="connsiteX5" fmla="*/ 0 w 1733550"/>
                <a:gd name="connsiteY5" fmla="*/ 159544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3550" h="438150">
                  <a:moveTo>
                    <a:pt x="0" y="159544"/>
                  </a:moveTo>
                  <a:lnTo>
                    <a:pt x="1016794" y="0"/>
                  </a:lnTo>
                  <a:lnTo>
                    <a:pt x="1726407" y="185738"/>
                  </a:lnTo>
                  <a:lnTo>
                    <a:pt x="1733550" y="338138"/>
                  </a:lnTo>
                  <a:lnTo>
                    <a:pt x="1381125" y="438150"/>
                  </a:lnTo>
                  <a:lnTo>
                    <a:pt x="0" y="159544"/>
                  </a:lnTo>
                  <a:close/>
                </a:path>
              </a:pathLst>
            </a:custGeom>
            <a:pattFill prst="wdUpDiag">
              <a:fgClr>
                <a:srgbClr val="000000"/>
              </a:fgClr>
              <a:bgClr>
                <a:srgbClr val="B630A6"/>
              </a:bgClr>
            </a:pattFill>
            <a:ln w="12700" cap="flat" cmpd="sng" algn="ctr">
              <a:solidFill>
                <a:srgbClr val="0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EFFFF"/>
                </a:solidFill>
                <a:effectLst/>
                <a:uLnTx/>
                <a:uFillTx/>
                <a:latin typeface="Arial"/>
                <a:ea typeface="+mn-ea"/>
                <a:cs typeface="+mn-cs"/>
                <a:sym typeface="Arial"/>
              </a:endParaRPr>
            </a:p>
          </p:txBody>
        </p:sp>
        <p:cxnSp>
          <p:nvCxnSpPr>
            <p:cNvPr id="114" name="Straight Connector 113">
              <a:extLst>
                <a:ext uri="{FF2B5EF4-FFF2-40B4-BE49-F238E27FC236}">
                  <a16:creationId xmlns:a16="http://schemas.microsoft.com/office/drawing/2014/main" id="{78077B08-8C36-FAD0-8B87-9A4C7AFE1A51}"/>
                </a:ext>
              </a:extLst>
            </p:cNvPr>
            <p:cNvCxnSpPr>
              <a:cxnSpLocks/>
            </p:cNvCxnSpPr>
            <p:nvPr/>
          </p:nvCxnSpPr>
          <p:spPr>
            <a:xfrm flipH="1">
              <a:off x="4268551" y="3958461"/>
              <a:ext cx="1751933" cy="443667"/>
            </a:xfrm>
            <a:prstGeom prst="line">
              <a:avLst/>
            </a:prstGeom>
            <a:noFill/>
            <a:ln w="44450" cap="flat" cmpd="sng" algn="ctr">
              <a:solidFill>
                <a:srgbClr val="000000"/>
              </a:solidFill>
              <a:prstDash val="solid"/>
            </a:ln>
            <a:effectLst/>
          </p:spPr>
        </p:cxnSp>
        <p:cxnSp>
          <p:nvCxnSpPr>
            <p:cNvPr id="115" name="Straight Connector 114">
              <a:extLst>
                <a:ext uri="{FF2B5EF4-FFF2-40B4-BE49-F238E27FC236}">
                  <a16:creationId xmlns:a16="http://schemas.microsoft.com/office/drawing/2014/main" id="{316638C5-75E4-0ED8-06A4-3A9CFB413393}"/>
                </a:ext>
              </a:extLst>
            </p:cNvPr>
            <p:cNvCxnSpPr>
              <a:cxnSpLocks/>
            </p:cNvCxnSpPr>
            <p:nvPr/>
          </p:nvCxnSpPr>
          <p:spPr>
            <a:xfrm flipH="1" flipV="1">
              <a:off x="4268551" y="3517580"/>
              <a:ext cx="1737599" cy="440881"/>
            </a:xfrm>
            <a:prstGeom prst="line">
              <a:avLst/>
            </a:prstGeom>
            <a:noFill/>
            <a:ln w="34925" cap="flat" cmpd="sng" algn="ctr">
              <a:solidFill>
                <a:srgbClr val="000000"/>
              </a:solidFill>
              <a:prstDash val="solid"/>
            </a:ln>
            <a:effectLst/>
          </p:spPr>
        </p:cxnSp>
        <p:cxnSp>
          <p:nvCxnSpPr>
            <p:cNvPr id="116" name="Straight Connector 115">
              <a:extLst>
                <a:ext uri="{FF2B5EF4-FFF2-40B4-BE49-F238E27FC236}">
                  <a16:creationId xmlns:a16="http://schemas.microsoft.com/office/drawing/2014/main" id="{FD21CE0F-4354-188A-2FC1-1D95FE6B1FD9}"/>
                </a:ext>
              </a:extLst>
            </p:cNvPr>
            <p:cNvCxnSpPr>
              <a:cxnSpLocks/>
            </p:cNvCxnSpPr>
            <p:nvPr/>
          </p:nvCxnSpPr>
          <p:spPr>
            <a:xfrm flipH="1">
              <a:off x="4265566" y="4264267"/>
              <a:ext cx="1746974" cy="464815"/>
            </a:xfrm>
            <a:prstGeom prst="line">
              <a:avLst/>
            </a:prstGeom>
            <a:noFill/>
            <a:ln w="19050" cap="flat" cmpd="sng" algn="ctr">
              <a:solidFill>
                <a:srgbClr val="000000"/>
              </a:solidFill>
              <a:prstDash val="solid"/>
            </a:ln>
            <a:effectLst/>
          </p:spPr>
        </p:cxnSp>
        <p:sp>
          <p:nvSpPr>
            <p:cNvPr id="117" name="Freeform: Shape 116">
              <a:extLst>
                <a:ext uri="{FF2B5EF4-FFF2-40B4-BE49-F238E27FC236}">
                  <a16:creationId xmlns:a16="http://schemas.microsoft.com/office/drawing/2014/main" id="{27880429-EE8E-1D1A-B31D-EE76F3096F16}"/>
                </a:ext>
              </a:extLst>
            </p:cNvPr>
            <p:cNvSpPr/>
            <p:nvPr/>
          </p:nvSpPr>
          <p:spPr>
            <a:xfrm>
              <a:off x="5662613" y="4129088"/>
              <a:ext cx="357187" cy="145256"/>
            </a:xfrm>
            <a:custGeom>
              <a:avLst/>
              <a:gdLst>
                <a:gd name="connsiteX0" fmla="*/ 0 w 357187"/>
                <a:gd name="connsiteY0" fmla="*/ 83343 h 145256"/>
                <a:gd name="connsiteX1" fmla="*/ 357187 w 357187"/>
                <a:gd name="connsiteY1" fmla="*/ 145256 h 145256"/>
                <a:gd name="connsiteX2" fmla="*/ 342900 w 357187"/>
                <a:gd name="connsiteY2" fmla="*/ 0 h 145256"/>
                <a:gd name="connsiteX3" fmla="*/ 0 w 357187"/>
                <a:gd name="connsiteY3" fmla="*/ 83343 h 145256"/>
              </a:gdLst>
              <a:ahLst/>
              <a:cxnLst>
                <a:cxn ang="0">
                  <a:pos x="connsiteX0" y="connsiteY0"/>
                </a:cxn>
                <a:cxn ang="0">
                  <a:pos x="connsiteX1" y="connsiteY1"/>
                </a:cxn>
                <a:cxn ang="0">
                  <a:pos x="connsiteX2" y="connsiteY2"/>
                </a:cxn>
                <a:cxn ang="0">
                  <a:pos x="connsiteX3" y="connsiteY3"/>
                </a:cxn>
              </a:cxnLst>
              <a:rect l="l" t="t" r="r" b="b"/>
              <a:pathLst>
                <a:path w="357187" h="145256">
                  <a:moveTo>
                    <a:pt x="0" y="83343"/>
                  </a:moveTo>
                  <a:lnTo>
                    <a:pt x="357187" y="145256"/>
                  </a:lnTo>
                  <a:lnTo>
                    <a:pt x="342900" y="0"/>
                  </a:lnTo>
                  <a:lnTo>
                    <a:pt x="0" y="83343"/>
                  </a:lnTo>
                  <a:close/>
                </a:path>
              </a:pathLst>
            </a:custGeom>
            <a:pattFill prst="wdUpDiag">
              <a:fgClr>
                <a:srgbClr val="000000"/>
              </a:fgClr>
              <a:bgClr>
                <a:srgbClr val="00B050"/>
              </a:bgClr>
            </a:pattFill>
            <a:ln w="12700" cap="flat" cmpd="sng" algn="ctr">
              <a:solidFill>
                <a:srgbClr val="0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FEFFFF"/>
                </a:solidFill>
                <a:effectLst/>
                <a:uLnTx/>
                <a:uFillTx/>
                <a:latin typeface="Arial"/>
                <a:ea typeface="+mn-ea"/>
                <a:cs typeface="+mn-cs"/>
                <a:sym typeface="Arial"/>
              </a:endParaRPr>
            </a:p>
          </p:txBody>
        </p:sp>
        <p:cxnSp>
          <p:nvCxnSpPr>
            <p:cNvPr id="118" name="Straight Connector 117">
              <a:extLst>
                <a:ext uri="{FF2B5EF4-FFF2-40B4-BE49-F238E27FC236}">
                  <a16:creationId xmlns:a16="http://schemas.microsoft.com/office/drawing/2014/main" id="{2D06B94F-8093-3386-8A3E-AE5676205305}"/>
                </a:ext>
              </a:extLst>
            </p:cNvPr>
            <p:cNvCxnSpPr/>
            <p:nvPr/>
          </p:nvCxnSpPr>
          <p:spPr>
            <a:xfrm flipH="1">
              <a:off x="6010492" y="3959869"/>
              <a:ext cx="4096" cy="969957"/>
            </a:xfrm>
            <a:prstGeom prst="line">
              <a:avLst/>
            </a:prstGeom>
            <a:noFill/>
            <a:ln w="28575" cap="flat" cmpd="sng" algn="ctr">
              <a:solidFill>
                <a:srgbClr val="000000"/>
              </a:solidFill>
              <a:prstDash val="solid"/>
            </a:ln>
            <a:effectLst/>
          </p:spPr>
        </p:cxnSp>
        <p:cxnSp>
          <p:nvCxnSpPr>
            <p:cNvPr id="119" name="Straight Connector 118">
              <a:extLst>
                <a:ext uri="{FF2B5EF4-FFF2-40B4-BE49-F238E27FC236}">
                  <a16:creationId xmlns:a16="http://schemas.microsoft.com/office/drawing/2014/main" id="{9EB94595-9D63-A60E-1614-DA9A5C051995}"/>
                </a:ext>
              </a:extLst>
            </p:cNvPr>
            <p:cNvCxnSpPr>
              <a:cxnSpLocks/>
            </p:cNvCxnSpPr>
            <p:nvPr/>
          </p:nvCxnSpPr>
          <p:spPr>
            <a:xfrm flipH="1">
              <a:off x="4266503" y="4119495"/>
              <a:ext cx="1746037" cy="451369"/>
            </a:xfrm>
            <a:prstGeom prst="line">
              <a:avLst/>
            </a:prstGeom>
            <a:noFill/>
            <a:ln w="28575" cap="flat" cmpd="sng" algn="ctr">
              <a:solidFill>
                <a:srgbClr val="000000"/>
              </a:solidFill>
              <a:prstDash val="solid"/>
            </a:ln>
            <a:effectLst/>
          </p:spPr>
        </p:cxnSp>
        <p:cxnSp>
          <p:nvCxnSpPr>
            <p:cNvPr id="120" name="Straight Arrow Connector 119">
              <a:extLst>
                <a:ext uri="{FF2B5EF4-FFF2-40B4-BE49-F238E27FC236}">
                  <a16:creationId xmlns:a16="http://schemas.microsoft.com/office/drawing/2014/main" id="{D96262E4-1533-35CC-5723-8F897D5BD37B}"/>
                </a:ext>
              </a:extLst>
            </p:cNvPr>
            <p:cNvCxnSpPr>
              <a:cxnSpLocks/>
            </p:cNvCxnSpPr>
            <p:nvPr/>
          </p:nvCxnSpPr>
          <p:spPr>
            <a:xfrm flipV="1">
              <a:off x="2436099" y="2293647"/>
              <a:ext cx="238003" cy="495242"/>
            </a:xfrm>
            <a:prstGeom prst="straightConnector1">
              <a:avLst/>
            </a:prstGeom>
            <a:noFill/>
            <a:ln w="28575" cap="flat" cmpd="sng" algn="ctr">
              <a:solidFill>
                <a:srgbClr val="000000"/>
              </a:solidFill>
              <a:prstDash val="solid"/>
              <a:tailEnd type="triangle" w="med" len="lg"/>
            </a:ln>
            <a:effectLst/>
          </p:spPr>
        </p:cxnSp>
        <p:cxnSp>
          <p:nvCxnSpPr>
            <p:cNvPr id="121" name="Straight Arrow Connector 120">
              <a:extLst>
                <a:ext uri="{FF2B5EF4-FFF2-40B4-BE49-F238E27FC236}">
                  <a16:creationId xmlns:a16="http://schemas.microsoft.com/office/drawing/2014/main" id="{153E7DCA-70F4-90BA-F061-A597020745F6}"/>
                </a:ext>
              </a:extLst>
            </p:cNvPr>
            <p:cNvCxnSpPr>
              <a:cxnSpLocks/>
            </p:cNvCxnSpPr>
            <p:nvPr/>
          </p:nvCxnSpPr>
          <p:spPr>
            <a:xfrm rot="842889" flipH="1">
              <a:off x="1975103" y="2728428"/>
              <a:ext cx="452904" cy="237871"/>
            </a:xfrm>
            <a:prstGeom prst="straightConnector1">
              <a:avLst/>
            </a:prstGeom>
            <a:noFill/>
            <a:ln w="28575" cap="flat" cmpd="sng" algn="ctr">
              <a:solidFill>
                <a:srgbClr val="000000"/>
              </a:solidFill>
              <a:prstDash val="solid"/>
              <a:tailEnd type="triangle" w="med" len="lg"/>
            </a:ln>
            <a:effectLst/>
          </p:spPr>
        </p:cxnSp>
        <p:cxnSp>
          <p:nvCxnSpPr>
            <p:cNvPr id="122" name="Straight Connector 121">
              <a:extLst>
                <a:ext uri="{FF2B5EF4-FFF2-40B4-BE49-F238E27FC236}">
                  <a16:creationId xmlns:a16="http://schemas.microsoft.com/office/drawing/2014/main" id="{B5A0FA08-C328-61C4-7CF1-69E18E5FF188}"/>
                </a:ext>
              </a:extLst>
            </p:cNvPr>
            <p:cNvCxnSpPr>
              <a:cxnSpLocks/>
            </p:cNvCxnSpPr>
            <p:nvPr/>
          </p:nvCxnSpPr>
          <p:spPr>
            <a:xfrm flipV="1">
              <a:off x="2103239" y="2535546"/>
              <a:ext cx="157447" cy="326417"/>
            </a:xfrm>
            <a:prstGeom prst="line">
              <a:avLst/>
            </a:prstGeom>
            <a:noFill/>
            <a:ln w="9525" cap="flat" cmpd="sng" algn="ctr">
              <a:solidFill>
                <a:srgbClr val="000000"/>
              </a:solidFill>
              <a:prstDash val="sysDash"/>
            </a:ln>
            <a:effectLst>
              <a:outerShdw blurRad="40000" dist="20000" dir="5400000" rotWithShape="0">
                <a:srgbClr val="000000">
                  <a:alpha val="38000"/>
                </a:srgbClr>
              </a:outerShdw>
            </a:effectLst>
          </p:spPr>
        </p:cxnSp>
        <p:cxnSp>
          <p:nvCxnSpPr>
            <p:cNvPr id="123" name="Straight Connector 122">
              <a:extLst>
                <a:ext uri="{FF2B5EF4-FFF2-40B4-BE49-F238E27FC236}">
                  <a16:creationId xmlns:a16="http://schemas.microsoft.com/office/drawing/2014/main" id="{0AF2FA2B-4E96-0F67-C6BF-C4F4FC6356FD}"/>
                </a:ext>
              </a:extLst>
            </p:cNvPr>
            <p:cNvCxnSpPr>
              <a:cxnSpLocks/>
            </p:cNvCxnSpPr>
            <p:nvPr/>
          </p:nvCxnSpPr>
          <p:spPr>
            <a:xfrm flipV="1">
              <a:off x="2254551" y="2468171"/>
              <a:ext cx="323745" cy="76182"/>
            </a:xfrm>
            <a:prstGeom prst="line">
              <a:avLst/>
            </a:prstGeom>
            <a:noFill/>
            <a:ln w="9525" cap="flat" cmpd="sng" algn="ctr">
              <a:solidFill>
                <a:srgbClr val="000000"/>
              </a:solidFill>
              <a:prstDash val="sysDash"/>
            </a:ln>
            <a:effectLst>
              <a:outerShdw blurRad="40000" dist="20000" dir="5400000" rotWithShape="0">
                <a:srgbClr val="000000">
                  <a:alpha val="38000"/>
                </a:srgbClr>
              </a:outerShdw>
            </a:effectLst>
          </p:spPr>
        </p:cxnSp>
        <p:cxnSp>
          <p:nvCxnSpPr>
            <p:cNvPr id="124" name="Straight Arrow Connector 123">
              <a:extLst>
                <a:ext uri="{FF2B5EF4-FFF2-40B4-BE49-F238E27FC236}">
                  <a16:creationId xmlns:a16="http://schemas.microsoft.com/office/drawing/2014/main" id="{FA828A75-1A6C-4369-499F-31F97676924C}"/>
                </a:ext>
              </a:extLst>
            </p:cNvPr>
            <p:cNvCxnSpPr>
              <a:cxnSpLocks/>
            </p:cNvCxnSpPr>
            <p:nvPr/>
          </p:nvCxnSpPr>
          <p:spPr>
            <a:xfrm flipH="1" flipV="1">
              <a:off x="2254552" y="2535540"/>
              <a:ext cx="174550" cy="248183"/>
            </a:xfrm>
            <a:prstGeom prst="straightConnector1">
              <a:avLst/>
            </a:prstGeom>
            <a:noFill/>
            <a:ln w="28575" cap="flat" cmpd="sng" algn="ctr">
              <a:solidFill>
                <a:srgbClr val="FF0000"/>
              </a:solidFill>
              <a:prstDash val="solid"/>
              <a:tailEnd type="triangle"/>
            </a:ln>
            <a:effectLst/>
          </p:spPr>
        </p:cxnSp>
        <p:sp>
          <p:nvSpPr>
            <p:cNvPr id="125" name="TextBox 124">
              <a:extLst>
                <a:ext uri="{FF2B5EF4-FFF2-40B4-BE49-F238E27FC236}">
                  <a16:creationId xmlns:a16="http://schemas.microsoft.com/office/drawing/2014/main" id="{2DF41DCB-1B10-E4C3-5680-87FEC31E07C5}"/>
                </a:ext>
              </a:extLst>
            </p:cNvPr>
            <p:cNvSpPr txBox="1"/>
            <p:nvPr/>
          </p:nvSpPr>
          <p:spPr>
            <a:xfrm>
              <a:off x="3030450" y="4571756"/>
              <a:ext cx="1001801" cy="3283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Arial"/>
                  <a:cs typeface="Arial"/>
                  <a:sym typeface="Arial"/>
                </a:rPr>
                <a:t>Sample</a:t>
              </a:r>
            </a:p>
          </p:txBody>
        </p: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37B74D8A-ADB4-E699-E0FD-A5838484353C}"/>
                    </a:ext>
                  </a:extLst>
                </p:cNvPr>
                <p:cNvSpPr txBox="1"/>
                <p:nvPr/>
              </p:nvSpPr>
              <p:spPr>
                <a:xfrm>
                  <a:off x="2539824" y="1972731"/>
                  <a:ext cx="407632" cy="3283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𝑝</m:t>
                        </m:r>
                      </m:oMath>
                    </m:oMathPara>
                  </a14:m>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57" name="TextBox 56">
                  <a:extLst>
                    <a:ext uri="{FF2B5EF4-FFF2-40B4-BE49-F238E27FC236}">
                      <a16:creationId xmlns:a16="http://schemas.microsoft.com/office/drawing/2014/main" id="{D883C946-B868-FA83-4FCC-A45283374500}"/>
                    </a:ext>
                  </a:extLst>
                </p:cNvPr>
                <p:cNvSpPr txBox="1">
                  <a:spLocks noRot="1" noChangeAspect="1" noMove="1" noResize="1" noEditPoints="1" noAdjustHandles="1" noChangeArrowheads="1" noChangeShapeType="1" noTextEdit="1"/>
                </p:cNvSpPr>
                <p:nvPr/>
              </p:nvSpPr>
              <p:spPr>
                <a:xfrm>
                  <a:off x="2539824" y="1972731"/>
                  <a:ext cx="407632" cy="32833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74AFB45E-8DA9-A050-1D64-9779C2B935EC}"/>
                    </a:ext>
                  </a:extLst>
                </p:cNvPr>
                <p:cNvSpPr txBox="1"/>
                <p:nvPr/>
              </p:nvSpPr>
              <p:spPr>
                <a:xfrm>
                  <a:off x="1612539" y="2698754"/>
                  <a:ext cx="407632" cy="3283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𝑠</m:t>
                        </m:r>
                      </m:oMath>
                    </m:oMathPara>
                  </a14:m>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58" name="TextBox 57">
                  <a:extLst>
                    <a:ext uri="{FF2B5EF4-FFF2-40B4-BE49-F238E27FC236}">
                      <a16:creationId xmlns:a16="http://schemas.microsoft.com/office/drawing/2014/main" id="{76AA599D-6A38-46B2-989B-F2B388DECF2B}"/>
                    </a:ext>
                  </a:extLst>
                </p:cNvPr>
                <p:cNvSpPr txBox="1">
                  <a:spLocks noRot="1" noChangeAspect="1" noMove="1" noResize="1" noEditPoints="1" noAdjustHandles="1" noChangeArrowheads="1" noChangeShapeType="1" noTextEdit="1"/>
                </p:cNvSpPr>
                <p:nvPr/>
              </p:nvSpPr>
              <p:spPr>
                <a:xfrm>
                  <a:off x="1612539" y="2698754"/>
                  <a:ext cx="407632" cy="32833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D4FB5FB7-7780-27A8-6C09-C355B5C279C4}"/>
                    </a:ext>
                  </a:extLst>
                </p:cNvPr>
                <p:cNvSpPr txBox="1"/>
                <p:nvPr/>
              </p:nvSpPr>
              <p:spPr>
                <a:xfrm>
                  <a:off x="2015083" y="2208363"/>
                  <a:ext cx="407632" cy="3283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000" b="0" i="1" u="none" strike="noStrike" kern="0" cap="none" spc="0" normalizeH="0" baseline="0" noProof="0" smtClean="0">
                            <a:ln>
                              <a:noFill/>
                            </a:ln>
                            <a:solidFill>
                              <a:srgbClr val="FF0000"/>
                            </a:solidFill>
                            <a:effectLst/>
                            <a:uLnTx/>
                            <a:uFillTx/>
                            <a:latin typeface="Cambria Math" panose="02040503050406030204" pitchFamily="18" charset="0"/>
                            <a:sym typeface="Arial"/>
                          </a:rPr>
                          <m:t>𝐸</m:t>
                        </m:r>
                      </m:oMath>
                    </m:oMathPara>
                  </a14:m>
                  <a:endParaRPr kumimoji="0" lang="en-US" sz="1000" b="0" i="0" u="none" strike="noStrike" kern="0" cap="none" spc="0" normalizeH="0" baseline="0" noProof="0" dirty="0">
                    <a:ln>
                      <a:noFill/>
                    </a:ln>
                    <a:solidFill>
                      <a:srgbClr val="FF0000"/>
                    </a:solidFill>
                    <a:effectLst/>
                    <a:uLnTx/>
                    <a:uFillTx/>
                    <a:latin typeface="Arial"/>
                    <a:cs typeface="Arial"/>
                    <a:sym typeface="Arial"/>
                  </a:endParaRPr>
                </a:p>
              </p:txBody>
            </p:sp>
          </mc:Choice>
          <mc:Fallback xmlns="">
            <p:sp>
              <p:nvSpPr>
                <p:cNvPr id="59" name="TextBox 58">
                  <a:extLst>
                    <a:ext uri="{FF2B5EF4-FFF2-40B4-BE49-F238E27FC236}">
                      <a16:creationId xmlns:a16="http://schemas.microsoft.com/office/drawing/2014/main" id="{E5F10FE3-CFD5-6C23-EAFF-35FF092B6E97}"/>
                    </a:ext>
                  </a:extLst>
                </p:cNvPr>
                <p:cNvSpPr txBox="1">
                  <a:spLocks noRot="1" noChangeAspect="1" noMove="1" noResize="1" noEditPoints="1" noAdjustHandles="1" noChangeArrowheads="1" noChangeShapeType="1" noTextEdit="1"/>
                </p:cNvSpPr>
                <p:nvPr/>
              </p:nvSpPr>
              <p:spPr>
                <a:xfrm>
                  <a:off x="2015083" y="2208363"/>
                  <a:ext cx="407632" cy="328339"/>
                </a:xfrm>
                <a:prstGeom prst="rect">
                  <a:avLst/>
                </a:prstGeom>
                <a:blipFill>
                  <a:blip r:embed="rId8"/>
                  <a:stretch>
                    <a:fillRect/>
                  </a:stretch>
                </a:blipFill>
              </p:spPr>
              <p:txBody>
                <a:bodyPr/>
                <a:lstStyle/>
                <a:p>
                  <a:r>
                    <a:rPr lang="en-US">
                      <a:noFill/>
                    </a:rPr>
                    <a:t> </a:t>
                  </a:r>
                </a:p>
              </p:txBody>
            </p:sp>
          </mc:Fallback>
        </mc:AlternateContent>
        <p:cxnSp>
          <p:nvCxnSpPr>
            <p:cNvPr id="129" name="Straight Connector 128">
              <a:extLst>
                <a:ext uri="{FF2B5EF4-FFF2-40B4-BE49-F238E27FC236}">
                  <a16:creationId xmlns:a16="http://schemas.microsoft.com/office/drawing/2014/main" id="{7BFABF3A-A5B9-B8B4-DC39-BF65458BD9AD}"/>
                </a:ext>
              </a:extLst>
            </p:cNvPr>
            <p:cNvCxnSpPr>
              <a:cxnSpLocks/>
            </p:cNvCxnSpPr>
            <p:nvPr/>
          </p:nvCxnSpPr>
          <p:spPr>
            <a:xfrm>
              <a:off x="4265723" y="2411317"/>
              <a:ext cx="4447" cy="1515479"/>
            </a:xfrm>
            <a:prstGeom prst="line">
              <a:avLst/>
            </a:prstGeom>
            <a:noFill/>
            <a:ln w="28575" cap="flat" cmpd="sng" algn="ctr">
              <a:solidFill>
                <a:srgbClr val="000000"/>
              </a:solidFill>
              <a:prstDash val="solid"/>
            </a:ln>
            <a:effectLst/>
          </p:spPr>
        </p:cxnSp>
        <p:sp>
          <p:nvSpPr>
            <p:cNvPr id="130" name="Arc 129">
              <a:extLst>
                <a:ext uri="{FF2B5EF4-FFF2-40B4-BE49-F238E27FC236}">
                  <a16:creationId xmlns:a16="http://schemas.microsoft.com/office/drawing/2014/main" id="{5B8CDC15-FB64-3646-4B3F-281D6B3E5CC2}"/>
                </a:ext>
              </a:extLst>
            </p:cNvPr>
            <p:cNvSpPr/>
            <p:nvPr/>
          </p:nvSpPr>
          <p:spPr>
            <a:xfrm>
              <a:off x="4014852" y="3568253"/>
              <a:ext cx="408842" cy="426153"/>
            </a:xfrm>
            <a:prstGeom prst="arc">
              <a:avLst>
                <a:gd name="adj1" fmla="val 11030828"/>
                <a:gd name="adj2" fmla="val 17184691"/>
              </a:avLst>
            </a:prstGeom>
            <a:no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a:ln>
                  <a:noFill/>
                </a:ln>
                <a:solidFill>
                  <a:srgbClr val="00000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1050B302-AE8E-5FFD-73AD-88BC0B018FD0}"/>
                    </a:ext>
                  </a:extLst>
                </p:cNvPr>
                <p:cNvSpPr txBox="1"/>
                <p:nvPr/>
              </p:nvSpPr>
              <p:spPr>
                <a:xfrm>
                  <a:off x="3779825" y="3144879"/>
                  <a:ext cx="407632" cy="3283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𝜙</m:t>
                        </m:r>
                      </m:oMath>
                    </m:oMathPara>
                  </a14:m>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62" name="TextBox 61">
                  <a:extLst>
                    <a:ext uri="{FF2B5EF4-FFF2-40B4-BE49-F238E27FC236}">
                      <a16:creationId xmlns:a16="http://schemas.microsoft.com/office/drawing/2014/main" id="{AE8B4EC0-9772-3640-9EFF-4FD655CBDEA4}"/>
                    </a:ext>
                  </a:extLst>
                </p:cNvPr>
                <p:cNvSpPr txBox="1">
                  <a:spLocks noRot="1" noChangeAspect="1" noMove="1" noResize="1" noEditPoints="1" noAdjustHandles="1" noChangeArrowheads="1" noChangeShapeType="1" noTextEdit="1"/>
                </p:cNvSpPr>
                <p:nvPr/>
              </p:nvSpPr>
              <p:spPr>
                <a:xfrm>
                  <a:off x="3779825" y="3144879"/>
                  <a:ext cx="407632" cy="328339"/>
                </a:xfrm>
                <a:prstGeom prst="rect">
                  <a:avLst/>
                </a:prstGeom>
                <a:blipFill>
                  <a:blip r:embed="rId9"/>
                  <a:stretch>
                    <a:fillRect b="-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B2F8CD96-2E80-A398-70BA-F42AA1994D76}"/>
                    </a:ext>
                  </a:extLst>
                </p:cNvPr>
                <p:cNvSpPr txBox="1"/>
                <p:nvPr/>
              </p:nvSpPr>
              <p:spPr>
                <a:xfrm>
                  <a:off x="6868052" y="2753108"/>
                  <a:ext cx="407632" cy="3283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000" b="0" i="1" u="none" strike="noStrike" kern="0" cap="none" spc="0" normalizeH="0" baseline="0" noProof="0" smtClean="0">
                            <a:ln>
                              <a:noFill/>
                            </a:ln>
                            <a:solidFill>
                              <a:srgbClr val="FF0000"/>
                            </a:solidFill>
                            <a:effectLst/>
                            <a:uLnTx/>
                            <a:uFillTx/>
                            <a:latin typeface="Cambria Math" panose="02040503050406030204" pitchFamily="18" charset="0"/>
                            <a:sym typeface="Arial"/>
                          </a:rPr>
                          <m:t>𝐸</m:t>
                        </m:r>
                      </m:oMath>
                    </m:oMathPara>
                  </a14:m>
                  <a:endParaRPr kumimoji="0" lang="en-US" sz="1000" b="0" i="0" u="none" strike="noStrike" kern="0" cap="none" spc="0" normalizeH="0" baseline="0" noProof="0" dirty="0">
                    <a:ln>
                      <a:noFill/>
                    </a:ln>
                    <a:solidFill>
                      <a:srgbClr val="FF0000"/>
                    </a:solidFill>
                    <a:effectLst/>
                    <a:uLnTx/>
                    <a:uFillTx/>
                    <a:latin typeface="Arial"/>
                    <a:cs typeface="Arial"/>
                    <a:sym typeface="Arial"/>
                  </a:endParaRPr>
                </a:p>
              </p:txBody>
            </p:sp>
          </mc:Choice>
          <mc:Fallback xmlns="">
            <p:sp>
              <p:nvSpPr>
                <p:cNvPr id="63" name="TextBox 62">
                  <a:extLst>
                    <a:ext uri="{FF2B5EF4-FFF2-40B4-BE49-F238E27FC236}">
                      <a16:creationId xmlns:a16="http://schemas.microsoft.com/office/drawing/2014/main" id="{F59D7B41-BB54-E129-AA66-F7CBC2FB0641}"/>
                    </a:ext>
                  </a:extLst>
                </p:cNvPr>
                <p:cNvSpPr txBox="1">
                  <a:spLocks noRot="1" noChangeAspect="1" noMove="1" noResize="1" noEditPoints="1" noAdjustHandles="1" noChangeArrowheads="1" noChangeShapeType="1" noTextEdit="1"/>
                </p:cNvSpPr>
                <p:nvPr/>
              </p:nvSpPr>
              <p:spPr>
                <a:xfrm>
                  <a:off x="6868052" y="2753108"/>
                  <a:ext cx="407632" cy="328339"/>
                </a:xfrm>
                <a:prstGeom prst="rect">
                  <a:avLst/>
                </a:prstGeom>
                <a:blipFill>
                  <a:blip r:embed="rId8"/>
                  <a:stretch>
                    <a:fillRect/>
                  </a:stretch>
                </a:blipFill>
              </p:spPr>
              <p:txBody>
                <a:bodyPr/>
                <a:lstStyle/>
                <a:p>
                  <a:r>
                    <a:rPr lang="en-US">
                      <a:noFill/>
                    </a:rPr>
                    <a:t> </a:t>
                  </a:r>
                </a:p>
              </p:txBody>
            </p:sp>
          </mc:Fallback>
        </mc:AlternateContent>
        <p:sp>
          <p:nvSpPr>
            <p:cNvPr id="133" name="TextBox 132">
              <a:extLst>
                <a:ext uri="{FF2B5EF4-FFF2-40B4-BE49-F238E27FC236}">
                  <a16:creationId xmlns:a16="http://schemas.microsoft.com/office/drawing/2014/main" id="{6BC33265-BBF2-4540-8BC6-063CA328D648}"/>
                </a:ext>
              </a:extLst>
            </p:cNvPr>
            <p:cNvSpPr txBox="1"/>
            <p:nvPr/>
          </p:nvSpPr>
          <p:spPr>
            <a:xfrm>
              <a:off x="1225300" y="3673934"/>
              <a:ext cx="1227999" cy="53355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Arial"/>
                  <a:cs typeface="Arial"/>
                  <a:sym typeface="Arial"/>
                </a:rPr>
                <a:t>Plane of incidence</a:t>
              </a:r>
            </a:p>
          </p:txBody>
        </p:sp>
        <p:cxnSp>
          <p:nvCxnSpPr>
            <p:cNvPr id="134" name="Straight Connector 133">
              <a:extLst>
                <a:ext uri="{FF2B5EF4-FFF2-40B4-BE49-F238E27FC236}">
                  <a16:creationId xmlns:a16="http://schemas.microsoft.com/office/drawing/2014/main" id="{FC4D38BC-2BD6-1850-ADC1-9B67A4DAC178}"/>
                </a:ext>
              </a:extLst>
            </p:cNvPr>
            <p:cNvCxnSpPr>
              <a:cxnSpLocks/>
            </p:cNvCxnSpPr>
            <p:nvPr/>
          </p:nvCxnSpPr>
          <p:spPr>
            <a:xfrm flipV="1">
              <a:off x="1947976" y="3418502"/>
              <a:ext cx="846621" cy="325058"/>
            </a:xfrm>
            <a:prstGeom prst="line">
              <a:avLst/>
            </a:prstGeom>
            <a:noFill/>
            <a:ln w="9525" cap="flat" cmpd="sng" algn="ctr">
              <a:solidFill>
                <a:srgbClr val="000000"/>
              </a:solidFill>
              <a:prstDash val="solid"/>
            </a:ln>
            <a:effectLst>
              <a:outerShdw blurRad="40000" dist="20000" dir="5400000" rotWithShape="0">
                <a:srgbClr val="000000">
                  <a:alpha val="38000"/>
                </a:srgbClr>
              </a:outerShdw>
            </a:effectLst>
          </p:spPr>
        </p:cxnSp>
      </p:grpSp>
      <p:pic>
        <p:nvPicPr>
          <p:cNvPr id="141" name="Picture 140">
            <a:extLst>
              <a:ext uri="{FF2B5EF4-FFF2-40B4-BE49-F238E27FC236}">
                <a16:creationId xmlns:a16="http://schemas.microsoft.com/office/drawing/2014/main" id="{85FB5FC4-F309-7D7C-94A9-CA1B6B829298}"/>
              </a:ext>
            </a:extLst>
          </p:cNvPr>
          <p:cNvPicPr>
            <a:picLocks noChangeAspect="1"/>
          </p:cNvPicPr>
          <p:nvPr/>
        </p:nvPicPr>
        <p:blipFill>
          <a:blip r:embed="rId10"/>
          <a:stretch>
            <a:fillRect/>
          </a:stretch>
        </p:blipFill>
        <p:spPr>
          <a:xfrm>
            <a:off x="9343671" y="3113427"/>
            <a:ext cx="2587702" cy="3633192"/>
          </a:xfrm>
          <a:prstGeom prst="rect">
            <a:avLst/>
          </a:prstGeom>
        </p:spPr>
      </p:pic>
    </p:spTree>
    <p:extLst>
      <p:ext uri="{BB962C8B-B14F-4D97-AF65-F5344CB8AC3E}">
        <p14:creationId xmlns:p14="http://schemas.microsoft.com/office/powerpoint/2010/main" val="710659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3">
            <a:extLst>
              <a:ext uri="{FF2B5EF4-FFF2-40B4-BE49-F238E27FC236}">
                <a16:creationId xmlns:a16="http://schemas.microsoft.com/office/drawing/2014/main" id="{409C4DD2-84D1-D7EB-2D03-84603DD963FE}"/>
              </a:ext>
            </a:extLst>
          </p:cNvPr>
          <p:cNvSpPr>
            <a:spLocks noGrp="1"/>
          </p:cNvSpPr>
          <p:nvPr>
            <p:ph type="sldNum" idx="12"/>
          </p:nvPr>
        </p:nvSpPr>
        <p:spPr>
          <a:xfrm>
            <a:off x="11296650" y="6228511"/>
            <a:ext cx="895475" cy="524800"/>
          </a:xfrm>
        </p:spPr>
        <p:txBody>
          <a:bodyPr/>
          <a:lstStyle/>
          <a:p>
            <a:pPr algn="l"/>
            <a:fld id="{00000000-1234-1234-1234-123412341234}" type="slidenum">
              <a:rPr lang="en-US" smtClean="0">
                <a:solidFill>
                  <a:schemeClr val="bg1"/>
                </a:solidFill>
              </a:rPr>
              <a:pPr algn="l"/>
              <a:t>16</a:t>
            </a:fld>
            <a:endParaRPr lang="en-US" dirty="0">
              <a:solidFill>
                <a:schemeClr val="bg1"/>
              </a:solidFill>
            </a:endParaRPr>
          </a:p>
        </p:txBody>
      </p:sp>
      <p:pic>
        <p:nvPicPr>
          <p:cNvPr id="11" name="Graphic 10">
            <a:extLst>
              <a:ext uri="{FF2B5EF4-FFF2-40B4-BE49-F238E27FC236}">
                <a16:creationId xmlns:a16="http://schemas.microsoft.com/office/drawing/2014/main" id="{D814A9C4-7313-C846-AB46-2B028412972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363" t="-590" r="5006" b="590"/>
          <a:stretch/>
        </p:blipFill>
        <p:spPr>
          <a:xfrm>
            <a:off x="47711" y="821637"/>
            <a:ext cx="7183008" cy="4877327"/>
          </a:xfrm>
          <a:prstGeom prst="rect">
            <a:avLst/>
          </a:prstGeom>
        </p:spPr>
      </p:pic>
      <p:sp>
        <p:nvSpPr>
          <p:cNvPr id="12" name="Title 1">
            <a:extLst>
              <a:ext uri="{FF2B5EF4-FFF2-40B4-BE49-F238E27FC236}">
                <a16:creationId xmlns:a16="http://schemas.microsoft.com/office/drawing/2014/main" id="{86F42446-C61B-4F52-DB2D-48F25C3A8874}"/>
              </a:ext>
            </a:extLst>
          </p:cNvPr>
          <p:cNvSpPr>
            <a:spLocks noGrp="1"/>
          </p:cNvSpPr>
          <p:nvPr>
            <p:ph type="title"/>
          </p:nvPr>
        </p:nvSpPr>
        <p:spPr>
          <a:xfrm>
            <a:off x="0" y="-10905"/>
            <a:ext cx="9075104" cy="543784"/>
          </a:xfrm>
        </p:spPr>
        <p:txBody>
          <a:bodyPr>
            <a:noAutofit/>
          </a:bodyPr>
          <a:lstStyle/>
          <a:p>
            <a:pPr algn="ctr"/>
            <a:r>
              <a:rPr lang="en-US" sz="3600" dirty="0">
                <a:solidFill>
                  <a:schemeClr val="tx1"/>
                </a:solidFill>
              </a:rPr>
              <a:t>Experiment: Pump-Probe Ellipsometry</a:t>
            </a:r>
          </a:p>
        </p:txBody>
      </p:sp>
      <p:sp>
        <p:nvSpPr>
          <p:cNvPr id="13" name="Content Placeholder 3">
            <a:extLst>
              <a:ext uri="{FF2B5EF4-FFF2-40B4-BE49-F238E27FC236}">
                <a16:creationId xmlns:a16="http://schemas.microsoft.com/office/drawing/2014/main" id="{A5919E98-EC8E-6CB2-5E4E-BF4350E71619}"/>
              </a:ext>
            </a:extLst>
          </p:cNvPr>
          <p:cNvSpPr txBox="1">
            <a:spLocks/>
          </p:cNvSpPr>
          <p:nvPr/>
        </p:nvSpPr>
        <p:spPr>
          <a:xfrm>
            <a:off x="7529208" y="1924360"/>
            <a:ext cx="4662791" cy="3889854"/>
          </a:xfrm>
          <a:prstGeom prst="rect">
            <a:avLst/>
          </a:prstGeom>
        </p:spPr>
        <p:txBody>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dirty="0">
                <a:latin typeface="Arial" panose="020B0604020202020204" pitchFamily="34" charset="0"/>
                <a:cs typeface="Arial" panose="020B0604020202020204" pitchFamily="34" charset="0"/>
              </a:rPr>
              <a:t>Ch: Chopper (500 Hz, 250 Hz)</a:t>
            </a:r>
          </a:p>
          <a:p>
            <a:pPr marL="0" indent="0">
              <a:buNone/>
            </a:pPr>
            <a:r>
              <a:rPr lang="en-US" sz="1800" dirty="0">
                <a:latin typeface="Arial" panose="020B0604020202020204" pitchFamily="34" charset="0"/>
                <a:cs typeface="Arial" panose="020B0604020202020204" pitchFamily="34" charset="0"/>
              </a:rPr>
              <a:t>A: Analyzer</a:t>
            </a:r>
          </a:p>
          <a:p>
            <a:pPr marL="0" indent="0">
              <a:buNone/>
            </a:pPr>
            <a:r>
              <a:rPr lang="en-US" sz="1800" dirty="0">
                <a:latin typeface="Arial" panose="020B0604020202020204" pitchFamily="34" charset="0"/>
                <a:cs typeface="Arial" panose="020B0604020202020204" pitchFamily="34" charset="0"/>
              </a:rPr>
              <a:t>P: Polarizer</a:t>
            </a:r>
          </a:p>
          <a:p>
            <a:pPr marL="0" indent="0">
              <a:buNone/>
            </a:pPr>
            <a:r>
              <a:rPr lang="en-US" sz="1800" dirty="0">
                <a:latin typeface="Arial" panose="020B0604020202020204" pitchFamily="34" charset="0"/>
                <a:ea typeface="Times New Roman" panose="02020603050405020304" pitchFamily="18" charset="0"/>
                <a:cs typeface="Arial" panose="020B0604020202020204" pitchFamily="34" charset="0"/>
              </a:rPr>
              <a:t>C</a:t>
            </a:r>
            <a:r>
              <a:rPr lang="en-US" sz="1800" baseline="-25000" dirty="0">
                <a:latin typeface="Arial" panose="020B0604020202020204" pitchFamily="34" charset="0"/>
                <a:ea typeface="Times New Roman" panose="02020603050405020304" pitchFamily="18" charset="0"/>
                <a:cs typeface="Arial" panose="020B0604020202020204" pitchFamily="34" charset="0"/>
              </a:rPr>
              <a:t>R</a:t>
            </a:r>
            <a:r>
              <a:rPr lang="en-US" sz="1800" dirty="0">
                <a:latin typeface="Arial" panose="020B0604020202020204" pitchFamily="34" charset="0"/>
                <a:cs typeface="Arial" panose="020B0604020202020204" pitchFamily="34" charset="0"/>
              </a:rPr>
              <a:t>: Rotating Compensator</a:t>
            </a:r>
          </a:p>
          <a:p>
            <a:pPr marL="0" indent="0">
              <a:buNone/>
            </a:pPr>
            <a:r>
              <a:rPr lang="en-US" sz="1800" dirty="0">
                <a:latin typeface="Arial" panose="020B0604020202020204" pitchFamily="34" charset="0"/>
                <a:cs typeface="Arial" panose="020B0604020202020204" pitchFamily="34" charset="0"/>
              </a:rPr>
              <a:t>L: Lens</a:t>
            </a:r>
          </a:p>
          <a:p>
            <a:pPr marL="0" indent="0">
              <a:buNone/>
            </a:pPr>
            <a:r>
              <a:rPr lang="en-US" sz="1800" dirty="0">
                <a:latin typeface="Arial" panose="020B0604020202020204" pitchFamily="34" charset="0"/>
                <a:cs typeface="Arial" panose="020B0604020202020204" pitchFamily="34" charset="0"/>
              </a:rPr>
              <a:t>S: Sample</a:t>
            </a:r>
          </a:p>
          <a:p>
            <a:pPr marL="0" indent="0">
              <a:buNone/>
            </a:pPr>
            <a:r>
              <a:rPr lang="en-US" sz="1800" dirty="0">
                <a:latin typeface="Arial" panose="020B0604020202020204" pitchFamily="34" charset="0"/>
                <a:cs typeface="Arial" panose="020B0604020202020204" pitchFamily="34" charset="0"/>
              </a:rPr>
              <a:t>DL: Delay Line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(~6.67 ns pump-probe delay, 3 fs resolution)</a:t>
            </a:r>
          </a:p>
          <a:p>
            <a:pPr marL="0" indent="0">
              <a:buNone/>
            </a:pPr>
            <a:r>
              <a:rPr lang="en-US" sz="1800" dirty="0">
                <a:latin typeface="Arial" panose="020B0604020202020204" pitchFamily="34" charset="0"/>
                <a:cs typeface="Arial" panose="020B0604020202020204" pitchFamily="34" charset="0"/>
              </a:rPr>
              <a:t>BS: Beam Splitter</a:t>
            </a:r>
          </a:p>
          <a:p>
            <a:pPr marL="0" indent="0">
              <a:buNone/>
            </a:pPr>
            <a:r>
              <a:rPr lang="en-US" sz="1800" dirty="0">
                <a:latin typeface="Arial" panose="020B0604020202020204" pitchFamily="34" charset="0"/>
                <a:cs typeface="Arial" panose="020B0604020202020204" pitchFamily="34" charset="0"/>
              </a:rPr>
              <a:t>SCG: </a:t>
            </a:r>
            <a:r>
              <a:rPr lang="en-US" sz="1800" b="1" dirty="0">
                <a:solidFill>
                  <a:srgbClr val="FF0000"/>
                </a:solidFill>
                <a:latin typeface="Arial" panose="020B0604020202020204" pitchFamily="34" charset="0"/>
                <a:cs typeface="Arial" panose="020B0604020202020204" pitchFamily="34" charset="0"/>
              </a:rPr>
              <a:t>Super-continuum Generation</a:t>
            </a:r>
          </a:p>
          <a:p>
            <a:pPr marL="0" indent="0">
              <a:buNone/>
            </a:pPr>
            <a:r>
              <a:rPr lang="en-US" sz="1800" dirty="0">
                <a:latin typeface="Arial" panose="020B0604020202020204" pitchFamily="34" charset="0"/>
                <a:cs typeface="Arial" panose="020B0604020202020204" pitchFamily="34" charset="0"/>
              </a:rPr>
              <a:t>CCD: Charge-coupled device detector</a:t>
            </a:r>
          </a:p>
        </p:txBody>
      </p:sp>
      <p:sp>
        <p:nvSpPr>
          <p:cNvPr id="14" name="Google Shape;99;p16">
            <a:extLst>
              <a:ext uri="{FF2B5EF4-FFF2-40B4-BE49-F238E27FC236}">
                <a16:creationId xmlns:a16="http://schemas.microsoft.com/office/drawing/2014/main" id="{E60BE595-2503-43D4-F32E-09B727CF6B6F}"/>
              </a:ext>
            </a:extLst>
          </p:cNvPr>
          <p:cNvSpPr txBox="1"/>
          <p:nvPr/>
        </p:nvSpPr>
        <p:spPr>
          <a:xfrm>
            <a:off x="5670831" y="5746117"/>
            <a:ext cx="5726040" cy="1077178"/>
          </a:xfrm>
          <a:prstGeom prst="rect">
            <a:avLst/>
          </a:prstGeom>
          <a:noFill/>
          <a:ln>
            <a:noFill/>
          </a:ln>
        </p:spPr>
        <p:txBody>
          <a:bodyPr spcFirstLastPara="1" wrap="square" lIns="121900" tIns="121900" rIns="121900" bIns="121900" anchor="t" anchorCtr="0">
            <a:spAutoFit/>
          </a:bodyPr>
          <a:lstStyle/>
          <a:p>
            <a:r>
              <a:rPr lang="en-US" dirty="0">
                <a:solidFill>
                  <a:srgbClr val="FFFF00"/>
                </a:solidFill>
                <a:latin typeface="Arial" panose="020B0604020202020204" pitchFamily="34" charset="0"/>
                <a:ea typeface="Calibri"/>
                <a:cs typeface="Arial" panose="020B0604020202020204" pitchFamily="34" charset="0"/>
                <a:sym typeface="Times New Roman"/>
              </a:rPr>
              <a:t>S. Richter, Rev. Sci. </a:t>
            </a:r>
            <a:r>
              <a:rPr lang="en-US" dirty="0" err="1">
                <a:solidFill>
                  <a:srgbClr val="FFFF00"/>
                </a:solidFill>
                <a:latin typeface="Arial" panose="020B0604020202020204" pitchFamily="34" charset="0"/>
                <a:ea typeface="Calibri"/>
                <a:cs typeface="Arial" panose="020B0604020202020204" pitchFamily="34" charset="0"/>
                <a:sym typeface="Times New Roman"/>
              </a:rPr>
              <a:t>Instrum</a:t>
            </a:r>
            <a:r>
              <a:rPr lang="en-US" dirty="0">
                <a:solidFill>
                  <a:srgbClr val="FFFF00"/>
                </a:solidFill>
                <a:latin typeface="Arial" panose="020B0604020202020204" pitchFamily="34" charset="0"/>
                <a:ea typeface="Calibri"/>
                <a:cs typeface="Arial" panose="020B0604020202020204" pitchFamily="34" charset="0"/>
                <a:sym typeface="Times New Roman"/>
              </a:rPr>
              <a:t>. </a:t>
            </a:r>
            <a:r>
              <a:rPr lang="en-US" b="1" dirty="0">
                <a:solidFill>
                  <a:srgbClr val="FFFF00"/>
                </a:solidFill>
                <a:latin typeface="Arial" panose="020B0604020202020204" pitchFamily="34" charset="0"/>
                <a:ea typeface="Calibri"/>
                <a:cs typeface="Arial" panose="020B0604020202020204" pitchFamily="34" charset="0"/>
                <a:sym typeface="Times New Roman"/>
              </a:rPr>
              <a:t>92</a:t>
            </a:r>
            <a:r>
              <a:rPr lang="en-US" dirty="0">
                <a:solidFill>
                  <a:srgbClr val="FFFF00"/>
                </a:solidFill>
                <a:latin typeface="Arial" panose="020B0604020202020204" pitchFamily="34" charset="0"/>
                <a:ea typeface="Calibri"/>
                <a:cs typeface="Arial" panose="020B0604020202020204" pitchFamily="34" charset="0"/>
                <a:sym typeface="Times New Roman"/>
              </a:rPr>
              <a:t>, 033104 (2021).</a:t>
            </a:r>
            <a:endParaRPr lang="it-IT" dirty="0">
              <a:solidFill>
                <a:srgbClr val="FFFF00"/>
              </a:solidFill>
              <a:latin typeface="Arial" panose="020B0604020202020204" pitchFamily="34" charset="0"/>
              <a:ea typeface="Calibri"/>
              <a:cs typeface="Arial" panose="020B0604020202020204" pitchFamily="34" charset="0"/>
              <a:sym typeface="Times New Roman"/>
            </a:endParaRPr>
          </a:p>
          <a:p>
            <a:r>
              <a:rPr lang="it-IT" dirty="0">
                <a:solidFill>
                  <a:srgbClr val="FFFF00"/>
                </a:solidFill>
                <a:latin typeface="Arial" panose="020B0604020202020204" pitchFamily="34" charset="0"/>
                <a:ea typeface="Calibri"/>
                <a:cs typeface="Arial" panose="020B0604020202020204" pitchFamily="34" charset="0"/>
                <a:sym typeface="Times New Roman"/>
              </a:rPr>
              <a:t>S. Espinoza, Appl. Phys. Lett. </a:t>
            </a:r>
            <a:r>
              <a:rPr lang="it-IT" b="1" dirty="0">
                <a:solidFill>
                  <a:srgbClr val="FFFF00"/>
                </a:solidFill>
                <a:latin typeface="Arial" panose="020B0604020202020204" pitchFamily="34" charset="0"/>
                <a:ea typeface="Calibri"/>
                <a:cs typeface="Arial" panose="020B0604020202020204" pitchFamily="34" charset="0"/>
                <a:sym typeface="Times New Roman"/>
              </a:rPr>
              <a:t>115</a:t>
            </a:r>
            <a:r>
              <a:rPr lang="it-IT" dirty="0">
                <a:solidFill>
                  <a:srgbClr val="FFFF00"/>
                </a:solidFill>
                <a:latin typeface="Arial" panose="020B0604020202020204" pitchFamily="34" charset="0"/>
                <a:ea typeface="Calibri"/>
                <a:cs typeface="Arial" panose="020B0604020202020204" pitchFamily="34" charset="0"/>
                <a:sym typeface="Times New Roman"/>
              </a:rPr>
              <a:t>, 052105 (2019)</a:t>
            </a:r>
          </a:p>
          <a:p>
            <a:r>
              <a:rPr lang="en-US" sz="1800" dirty="0">
                <a:solidFill>
                  <a:srgbClr val="FFFF00"/>
                </a:solidFill>
                <a:latin typeface="Arial" panose="020B0604020202020204" pitchFamily="34" charset="0"/>
                <a:cs typeface="Arial" panose="020B0604020202020204" pitchFamily="34" charset="0"/>
              </a:rPr>
              <a:t>ELI Beamlines, </a:t>
            </a:r>
            <a:r>
              <a:rPr lang="en-US" sz="1800" dirty="0" err="1">
                <a:solidFill>
                  <a:srgbClr val="FFFF00"/>
                </a:solidFill>
                <a:latin typeface="Arial" panose="020B0604020202020204" pitchFamily="34" charset="0"/>
                <a:cs typeface="Arial" panose="020B0604020202020204" pitchFamily="34" charset="0"/>
              </a:rPr>
              <a:t>Dolni</a:t>
            </a:r>
            <a:r>
              <a:rPr lang="en-US" sz="1800" dirty="0">
                <a:solidFill>
                  <a:srgbClr val="FFFF00"/>
                </a:solidFill>
                <a:latin typeface="Arial" panose="020B0604020202020204" pitchFamily="34" charset="0"/>
                <a:cs typeface="Arial" panose="020B0604020202020204" pitchFamily="34" charset="0"/>
              </a:rPr>
              <a:t> </a:t>
            </a:r>
            <a:r>
              <a:rPr lang="en-US" sz="1800" dirty="0" err="1">
                <a:solidFill>
                  <a:srgbClr val="FFFF00"/>
                </a:solidFill>
                <a:latin typeface="Arial" panose="020B0604020202020204" pitchFamily="34" charset="0"/>
                <a:cs typeface="Arial" panose="020B0604020202020204" pitchFamily="34" charset="0"/>
              </a:rPr>
              <a:t>Bezany</a:t>
            </a:r>
            <a:r>
              <a:rPr lang="en-US" sz="1800" dirty="0">
                <a:solidFill>
                  <a:srgbClr val="FFFF00"/>
                </a:solidFill>
                <a:latin typeface="Arial" panose="020B0604020202020204" pitchFamily="34" charset="0"/>
                <a:cs typeface="Arial" panose="020B0604020202020204" pitchFamily="34" charset="0"/>
              </a:rPr>
              <a:t>, Czech Republic</a:t>
            </a:r>
          </a:p>
        </p:txBody>
      </p:sp>
      <p:sp>
        <p:nvSpPr>
          <p:cNvPr id="15" name="TextBox 14">
            <a:extLst>
              <a:ext uri="{FF2B5EF4-FFF2-40B4-BE49-F238E27FC236}">
                <a16:creationId xmlns:a16="http://schemas.microsoft.com/office/drawing/2014/main" id="{B0A94208-63B3-511F-5007-A4C867EE2073}"/>
              </a:ext>
            </a:extLst>
          </p:cNvPr>
          <p:cNvSpPr txBox="1"/>
          <p:nvPr/>
        </p:nvSpPr>
        <p:spPr>
          <a:xfrm>
            <a:off x="1239862" y="748669"/>
            <a:ext cx="2333011" cy="461665"/>
          </a:xfrm>
          <a:prstGeom prst="rect">
            <a:avLst/>
          </a:prstGeom>
          <a:solidFill>
            <a:srgbClr val="FFFF00"/>
          </a:solidFill>
        </p:spPr>
        <p:txBody>
          <a:bodyPr wrap="none" rtlCol="0">
            <a:spAutoFit/>
          </a:bodyPr>
          <a:lstStyle/>
          <a:p>
            <a:r>
              <a:rPr lang="en-US" sz="2400" dirty="0"/>
              <a:t>pump beam path</a:t>
            </a:r>
          </a:p>
        </p:txBody>
      </p:sp>
      <p:sp>
        <p:nvSpPr>
          <p:cNvPr id="16" name="TextBox 15">
            <a:extLst>
              <a:ext uri="{FF2B5EF4-FFF2-40B4-BE49-F238E27FC236}">
                <a16:creationId xmlns:a16="http://schemas.microsoft.com/office/drawing/2014/main" id="{6C219CF8-B7C2-E4AD-C042-60AB70BD350E}"/>
              </a:ext>
            </a:extLst>
          </p:cNvPr>
          <p:cNvSpPr txBox="1"/>
          <p:nvPr/>
        </p:nvSpPr>
        <p:spPr>
          <a:xfrm>
            <a:off x="4904350" y="5177114"/>
            <a:ext cx="2344103" cy="461665"/>
          </a:xfrm>
          <a:prstGeom prst="rect">
            <a:avLst/>
          </a:prstGeom>
          <a:solidFill>
            <a:srgbClr val="FFFF00"/>
          </a:solidFill>
        </p:spPr>
        <p:txBody>
          <a:bodyPr wrap="none" rtlCol="0">
            <a:spAutoFit/>
          </a:bodyPr>
          <a:lstStyle/>
          <a:p>
            <a:r>
              <a:rPr lang="en-US" sz="2400" dirty="0"/>
              <a:t>probe beam path</a:t>
            </a:r>
          </a:p>
        </p:txBody>
      </p:sp>
      <p:pic>
        <p:nvPicPr>
          <p:cNvPr id="4" name="Picture 3">
            <a:extLst>
              <a:ext uri="{FF2B5EF4-FFF2-40B4-BE49-F238E27FC236}">
                <a16:creationId xmlns:a16="http://schemas.microsoft.com/office/drawing/2014/main" id="{10D03857-5385-76E8-5603-06335252D8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5104" y="1637"/>
            <a:ext cx="3117021" cy="1854627"/>
          </a:xfrm>
          <a:prstGeom prst="rect">
            <a:avLst/>
          </a:prstGeom>
        </p:spPr>
      </p:pic>
    </p:spTree>
    <p:extLst>
      <p:ext uri="{BB962C8B-B14F-4D97-AF65-F5344CB8AC3E}">
        <p14:creationId xmlns:p14="http://schemas.microsoft.com/office/powerpoint/2010/main" val="4189404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3">
            <a:extLst>
              <a:ext uri="{FF2B5EF4-FFF2-40B4-BE49-F238E27FC236}">
                <a16:creationId xmlns:a16="http://schemas.microsoft.com/office/drawing/2014/main" id="{409C4DD2-84D1-D7EB-2D03-84603DD963FE}"/>
              </a:ext>
            </a:extLst>
          </p:cNvPr>
          <p:cNvSpPr>
            <a:spLocks noGrp="1"/>
          </p:cNvSpPr>
          <p:nvPr>
            <p:ph type="sldNum" idx="12"/>
          </p:nvPr>
        </p:nvSpPr>
        <p:spPr>
          <a:xfrm>
            <a:off x="11382376" y="6228511"/>
            <a:ext cx="809750" cy="524800"/>
          </a:xfrm>
        </p:spPr>
        <p:txBody>
          <a:bodyPr/>
          <a:lstStyle/>
          <a:p>
            <a:pPr algn="l"/>
            <a:fld id="{00000000-1234-1234-1234-123412341234}" type="slidenum">
              <a:rPr lang="en-US" smtClean="0">
                <a:solidFill>
                  <a:schemeClr val="bg1"/>
                </a:solidFill>
              </a:rPr>
              <a:pPr algn="l"/>
              <a:t>17</a:t>
            </a:fld>
            <a:endParaRPr lang="en-US" dirty="0">
              <a:solidFill>
                <a:schemeClr val="bg1"/>
              </a:solidFill>
            </a:endParaRPr>
          </a:p>
        </p:txBody>
      </p:sp>
      <p:sp>
        <p:nvSpPr>
          <p:cNvPr id="3" name="Title 1">
            <a:extLst>
              <a:ext uri="{FF2B5EF4-FFF2-40B4-BE49-F238E27FC236}">
                <a16:creationId xmlns:a16="http://schemas.microsoft.com/office/drawing/2014/main" id="{966674B3-4EA0-2D75-7659-8F3BE70A6452}"/>
              </a:ext>
            </a:extLst>
          </p:cNvPr>
          <p:cNvSpPr>
            <a:spLocks noGrp="1"/>
          </p:cNvSpPr>
          <p:nvPr>
            <p:ph type="title"/>
          </p:nvPr>
        </p:nvSpPr>
        <p:spPr>
          <a:xfrm>
            <a:off x="0" y="51026"/>
            <a:ext cx="12192000" cy="620393"/>
          </a:xfrm>
        </p:spPr>
        <p:txBody>
          <a:bodyPr>
            <a:normAutofit/>
          </a:bodyPr>
          <a:lstStyle/>
          <a:p>
            <a:pPr algn="ctr"/>
            <a:r>
              <a:rPr lang="en-US" sz="3600" dirty="0">
                <a:solidFill>
                  <a:schemeClr val="tx1"/>
                </a:solidFill>
              </a:rPr>
              <a:t>Set-up: Femtosecond pump-probe ellipsometry</a:t>
            </a:r>
          </a:p>
        </p:txBody>
      </p:sp>
      <p:sp>
        <p:nvSpPr>
          <p:cNvPr id="4" name="Content Placeholder 3">
            <a:extLst>
              <a:ext uri="{FF2B5EF4-FFF2-40B4-BE49-F238E27FC236}">
                <a16:creationId xmlns:a16="http://schemas.microsoft.com/office/drawing/2014/main" id="{CF5B429C-6C39-C9EE-1B24-40E97084867D}"/>
              </a:ext>
            </a:extLst>
          </p:cNvPr>
          <p:cNvSpPr txBox="1">
            <a:spLocks/>
          </p:cNvSpPr>
          <p:nvPr/>
        </p:nvSpPr>
        <p:spPr>
          <a:xfrm>
            <a:off x="8419503" y="983643"/>
            <a:ext cx="3705684" cy="4417420"/>
          </a:xfrm>
          <a:prstGeom prst="rect">
            <a:avLst/>
          </a:prstGeom>
        </p:spPr>
        <p:txBody>
          <a:bodyPr>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67" b="1" u="sng" dirty="0"/>
              <a:t>Rotating compensator ellipsometer:</a:t>
            </a:r>
          </a:p>
          <a:p>
            <a:endParaRPr lang="en-US" sz="1867" dirty="0"/>
          </a:p>
          <a:p>
            <a:r>
              <a:rPr lang="en-US" sz="1867" dirty="0"/>
              <a:t>Compensator was rotated in steps of 10</a:t>
            </a:r>
            <a:r>
              <a:rPr lang="en-US" sz="1867" baseline="30000" dirty="0">
                <a:latin typeface="Calibri (Body)"/>
                <a:ea typeface="Calibri" panose="020F0502020204030204" pitchFamily="34" charset="0"/>
                <a:cs typeface="Times New Roman" panose="02020603050405020304" pitchFamily="18" charset="0"/>
              </a:rPr>
              <a:t>o</a:t>
            </a:r>
            <a:r>
              <a:rPr lang="en-US" sz="1867" dirty="0"/>
              <a:t> for a total of 55-65 angles.</a:t>
            </a:r>
          </a:p>
          <a:p>
            <a:endParaRPr lang="en-US" sz="1867" dirty="0"/>
          </a:p>
          <a:p>
            <a:r>
              <a:rPr lang="en-US" sz="1867" dirty="0"/>
              <a:t>Probe beam of 350-750 nm at </a:t>
            </a:r>
            <a:r>
              <a:rPr lang="en-US" sz="1867" dirty="0">
                <a:latin typeface="Calibri (Body)"/>
                <a:ea typeface="Calibri" panose="020F0502020204030204" pitchFamily="34" charset="0"/>
                <a:cs typeface="Times New Roman" panose="02020603050405020304" pitchFamily="18" charset="0"/>
              </a:rPr>
              <a:t>60</a:t>
            </a:r>
            <a:r>
              <a:rPr lang="en-US" sz="1867" baseline="30000" dirty="0">
                <a:latin typeface="Calibri (Body)"/>
                <a:ea typeface="Calibri" panose="020F0502020204030204" pitchFamily="34" charset="0"/>
                <a:cs typeface="Times New Roman" panose="02020603050405020304" pitchFamily="18" charset="0"/>
              </a:rPr>
              <a:t>o</a:t>
            </a:r>
            <a:r>
              <a:rPr lang="en-US" sz="2400" baseline="30000" dirty="0">
                <a:latin typeface="Calibri" panose="020F0502020204030204" pitchFamily="34" charset="0"/>
                <a:ea typeface="Calibri" panose="020F0502020204030204" pitchFamily="34" charset="0"/>
                <a:cs typeface="Times New Roman" panose="02020603050405020304" pitchFamily="18" charset="0"/>
              </a:rPr>
              <a:t> </a:t>
            </a:r>
            <a:r>
              <a:rPr lang="en-US" sz="1867" dirty="0"/>
              <a:t>incidence angle.</a:t>
            </a:r>
          </a:p>
          <a:p>
            <a:endParaRPr lang="en-US" sz="1867" dirty="0"/>
          </a:p>
          <a:p>
            <a:r>
              <a:rPr lang="en-US" sz="1867" dirty="0"/>
              <a:t>P-polarized pump beam: 35 fs pulses of 800 nm wavelength at </a:t>
            </a:r>
            <a:br>
              <a:rPr lang="en-US" sz="1867" dirty="0"/>
            </a:br>
            <a:r>
              <a:rPr lang="en-US" sz="1867" dirty="0"/>
              <a:t>1 kHz repetition rate.</a:t>
            </a:r>
          </a:p>
          <a:p>
            <a:endParaRPr lang="en-US" sz="1867" dirty="0"/>
          </a:p>
          <a:p>
            <a:r>
              <a:rPr lang="en-US" sz="1867" dirty="0"/>
              <a:t>Delay time from -10 to 50 ps.</a:t>
            </a:r>
          </a:p>
          <a:p>
            <a:endParaRPr lang="en-US" sz="1867" dirty="0"/>
          </a:p>
          <a:p>
            <a:r>
              <a:rPr lang="en-US" sz="1867" dirty="0"/>
              <a:t>Time resolution of about 500 fs.</a:t>
            </a:r>
          </a:p>
        </p:txBody>
      </p:sp>
      <p:sp>
        <p:nvSpPr>
          <p:cNvPr id="17" name="TextBox 16">
            <a:extLst>
              <a:ext uri="{FF2B5EF4-FFF2-40B4-BE49-F238E27FC236}">
                <a16:creationId xmlns:a16="http://schemas.microsoft.com/office/drawing/2014/main" id="{28F1D068-31BB-7C47-3EE2-5EEC214E95CD}"/>
              </a:ext>
            </a:extLst>
          </p:cNvPr>
          <p:cNvSpPr txBox="1"/>
          <p:nvPr/>
        </p:nvSpPr>
        <p:spPr>
          <a:xfrm>
            <a:off x="5289282" y="5989657"/>
            <a:ext cx="4886787" cy="646331"/>
          </a:xfrm>
          <a:prstGeom prst="rect">
            <a:avLst/>
          </a:prstGeom>
          <a:noFill/>
        </p:spPr>
        <p:txBody>
          <a:bodyPr wrap="none" rtlCol="0">
            <a:spAutoFit/>
          </a:bodyPr>
          <a:lstStyle/>
          <a:p>
            <a:r>
              <a:rPr lang="en-US" dirty="0">
                <a:solidFill>
                  <a:srgbClr val="FFFF00"/>
                </a:solidFill>
                <a:latin typeface="Arial" panose="020B0604020202020204" pitchFamily="34" charset="0"/>
                <a:cs typeface="Arial" panose="020B0604020202020204" pitchFamily="34" charset="0"/>
              </a:rPr>
              <a:t>Espinoza et al., APL </a:t>
            </a:r>
            <a:r>
              <a:rPr lang="en-US" b="1" dirty="0">
                <a:solidFill>
                  <a:srgbClr val="FFFF00"/>
                </a:solidFill>
                <a:latin typeface="Arial" panose="020B0604020202020204" pitchFamily="34" charset="0"/>
                <a:cs typeface="Arial" panose="020B0604020202020204" pitchFamily="34" charset="0"/>
              </a:rPr>
              <a:t>115</a:t>
            </a:r>
            <a:r>
              <a:rPr lang="en-US" dirty="0">
                <a:solidFill>
                  <a:srgbClr val="FFFF00"/>
                </a:solidFill>
                <a:latin typeface="Arial" panose="020B0604020202020204" pitchFamily="34" charset="0"/>
                <a:cs typeface="Arial" panose="020B0604020202020204" pitchFamily="34" charset="0"/>
              </a:rPr>
              <a:t>, 052105 (2019)</a:t>
            </a:r>
          </a:p>
          <a:p>
            <a:r>
              <a:rPr lang="en-US" dirty="0">
                <a:solidFill>
                  <a:srgbClr val="FFFF00"/>
                </a:solidFill>
                <a:latin typeface="Arial" panose="020B0604020202020204" pitchFamily="34" charset="0"/>
                <a:cs typeface="Arial" panose="020B0604020202020204" pitchFamily="34" charset="0"/>
              </a:rPr>
              <a:t>ELI Beamlines, </a:t>
            </a:r>
            <a:r>
              <a:rPr lang="en-US" dirty="0" err="1">
                <a:solidFill>
                  <a:srgbClr val="FFFF00"/>
                </a:solidFill>
                <a:latin typeface="Arial" panose="020B0604020202020204" pitchFamily="34" charset="0"/>
                <a:cs typeface="Arial" panose="020B0604020202020204" pitchFamily="34" charset="0"/>
              </a:rPr>
              <a:t>Dolni</a:t>
            </a:r>
            <a:r>
              <a:rPr lang="en-US" dirty="0">
                <a:solidFill>
                  <a:srgbClr val="FFFF00"/>
                </a:solidFill>
                <a:latin typeface="Arial" panose="020B0604020202020204" pitchFamily="34" charset="0"/>
                <a:cs typeface="Arial" panose="020B0604020202020204" pitchFamily="34" charset="0"/>
              </a:rPr>
              <a:t> </a:t>
            </a:r>
            <a:r>
              <a:rPr lang="en-US" dirty="0" err="1">
                <a:solidFill>
                  <a:srgbClr val="FFFF00"/>
                </a:solidFill>
                <a:latin typeface="Arial" panose="020B0604020202020204" pitchFamily="34" charset="0"/>
                <a:cs typeface="Arial" panose="020B0604020202020204" pitchFamily="34" charset="0"/>
              </a:rPr>
              <a:t>Bezany</a:t>
            </a:r>
            <a:r>
              <a:rPr lang="en-US" dirty="0">
                <a:solidFill>
                  <a:srgbClr val="FFFF00"/>
                </a:solidFill>
                <a:latin typeface="Arial" panose="020B0604020202020204" pitchFamily="34" charset="0"/>
                <a:cs typeface="Arial" panose="020B0604020202020204" pitchFamily="34" charset="0"/>
              </a:rPr>
              <a:t>, Czech Republic</a:t>
            </a:r>
          </a:p>
        </p:txBody>
      </p:sp>
      <p:grpSp>
        <p:nvGrpSpPr>
          <p:cNvPr id="51" name="Group 50">
            <a:extLst>
              <a:ext uri="{FF2B5EF4-FFF2-40B4-BE49-F238E27FC236}">
                <a16:creationId xmlns:a16="http://schemas.microsoft.com/office/drawing/2014/main" id="{2BA6D756-FB7A-DA73-7E3D-2351C6EA3226}"/>
              </a:ext>
            </a:extLst>
          </p:cNvPr>
          <p:cNvGrpSpPr/>
          <p:nvPr/>
        </p:nvGrpSpPr>
        <p:grpSpPr>
          <a:xfrm>
            <a:off x="25" y="831617"/>
            <a:ext cx="8394633" cy="4688417"/>
            <a:chOff x="743935" y="623712"/>
            <a:chExt cx="6295975" cy="3516313"/>
          </a:xfrm>
        </p:grpSpPr>
        <p:pic>
          <p:nvPicPr>
            <p:cNvPr id="21" name="Content Placeholder 4" descr="A picture containing miller&#10;&#10;Description automatically generated">
              <a:extLst>
                <a:ext uri="{FF2B5EF4-FFF2-40B4-BE49-F238E27FC236}">
                  <a16:creationId xmlns:a16="http://schemas.microsoft.com/office/drawing/2014/main" id="{BA62635D-88F0-2A23-34A4-A17ABCAAE1D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7204" y="623712"/>
              <a:ext cx="6232706" cy="3516313"/>
            </a:xfrm>
            <a:prstGeom prst="rect">
              <a:avLst/>
            </a:prstGeom>
          </p:spPr>
        </p:pic>
        <p:cxnSp>
          <p:nvCxnSpPr>
            <p:cNvPr id="22" name="Straight Arrow Connector 21">
              <a:extLst>
                <a:ext uri="{FF2B5EF4-FFF2-40B4-BE49-F238E27FC236}">
                  <a16:creationId xmlns:a16="http://schemas.microsoft.com/office/drawing/2014/main" id="{2E2DFB54-F420-B566-440B-0A18C6B7BC9B}"/>
                </a:ext>
              </a:extLst>
            </p:cNvPr>
            <p:cNvCxnSpPr>
              <a:cxnSpLocks/>
            </p:cNvCxnSpPr>
            <p:nvPr/>
          </p:nvCxnSpPr>
          <p:spPr>
            <a:xfrm flipH="1" flipV="1">
              <a:off x="4493379" y="2779537"/>
              <a:ext cx="847725" cy="552450"/>
            </a:xfrm>
            <a:prstGeom prst="straightConnector1">
              <a:avLst/>
            </a:prstGeom>
            <a:noFill/>
            <a:ln w="57150" cap="flat" cmpd="sng" algn="ctr">
              <a:solidFill>
                <a:srgbClr val="FFC000"/>
              </a:solidFill>
              <a:prstDash val="solid"/>
              <a:miter lim="800000"/>
              <a:tailEnd type="triangle"/>
            </a:ln>
            <a:effectLst/>
          </p:spPr>
        </p:cxnSp>
        <p:sp>
          <p:nvSpPr>
            <p:cNvPr id="23" name="TextBox 22">
              <a:extLst>
                <a:ext uri="{FF2B5EF4-FFF2-40B4-BE49-F238E27FC236}">
                  <a16:creationId xmlns:a16="http://schemas.microsoft.com/office/drawing/2014/main" id="{9779AA96-F919-9941-80CF-12433FF1C81A}"/>
                </a:ext>
              </a:extLst>
            </p:cNvPr>
            <p:cNvSpPr txBox="1"/>
            <p:nvPr/>
          </p:nvSpPr>
          <p:spPr>
            <a:xfrm>
              <a:off x="5218957" y="3218834"/>
              <a:ext cx="971550" cy="623248"/>
            </a:xfrm>
            <a:prstGeom prst="rect">
              <a:avLst/>
            </a:prstGeom>
            <a:solidFill>
              <a:srgbClr val="FFC000"/>
            </a:solidFill>
            <a:ln>
              <a:solidFill>
                <a:srgbClr val="FFC000"/>
              </a:solidFill>
            </a:ln>
          </p:spPr>
          <p:txBody>
            <a:bodyPr wrap="square" rtlCol="0">
              <a:spAutoFit/>
            </a:bodyPr>
            <a:lstStyle/>
            <a:p>
              <a:pPr algn="ctr">
                <a:buClrTx/>
                <a:buFontTx/>
                <a:buNone/>
              </a:pPr>
              <a:r>
                <a:rPr lang="en-US" sz="2400" dirty="0">
                  <a:solidFill>
                    <a:sysClr val="windowText" lastClr="000000"/>
                  </a:solidFill>
                  <a:latin typeface="Calibri" panose="020F0502020204030204"/>
                </a:rPr>
                <a:t>Sample Stage</a:t>
              </a:r>
            </a:p>
          </p:txBody>
        </p:sp>
        <p:cxnSp>
          <p:nvCxnSpPr>
            <p:cNvPr id="24" name="Straight Arrow Connector 23">
              <a:extLst>
                <a:ext uri="{FF2B5EF4-FFF2-40B4-BE49-F238E27FC236}">
                  <a16:creationId xmlns:a16="http://schemas.microsoft.com/office/drawing/2014/main" id="{4F7B1E6D-A2A7-EE7E-36B9-4766E2611F0D}"/>
                </a:ext>
              </a:extLst>
            </p:cNvPr>
            <p:cNvCxnSpPr>
              <a:cxnSpLocks/>
            </p:cNvCxnSpPr>
            <p:nvPr/>
          </p:nvCxnSpPr>
          <p:spPr>
            <a:xfrm flipH="1" flipV="1">
              <a:off x="5037983" y="2057461"/>
              <a:ext cx="397952" cy="324407"/>
            </a:xfrm>
            <a:prstGeom prst="straightConnector1">
              <a:avLst/>
            </a:prstGeom>
            <a:noFill/>
            <a:ln w="57150" cap="flat" cmpd="sng" algn="ctr">
              <a:solidFill>
                <a:srgbClr val="FFC000"/>
              </a:solidFill>
              <a:prstDash val="solid"/>
              <a:miter lim="800000"/>
              <a:tailEnd type="triangle"/>
            </a:ln>
            <a:effectLst/>
          </p:spPr>
        </p:cxnSp>
        <p:sp>
          <p:nvSpPr>
            <p:cNvPr id="25" name="TextBox 24">
              <a:extLst>
                <a:ext uri="{FF2B5EF4-FFF2-40B4-BE49-F238E27FC236}">
                  <a16:creationId xmlns:a16="http://schemas.microsoft.com/office/drawing/2014/main" id="{47ABA542-24E5-1283-CE0B-37FAF7128ACA}"/>
                </a:ext>
              </a:extLst>
            </p:cNvPr>
            <p:cNvSpPr txBox="1"/>
            <p:nvPr/>
          </p:nvSpPr>
          <p:spPr>
            <a:xfrm>
              <a:off x="5359034" y="2343358"/>
              <a:ext cx="1509144" cy="346249"/>
            </a:xfrm>
            <a:prstGeom prst="rect">
              <a:avLst/>
            </a:prstGeom>
            <a:solidFill>
              <a:srgbClr val="FFC000"/>
            </a:solidFill>
            <a:ln>
              <a:solidFill>
                <a:srgbClr val="FFC000"/>
              </a:solidFill>
            </a:ln>
          </p:spPr>
          <p:txBody>
            <a:bodyPr wrap="square" rtlCol="0">
              <a:spAutoFit/>
            </a:bodyPr>
            <a:lstStyle/>
            <a:p>
              <a:pPr algn="ctr">
                <a:buClrTx/>
                <a:buFontTx/>
                <a:buNone/>
              </a:pPr>
              <a:r>
                <a:rPr lang="en-US" sz="2400" dirty="0">
                  <a:solidFill>
                    <a:sysClr val="windowText" lastClr="000000"/>
                  </a:solidFill>
                  <a:latin typeface="Calibri" panose="020F0502020204030204"/>
                </a:rPr>
                <a:t>Compensator</a:t>
              </a:r>
            </a:p>
          </p:txBody>
        </p:sp>
        <p:cxnSp>
          <p:nvCxnSpPr>
            <p:cNvPr id="26" name="Straight Arrow Connector 25">
              <a:extLst>
                <a:ext uri="{FF2B5EF4-FFF2-40B4-BE49-F238E27FC236}">
                  <a16:creationId xmlns:a16="http://schemas.microsoft.com/office/drawing/2014/main" id="{EED5D6DC-B6D6-F523-26EB-F3C55A809A91}"/>
                </a:ext>
              </a:extLst>
            </p:cNvPr>
            <p:cNvCxnSpPr>
              <a:cxnSpLocks/>
            </p:cNvCxnSpPr>
            <p:nvPr/>
          </p:nvCxnSpPr>
          <p:spPr>
            <a:xfrm flipH="1" flipV="1">
              <a:off x="5304683" y="1571686"/>
              <a:ext cx="484096" cy="227530"/>
            </a:xfrm>
            <a:prstGeom prst="straightConnector1">
              <a:avLst/>
            </a:prstGeom>
            <a:noFill/>
            <a:ln w="57150" cap="flat" cmpd="sng" algn="ctr">
              <a:solidFill>
                <a:srgbClr val="FFC000"/>
              </a:solidFill>
              <a:prstDash val="solid"/>
              <a:miter lim="800000"/>
              <a:tailEnd type="triangle"/>
            </a:ln>
            <a:effectLst/>
          </p:spPr>
        </p:cxnSp>
        <p:sp>
          <p:nvSpPr>
            <p:cNvPr id="27" name="TextBox 26">
              <a:extLst>
                <a:ext uri="{FF2B5EF4-FFF2-40B4-BE49-F238E27FC236}">
                  <a16:creationId xmlns:a16="http://schemas.microsoft.com/office/drawing/2014/main" id="{EE42D6CF-86D7-C249-FA61-77485E14FA0C}"/>
                </a:ext>
              </a:extLst>
            </p:cNvPr>
            <p:cNvSpPr txBox="1"/>
            <p:nvPr/>
          </p:nvSpPr>
          <p:spPr>
            <a:xfrm>
              <a:off x="5731629" y="1754673"/>
              <a:ext cx="1000963" cy="346249"/>
            </a:xfrm>
            <a:prstGeom prst="rect">
              <a:avLst/>
            </a:prstGeom>
            <a:solidFill>
              <a:srgbClr val="FFC000"/>
            </a:solidFill>
            <a:ln>
              <a:solidFill>
                <a:srgbClr val="FFC000"/>
              </a:solidFill>
            </a:ln>
          </p:spPr>
          <p:txBody>
            <a:bodyPr wrap="square" rtlCol="0">
              <a:spAutoFit/>
            </a:bodyPr>
            <a:lstStyle/>
            <a:p>
              <a:pPr algn="ctr">
                <a:buClrTx/>
                <a:buFontTx/>
                <a:buNone/>
              </a:pPr>
              <a:r>
                <a:rPr lang="en-US" sz="2400" dirty="0">
                  <a:solidFill>
                    <a:sysClr val="windowText" lastClr="000000"/>
                  </a:solidFill>
                  <a:latin typeface="Calibri" panose="020F0502020204030204"/>
                </a:rPr>
                <a:t>Analyzer</a:t>
              </a:r>
            </a:p>
          </p:txBody>
        </p:sp>
        <p:cxnSp>
          <p:nvCxnSpPr>
            <p:cNvPr id="28" name="Straight Arrow Connector 27">
              <a:extLst>
                <a:ext uri="{FF2B5EF4-FFF2-40B4-BE49-F238E27FC236}">
                  <a16:creationId xmlns:a16="http://schemas.microsoft.com/office/drawing/2014/main" id="{CF45D1C3-02B7-647E-DDB6-C5361719CD93}"/>
                </a:ext>
              </a:extLst>
            </p:cNvPr>
            <p:cNvCxnSpPr>
              <a:cxnSpLocks/>
            </p:cNvCxnSpPr>
            <p:nvPr/>
          </p:nvCxnSpPr>
          <p:spPr>
            <a:xfrm flipV="1">
              <a:off x="3075833" y="2780291"/>
              <a:ext cx="0" cy="420613"/>
            </a:xfrm>
            <a:prstGeom prst="straightConnector1">
              <a:avLst/>
            </a:prstGeom>
            <a:noFill/>
            <a:ln w="57150" cap="flat" cmpd="sng" algn="ctr">
              <a:solidFill>
                <a:srgbClr val="FFC000"/>
              </a:solidFill>
              <a:prstDash val="solid"/>
              <a:miter lim="800000"/>
              <a:tailEnd type="triangle"/>
            </a:ln>
            <a:effectLst/>
          </p:spPr>
        </p:cxnSp>
        <p:sp>
          <p:nvSpPr>
            <p:cNvPr id="29" name="TextBox 28">
              <a:extLst>
                <a:ext uri="{FF2B5EF4-FFF2-40B4-BE49-F238E27FC236}">
                  <a16:creationId xmlns:a16="http://schemas.microsoft.com/office/drawing/2014/main" id="{6928C59E-9E68-9A1B-A0DD-BA863C40462B}"/>
                </a:ext>
              </a:extLst>
            </p:cNvPr>
            <p:cNvSpPr txBox="1"/>
            <p:nvPr/>
          </p:nvSpPr>
          <p:spPr>
            <a:xfrm>
              <a:off x="2551749" y="3200904"/>
              <a:ext cx="1048168" cy="346249"/>
            </a:xfrm>
            <a:prstGeom prst="rect">
              <a:avLst/>
            </a:prstGeom>
            <a:solidFill>
              <a:srgbClr val="FFC000"/>
            </a:solidFill>
            <a:ln>
              <a:solidFill>
                <a:srgbClr val="FFC000"/>
              </a:solidFill>
            </a:ln>
          </p:spPr>
          <p:txBody>
            <a:bodyPr wrap="square" rtlCol="0">
              <a:spAutoFit/>
            </a:bodyPr>
            <a:lstStyle/>
            <a:p>
              <a:pPr algn="ctr">
                <a:buClrTx/>
                <a:buFontTx/>
                <a:buNone/>
              </a:pPr>
              <a:r>
                <a:rPr lang="en-US" sz="2400" dirty="0">
                  <a:solidFill>
                    <a:sysClr val="windowText" lastClr="000000"/>
                  </a:solidFill>
                  <a:latin typeface="Calibri" panose="020F0502020204030204"/>
                </a:rPr>
                <a:t>Polarizer</a:t>
              </a:r>
            </a:p>
          </p:txBody>
        </p:sp>
        <p:cxnSp>
          <p:nvCxnSpPr>
            <p:cNvPr id="30" name="Straight Arrow Connector 29">
              <a:extLst>
                <a:ext uri="{FF2B5EF4-FFF2-40B4-BE49-F238E27FC236}">
                  <a16:creationId xmlns:a16="http://schemas.microsoft.com/office/drawing/2014/main" id="{DE954158-F145-EFE0-63F9-FE7F99DA4276}"/>
                </a:ext>
              </a:extLst>
            </p:cNvPr>
            <p:cNvCxnSpPr>
              <a:cxnSpLocks/>
            </p:cNvCxnSpPr>
            <p:nvPr/>
          </p:nvCxnSpPr>
          <p:spPr>
            <a:xfrm>
              <a:off x="2948296" y="1465087"/>
              <a:ext cx="830708" cy="334129"/>
            </a:xfrm>
            <a:prstGeom prst="straightConnector1">
              <a:avLst/>
            </a:prstGeom>
            <a:noFill/>
            <a:ln w="57150" cap="flat" cmpd="sng" algn="ctr">
              <a:solidFill>
                <a:srgbClr val="FFC000"/>
              </a:solidFill>
              <a:prstDash val="solid"/>
              <a:miter lim="800000"/>
              <a:tailEnd type="triangle"/>
            </a:ln>
            <a:effectLst/>
          </p:spPr>
        </p:cxnSp>
        <p:cxnSp>
          <p:nvCxnSpPr>
            <p:cNvPr id="31" name="Straight Connector 30">
              <a:extLst>
                <a:ext uri="{FF2B5EF4-FFF2-40B4-BE49-F238E27FC236}">
                  <a16:creationId xmlns:a16="http://schemas.microsoft.com/office/drawing/2014/main" id="{154D45E7-D223-EA13-C97F-329CA1123287}"/>
                </a:ext>
              </a:extLst>
            </p:cNvPr>
            <p:cNvCxnSpPr>
              <a:cxnSpLocks/>
            </p:cNvCxnSpPr>
            <p:nvPr/>
          </p:nvCxnSpPr>
          <p:spPr>
            <a:xfrm flipH="1">
              <a:off x="3359904" y="769762"/>
              <a:ext cx="1600200" cy="1573596"/>
            </a:xfrm>
            <a:prstGeom prst="line">
              <a:avLst/>
            </a:prstGeom>
            <a:noFill/>
            <a:ln w="38100" cap="flat" cmpd="sng" algn="ctr">
              <a:solidFill>
                <a:srgbClr val="FF0000"/>
              </a:solidFill>
              <a:prstDash val="solid"/>
              <a:miter lim="800000"/>
            </a:ln>
            <a:effectLst/>
          </p:spPr>
        </p:cxnSp>
        <p:cxnSp>
          <p:nvCxnSpPr>
            <p:cNvPr id="32" name="Straight Connector 31">
              <a:extLst>
                <a:ext uri="{FF2B5EF4-FFF2-40B4-BE49-F238E27FC236}">
                  <a16:creationId xmlns:a16="http://schemas.microsoft.com/office/drawing/2014/main" id="{84C69113-7B3B-303D-4A0E-D196F053C1B6}"/>
                </a:ext>
              </a:extLst>
            </p:cNvPr>
            <p:cNvCxnSpPr>
              <a:cxnSpLocks/>
            </p:cNvCxnSpPr>
            <p:nvPr/>
          </p:nvCxnSpPr>
          <p:spPr>
            <a:xfrm flipH="1">
              <a:off x="2626479" y="2424519"/>
              <a:ext cx="1297078" cy="0"/>
            </a:xfrm>
            <a:prstGeom prst="line">
              <a:avLst/>
            </a:prstGeom>
            <a:noFill/>
            <a:ln w="38100" cap="flat" cmpd="sng" algn="ctr">
              <a:solidFill>
                <a:srgbClr val="00B050"/>
              </a:solidFill>
              <a:prstDash val="solid"/>
              <a:miter lim="800000"/>
            </a:ln>
            <a:effectLst/>
          </p:spPr>
        </p:cxnSp>
        <p:cxnSp>
          <p:nvCxnSpPr>
            <p:cNvPr id="33" name="Straight Connector 32">
              <a:extLst>
                <a:ext uri="{FF2B5EF4-FFF2-40B4-BE49-F238E27FC236}">
                  <a16:creationId xmlns:a16="http://schemas.microsoft.com/office/drawing/2014/main" id="{512E12C7-E11B-EE00-F505-1E614CEE403A}"/>
                </a:ext>
              </a:extLst>
            </p:cNvPr>
            <p:cNvCxnSpPr>
              <a:cxnSpLocks/>
            </p:cNvCxnSpPr>
            <p:nvPr/>
          </p:nvCxnSpPr>
          <p:spPr>
            <a:xfrm flipH="1">
              <a:off x="4383773" y="848343"/>
              <a:ext cx="1117223" cy="1495015"/>
            </a:xfrm>
            <a:prstGeom prst="line">
              <a:avLst/>
            </a:prstGeom>
            <a:noFill/>
            <a:ln w="38100" cap="flat" cmpd="sng" algn="ctr">
              <a:solidFill>
                <a:srgbClr val="00B050"/>
              </a:solidFill>
              <a:prstDash val="solid"/>
              <a:miter lim="800000"/>
            </a:ln>
            <a:effectLst/>
          </p:spPr>
        </p:cxnSp>
        <p:cxnSp>
          <p:nvCxnSpPr>
            <p:cNvPr id="34" name="Straight Connector 33">
              <a:extLst>
                <a:ext uri="{FF2B5EF4-FFF2-40B4-BE49-F238E27FC236}">
                  <a16:creationId xmlns:a16="http://schemas.microsoft.com/office/drawing/2014/main" id="{80A22EE7-A58B-649C-C224-BD5B611D4581}"/>
                </a:ext>
              </a:extLst>
            </p:cNvPr>
            <p:cNvCxnSpPr>
              <a:cxnSpLocks/>
            </p:cNvCxnSpPr>
            <p:nvPr/>
          </p:nvCxnSpPr>
          <p:spPr>
            <a:xfrm>
              <a:off x="5500996" y="846164"/>
              <a:ext cx="1538914" cy="818948"/>
            </a:xfrm>
            <a:prstGeom prst="line">
              <a:avLst/>
            </a:prstGeom>
            <a:noFill/>
            <a:ln w="38100" cap="flat" cmpd="sng" algn="ctr">
              <a:solidFill>
                <a:srgbClr val="00B050"/>
              </a:solidFill>
              <a:prstDash val="solid"/>
              <a:miter lim="800000"/>
            </a:ln>
            <a:effectLst/>
          </p:spPr>
        </p:cxnSp>
        <p:cxnSp>
          <p:nvCxnSpPr>
            <p:cNvPr id="35" name="Straight Connector 34">
              <a:extLst>
                <a:ext uri="{FF2B5EF4-FFF2-40B4-BE49-F238E27FC236}">
                  <a16:creationId xmlns:a16="http://schemas.microsoft.com/office/drawing/2014/main" id="{9B225DE1-E965-DD9D-3B2C-875CADFB111A}"/>
                </a:ext>
              </a:extLst>
            </p:cNvPr>
            <p:cNvCxnSpPr>
              <a:cxnSpLocks/>
            </p:cNvCxnSpPr>
            <p:nvPr/>
          </p:nvCxnSpPr>
          <p:spPr>
            <a:xfrm flipH="1">
              <a:off x="807204" y="769762"/>
              <a:ext cx="4135180" cy="0"/>
            </a:xfrm>
            <a:prstGeom prst="line">
              <a:avLst/>
            </a:prstGeom>
            <a:noFill/>
            <a:ln w="38100" cap="flat" cmpd="sng" algn="ctr">
              <a:solidFill>
                <a:srgbClr val="FF0000"/>
              </a:solidFill>
              <a:prstDash val="solid"/>
              <a:miter lim="800000"/>
            </a:ln>
            <a:effectLst/>
          </p:spPr>
        </p:cxnSp>
        <p:cxnSp>
          <p:nvCxnSpPr>
            <p:cNvPr id="36" name="Straight Connector 35">
              <a:extLst>
                <a:ext uri="{FF2B5EF4-FFF2-40B4-BE49-F238E27FC236}">
                  <a16:creationId xmlns:a16="http://schemas.microsoft.com/office/drawing/2014/main" id="{6AEE35A3-22D7-DFA9-5317-5B3B52FC19EA}"/>
                </a:ext>
              </a:extLst>
            </p:cNvPr>
            <p:cNvCxnSpPr>
              <a:cxnSpLocks/>
            </p:cNvCxnSpPr>
            <p:nvPr/>
          </p:nvCxnSpPr>
          <p:spPr>
            <a:xfrm flipH="1">
              <a:off x="2626479" y="1143360"/>
              <a:ext cx="303183" cy="1281159"/>
            </a:xfrm>
            <a:prstGeom prst="line">
              <a:avLst/>
            </a:prstGeom>
            <a:noFill/>
            <a:ln w="38100" cap="flat" cmpd="sng" algn="ctr">
              <a:solidFill>
                <a:srgbClr val="00B050"/>
              </a:solidFill>
              <a:prstDash val="solid"/>
              <a:miter lim="800000"/>
            </a:ln>
            <a:effectLst/>
          </p:spPr>
        </p:cxnSp>
        <p:cxnSp>
          <p:nvCxnSpPr>
            <p:cNvPr id="37" name="Straight Connector 36">
              <a:extLst>
                <a:ext uri="{FF2B5EF4-FFF2-40B4-BE49-F238E27FC236}">
                  <a16:creationId xmlns:a16="http://schemas.microsoft.com/office/drawing/2014/main" id="{22EEDD89-B171-1DB9-9F3F-45E2B995575C}"/>
                </a:ext>
              </a:extLst>
            </p:cNvPr>
            <p:cNvCxnSpPr>
              <a:cxnSpLocks/>
            </p:cNvCxnSpPr>
            <p:nvPr/>
          </p:nvCxnSpPr>
          <p:spPr>
            <a:xfrm flipH="1" flipV="1">
              <a:off x="3359904" y="2343358"/>
              <a:ext cx="556545" cy="50907"/>
            </a:xfrm>
            <a:prstGeom prst="line">
              <a:avLst/>
            </a:prstGeom>
            <a:noFill/>
            <a:ln w="38100" cap="flat" cmpd="sng" algn="ctr">
              <a:solidFill>
                <a:srgbClr val="FF0000"/>
              </a:solidFill>
              <a:prstDash val="solid"/>
              <a:miter lim="800000"/>
            </a:ln>
            <a:effectLst/>
          </p:spPr>
        </p:cxnSp>
        <p:cxnSp>
          <p:nvCxnSpPr>
            <p:cNvPr id="38" name="Straight Arrow Connector 37">
              <a:extLst>
                <a:ext uri="{FF2B5EF4-FFF2-40B4-BE49-F238E27FC236}">
                  <a16:creationId xmlns:a16="http://schemas.microsoft.com/office/drawing/2014/main" id="{D4D794D2-2BB5-7317-24BC-43CB5D94C8EF}"/>
                </a:ext>
              </a:extLst>
            </p:cNvPr>
            <p:cNvCxnSpPr>
              <a:cxnSpLocks/>
            </p:cNvCxnSpPr>
            <p:nvPr/>
          </p:nvCxnSpPr>
          <p:spPr>
            <a:xfrm flipH="1">
              <a:off x="4095990" y="769761"/>
              <a:ext cx="846394" cy="846720"/>
            </a:xfrm>
            <a:prstGeom prst="straightConnector1">
              <a:avLst/>
            </a:prstGeom>
            <a:noFill/>
            <a:ln w="38100" cap="flat" cmpd="sng" algn="ctr">
              <a:solidFill>
                <a:srgbClr val="FF0000"/>
              </a:solidFill>
              <a:prstDash val="solid"/>
              <a:miter lim="800000"/>
              <a:tailEnd type="triangle"/>
            </a:ln>
            <a:effectLst/>
          </p:spPr>
        </p:cxnSp>
        <p:cxnSp>
          <p:nvCxnSpPr>
            <p:cNvPr id="39" name="Straight Arrow Connector 38">
              <a:extLst>
                <a:ext uri="{FF2B5EF4-FFF2-40B4-BE49-F238E27FC236}">
                  <a16:creationId xmlns:a16="http://schemas.microsoft.com/office/drawing/2014/main" id="{3F1A2BCB-555C-C458-84C3-13BF11046300}"/>
                </a:ext>
              </a:extLst>
            </p:cNvPr>
            <p:cNvCxnSpPr>
              <a:cxnSpLocks/>
            </p:cNvCxnSpPr>
            <p:nvPr/>
          </p:nvCxnSpPr>
          <p:spPr>
            <a:xfrm>
              <a:off x="3394747" y="2345537"/>
              <a:ext cx="267170" cy="22144"/>
            </a:xfrm>
            <a:prstGeom prst="straightConnector1">
              <a:avLst/>
            </a:prstGeom>
            <a:noFill/>
            <a:ln w="38100" cap="flat" cmpd="sng" algn="ctr">
              <a:solidFill>
                <a:srgbClr val="FF0000"/>
              </a:solidFill>
              <a:prstDash val="solid"/>
              <a:miter lim="800000"/>
              <a:tailEnd type="triangle"/>
            </a:ln>
            <a:effectLst/>
          </p:spPr>
        </p:cxnSp>
        <p:cxnSp>
          <p:nvCxnSpPr>
            <p:cNvPr id="40" name="Straight Arrow Connector 39">
              <a:extLst>
                <a:ext uri="{FF2B5EF4-FFF2-40B4-BE49-F238E27FC236}">
                  <a16:creationId xmlns:a16="http://schemas.microsoft.com/office/drawing/2014/main" id="{563A7AF1-D195-47C1-C937-AFAAA44DCEBA}"/>
                </a:ext>
              </a:extLst>
            </p:cNvPr>
            <p:cNvCxnSpPr>
              <a:cxnSpLocks/>
            </p:cNvCxnSpPr>
            <p:nvPr/>
          </p:nvCxnSpPr>
          <p:spPr>
            <a:xfrm>
              <a:off x="1579290" y="769761"/>
              <a:ext cx="736086" cy="0"/>
            </a:xfrm>
            <a:prstGeom prst="straightConnector1">
              <a:avLst/>
            </a:prstGeom>
            <a:noFill/>
            <a:ln w="38100" cap="flat" cmpd="sng" algn="ctr">
              <a:solidFill>
                <a:srgbClr val="FF0000"/>
              </a:solidFill>
              <a:prstDash val="solid"/>
              <a:miter lim="800000"/>
              <a:tailEnd type="triangle"/>
            </a:ln>
            <a:effectLst/>
          </p:spPr>
        </p:cxnSp>
        <p:cxnSp>
          <p:nvCxnSpPr>
            <p:cNvPr id="41" name="Straight Arrow Connector 40">
              <a:extLst>
                <a:ext uri="{FF2B5EF4-FFF2-40B4-BE49-F238E27FC236}">
                  <a16:creationId xmlns:a16="http://schemas.microsoft.com/office/drawing/2014/main" id="{1F2F9930-BC2E-4FC6-C13F-588AAE5BCC64}"/>
                </a:ext>
              </a:extLst>
            </p:cNvPr>
            <p:cNvCxnSpPr>
              <a:cxnSpLocks/>
            </p:cNvCxnSpPr>
            <p:nvPr/>
          </p:nvCxnSpPr>
          <p:spPr>
            <a:xfrm flipH="1">
              <a:off x="2698237" y="1336410"/>
              <a:ext cx="176557" cy="787595"/>
            </a:xfrm>
            <a:prstGeom prst="straightConnector1">
              <a:avLst/>
            </a:prstGeom>
            <a:noFill/>
            <a:ln w="38100" cap="flat" cmpd="sng" algn="ctr">
              <a:solidFill>
                <a:srgbClr val="00B050"/>
              </a:solidFill>
              <a:prstDash val="solid"/>
              <a:miter lim="800000"/>
              <a:tailEnd type="triangle"/>
            </a:ln>
            <a:effectLst/>
          </p:spPr>
        </p:cxnSp>
        <p:cxnSp>
          <p:nvCxnSpPr>
            <p:cNvPr id="42" name="Straight Arrow Connector 41">
              <a:extLst>
                <a:ext uri="{FF2B5EF4-FFF2-40B4-BE49-F238E27FC236}">
                  <a16:creationId xmlns:a16="http://schemas.microsoft.com/office/drawing/2014/main" id="{4A09F42F-16E3-C453-B99E-9B0D7A7A4E0C}"/>
                </a:ext>
              </a:extLst>
            </p:cNvPr>
            <p:cNvCxnSpPr>
              <a:cxnSpLocks/>
            </p:cNvCxnSpPr>
            <p:nvPr/>
          </p:nvCxnSpPr>
          <p:spPr>
            <a:xfrm>
              <a:off x="2684346" y="2421333"/>
              <a:ext cx="566367" cy="1594"/>
            </a:xfrm>
            <a:prstGeom prst="straightConnector1">
              <a:avLst/>
            </a:prstGeom>
            <a:noFill/>
            <a:ln w="38100" cap="flat" cmpd="sng" algn="ctr">
              <a:solidFill>
                <a:srgbClr val="00B050"/>
              </a:solidFill>
              <a:prstDash val="solid"/>
              <a:miter lim="800000"/>
              <a:tailEnd type="triangle"/>
            </a:ln>
            <a:effectLst/>
          </p:spPr>
        </p:cxnSp>
        <p:cxnSp>
          <p:nvCxnSpPr>
            <p:cNvPr id="43" name="Straight Arrow Connector 42">
              <a:extLst>
                <a:ext uri="{FF2B5EF4-FFF2-40B4-BE49-F238E27FC236}">
                  <a16:creationId xmlns:a16="http://schemas.microsoft.com/office/drawing/2014/main" id="{2D0DC2BB-E473-8B2A-E679-7F5651033DB9}"/>
                </a:ext>
              </a:extLst>
            </p:cNvPr>
            <p:cNvCxnSpPr>
              <a:cxnSpLocks/>
            </p:cNvCxnSpPr>
            <p:nvPr/>
          </p:nvCxnSpPr>
          <p:spPr>
            <a:xfrm flipV="1">
              <a:off x="4383773" y="1465087"/>
              <a:ext cx="654210" cy="877475"/>
            </a:xfrm>
            <a:prstGeom prst="straightConnector1">
              <a:avLst/>
            </a:prstGeom>
            <a:noFill/>
            <a:ln w="38100" cap="flat" cmpd="sng" algn="ctr">
              <a:solidFill>
                <a:srgbClr val="00B050"/>
              </a:solidFill>
              <a:prstDash val="solid"/>
              <a:miter lim="800000"/>
              <a:tailEnd type="triangle"/>
            </a:ln>
            <a:effectLst/>
          </p:spPr>
        </p:cxnSp>
        <p:cxnSp>
          <p:nvCxnSpPr>
            <p:cNvPr id="44" name="Straight Arrow Connector 43">
              <a:extLst>
                <a:ext uri="{FF2B5EF4-FFF2-40B4-BE49-F238E27FC236}">
                  <a16:creationId xmlns:a16="http://schemas.microsoft.com/office/drawing/2014/main" id="{AC961B82-5607-BCF3-54BF-536E5FB84894}"/>
                </a:ext>
              </a:extLst>
            </p:cNvPr>
            <p:cNvCxnSpPr>
              <a:cxnSpLocks/>
            </p:cNvCxnSpPr>
            <p:nvPr/>
          </p:nvCxnSpPr>
          <p:spPr>
            <a:xfrm>
              <a:off x="5500996" y="846164"/>
              <a:ext cx="828675" cy="443217"/>
            </a:xfrm>
            <a:prstGeom prst="straightConnector1">
              <a:avLst/>
            </a:prstGeom>
            <a:noFill/>
            <a:ln w="38100" cap="flat" cmpd="sng" algn="ctr">
              <a:solidFill>
                <a:srgbClr val="00B050"/>
              </a:solidFill>
              <a:prstDash val="solid"/>
              <a:miter lim="800000"/>
              <a:tailEnd type="triangle"/>
            </a:ln>
            <a:effectLst/>
          </p:spPr>
        </p:cxnSp>
        <p:sp>
          <p:nvSpPr>
            <p:cNvPr id="45" name="TextBox 44">
              <a:extLst>
                <a:ext uri="{FF2B5EF4-FFF2-40B4-BE49-F238E27FC236}">
                  <a16:creationId xmlns:a16="http://schemas.microsoft.com/office/drawing/2014/main" id="{D59A8DAF-C5CB-9B3B-2CAD-70902FDA13D7}"/>
                </a:ext>
              </a:extLst>
            </p:cNvPr>
            <p:cNvSpPr txBox="1"/>
            <p:nvPr/>
          </p:nvSpPr>
          <p:spPr>
            <a:xfrm>
              <a:off x="963189" y="798865"/>
              <a:ext cx="1000963" cy="346249"/>
            </a:xfrm>
            <a:prstGeom prst="rect">
              <a:avLst/>
            </a:prstGeom>
            <a:noFill/>
            <a:ln>
              <a:noFill/>
            </a:ln>
          </p:spPr>
          <p:txBody>
            <a:bodyPr wrap="square" rtlCol="0">
              <a:spAutoFit/>
            </a:bodyPr>
            <a:lstStyle/>
            <a:p>
              <a:pPr algn="ctr">
                <a:buClrTx/>
                <a:buFontTx/>
                <a:buNone/>
              </a:pPr>
              <a:r>
                <a:rPr lang="en-US" sz="2400" b="1" dirty="0">
                  <a:solidFill>
                    <a:srgbClr val="FF0000"/>
                  </a:solidFill>
                  <a:latin typeface="Calibri" panose="020F0502020204030204"/>
                </a:rPr>
                <a:t>Pump</a:t>
              </a:r>
            </a:p>
          </p:txBody>
        </p:sp>
        <p:sp>
          <p:nvSpPr>
            <p:cNvPr id="46" name="TextBox 45">
              <a:extLst>
                <a:ext uri="{FF2B5EF4-FFF2-40B4-BE49-F238E27FC236}">
                  <a16:creationId xmlns:a16="http://schemas.microsoft.com/office/drawing/2014/main" id="{C29B5C65-8FAC-61F7-7103-61B1A29BE268}"/>
                </a:ext>
              </a:extLst>
            </p:cNvPr>
            <p:cNvSpPr txBox="1"/>
            <p:nvPr/>
          </p:nvSpPr>
          <p:spPr>
            <a:xfrm>
              <a:off x="743935" y="1450885"/>
              <a:ext cx="748862" cy="346249"/>
            </a:xfrm>
            <a:prstGeom prst="rect">
              <a:avLst/>
            </a:prstGeom>
            <a:noFill/>
            <a:ln>
              <a:noFill/>
            </a:ln>
          </p:spPr>
          <p:txBody>
            <a:bodyPr wrap="square" rtlCol="0">
              <a:spAutoFit/>
            </a:bodyPr>
            <a:lstStyle/>
            <a:p>
              <a:pPr algn="ctr">
                <a:buClrTx/>
                <a:buFontTx/>
                <a:buNone/>
              </a:pPr>
              <a:r>
                <a:rPr lang="en-US" sz="2400" b="1" dirty="0">
                  <a:solidFill>
                    <a:srgbClr val="00B050"/>
                  </a:solidFill>
                  <a:latin typeface="Calibri" panose="020F0502020204030204"/>
                </a:rPr>
                <a:t>Probe</a:t>
              </a:r>
            </a:p>
          </p:txBody>
        </p:sp>
        <p:cxnSp>
          <p:nvCxnSpPr>
            <p:cNvPr id="47" name="Straight Arrow Connector 46">
              <a:extLst>
                <a:ext uri="{FF2B5EF4-FFF2-40B4-BE49-F238E27FC236}">
                  <a16:creationId xmlns:a16="http://schemas.microsoft.com/office/drawing/2014/main" id="{DCFB1FD8-3ED7-A033-D857-F4E982ED36D9}"/>
                </a:ext>
              </a:extLst>
            </p:cNvPr>
            <p:cNvCxnSpPr>
              <a:cxnSpLocks/>
            </p:cNvCxnSpPr>
            <p:nvPr/>
          </p:nvCxnSpPr>
          <p:spPr>
            <a:xfrm flipV="1">
              <a:off x="807204" y="1429724"/>
              <a:ext cx="926674" cy="16788"/>
            </a:xfrm>
            <a:prstGeom prst="straightConnector1">
              <a:avLst/>
            </a:prstGeom>
            <a:noFill/>
            <a:ln w="38100" cap="flat" cmpd="sng" algn="ctr">
              <a:solidFill>
                <a:srgbClr val="00B050"/>
              </a:solidFill>
              <a:prstDash val="solid"/>
              <a:miter lim="800000"/>
              <a:tailEnd type="triangle"/>
            </a:ln>
            <a:effectLst/>
          </p:spPr>
        </p:cxnSp>
        <p:cxnSp>
          <p:nvCxnSpPr>
            <p:cNvPr id="48" name="Straight Connector 47">
              <a:extLst>
                <a:ext uri="{FF2B5EF4-FFF2-40B4-BE49-F238E27FC236}">
                  <a16:creationId xmlns:a16="http://schemas.microsoft.com/office/drawing/2014/main" id="{DFA74D7B-35D2-9AD8-D2C5-EC8EEA4BD1CD}"/>
                </a:ext>
              </a:extLst>
            </p:cNvPr>
            <p:cNvCxnSpPr>
              <a:cxnSpLocks/>
            </p:cNvCxnSpPr>
            <p:nvPr/>
          </p:nvCxnSpPr>
          <p:spPr>
            <a:xfrm flipH="1">
              <a:off x="807204" y="1412937"/>
              <a:ext cx="2077563" cy="33575"/>
            </a:xfrm>
            <a:prstGeom prst="line">
              <a:avLst/>
            </a:prstGeom>
            <a:noFill/>
            <a:ln w="38100" cap="flat" cmpd="sng" algn="ctr">
              <a:solidFill>
                <a:srgbClr val="00B050"/>
              </a:solidFill>
              <a:prstDash val="solid"/>
              <a:miter lim="800000"/>
            </a:ln>
            <a:effectLst/>
          </p:spPr>
        </p:cxnSp>
        <p:sp>
          <p:nvSpPr>
            <p:cNvPr id="49" name="TextBox 48">
              <a:extLst>
                <a:ext uri="{FF2B5EF4-FFF2-40B4-BE49-F238E27FC236}">
                  <a16:creationId xmlns:a16="http://schemas.microsoft.com/office/drawing/2014/main" id="{5B401997-787E-FA20-B758-FCC018C4D8BC}"/>
                </a:ext>
              </a:extLst>
            </p:cNvPr>
            <p:cNvSpPr txBox="1"/>
            <p:nvPr/>
          </p:nvSpPr>
          <p:spPr>
            <a:xfrm>
              <a:off x="1947333" y="1143360"/>
              <a:ext cx="1000963" cy="623248"/>
            </a:xfrm>
            <a:prstGeom prst="rect">
              <a:avLst/>
            </a:prstGeom>
            <a:solidFill>
              <a:srgbClr val="FFC000"/>
            </a:solidFill>
            <a:ln>
              <a:solidFill>
                <a:srgbClr val="FFC000"/>
              </a:solidFill>
            </a:ln>
          </p:spPr>
          <p:txBody>
            <a:bodyPr wrap="square" rtlCol="0">
              <a:spAutoFit/>
            </a:bodyPr>
            <a:lstStyle/>
            <a:p>
              <a:pPr algn="ctr">
                <a:buClrTx/>
                <a:buFontTx/>
                <a:buNone/>
              </a:pPr>
              <a:r>
                <a:rPr lang="en-US" sz="2400" dirty="0">
                  <a:solidFill>
                    <a:sysClr val="windowText" lastClr="000000"/>
                  </a:solidFill>
                  <a:latin typeface="Calibri" panose="020F0502020204030204"/>
                </a:rPr>
                <a:t>Focusing lens</a:t>
              </a:r>
            </a:p>
          </p:txBody>
        </p:sp>
      </p:grpSp>
    </p:spTree>
    <p:extLst>
      <p:ext uri="{BB962C8B-B14F-4D97-AF65-F5344CB8AC3E}">
        <p14:creationId xmlns:p14="http://schemas.microsoft.com/office/powerpoint/2010/main" val="730137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32ABF-F3D6-1530-2DBA-52D749EDA24D}"/>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4AC50D08-3425-D7BD-04F5-AF0454ED8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24000" y="269575"/>
            <a:ext cx="9144000" cy="5486400"/>
          </a:xfrm>
          <a:prstGeom prst="rect">
            <a:avLst/>
          </a:prstGeom>
        </p:spPr>
      </p:pic>
      <p:sp>
        <p:nvSpPr>
          <p:cNvPr id="73" name="Title 1">
            <a:extLst>
              <a:ext uri="{FF2B5EF4-FFF2-40B4-BE49-F238E27FC236}">
                <a16:creationId xmlns:a16="http://schemas.microsoft.com/office/drawing/2014/main" id="{60145F96-3A25-832B-2FE6-27C4D86E27D7}"/>
              </a:ext>
            </a:extLst>
          </p:cNvPr>
          <p:cNvSpPr>
            <a:spLocks noGrp="1"/>
          </p:cNvSpPr>
          <p:nvPr>
            <p:ph type="title"/>
          </p:nvPr>
        </p:nvSpPr>
        <p:spPr>
          <a:xfrm>
            <a:off x="0" y="1"/>
            <a:ext cx="12192000" cy="771460"/>
          </a:xfrm>
        </p:spPr>
        <p:txBody>
          <a:bodyPr>
            <a:normAutofit/>
          </a:bodyPr>
          <a:lstStyle/>
          <a:p>
            <a:pPr algn="ctr"/>
            <a:r>
              <a:rPr lang="en-US" sz="3600" dirty="0">
                <a:solidFill>
                  <a:schemeClr val="tx1"/>
                </a:solidFill>
              </a:rPr>
              <a:t>First 100s of femtoseconds</a:t>
            </a:r>
          </a:p>
        </p:txBody>
      </p:sp>
      <p:sp>
        <p:nvSpPr>
          <p:cNvPr id="7" name="Google Shape;99;p16">
            <a:extLst>
              <a:ext uri="{FF2B5EF4-FFF2-40B4-BE49-F238E27FC236}">
                <a16:creationId xmlns:a16="http://schemas.microsoft.com/office/drawing/2014/main" id="{7FBD6BB1-449B-1E77-F18D-8752B657AD15}"/>
              </a:ext>
            </a:extLst>
          </p:cNvPr>
          <p:cNvSpPr txBox="1"/>
          <p:nvPr/>
        </p:nvSpPr>
        <p:spPr>
          <a:xfrm>
            <a:off x="4533089" y="5811598"/>
            <a:ext cx="7490298" cy="101563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FFFF00"/>
                </a:solidFill>
                <a:effectLst/>
                <a:uLnTx/>
                <a:uFillTx/>
                <a:latin typeface="Arial"/>
                <a:ea typeface="Calibri"/>
                <a:cs typeface="Times New Roman"/>
                <a:sym typeface="Times New Roman"/>
              </a:rPr>
              <a:t>H. Kalt, C. F. Klingshirn, </a:t>
            </a:r>
            <a:r>
              <a:rPr kumimoji="0" lang="en-US" b="0" i="1" u="none" strike="noStrike" kern="0" cap="none" spc="0" normalizeH="0" baseline="0" noProof="0" dirty="0">
                <a:ln>
                  <a:noFill/>
                </a:ln>
                <a:solidFill>
                  <a:srgbClr val="FFFF00"/>
                </a:solidFill>
                <a:effectLst/>
                <a:uLnTx/>
                <a:uFillTx/>
                <a:latin typeface="Arial"/>
                <a:ea typeface="Calibri"/>
                <a:cs typeface="Times New Roman"/>
                <a:sym typeface="Times New Roman"/>
              </a:rPr>
              <a:t>Semiconductor Optics 2</a:t>
            </a:r>
            <a:r>
              <a:rPr kumimoji="0" lang="en-US" b="0" i="0" u="none" strike="noStrike" kern="0" cap="none" spc="0" normalizeH="0" baseline="0" noProof="0" dirty="0">
                <a:ln>
                  <a:noFill/>
                </a:ln>
                <a:solidFill>
                  <a:srgbClr val="FFFF00"/>
                </a:solidFill>
                <a:effectLst/>
                <a:uLnTx/>
                <a:uFillTx/>
                <a:latin typeface="Arial"/>
                <a:ea typeface="Calibri"/>
                <a:cs typeface="Times New Roman"/>
                <a:sym typeface="Times New Roman"/>
              </a:rPr>
              <a:t> (Springer, 2024). </a:t>
            </a:r>
            <a:br>
              <a:rPr kumimoji="0" lang="en-US" b="0" i="0" u="none" strike="noStrike" kern="0" cap="none" spc="0" normalizeH="0" baseline="0" noProof="0" dirty="0">
                <a:ln>
                  <a:noFill/>
                </a:ln>
                <a:solidFill>
                  <a:srgbClr val="FFFF00"/>
                </a:solidFill>
                <a:effectLst/>
                <a:uLnTx/>
                <a:uFillTx/>
                <a:latin typeface="Arial"/>
                <a:ea typeface="Calibri"/>
                <a:cs typeface="Times New Roman"/>
                <a:sym typeface="Times New Roman"/>
              </a:rPr>
            </a:br>
            <a:r>
              <a:rPr kumimoji="0" lang="en-US" b="0" i="0" u="none" strike="noStrike" kern="0" cap="none" spc="0" normalizeH="0" baseline="0" noProof="0" dirty="0">
                <a:ln>
                  <a:noFill/>
                </a:ln>
                <a:solidFill>
                  <a:srgbClr val="FFFF00"/>
                </a:solidFill>
                <a:effectLst/>
                <a:uLnTx/>
                <a:uFillTx/>
                <a:latin typeface="Arial"/>
                <a:ea typeface="Calibri"/>
                <a:cs typeface="Times New Roman"/>
                <a:sym typeface="Times New Roman"/>
              </a:rPr>
              <a:t>R. R. Alfano, </a:t>
            </a:r>
            <a:r>
              <a:rPr kumimoji="0" lang="en-US" b="0" i="1" u="none" strike="noStrike" kern="0" cap="none" spc="0" normalizeH="0" baseline="0" noProof="0" dirty="0">
                <a:ln>
                  <a:noFill/>
                </a:ln>
                <a:solidFill>
                  <a:srgbClr val="FFFF00"/>
                </a:solidFill>
                <a:effectLst/>
                <a:uLnTx/>
                <a:uFillTx/>
                <a:latin typeface="Arial"/>
                <a:cs typeface="Arial"/>
                <a:sym typeface="Arial"/>
              </a:rPr>
              <a:t>Semiconductors Probed by Ultrafast Laser Spectroscopy I</a:t>
            </a:r>
            <a:r>
              <a:rPr kumimoji="0" lang="en-US" b="0" i="0" u="none" strike="noStrike" kern="0" cap="none" spc="0" normalizeH="0" baseline="0" noProof="0" dirty="0">
                <a:ln>
                  <a:noFill/>
                </a:ln>
                <a:solidFill>
                  <a:srgbClr val="FFFF00"/>
                </a:solidFill>
                <a:effectLst/>
                <a:uLnTx/>
                <a:uFillTx/>
                <a:latin typeface="Arial"/>
                <a:cs typeface="Arial"/>
                <a:sym typeface="Arial"/>
              </a:rPr>
              <a:t> </a:t>
            </a:r>
            <a:r>
              <a:rPr kumimoji="0" lang="fr-FR" b="0" i="0" u="none" strike="noStrike" kern="0" cap="none" spc="0" normalizeH="0" baseline="0" noProof="0" dirty="0">
                <a:ln>
                  <a:noFill/>
                </a:ln>
                <a:solidFill>
                  <a:srgbClr val="FFFF00"/>
                </a:solidFill>
                <a:effectLst/>
                <a:uLnTx/>
                <a:uFillTx/>
                <a:latin typeface="Arial"/>
                <a:ea typeface="Calibri"/>
                <a:cs typeface="Times New Roman"/>
                <a:sym typeface="Times New Roman"/>
              </a:rPr>
              <a:t>(Academic, 1984)</a:t>
            </a:r>
            <a:r>
              <a:rPr kumimoji="0" lang="en-US" b="0" i="0" u="none" strike="noStrike" kern="0" cap="none" spc="0" normalizeH="0" baseline="0" noProof="0" dirty="0">
                <a:ln>
                  <a:noFill/>
                </a:ln>
                <a:solidFill>
                  <a:srgbClr val="FFFF00"/>
                </a:solidFill>
                <a:effectLst/>
                <a:uLnTx/>
                <a:uFillTx/>
                <a:latin typeface="Arial"/>
                <a:ea typeface="Calibri"/>
                <a:cs typeface="Times New Roman"/>
                <a:sym typeface="Times New Roman"/>
              </a:rPr>
              <a:t>.</a:t>
            </a:r>
          </a:p>
        </p:txBody>
      </p:sp>
      <p:sp>
        <p:nvSpPr>
          <p:cNvPr id="11" name="TextBox 10">
            <a:extLst>
              <a:ext uri="{FF2B5EF4-FFF2-40B4-BE49-F238E27FC236}">
                <a16:creationId xmlns:a16="http://schemas.microsoft.com/office/drawing/2014/main" id="{10BB2CA1-E5D6-3C8A-578D-E8876F6CEF25}"/>
              </a:ext>
            </a:extLst>
          </p:cNvPr>
          <p:cNvSpPr txBox="1"/>
          <p:nvPr/>
        </p:nvSpPr>
        <p:spPr>
          <a:xfrm>
            <a:off x="8056649" y="3868308"/>
            <a:ext cx="2611351" cy="1015663"/>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Intervalley scattering is more efficient than intravalley scattering.</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1E8741D-BF12-B646-2EAD-E41181A6CE7F}"/>
                  </a:ext>
                </a:extLst>
              </p:cNvPr>
              <p:cNvSpPr txBox="1"/>
              <p:nvPr/>
            </p:nvSpPr>
            <p:spPr>
              <a:xfrm>
                <a:off x="2768426" y="2836373"/>
                <a:ext cx="2306504" cy="740203"/>
              </a:xfrm>
              <a:prstGeom prst="rect">
                <a:avLst/>
              </a:prstGeom>
              <a:solidFill>
                <a:schemeClr val="accent6">
                  <a:lumMod val="20000"/>
                  <a:lumOff val="80000"/>
                </a:schemeClr>
              </a:solidFill>
              <a:ln w="38100">
                <a:solidFill>
                  <a:schemeClr val="accent6">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ctrlPr>
                        </m:sSub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𝐸</m:t>
                          </m:r>
                        </m:e>
                        <m:sub>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𝑒</m:t>
                          </m:r>
                        </m:sub>
                      </m:sSub>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m:t>
                      </m:r>
                      <m:f>
                        <m:f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ℏ</m:t>
                          </m:r>
                          <m:sSub>
                            <m:sSub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𝜔</m:t>
                              </m:r>
                            </m:e>
                            <m:sub>
                              <m:r>
                                <m:rPr>
                                  <m:sty m:val="p"/>
                                </m:rP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sym typeface="Arial"/>
                                </a:rPr>
                                <m:t>pump</m:t>
                              </m:r>
                            </m:sub>
                          </m:sSub>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
                            <m:sSub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𝐸</m:t>
                              </m:r>
                            </m:e>
                            <m:sub>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0</m:t>
                              </m:r>
                            </m:sub>
                          </m:sSub>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1</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m:t>
                          </m:r>
                          <m:sSub>
                            <m:sSub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ctrlPr>
                            </m:sSub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𝑚</m:t>
                              </m:r>
                            </m:e>
                            <m:sub>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𝑒</m:t>
                              </m:r>
                            </m:sub>
                          </m:sSub>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sSub>
                            <m:sSub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ctrlPr>
                            </m:sSub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𝑚</m:t>
                              </m:r>
                            </m:e>
                            <m:sub>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h</m:t>
                              </m:r>
                            </m:sub>
                          </m:sSub>
                        </m:den>
                      </m:f>
                    </m:oMath>
                  </m:oMathPara>
                </a14:m>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2" name="TextBox 11">
                <a:extLst>
                  <a:ext uri="{FF2B5EF4-FFF2-40B4-BE49-F238E27FC236}">
                    <a16:creationId xmlns:a16="http://schemas.microsoft.com/office/drawing/2014/main" id="{11E8741D-BF12-B646-2EAD-E41181A6CE7F}"/>
                  </a:ext>
                </a:extLst>
              </p:cNvPr>
              <p:cNvSpPr txBox="1">
                <a:spLocks noRot="1" noChangeAspect="1" noMove="1" noResize="1" noEditPoints="1" noAdjustHandles="1" noChangeArrowheads="1" noChangeShapeType="1" noTextEdit="1"/>
              </p:cNvSpPr>
              <p:nvPr/>
            </p:nvSpPr>
            <p:spPr>
              <a:xfrm>
                <a:off x="2768426" y="2836373"/>
                <a:ext cx="2306504" cy="740203"/>
              </a:xfrm>
              <a:prstGeom prst="rect">
                <a:avLst/>
              </a:prstGeom>
              <a:blipFill>
                <a:blip r:embed="rId5"/>
                <a:stretch>
                  <a:fillRect/>
                </a:stretch>
              </a:blipFill>
              <a:ln w="38100">
                <a:solidFill>
                  <a:schemeClr val="accent6">
                    <a:lumMod val="60000"/>
                    <a:lumOff val="40000"/>
                  </a:schemeClr>
                </a:solidFill>
              </a:ln>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EB896864-E264-7051-5A74-E9E71CA48421}"/>
              </a:ext>
            </a:extLst>
          </p:cNvPr>
          <p:cNvSpPr>
            <a:spLocks noGrp="1"/>
          </p:cNvSpPr>
          <p:nvPr>
            <p:ph type="sldNum"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srgbClr val="FE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600" b="0" i="0" u="none" strike="noStrike" kern="0" cap="none" spc="0" normalizeH="0" baseline="0" noProof="0" dirty="0">
              <a:ln>
                <a:noFill/>
              </a:ln>
              <a:solidFill>
                <a:srgbClr val="FEFFFF"/>
              </a:solidFill>
              <a:effectLst/>
              <a:uLnTx/>
              <a:uFillTx/>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8300155-D689-A5D3-5A14-EE37C14F1875}"/>
                  </a:ext>
                </a:extLst>
              </p:cNvPr>
              <p:cNvSpPr txBox="1"/>
              <p:nvPr/>
            </p:nvSpPr>
            <p:spPr>
              <a:xfrm>
                <a:off x="341937" y="3355541"/>
                <a:ext cx="1668170" cy="2257734"/>
              </a:xfrm>
              <a:prstGeom prst="rect">
                <a:avLst/>
              </a:prstGeom>
              <a:solidFill>
                <a:srgbClr val="FFC000"/>
              </a:solidFill>
            </p:spPr>
            <p:txBody>
              <a:bodyPr wrap="square" rtlCol="0">
                <a:spAutoFit/>
              </a:bodyPr>
              <a:lstStyle/>
              <a:p>
                <a:pPr algn="ctr"/>
                <a:r>
                  <a:rPr lang="en-US" sz="2000" dirty="0"/>
                  <a:t>Plasma temperature:</a:t>
                </a:r>
              </a:p>
              <a:p>
                <a:pPr algn="ct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𝑇</m:t>
                          </m:r>
                        </m:e>
                        <m:sub>
                          <m:r>
                            <m:rPr>
                              <m:sty m:val="p"/>
                            </m:rPr>
                            <a:rPr lang="en-US" sz="2000" b="0" i="0" smtClean="0">
                              <a:latin typeface="Cambria Math" panose="02040503050406030204" pitchFamily="18" charset="0"/>
                              <a:cs typeface="Times New Roman" panose="02020603050405020304" pitchFamily="18" charset="0"/>
                            </a:rPr>
                            <m:t>c</m:t>
                          </m:r>
                        </m:sub>
                      </m:sSub>
                      <m:r>
                        <a:rPr lang="en-US" sz="2000" b="0" i="1" smtClean="0">
                          <a:latin typeface="Cambria Math" panose="02040503050406030204" pitchFamily="18" charset="0"/>
                          <a:cs typeface="Times New Roman" panose="02020603050405020304" pitchFamily="18" charset="0"/>
                        </a:rPr>
                        <m:t>≈</m:t>
                      </m:r>
                      <m:f>
                        <m:fPr>
                          <m:ctrlPr>
                            <a:rPr lang="en-US" sz="2000" b="0" i="1" smtClean="0">
                              <a:latin typeface="Cambria Math" panose="02040503050406030204" pitchFamily="18" charset="0"/>
                              <a:cs typeface="Times New Roman" panose="020206030504050203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𝑒</m:t>
                              </m:r>
                            </m:sub>
                          </m:sSub>
                        </m:num>
                        <m:den>
                          <m:r>
                            <a:rPr lang="en-US" sz="2000" b="0" i="1" smtClean="0">
                              <a:latin typeface="Cambria Math" panose="02040503050406030204" pitchFamily="18" charset="0"/>
                              <a:cs typeface="Times New Roman" panose="02020603050405020304" pitchFamily="18" charset="0"/>
                            </a:rPr>
                            <m:t>3</m:t>
                          </m:r>
                          <m:sSub>
                            <m:sSubPr>
                              <m:ctrlPr>
                                <a:rPr lang="en-US" sz="2000" b="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𝑘</m:t>
                              </m:r>
                            </m:e>
                            <m:sub>
                              <m:r>
                                <m:rPr>
                                  <m:sty m:val="p"/>
                                </m:rPr>
                                <a:rPr lang="en-US" sz="2000" b="0" i="0" smtClean="0">
                                  <a:latin typeface="Cambria Math" panose="02040503050406030204" pitchFamily="18" charset="0"/>
                                  <a:cs typeface="Times New Roman" panose="02020603050405020304" pitchFamily="18" charset="0"/>
                                </a:rPr>
                                <m:t>B</m:t>
                              </m:r>
                            </m:sub>
                          </m:sSub>
                        </m:den>
                      </m:f>
                    </m:oMath>
                  </m:oMathPara>
                </a14:m>
                <a:endParaRPr lang="en-US" sz="2000" dirty="0"/>
              </a:p>
              <a:p>
                <a:pPr algn="ctr"/>
                <a:endParaRPr lang="en-US" sz="2000" dirty="0"/>
              </a:p>
              <a:p>
                <a:pPr algn="ctr"/>
                <a:r>
                  <a:rPr lang="en-US" sz="2000" dirty="0"/>
                  <a:t>2600 K</a:t>
                </a:r>
              </a:p>
              <a:p>
                <a:pPr algn="ctr"/>
                <a:r>
                  <a:rPr lang="en-US" sz="2000" dirty="0"/>
                  <a:t>10</a:t>
                </a:r>
                <a:r>
                  <a:rPr lang="en-US" sz="2000" baseline="30000" dirty="0"/>
                  <a:t>20</a:t>
                </a:r>
                <a:r>
                  <a:rPr lang="en-US" sz="2000" dirty="0"/>
                  <a:t> cm</a:t>
                </a:r>
                <a:r>
                  <a:rPr lang="en-US" sz="2000" baseline="30000" dirty="0"/>
                  <a:t>-3</a:t>
                </a:r>
              </a:p>
            </p:txBody>
          </p:sp>
        </mc:Choice>
        <mc:Fallback xmlns="">
          <p:sp>
            <p:nvSpPr>
              <p:cNvPr id="2" name="TextBox 1">
                <a:extLst>
                  <a:ext uri="{FF2B5EF4-FFF2-40B4-BE49-F238E27FC236}">
                    <a16:creationId xmlns:a16="http://schemas.microsoft.com/office/drawing/2014/main" id="{F8300155-D689-A5D3-5A14-EE37C14F1875}"/>
                  </a:ext>
                </a:extLst>
              </p:cNvPr>
              <p:cNvSpPr txBox="1">
                <a:spLocks noRot="1" noChangeAspect="1" noMove="1" noResize="1" noEditPoints="1" noAdjustHandles="1" noChangeArrowheads="1" noChangeShapeType="1" noTextEdit="1"/>
              </p:cNvSpPr>
              <p:nvPr/>
            </p:nvSpPr>
            <p:spPr>
              <a:xfrm>
                <a:off x="341937" y="3355541"/>
                <a:ext cx="1668170" cy="2257734"/>
              </a:xfrm>
              <a:prstGeom prst="rect">
                <a:avLst/>
              </a:prstGeom>
              <a:blipFill>
                <a:blip r:embed="rId6"/>
                <a:stretch>
                  <a:fillRect l="-2920" t="-1078" r="-2555" b="-3774"/>
                </a:stretch>
              </a:blipFill>
            </p:spPr>
            <p:txBody>
              <a:bodyPr/>
              <a:lstStyle/>
              <a:p>
                <a:r>
                  <a:rPr lang="en-US">
                    <a:noFill/>
                  </a:rPr>
                  <a:t> </a:t>
                </a:r>
              </a:p>
            </p:txBody>
          </p:sp>
        </mc:Fallback>
      </mc:AlternateContent>
    </p:spTree>
    <p:extLst>
      <p:ext uri="{BB962C8B-B14F-4D97-AF65-F5344CB8AC3E}">
        <p14:creationId xmlns:p14="http://schemas.microsoft.com/office/powerpoint/2010/main" val="49086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3F95C-5C5E-D30F-876E-1EE683AE2D55}"/>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5536C1C1-84FE-7953-271E-22120CC614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24000" y="269122"/>
            <a:ext cx="9144000" cy="5486400"/>
          </a:xfrm>
          <a:prstGeom prst="rect">
            <a:avLst/>
          </a:prstGeom>
        </p:spPr>
      </p:pic>
      <p:sp>
        <p:nvSpPr>
          <p:cNvPr id="73" name="Title 1">
            <a:extLst>
              <a:ext uri="{FF2B5EF4-FFF2-40B4-BE49-F238E27FC236}">
                <a16:creationId xmlns:a16="http://schemas.microsoft.com/office/drawing/2014/main" id="{5234B094-15C7-8989-E7DE-674821438C04}"/>
              </a:ext>
            </a:extLst>
          </p:cNvPr>
          <p:cNvSpPr>
            <a:spLocks noGrp="1"/>
          </p:cNvSpPr>
          <p:nvPr>
            <p:ph type="title"/>
          </p:nvPr>
        </p:nvSpPr>
        <p:spPr>
          <a:xfrm>
            <a:off x="0" y="1"/>
            <a:ext cx="12192000" cy="771460"/>
          </a:xfrm>
        </p:spPr>
        <p:txBody>
          <a:bodyPr>
            <a:normAutofit/>
          </a:bodyPr>
          <a:lstStyle/>
          <a:p>
            <a:pPr algn="ctr"/>
            <a:r>
              <a:rPr lang="en-US" sz="3600" dirty="0">
                <a:solidFill>
                  <a:schemeClr val="tx1"/>
                </a:solidFill>
              </a:rPr>
              <a:t>First few Picoseconds: Thermal Equilibrium</a:t>
            </a:r>
          </a:p>
        </p:txBody>
      </p:sp>
      <p:sp>
        <p:nvSpPr>
          <p:cNvPr id="7" name="Google Shape;99;p16">
            <a:extLst>
              <a:ext uri="{FF2B5EF4-FFF2-40B4-BE49-F238E27FC236}">
                <a16:creationId xmlns:a16="http://schemas.microsoft.com/office/drawing/2014/main" id="{BD7D11C9-EE03-5AAE-27FE-F68268342115}"/>
              </a:ext>
            </a:extLst>
          </p:cNvPr>
          <p:cNvSpPr txBox="1"/>
          <p:nvPr/>
        </p:nvSpPr>
        <p:spPr>
          <a:xfrm>
            <a:off x="4523362" y="5811598"/>
            <a:ext cx="7010155" cy="73863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FFFF00"/>
                </a:solidFill>
                <a:effectLst/>
                <a:uLnTx/>
                <a:uFillTx/>
                <a:latin typeface="Arial"/>
                <a:ea typeface="Calibri"/>
                <a:cs typeface="Times New Roman"/>
                <a:sym typeface="Times New Roman"/>
              </a:rPr>
              <a:t>H. Kalt, C. F. Klingshirn, </a:t>
            </a:r>
            <a:r>
              <a:rPr kumimoji="0" lang="en-US" b="0" i="1" u="none" strike="noStrike" kern="0" cap="none" spc="0" normalizeH="0" baseline="0" noProof="0" dirty="0">
                <a:ln>
                  <a:noFill/>
                </a:ln>
                <a:solidFill>
                  <a:srgbClr val="FFFF00"/>
                </a:solidFill>
                <a:effectLst/>
                <a:uLnTx/>
                <a:uFillTx/>
                <a:latin typeface="Arial"/>
                <a:ea typeface="Calibri"/>
                <a:cs typeface="Times New Roman"/>
                <a:sym typeface="Times New Roman"/>
              </a:rPr>
              <a:t>Semiconductor Optics 2</a:t>
            </a:r>
            <a:r>
              <a:rPr kumimoji="0" lang="en-US" b="0" i="0" u="none" strike="noStrike" kern="0" cap="none" spc="0" normalizeH="0" baseline="0" noProof="0" dirty="0">
                <a:ln>
                  <a:noFill/>
                </a:ln>
                <a:solidFill>
                  <a:srgbClr val="FFFF00"/>
                </a:solidFill>
                <a:effectLst/>
                <a:uLnTx/>
                <a:uFillTx/>
                <a:latin typeface="Arial"/>
                <a:ea typeface="Calibri"/>
                <a:cs typeface="Times New Roman"/>
                <a:sym typeface="Times New Roman"/>
              </a:rPr>
              <a:t> (Springer, 2024). P. </a:t>
            </a:r>
            <a:r>
              <a:rPr kumimoji="0" lang="en-US" b="0" i="0" u="none" strike="noStrike" kern="0" cap="none" spc="0" normalizeH="0" baseline="0" noProof="0" dirty="0" err="1">
                <a:ln>
                  <a:noFill/>
                </a:ln>
                <a:solidFill>
                  <a:srgbClr val="FFFF00"/>
                </a:solidFill>
                <a:effectLst/>
                <a:uLnTx/>
                <a:uFillTx/>
                <a:latin typeface="Arial"/>
                <a:ea typeface="Calibri"/>
                <a:cs typeface="Times New Roman"/>
                <a:sym typeface="Times New Roman"/>
              </a:rPr>
              <a:t>Vashishta</a:t>
            </a:r>
            <a:r>
              <a:rPr kumimoji="0" lang="en-US" b="0" i="0" u="none" strike="noStrike" kern="0" cap="none" spc="0" normalizeH="0" baseline="0" noProof="0" dirty="0">
                <a:ln>
                  <a:noFill/>
                </a:ln>
                <a:solidFill>
                  <a:srgbClr val="FFFF00"/>
                </a:solidFill>
                <a:effectLst/>
                <a:uLnTx/>
                <a:uFillTx/>
                <a:latin typeface="Arial"/>
                <a:ea typeface="Calibri"/>
                <a:cs typeface="Times New Roman"/>
                <a:sym typeface="Times New Roman"/>
              </a:rPr>
              <a:t>, </a:t>
            </a:r>
            <a:r>
              <a:rPr kumimoji="0" lang="fr-FR" b="0" i="0" u="none" strike="noStrike" kern="0" cap="none" spc="0" normalizeH="0" baseline="0" noProof="0" dirty="0" err="1">
                <a:ln>
                  <a:noFill/>
                </a:ln>
                <a:solidFill>
                  <a:srgbClr val="FFFF00"/>
                </a:solidFill>
                <a:effectLst/>
                <a:uLnTx/>
                <a:uFillTx/>
                <a:latin typeface="Arial"/>
                <a:ea typeface="Calibri"/>
                <a:cs typeface="Times New Roman"/>
                <a:sym typeface="Times New Roman"/>
              </a:rPr>
              <a:t>Appl</a:t>
            </a:r>
            <a:r>
              <a:rPr kumimoji="0" lang="fr-FR" b="0" i="0" u="none" strike="noStrike" kern="0" cap="none" spc="0" normalizeH="0" baseline="0" noProof="0" dirty="0">
                <a:ln>
                  <a:noFill/>
                </a:ln>
                <a:solidFill>
                  <a:srgbClr val="FFFF00"/>
                </a:solidFill>
                <a:effectLst/>
                <a:uLnTx/>
                <a:uFillTx/>
                <a:latin typeface="Arial"/>
                <a:ea typeface="Calibri"/>
                <a:cs typeface="Times New Roman"/>
                <a:sym typeface="Times New Roman"/>
              </a:rPr>
              <a:t>. Phys. </a:t>
            </a:r>
            <a:r>
              <a:rPr kumimoji="0" lang="fr-FR" b="0" i="0" u="none" strike="noStrike" kern="0" cap="none" spc="0" normalizeH="0" baseline="0" noProof="0" dirty="0" err="1">
                <a:ln>
                  <a:noFill/>
                </a:ln>
                <a:solidFill>
                  <a:srgbClr val="FFFF00"/>
                </a:solidFill>
                <a:effectLst/>
                <a:uLnTx/>
                <a:uFillTx/>
                <a:latin typeface="Arial"/>
                <a:ea typeface="Calibri"/>
                <a:cs typeface="Times New Roman"/>
                <a:sym typeface="Times New Roman"/>
              </a:rPr>
              <a:t>Rev</a:t>
            </a:r>
            <a:r>
              <a:rPr kumimoji="0" lang="fr-FR" b="0" i="0" u="none" strike="noStrike" kern="0" cap="none" spc="0" normalizeH="0" baseline="0" noProof="0" dirty="0">
                <a:ln>
                  <a:noFill/>
                </a:ln>
                <a:solidFill>
                  <a:srgbClr val="FFFF00"/>
                </a:solidFill>
                <a:effectLst/>
                <a:uLnTx/>
                <a:uFillTx/>
                <a:latin typeface="Arial"/>
                <a:ea typeface="Calibri"/>
                <a:cs typeface="Times New Roman"/>
                <a:sym typeface="Times New Roman"/>
              </a:rPr>
              <a:t>. B. </a:t>
            </a:r>
            <a:r>
              <a:rPr kumimoji="0" lang="fr-FR" b="1" i="0" u="none" strike="noStrike" kern="0" cap="none" spc="0" normalizeH="0" baseline="0" noProof="0" dirty="0">
                <a:ln>
                  <a:noFill/>
                </a:ln>
                <a:solidFill>
                  <a:srgbClr val="FFFF00"/>
                </a:solidFill>
                <a:effectLst/>
                <a:uLnTx/>
                <a:uFillTx/>
                <a:latin typeface="Arial"/>
                <a:ea typeface="Calibri"/>
                <a:cs typeface="Times New Roman"/>
                <a:sym typeface="Times New Roman"/>
              </a:rPr>
              <a:t>25</a:t>
            </a:r>
            <a:r>
              <a:rPr kumimoji="0" lang="fr-FR" b="0" i="0" u="none" strike="noStrike" kern="0" cap="none" spc="0" normalizeH="0" baseline="0" noProof="0" dirty="0">
                <a:ln>
                  <a:noFill/>
                </a:ln>
                <a:solidFill>
                  <a:srgbClr val="FFFF00"/>
                </a:solidFill>
                <a:effectLst/>
                <a:uLnTx/>
                <a:uFillTx/>
                <a:latin typeface="Arial"/>
                <a:ea typeface="Calibri"/>
                <a:cs typeface="Times New Roman"/>
                <a:sym typeface="Times New Roman"/>
              </a:rPr>
              <a:t>, 6492 (1982)</a:t>
            </a:r>
            <a:r>
              <a:rPr kumimoji="0" lang="en-US" b="0" i="0" u="none" strike="noStrike" kern="0" cap="none" spc="0" normalizeH="0" baseline="0" noProof="0" dirty="0">
                <a:ln>
                  <a:noFill/>
                </a:ln>
                <a:solidFill>
                  <a:srgbClr val="FFFF00"/>
                </a:solidFill>
                <a:effectLst/>
                <a:uLnTx/>
                <a:uFillTx/>
                <a:latin typeface="Arial"/>
                <a:ea typeface="Calibri"/>
                <a:cs typeface="Times New Roman"/>
                <a:sym typeface="Times New Roman"/>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81DF4C9-42B6-BD3E-CCAC-43F90E9E115E}"/>
                  </a:ext>
                </a:extLst>
              </p:cNvPr>
              <p:cNvSpPr txBox="1"/>
              <p:nvPr/>
            </p:nvSpPr>
            <p:spPr>
              <a:xfrm>
                <a:off x="8574281" y="1980495"/>
                <a:ext cx="2574907" cy="477118"/>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Sup>
                        <m:sSubSup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ctrlPr>
                        </m:sSubSup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𝐸</m:t>
                          </m:r>
                        </m:e>
                        <m:sub>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𝐹</m:t>
                          </m:r>
                        </m:sub>
                        <m:sup>
                          <m:r>
                            <m:rPr>
                              <m:sty m:val="p"/>
                            </m:rP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C</m:t>
                          </m:r>
                          <m: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r>
                            <m:rPr>
                              <m:sty m:val="p"/>
                            </m:rP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Γ</m:t>
                          </m:r>
                          <m: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sup>
                      </m:sSubSup>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sSubSup>
                        <m:sSubSup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ctrlPr>
                        </m:sSubSupPr>
                        <m:e>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𝐸</m:t>
                          </m:r>
                        </m:e>
                        <m:sub>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𝐹</m:t>
                          </m:r>
                        </m:sub>
                        <m:sup>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C</m:t>
                          </m:r>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m:t>
                          </m:r>
                          <m:r>
                            <m:rPr>
                              <m:sty m:val="p"/>
                            </m:rP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L</m:t>
                          </m:r>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m:t>
                          </m:r>
                        </m:sup>
                      </m:sSubSup>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sSubSup>
                        <m:sSubSup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ctrlPr>
                        </m:sSubSupPr>
                        <m:e>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𝐸</m:t>
                          </m:r>
                        </m:e>
                        <m:sub>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𝐹</m:t>
                          </m:r>
                        </m:sub>
                        <m:sup>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C</m:t>
                          </m:r>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m:t>
                          </m:r>
                          <m:r>
                            <m:rPr>
                              <m:sty m:val="p"/>
                            </m:rP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X</m:t>
                          </m:r>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m:t>
                          </m:r>
                        </m:sup>
                      </m:sSubSup>
                    </m:oMath>
                  </m:oMathPara>
                </a14:m>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4" name="TextBox 3">
                <a:extLst>
                  <a:ext uri="{FF2B5EF4-FFF2-40B4-BE49-F238E27FC236}">
                    <a16:creationId xmlns:a16="http://schemas.microsoft.com/office/drawing/2014/main" id="{281DF4C9-42B6-BD3E-CCAC-43F90E9E115E}"/>
                  </a:ext>
                </a:extLst>
              </p:cNvPr>
              <p:cNvSpPr txBox="1">
                <a:spLocks noRot="1" noChangeAspect="1" noMove="1" noResize="1" noEditPoints="1" noAdjustHandles="1" noChangeArrowheads="1" noChangeShapeType="1" noTextEdit="1"/>
              </p:cNvSpPr>
              <p:nvPr/>
            </p:nvSpPr>
            <p:spPr>
              <a:xfrm>
                <a:off x="8574281" y="1980495"/>
                <a:ext cx="2574907" cy="477118"/>
              </a:xfrm>
              <a:prstGeom prst="rect">
                <a:avLst/>
              </a:prstGeom>
              <a:blipFill>
                <a:blip r:embed="rId5"/>
                <a:stretch>
                  <a:fillRect l="-711"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6DA5261-BDE3-3401-BD53-8393418DDC5F}"/>
                  </a:ext>
                </a:extLst>
              </p:cNvPr>
              <p:cNvSpPr txBox="1"/>
              <p:nvPr/>
            </p:nvSpPr>
            <p:spPr>
              <a:xfrm>
                <a:off x="9092053" y="5164626"/>
                <a:ext cx="1539362" cy="448649"/>
              </a:xfrm>
              <a:prstGeom prst="rect">
                <a:avLst/>
              </a:prstGeom>
              <a:solidFill>
                <a:schemeClr val="accent6">
                  <a:lumMod val="20000"/>
                  <a:lumOff val="80000"/>
                </a:schemeClr>
              </a:solidFill>
              <a:ln w="38100">
                <a:solidFill>
                  <a:schemeClr val="accent6">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𝜇</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sSubSup>
                        <m:sSubSup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ctrlPr>
                        </m:sSubSupPr>
                        <m:e>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𝐸</m:t>
                          </m:r>
                        </m:e>
                        <m:sub>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F</m:t>
                          </m:r>
                        </m:sub>
                        <m:sup>
                          <m:r>
                            <m:rPr>
                              <m:sty m:val="p"/>
                            </m:rP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C</m:t>
                          </m:r>
                        </m:sup>
                      </m:sSubSup>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m:t>
                      </m:r>
                      <m:sSub>
                        <m:sSub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ctrlPr>
                        </m:sSub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𝐸</m:t>
                          </m:r>
                        </m:e>
                        <m:sub>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𝑔</m:t>
                          </m:r>
                        </m:sub>
                      </m:sSub>
                    </m:oMath>
                  </m:oMathPara>
                </a14:m>
                <a:endParaRPr kumimoji="0" lang="en-US" sz="2000" b="0" i="0" u="none" strike="noStrike" kern="0" cap="none" spc="0" normalizeH="0" baseline="0" noProof="0" dirty="0">
                  <a:ln>
                    <a:noFill/>
                  </a:ln>
                  <a:solidFill>
                    <a:srgbClr val="000000"/>
                  </a:solidFill>
                  <a:effectLst/>
                  <a:uLnTx/>
                  <a:uFillTx/>
                  <a:latin typeface="Arial"/>
                  <a:ea typeface="Cambria Math" panose="02040503050406030204" pitchFamily="18" charset="0"/>
                  <a:cs typeface="Arial"/>
                  <a:sym typeface="Arial"/>
                </a:endParaRPr>
              </a:p>
            </p:txBody>
          </p:sp>
        </mc:Choice>
        <mc:Fallback xmlns="">
          <p:sp>
            <p:nvSpPr>
              <p:cNvPr id="5" name="TextBox 4">
                <a:extLst>
                  <a:ext uri="{FF2B5EF4-FFF2-40B4-BE49-F238E27FC236}">
                    <a16:creationId xmlns:a16="http://schemas.microsoft.com/office/drawing/2014/main" id="{A6DA5261-BDE3-3401-BD53-8393418DDC5F}"/>
                  </a:ext>
                </a:extLst>
              </p:cNvPr>
              <p:cNvSpPr txBox="1">
                <a:spLocks noRot="1" noChangeAspect="1" noMove="1" noResize="1" noEditPoints="1" noAdjustHandles="1" noChangeArrowheads="1" noChangeShapeType="1" noTextEdit="1"/>
              </p:cNvSpPr>
              <p:nvPr/>
            </p:nvSpPr>
            <p:spPr>
              <a:xfrm>
                <a:off x="9092053" y="5164626"/>
                <a:ext cx="1539362" cy="448649"/>
              </a:xfrm>
              <a:prstGeom prst="rect">
                <a:avLst/>
              </a:prstGeom>
              <a:blipFill>
                <a:blip r:embed="rId6"/>
                <a:stretch>
                  <a:fillRect l="-386"/>
                </a:stretch>
              </a:blipFill>
              <a:ln w="38100">
                <a:solidFill>
                  <a:schemeClr val="accent6">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5C68EE7-7165-BB88-2BAD-7975BF6DB09B}"/>
                  </a:ext>
                </a:extLst>
              </p:cNvPr>
              <p:cNvSpPr txBox="1"/>
              <p:nvPr/>
            </p:nvSpPr>
            <p:spPr>
              <a:xfrm>
                <a:off x="8309472" y="4634568"/>
                <a:ext cx="3372927" cy="400110"/>
              </a:xfrm>
              <a:prstGeom prst="rect">
                <a:avLst/>
              </a:prstGeom>
              <a:solidFill>
                <a:schemeClr val="accent6">
                  <a:lumMod val="20000"/>
                  <a:lumOff val="80000"/>
                </a:schemeClr>
              </a:solidFill>
              <a:ln w="38100">
                <a:solidFill>
                  <a:schemeClr val="accent6">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𝐸</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sSub>
                        <m:sSub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ctrlPr>
                        </m:sSubPr>
                        <m:e>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𝐸</m:t>
                          </m:r>
                        </m:e>
                        <m:sub>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str</m:t>
                          </m:r>
                        </m:sub>
                      </m:sSub>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m:t>
                      </m:r>
                      <m:sSub>
                        <m:sSub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ctrlPr>
                        </m:sSubPr>
                        <m:e>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𝐸</m:t>
                          </m:r>
                        </m:e>
                        <m:sub>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BGR</m:t>
                          </m:r>
                        </m:sub>
                      </m:sSub>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m:t>
                      </m:r>
                      <m:sSub>
                        <m:sSub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ctrlPr>
                        </m:sSubPr>
                        <m:e>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𝐸</m:t>
                          </m:r>
                        </m:e>
                        <m:sub>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BM</m:t>
                          </m:r>
                        </m:sub>
                      </m:sSub>
                    </m:oMath>
                  </m:oMathPara>
                </a14:m>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6" name="TextBox 5">
                <a:extLst>
                  <a:ext uri="{FF2B5EF4-FFF2-40B4-BE49-F238E27FC236}">
                    <a16:creationId xmlns:a16="http://schemas.microsoft.com/office/drawing/2014/main" id="{C5C68EE7-7165-BB88-2BAD-7975BF6DB09B}"/>
                  </a:ext>
                </a:extLst>
              </p:cNvPr>
              <p:cNvSpPr txBox="1">
                <a:spLocks noRot="1" noChangeAspect="1" noMove="1" noResize="1" noEditPoints="1" noAdjustHandles="1" noChangeArrowheads="1" noChangeShapeType="1" noTextEdit="1"/>
              </p:cNvSpPr>
              <p:nvPr/>
            </p:nvSpPr>
            <p:spPr>
              <a:xfrm>
                <a:off x="8309472" y="4634568"/>
                <a:ext cx="3372927" cy="400110"/>
              </a:xfrm>
              <a:prstGeom prst="rect">
                <a:avLst/>
              </a:prstGeom>
              <a:blipFill>
                <a:blip r:embed="rId7"/>
                <a:stretch>
                  <a:fillRect/>
                </a:stretch>
              </a:blipFill>
              <a:ln w="38100">
                <a:solidFill>
                  <a:schemeClr val="accent6">
                    <a:lumMod val="60000"/>
                    <a:lumOff val="40000"/>
                  </a:schemeClr>
                </a:solidFill>
              </a:ln>
            </p:spPr>
            <p:txBody>
              <a:bodyPr/>
              <a:lstStyle/>
              <a:p>
                <a:r>
                  <a:rPr lang="en-US">
                    <a:noFill/>
                  </a:rPr>
                  <a:t> </a:t>
                </a:r>
              </a:p>
            </p:txBody>
          </p:sp>
        </mc:Fallback>
      </mc:AlternateContent>
      <p:sp>
        <p:nvSpPr>
          <p:cNvPr id="8" name="Slide Number Placeholder 6">
            <a:extLst>
              <a:ext uri="{FF2B5EF4-FFF2-40B4-BE49-F238E27FC236}">
                <a16:creationId xmlns:a16="http://schemas.microsoft.com/office/drawing/2014/main" id="{39195312-AFC5-367B-9948-F21877A44272}"/>
              </a:ext>
            </a:extLst>
          </p:cNvPr>
          <p:cNvSpPr>
            <a:spLocks noGrp="1"/>
          </p:cNvSpPr>
          <p:nvPr>
            <p:ph type="sldNum"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srgbClr val="FE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600" b="0" i="0" u="none" strike="noStrike" kern="0" cap="none" spc="0" normalizeH="0" baseline="0" noProof="0" dirty="0">
              <a:ln>
                <a:noFill/>
              </a:ln>
              <a:solidFill>
                <a:srgbClr val="FEFFFF"/>
              </a:solidFill>
              <a:effectLst/>
              <a:uLnTx/>
              <a:uFillTx/>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CFAE04D-C753-44C2-A266-8E5CD251A2FC}"/>
                  </a:ext>
                </a:extLst>
              </p:cNvPr>
              <p:cNvSpPr txBox="1"/>
              <p:nvPr/>
            </p:nvSpPr>
            <p:spPr>
              <a:xfrm>
                <a:off x="341937" y="3355541"/>
                <a:ext cx="1668170" cy="2257734"/>
              </a:xfrm>
              <a:prstGeom prst="rect">
                <a:avLst/>
              </a:prstGeom>
              <a:solidFill>
                <a:srgbClr val="FFC000"/>
              </a:solidFill>
            </p:spPr>
            <p:txBody>
              <a:bodyPr wrap="square" rtlCol="0">
                <a:spAutoFit/>
              </a:bodyPr>
              <a:lstStyle/>
              <a:p>
                <a:pPr algn="ctr"/>
                <a:r>
                  <a:rPr lang="en-US" sz="2000" dirty="0"/>
                  <a:t>Plasma temperature:</a:t>
                </a:r>
              </a:p>
              <a:p>
                <a:pPr algn="ct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𝑇</m:t>
                          </m:r>
                        </m:e>
                        <m:sub>
                          <m:r>
                            <m:rPr>
                              <m:sty m:val="p"/>
                            </m:rPr>
                            <a:rPr lang="en-US" sz="2000" b="0" i="0" smtClean="0">
                              <a:latin typeface="Cambria Math" panose="02040503050406030204" pitchFamily="18" charset="0"/>
                              <a:cs typeface="Times New Roman" panose="02020603050405020304" pitchFamily="18" charset="0"/>
                            </a:rPr>
                            <m:t>c</m:t>
                          </m:r>
                        </m:sub>
                      </m:sSub>
                      <m:r>
                        <a:rPr lang="en-US" sz="2000" b="0" i="1" smtClean="0">
                          <a:latin typeface="Cambria Math" panose="02040503050406030204" pitchFamily="18" charset="0"/>
                          <a:cs typeface="Times New Roman" panose="02020603050405020304" pitchFamily="18" charset="0"/>
                        </a:rPr>
                        <m:t>≈</m:t>
                      </m:r>
                      <m:f>
                        <m:fPr>
                          <m:ctrlPr>
                            <a:rPr lang="en-US" sz="2000" b="0" i="1" smtClean="0">
                              <a:latin typeface="Cambria Math" panose="02040503050406030204" pitchFamily="18" charset="0"/>
                              <a:cs typeface="Times New Roman" panose="020206030504050203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𝑒</m:t>
                              </m:r>
                            </m:sub>
                          </m:sSub>
                        </m:num>
                        <m:den>
                          <m:r>
                            <a:rPr lang="en-US" sz="2000" b="0" i="1" smtClean="0">
                              <a:latin typeface="Cambria Math" panose="02040503050406030204" pitchFamily="18" charset="0"/>
                              <a:cs typeface="Times New Roman" panose="02020603050405020304" pitchFamily="18" charset="0"/>
                            </a:rPr>
                            <m:t>3</m:t>
                          </m:r>
                          <m:sSub>
                            <m:sSubPr>
                              <m:ctrlPr>
                                <a:rPr lang="en-US" sz="2000" b="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𝑘</m:t>
                              </m:r>
                            </m:e>
                            <m:sub>
                              <m:r>
                                <m:rPr>
                                  <m:sty m:val="p"/>
                                </m:rPr>
                                <a:rPr lang="en-US" sz="2000" b="0" i="0" smtClean="0">
                                  <a:latin typeface="Cambria Math" panose="02040503050406030204" pitchFamily="18" charset="0"/>
                                  <a:cs typeface="Times New Roman" panose="02020603050405020304" pitchFamily="18" charset="0"/>
                                </a:rPr>
                                <m:t>B</m:t>
                              </m:r>
                            </m:sub>
                          </m:sSub>
                        </m:den>
                      </m:f>
                    </m:oMath>
                  </m:oMathPara>
                </a14:m>
                <a:endParaRPr lang="en-US" sz="2000" dirty="0"/>
              </a:p>
              <a:p>
                <a:pPr algn="ctr"/>
                <a:endParaRPr lang="en-US" sz="2000" dirty="0"/>
              </a:p>
              <a:p>
                <a:pPr algn="ctr"/>
                <a:r>
                  <a:rPr lang="en-US" sz="2000" dirty="0"/>
                  <a:t>2600 K</a:t>
                </a:r>
              </a:p>
              <a:p>
                <a:pPr algn="ctr"/>
                <a:r>
                  <a:rPr lang="en-US" sz="2000" dirty="0"/>
                  <a:t>10</a:t>
                </a:r>
                <a:r>
                  <a:rPr lang="en-US" sz="2000" baseline="30000" dirty="0"/>
                  <a:t>20</a:t>
                </a:r>
                <a:r>
                  <a:rPr lang="en-US" sz="2000" dirty="0"/>
                  <a:t> cm</a:t>
                </a:r>
                <a:r>
                  <a:rPr lang="en-US" sz="2000" baseline="30000" dirty="0"/>
                  <a:t>-3</a:t>
                </a:r>
              </a:p>
            </p:txBody>
          </p:sp>
        </mc:Choice>
        <mc:Fallback xmlns="">
          <p:sp>
            <p:nvSpPr>
              <p:cNvPr id="2" name="TextBox 1">
                <a:extLst>
                  <a:ext uri="{FF2B5EF4-FFF2-40B4-BE49-F238E27FC236}">
                    <a16:creationId xmlns:a16="http://schemas.microsoft.com/office/drawing/2014/main" id="{5CFAE04D-C753-44C2-A266-8E5CD251A2FC}"/>
                  </a:ext>
                </a:extLst>
              </p:cNvPr>
              <p:cNvSpPr txBox="1">
                <a:spLocks noRot="1" noChangeAspect="1" noMove="1" noResize="1" noEditPoints="1" noAdjustHandles="1" noChangeArrowheads="1" noChangeShapeType="1" noTextEdit="1"/>
              </p:cNvSpPr>
              <p:nvPr/>
            </p:nvSpPr>
            <p:spPr>
              <a:xfrm>
                <a:off x="341937" y="3355541"/>
                <a:ext cx="1668170" cy="2257734"/>
              </a:xfrm>
              <a:prstGeom prst="rect">
                <a:avLst/>
              </a:prstGeom>
              <a:blipFill>
                <a:blip r:embed="rId8"/>
                <a:stretch>
                  <a:fillRect l="-2920" t="-1078" r="-2555" b="-3774"/>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E3E226BF-007F-146F-8550-9CD2DD94B82E}"/>
              </a:ext>
            </a:extLst>
          </p:cNvPr>
          <p:cNvSpPr txBox="1"/>
          <p:nvPr/>
        </p:nvSpPr>
        <p:spPr>
          <a:xfrm>
            <a:off x="263475" y="921559"/>
            <a:ext cx="3493264" cy="646331"/>
          </a:xfrm>
          <a:prstGeom prst="rect">
            <a:avLst/>
          </a:prstGeom>
          <a:solidFill>
            <a:srgbClr val="FFFF00"/>
          </a:solidFill>
        </p:spPr>
        <p:txBody>
          <a:bodyPr wrap="none" rtlCol="0">
            <a:spAutoFit/>
          </a:bodyPr>
          <a:lstStyle/>
          <a:p>
            <a:r>
              <a:rPr lang="en-US" dirty="0"/>
              <a:t>Filled states cannot absorb light.</a:t>
            </a:r>
          </a:p>
          <a:p>
            <a:r>
              <a:rPr lang="en-US" dirty="0"/>
              <a:t>No theory for screening in 2D.</a:t>
            </a:r>
          </a:p>
        </p:txBody>
      </p:sp>
    </p:spTree>
    <p:extLst>
      <p:ext uri="{BB962C8B-B14F-4D97-AF65-F5344CB8AC3E}">
        <p14:creationId xmlns:p14="http://schemas.microsoft.com/office/powerpoint/2010/main" val="150416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250F5C-BFA4-4FAC-551B-D0001341D03B}"/>
              </a:ext>
            </a:extLst>
          </p:cNvPr>
          <p:cNvSpPr>
            <a:spLocks noGrp="1"/>
          </p:cNvSpPr>
          <p:nvPr>
            <p:ph type="title"/>
          </p:nvPr>
        </p:nvSpPr>
        <p:spPr>
          <a:xfrm>
            <a:off x="41681" y="1"/>
            <a:ext cx="12108635" cy="720057"/>
          </a:xfrm>
        </p:spPr>
        <p:txBody>
          <a:bodyPr>
            <a:normAutofit/>
          </a:bodyPr>
          <a:lstStyle/>
          <a:p>
            <a:pPr algn="ctr"/>
            <a:r>
              <a:rPr lang="en-US" sz="3600" dirty="0">
                <a:solidFill>
                  <a:schemeClr val="tx1"/>
                </a:solidFill>
              </a:rPr>
              <a:t>New Mexico State University, Las Cruces</a:t>
            </a:r>
          </a:p>
        </p:txBody>
      </p:sp>
      <p:sp>
        <p:nvSpPr>
          <p:cNvPr id="3" name="Marcador de número de diapositiva 3">
            <a:extLst>
              <a:ext uri="{FF2B5EF4-FFF2-40B4-BE49-F238E27FC236}">
                <a16:creationId xmlns:a16="http://schemas.microsoft.com/office/drawing/2014/main" id="{82F8E702-F728-18C5-2FC5-9C574BE36451}"/>
              </a:ext>
            </a:extLst>
          </p:cNvPr>
          <p:cNvSpPr>
            <a:spLocks noGrp="1"/>
          </p:cNvSpPr>
          <p:nvPr>
            <p:ph type="sldNum" idx="12"/>
          </p:nvPr>
        </p:nvSpPr>
        <p:spPr>
          <a:xfrm>
            <a:off x="11296611" y="6217623"/>
            <a:ext cx="731600" cy="524800"/>
          </a:xfrm>
        </p:spPr>
        <p:txBody>
          <a:bodyPr/>
          <a:lstStyle/>
          <a:p>
            <a:pPr algn="l"/>
            <a:fld id="{00000000-1234-1234-1234-123412341234}" type="slidenum">
              <a:rPr lang="en-US" smtClean="0">
                <a:solidFill>
                  <a:schemeClr val="bg1"/>
                </a:solidFill>
              </a:rPr>
              <a:pPr algn="l"/>
              <a:t>2</a:t>
            </a:fld>
            <a:endParaRPr lang="en-US" dirty="0">
              <a:solidFill>
                <a:schemeClr val="bg1"/>
              </a:solidFill>
            </a:endParaRPr>
          </a:p>
        </p:txBody>
      </p:sp>
      <p:pic>
        <p:nvPicPr>
          <p:cNvPr id="10" name="Picture 9" descr="A large white building with a red roof&#10;&#10;Description automatically generated">
            <a:extLst>
              <a:ext uri="{FF2B5EF4-FFF2-40B4-BE49-F238E27FC236}">
                <a16:creationId xmlns:a16="http://schemas.microsoft.com/office/drawing/2014/main" id="{66249BE2-41CD-2A28-E1AD-9EDAC3BE3D4D}"/>
              </a:ext>
            </a:extLst>
          </p:cNvPr>
          <p:cNvPicPr>
            <a:picLocks noChangeAspect="1"/>
          </p:cNvPicPr>
          <p:nvPr/>
        </p:nvPicPr>
        <p:blipFill>
          <a:blip r:embed="rId3"/>
          <a:stretch>
            <a:fillRect/>
          </a:stretch>
        </p:blipFill>
        <p:spPr>
          <a:xfrm>
            <a:off x="41682" y="658426"/>
            <a:ext cx="3771079" cy="2509481"/>
          </a:xfrm>
          <a:prstGeom prst="rect">
            <a:avLst/>
          </a:prstGeom>
        </p:spPr>
      </p:pic>
      <p:pic>
        <p:nvPicPr>
          <p:cNvPr id="13" name="Picture 12" descr="A person walking on a sidewalk&#10;&#10;Description automatically generated">
            <a:extLst>
              <a:ext uri="{FF2B5EF4-FFF2-40B4-BE49-F238E27FC236}">
                <a16:creationId xmlns:a16="http://schemas.microsoft.com/office/drawing/2014/main" id="{E9AB10E8-F40C-1AB4-0E93-59A2072EB630}"/>
              </a:ext>
            </a:extLst>
          </p:cNvPr>
          <p:cNvPicPr>
            <a:picLocks noChangeAspect="1"/>
          </p:cNvPicPr>
          <p:nvPr/>
        </p:nvPicPr>
        <p:blipFill>
          <a:blip r:embed="rId4"/>
          <a:stretch>
            <a:fillRect/>
          </a:stretch>
        </p:blipFill>
        <p:spPr>
          <a:xfrm>
            <a:off x="41682" y="3224893"/>
            <a:ext cx="3771077" cy="2509481"/>
          </a:xfrm>
          <a:prstGeom prst="rect">
            <a:avLst/>
          </a:prstGeom>
        </p:spPr>
      </p:pic>
      <p:sp>
        <p:nvSpPr>
          <p:cNvPr id="14" name="TextBox 13">
            <a:extLst>
              <a:ext uri="{FF2B5EF4-FFF2-40B4-BE49-F238E27FC236}">
                <a16:creationId xmlns:a16="http://schemas.microsoft.com/office/drawing/2014/main" id="{05009ECF-1B5E-798D-DDD9-66F3E4892183}"/>
              </a:ext>
            </a:extLst>
          </p:cNvPr>
          <p:cNvSpPr txBox="1"/>
          <p:nvPr/>
        </p:nvSpPr>
        <p:spPr>
          <a:xfrm>
            <a:off x="3849574" y="707666"/>
            <a:ext cx="8263928" cy="4893647"/>
          </a:xfrm>
          <a:prstGeom prst="rect">
            <a:avLst/>
          </a:prstGeom>
          <a:noFill/>
        </p:spPr>
        <p:txBody>
          <a:bodyPr wrap="square" rtlCol="0">
            <a:spAutoFit/>
          </a:bodyPr>
          <a:lstStyle/>
          <a:p>
            <a:r>
              <a:rPr lang="en-US" b="1" dirty="0">
                <a:solidFill>
                  <a:srgbClr val="FF0000"/>
                </a:solidFill>
              </a:rPr>
              <a:t>Land grant institution, Carnegie R1</a:t>
            </a:r>
            <a:br>
              <a:rPr lang="en-US" b="1" dirty="0">
                <a:solidFill>
                  <a:srgbClr val="FF0000"/>
                </a:solidFill>
              </a:rPr>
            </a:br>
            <a:r>
              <a:rPr lang="en-US" dirty="0"/>
              <a:t>Comprehensive: Arts and Sciences, Education, Business, Agriculture</a:t>
            </a:r>
          </a:p>
          <a:p>
            <a:r>
              <a:rPr lang="en-US" dirty="0"/>
              <a:t>Ph.D. programs in sciences, engineering, agriculture; Ag extension; </a:t>
            </a:r>
            <a:br>
              <a:rPr lang="en-US" dirty="0"/>
            </a:br>
            <a:r>
              <a:rPr lang="en-US" b="1" dirty="0">
                <a:solidFill>
                  <a:srgbClr val="FF0000"/>
                </a:solidFill>
              </a:rPr>
              <a:t>Chile Pepper Institute </a:t>
            </a:r>
          </a:p>
          <a:p>
            <a:endParaRPr lang="en-US" sz="1000" dirty="0"/>
          </a:p>
          <a:p>
            <a:r>
              <a:rPr lang="en-US" b="1" dirty="0">
                <a:solidFill>
                  <a:srgbClr val="FF0000"/>
                </a:solidFill>
              </a:rPr>
              <a:t>12,700 students </a:t>
            </a:r>
            <a:r>
              <a:rPr lang="en-US" dirty="0"/>
              <a:t>(11,000 UG, 1,700 GR), 1000 faculty</a:t>
            </a:r>
          </a:p>
          <a:p>
            <a:endParaRPr lang="en-US" sz="1000" dirty="0"/>
          </a:p>
          <a:p>
            <a:r>
              <a:rPr lang="en-US" b="1" dirty="0">
                <a:solidFill>
                  <a:srgbClr val="FF0000"/>
                </a:solidFill>
              </a:rPr>
              <a:t>Minority-serving</a:t>
            </a:r>
            <a:r>
              <a:rPr lang="en-US" dirty="0"/>
              <a:t>, Hispanic-serving (60% Hispanic/NA, 26% White)</a:t>
            </a:r>
          </a:p>
          <a:p>
            <a:r>
              <a:rPr lang="en-US" dirty="0"/>
              <a:t>Small-town setting (111,000)</a:t>
            </a:r>
          </a:p>
          <a:p>
            <a:endParaRPr lang="en-US" sz="1000" dirty="0"/>
          </a:p>
          <a:p>
            <a:r>
              <a:rPr lang="en-US" b="1" dirty="0">
                <a:solidFill>
                  <a:srgbClr val="FF0000"/>
                </a:solidFill>
              </a:rPr>
              <a:t>Military-friendly</a:t>
            </a:r>
            <a:r>
              <a:rPr lang="en-US" dirty="0"/>
              <a:t> institution (Army and Air Force ROTC programs)</a:t>
            </a:r>
          </a:p>
          <a:p>
            <a:endParaRPr lang="en-US" sz="1000" dirty="0"/>
          </a:p>
          <a:p>
            <a:r>
              <a:rPr lang="en-US" b="1" dirty="0">
                <a:solidFill>
                  <a:srgbClr val="FF0000"/>
                </a:solidFill>
              </a:rPr>
              <a:t>Nearby federal labs: </a:t>
            </a:r>
            <a:r>
              <a:rPr lang="en-US" dirty="0"/>
              <a:t>WSMR, NASA, Holloman AFB, Ft. Bliss, Sandia, LANL, AFRL.</a:t>
            </a:r>
          </a:p>
          <a:p>
            <a:endParaRPr lang="en-US" sz="1000" dirty="0"/>
          </a:p>
          <a:p>
            <a:r>
              <a:rPr lang="en-US" b="1" dirty="0">
                <a:solidFill>
                  <a:srgbClr val="FF0000"/>
                </a:solidFill>
              </a:rPr>
              <a:t>Community engagement </a:t>
            </a:r>
            <a:r>
              <a:rPr lang="en-US" dirty="0"/>
              <a:t>classification</a:t>
            </a:r>
            <a:br>
              <a:rPr lang="en-US" dirty="0"/>
            </a:br>
            <a:r>
              <a:rPr lang="en-US" dirty="0"/>
              <a:t>(first-generation students, Pell grant recipients)</a:t>
            </a:r>
          </a:p>
          <a:p>
            <a:endParaRPr lang="en-US" sz="1000" dirty="0"/>
          </a:p>
          <a:p>
            <a:r>
              <a:rPr lang="en-US" b="1" dirty="0">
                <a:solidFill>
                  <a:srgbClr val="FF0000"/>
                </a:solidFill>
              </a:rPr>
              <a:t>Physics: BS/BA, MS, PhD degrees</a:t>
            </a:r>
            <a:r>
              <a:rPr lang="en-US" dirty="0"/>
              <a:t>. 67 UG and 39 GR students. </a:t>
            </a:r>
          </a:p>
          <a:p>
            <a:r>
              <a:rPr lang="en-US" b="1" dirty="0">
                <a:solidFill>
                  <a:srgbClr val="FF0000"/>
                </a:solidFill>
              </a:rPr>
              <a:t>12 faculty </a:t>
            </a:r>
            <a:r>
              <a:rPr lang="en-US" dirty="0"/>
              <a:t>(HE Nuclear and Materials Physics), </a:t>
            </a:r>
            <a:r>
              <a:rPr lang="en-US" b="1" dirty="0">
                <a:solidFill>
                  <a:srgbClr val="FF0000"/>
                </a:solidFill>
              </a:rPr>
              <a:t>2.4 M$ research expenditures.</a:t>
            </a:r>
            <a:br>
              <a:rPr lang="en-US" b="1" dirty="0">
                <a:solidFill>
                  <a:srgbClr val="FF0000"/>
                </a:solidFill>
              </a:rPr>
            </a:br>
            <a:r>
              <a:rPr lang="en-US" b="1" dirty="0">
                <a:solidFill>
                  <a:srgbClr val="FF0000"/>
                </a:solidFill>
              </a:rPr>
              <a:t>ABET-accredited BS in Physics </a:t>
            </a:r>
            <a:r>
              <a:rPr lang="en-US" dirty="0"/>
              <a:t>and </a:t>
            </a:r>
            <a:r>
              <a:rPr lang="en-US" b="1" dirty="0">
                <a:solidFill>
                  <a:srgbClr val="FF0000"/>
                </a:solidFill>
              </a:rPr>
              <a:t>BS in Engineering Physics </a:t>
            </a:r>
          </a:p>
        </p:txBody>
      </p:sp>
      <p:sp>
        <p:nvSpPr>
          <p:cNvPr id="6" name="TextBox 5">
            <a:extLst>
              <a:ext uri="{FF2B5EF4-FFF2-40B4-BE49-F238E27FC236}">
                <a16:creationId xmlns:a16="http://schemas.microsoft.com/office/drawing/2014/main" id="{7E54152F-76BF-E497-E3A6-B612E18E0F3E}"/>
              </a:ext>
            </a:extLst>
          </p:cNvPr>
          <p:cNvSpPr txBox="1"/>
          <p:nvPr/>
        </p:nvSpPr>
        <p:spPr>
          <a:xfrm>
            <a:off x="7065144" y="6125517"/>
            <a:ext cx="2658100" cy="400110"/>
          </a:xfrm>
          <a:prstGeom prst="rect">
            <a:avLst/>
          </a:prstGeom>
          <a:noFill/>
        </p:spPr>
        <p:txBody>
          <a:bodyPr wrap="none" rtlCol="0">
            <a:spAutoFit/>
          </a:bodyPr>
          <a:lstStyle/>
          <a:p>
            <a:r>
              <a:rPr lang="en-US" sz="2000" dirty="0">
                <a:solidFill>
                  <a:srgbClr val="FFFF00"/>
                </a:solidFill>
                <a:latin typeface="Arial" panose="020B0604020202020204" pitchFamily="34" charset="0"/>
                <a:cs typeface="Arial" panose="020B0604020202020204" pitchFamily="34" charset="0"/>
              </a:rPr>
              <a:t>http://femto.nmsu.edu</a:t>
            </a:r>
          </a:p>
        </p:txBody>
      </p:sp>
    </p:spTree>
    <p:extLst>
      <p:ext uri="{BB962C8B-B14F-4D97-AF65-F5344CB8AC3E}">
        <p14:creationId xmlns:p14="http://schemas.microsoft.com/office/powerpoint/2010/main" val="1296905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74CF1-A3BC-E4EC-44D2-0C6E64266460}"/>
            </a:ext>
          </a:extLst>
        </p:cNvPr>
        <p:cNvGrpSpPr/>
        <p:nvPr/>
      </p:nvGrpSpPr>
      <p:grpSpPr>
        <a:xfrm>
          <a:off x="0" y="0"/>
          <a:ext cx="0" cy="0"/>
          <a:chOff x="0" y="0"/>
          <a:chExt cx="0" cy="0"/>
        </a:xfrm>
      </p:grpSpPr>
      <p:sp>
        <p:nvSpPr>
          <p:cNvPr id="73" name="Title 1">
            <a:extLst>
              <a:ext uri="{FF2B5EF4-FFF2-40B4-BE49-F238E27FC236}">
                <a16:creationId xmlns:a16="http://schemas.microsoft.com/office/drawing/2014/main" id="{129E1FFD-5680-CCCA-2FBC-8D7E4D0746E8}"/>
              </a:ext>
            </a:extLst>
          </p:cNvPr>
          <p:cNvSpPr>
            <a:spLocks noGrp="1"/>
          </p:cNvSpPr>
          <p:nvPr>
            <p:ph type="title"/>
          </p:nvPr>
        </p:nvSpPr>
        <p:spPr>
          <a:xfrm>
            <a:off x="-1" y="0"/>
            <a:ext cx="12198927" cy="620153"/>
          </a:xfrm>
        </p:spPr>
        <p:txBody>
          <a:bodyPr>
            <a:normAutofit/>
          </a:bodyPr>
          <a:lstStyle/>
          <a:p>
            <a:pPr algn="ctr"/>
            <a:r>
              <a:rPr lang="en-US" sz="3600" dirty="0">
                <a:solidFill>
                  <a:schemeClr val="tx1"/>
                </a:solidFill>
              </a:rPr>
              <a:t>Charge Carrier Statistics from Device Physics</a:t>
            </a:r>
          </a:p>
        </p:txBody>
      </p:sp>
      <p:sp>
        <p:nvSpPr>
          <p:cNvPr id="7" name="Slide Number Placeholder 6">
            <a:extLst>
              <a:ext uri="{FF2B5EF4-FFF2-40B4-BE49-F238E27FC236}">
                <a16:creationId xmlns:a16="http://schemas.microsoft.com/office/drawing/2014/main" id="{E10D40E1-0388-00A7-7BE3-081580ED7D42}"/>
              </a:ext>
            </a:extLst>
          </p:cNvPr>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z="1600" smtClean="0"/>
              <a:t>20</a:t>
            </a:fld>
            <a:endParaRPr lang="en-US" sz="1600" dirty="0"/>
          </a:p>
        </p:txBody>
      </p:sp>
      <p:pic>
        <p:nvPicPr>
          <p:cNvPr id="11" name="Graphic 10">
            <a:extLst>
              <a:ext uri="{FF2B5EF4-FFF2-40B4-BE49-F238E27FC236}">
                <a16:creationId xmlns:a16="http://schemas.microsoft.com/office/drawing/2014/main" id="{4220DEC5-32D8-35D9-BB9C-EB45CE21A1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25906" y="861981"/>
            <a:ext cx="4923692" cy="457200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DFECAC6-676F-12F7-5E6F-18B14846278D}"/>
                  </a:ext>
                </a:extLst>
              </p:cNvPr>
              <p:cNvSpPr txBox="1"/>
              <p:nvPr/>
            </p:nvSpPr>
            <p:spPr>
              <a:xfrm>
                <a:off x="7703860" y="1294518"/>
                <a:ext cx="3322155" cy="369332"/>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sz="1800" b="0" i="1" smtClean="0">
                          <a:effectLst/>
                          <a:latin typeface="Cambria Math" panose="02040503050406030204" pitchFamily="18" charset="0"/>
                          <a:ea typeface="Times New Roman" panose="02020603050405020304" pitchFamily="18" charset="0"/>
                          <a:cs typeface="Times New Roman" panose="02020603050405020304" pitchFamily="18" charset="0"/>
                        </a:rPr>
                        <m:t>𝑛</m:t>
                      </m:r>
                      <m:d>
                        <m:dPr>
                          <m:ctrlPr>
                            <a:rPr lang="en-US" sz="1800" i="1">
                              <a:effectLst/>
                              <a:latin typeface="Cambria Math" panose="02040503050406030204" pitchFamily="18" charset="0"/>
                              <a:ea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𝑇</m:t>
                          </m:r>
                        </m:e>
                      </m:d>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latin typeface="Cambria Math" panose="02040503050406030204" pitchFamily="18" charset="0"/>
                              <a:ea typeface="Times New Roman" panose="02020603050405020304" pitchFamily="18" charset="0"/>
                              <a:cs typeface="Times New Roman" panose="02020603050405020304" pitchFamily="18" charset="0"/>
                            </a:rPr>
                            <m:t>𝑛</m:t>
                          </m:r>
                        </m:e>
                        <m:sub>
                          <m:r>
                            <m:rPr>
                              <m:sty m:val="p"/>
                            </m:rPr>
                            <a:rPr lang="en-US" sz="1800" b="0" i="0" smtClean="0">
                              <a:latin typeface="Cambria Math" panose="02040503050406030204" pitchFamily="18" charset="0"/>
                              <a:ea typeface="Times New Roman" panose="02020603050405020304" pitchFamily="18" charset="0"/>
                              <a:cs typeface="Times New Roman" panose="02020603050405020304" pitchFamily="18" charset="0"/>
                            </a:rPr>
                            <m:t>L</m:t>
                          </m:r>
                        </m:sub>
                      </m:sSub>
                      <m:d>
                        <m:dPr>
                          <m:ctrlPr>
                            <a:rPr lang="en-US" sz="1800" b="0" i="1"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𝑇</m:t>
                          </m:r>
                        </m:e>
                      </m:d>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smtClean="0">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latin typeface="Cambria Math" panose="02040503050406030204" pitchFamily="18" charset="0"/>
                              <a:ea typeface="Times New Roman" panose="02020603050405020304" pitchFamily="18" charset="0"/>
                              <a:cs typeface="Times New Roman" panose="02020603050405020304" pitchFamily="18" charset="0"/>
                            </a:rPr>
                            <m:t>𝑛</m:t>
                          </m:r>
                        </m:e>
                        <m:sub>
                          <m:r>
                            <m:rPr>
                              <m:sty m:val="p"/>
                            </m:rPr>
                            <a:rPr lang="en-US" sz="1800" b="0" i="0" smtClean="0">
                              <a:latin typeface="Cambria Math" panose="02040503050406030204" pitchFamily="18" charset="0"/>
                              <a:ea typeface="Times New Roman" panose="02020603050405020304" pitchFamily="18" charset="0"/>
                              <a:cs typeface="Times New Roman" panose="02020603050405020304" pitchFamily="18" charset="0"/>
                            </a:rPr>
                            <m:t>Γ</m:t>
                          </m:r>
                        </m:sub>
                      </m:sSub>
                      <m:d>
                        <m:dPr>
                          <m:ctrlPr>
                            <a:rPr lang="en-US" sz="1800" b="0" i="1" smtClean="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𝑇</m:t>
                          </m:r>
                        </m:e>
                      </m:d>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smtClean="0">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latin typeface="Cambria Math" panose="02040503050406030204" pitchFamily="18" charset="0"/>
                              <a:ea typeface="Times New Roman" panose="02020603050405020304" pitchFamily="18" charset="0"/>
                              <a:cs typeface="Times New Roman" panose="02020603050405020304" pitchFamily="18" charset="0"/>
                            </a:rPr>
                            <m:t>𝑛</m:t>
                          </m:r>
                        </m:e>
                        <m:sub>
                          <m:r>
                            <m:rPr>
                              <m:sty m:val="p"/>
                            </m:rPr>
                            <a:rPr lang="en-US" sz="1800" b="0" i="0" smtClean="0">
                              <a:latin typeface="Cambria Math" panose="02040503050406030204" pitchFamily="18" charset="0"/>
                              <a:ea typeface="Times New Roman" panose="02020603050405020304" pitchFamily="18" charset="0"/>
                              <a:cs typeface="Times New Roman" panose="02020603050405020304" pitchFamily="18" charset="0"/>
                            </a:rPr>
                            <m:t>X</m:t>
                          </m:r>
                        </m:sub>
                      </m:sSub>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m:t>
                      </m:r>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𝑇</m:t>
                      </m:r>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800" dirty="0"/>
              </a:p>
            </p:txBody>
          </p:sp>
        </mc:Choice>
        <mc:Fallback xmlns="">
          <p:sp>
            <p:nvSpPr>
              <p:cNvPr id="12" name="TextBox 11">
                <a:extLst>
                  <a:ext uri="{FF2B5EF4-FFF2-40B4-BE49-F238E27FC236}">
                    <a16:creationId xmlns:a16="http://schemas.microsoft.com/office/drawing/2014/main" id="{DDFECAC6-676F-12F7-5E6F-18B14846278D}"/>
                  </a:ext>
                </a:extLst>
              </p:cNvPr>
              <p:cNvSpPr txBox="1">
                <a:spLocks noRot="1" noChangeAspect="1" noMove="1" noResize="1" noEditPoints="1" noAdjustHandles="1" noChangeArrowheads="1" noChangeShapeType="1" noTextEdit="1"/>
              </p:cNvSpPr>
              <p:nvPr/>
            </p:nvSpPr>
            <p:spPr>
              <a:xfrm>
                <a:off x="7703860" y="1294518"/>
                <a:ext cx="3322155" cy="369332"/>
              </a:xfrm>
              <a:prstGeom prst="rect">
                <a:avLst/>
              </a:prstGeom>
              <a:blipFill>
                <a:blip r:embed="rId5"/>
                <a:stretch>
                  <a:fillRect b="-14754"/>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AE28F863-6D31-5FA7-CED9-6E7BED0B50AE}"/>
              </a:ext>
            </a:extLst>
          </p:cNvPr>
          <p:cNvSpPr txBox="1"/>
          <p:nvPr/>
        </p:nvSpPr>
        <p:spPr>
          <a:xfrm>
            <a:off x="9730847" y="3787317"/>
            <a:ext cx="2414409" cy="707886"/>
          </a:xfrm>
          <a:prstGeom prst="rect">
            <a:avLst/>
          </a:prstGeom>
          <a:solidFill>
            <a:srgbClr val="FFC000"/>
          </a:solidFill>
        </p:spPr>
        <p:txBody>
          <a:bodyPr wrap="square" rtlCol="0">
            <a:spAutoFit/>
          </a:bodyPr>
          <a:lstStyle/>
          <a:p>
            <a:pPr algn="ctr"/>
            <a:r>
              <a:rPr lang="en-US" sz="2000" dirty="0"/>
              <a:t>Carriers located at the satellite valleys.</a:t>
            </a:r>
          </a:p>
        </p:txBody>
      </p:sp>
      <p:pic>
        <p:nvPicPr>
          <p:cNvPr id="15" name="Content Placeholder 6">
            <a:extLst>
              <a:ext uri="{FF2B5EF4-FFF2-40B4-BE49-F238E27FC236}">
                <a16:creationId xmlns:a16="http://schemas.microsoft.com/office/drawing/2014/main" id="{D2FDC9D4-237C-F618-F693-67AE366A28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1829" y="866863"/>
            <a:ext cx="4923692" cy="4572000"/>
          </a:xfrm>
          <a:prstGeom prst="rect">
            <a:avLst/>
          </a:prstGeom>
          <a:noFill/>
          <a:ln>
            <a:noFill/>
          </a:ln>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E3CA988-1507-F8EC-EEFE-84064D716134}"/>
                  </a:ext>
                </a:extLst>
              </p:cNvPr>
              <p:cNvSpPr txBox="1"/>
              <p:nvPr/>
            </p:nvSpPr>
            <p:spPr>
              <a:xfrm>
                <a:off x="11000805" y="2630127"/>
                <a:ext cx="738387" cy="369332"/>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sz="1800" b="0"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~55%</m:t>
                      </m:r>
                    </m:oMath>
                  </m:oMathPara>
                </a14:m>
                <a:endParaRPr lang="en-US" dirty="0">
                  <a:solidFill>
                    <a:srgbClr val="FF0000"/>
                  </a:solidFill>
                </a:endParaRPr>
              </a:p>
            </p:txBody>
          </p:sp>
        </mc:Choice>
        <mc:Fallback xmlns="">
          <p:sp>
            <p:nvSpPr>
              <p:cNvPr id="16" name="TextBox 15">
                <a:extLst>
                  <a:ext uri="{FF2B5EF4-FFF2-40B4-BE49-F238E27FC236}">
                    <a16:creationId xmlns:a16="http://schemas.microsoft.com/office/drawing/2014/main" id="{3E3CA988-1507-F8EC-EEFE-84064D716134}"/>
                  </a:ext>
                </a:extLst>
              </p:cNvPr>
              <p:cNvSpPr txBox="1">
                <a:spLocks noRot="1" noChangeAspect="1" noMove="1" noResize="1" noEditPoints="1" noAdjustHandles="1" noChangeArrowheads="1" noChangeShapeType="1" noTextEdit="1"/>
              </p:cNvSpPr>
              <p:nvPr/>
            </p:nvSpPr>
            <p:spPr>
              <a:xfrm>
                <a:off x="11000805" y="2630127"/>
                <a:ext cx="738387" cy="369332"/>
              </a:xfrm>
              <a:prstGeom prst="rect">
                <a:avLst/>
              </a:prstGeom>
              <a:blipFill>
                <a:blip r:embed="rId8"/>
                <a:stretch>
                  <a:fillRect r="-9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A0B33EC-9BB4-5C2F-CDB5-37EA317B7DC4}"/>
                  </a:ext>
                </a:extLst>
              </p:cNvPr>
              <p:cNvSpPr txBox="1"/>
              <p:nvPr/>
            </p:nvSpPr>
            <p:spPr>
              <a:xfrm>
                <a:off x="11000805" y="3077623"/>
                <a:ext cx="738387" cy="369332"/>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sz="1800" b="0" i="1" smtClean="0">
                          <a:solidFill>
                            <a:srgbClr val="6BB3FF"/>
                          </a:solidFill>
                          <a:effectLst/>
                          <a:latin typeface="Cambria Math" panose="02040503050406030204" pitchFamily="18" charset="0"/>
                          <a:ea typeface="Times New Roman" panose="02020603050405020304" pitchFamily="18" charset="0"/>
                          <a:cs typeface="Times New Roman" panose="02020603050405020304" pitchFamily="18" charset="0"/>
                        </a:rPr>
                        <m:t>~45%</m:t>
                      </m:r>
                    </m:oMath>
                  </m:oMathPara>
                </a14:m>
                <a:endParaRPr lang="en-US" dirty="0">
                  <a:solidFill>
                    <a:srgbClr val="6BB3FF"/>
                  </a:solidFill>
                </a:endParaRPr>
              </a:p>
            </p:txBody>
          </p:sp>
        </mc:Choice>
        <mc:Fallback xmlns="">
          <p:sp>
            <p:nvSpPr>
              <p:cNvPr id="17" name="TextBox 16">
                <a:extLst>
                  <a:ext uri="{FF2B5EF4-FFF2-40B4-BE49-F238E27FC236}">
                    <a16:creationId xmlns:a16="http://schemas.microsoft.com/office/drawing/2014/main" id="{0A0B33EC-9BB4-5C2F-CDB5-37EA317B7DC4}"/>
                  </a:ext>
                </a:extLst>
              </p:cNvPr>
              <p:cNvSpPr txBox="1">
                <a:spLocks noRot="1" noChangeAspect="1" noMove="1" noResize="1" noEditPoints="1" noAdjustHandles="1" noChangeArrowheads="1" noChangeShapeType="1" noTextEdit="1"/>
              </p:cNvSpPr>
              <p:nvPr/>
            </p:nvSpPr>
            <p:spPr>
              <a:xfrm>
                <a:off x="11000805" y="3077623"/>
                <a:ext cx="738387" cy="369332"/>
              </a:xfrm>
              <a:prstGeom prst="rect">
                <a:avLst/>
              </a:prstGeom>
              <a:blipFill>
                <a:blip r:embed="rId9"/>
                <a:stretch>
                  <a:fillRect r="-9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A0C0EDC-16B4-723F-907C-B4C1B2AE7794}"/>
                  </a:ext>
                </a:extLst>
              </p:cNvPr>
              <p:cNvSpPr txBox="1"/>
              <p:nvPr/>
            </p:nvSpPr>
            <p:spPr>
              <a:xfrm>
                <a:off x="11000804" y="4684384"/>
                <a:ext cx="738387" cy="369332"/>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sz="1800" b="0" i="1" smtClean="0">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dirty="0"/>
              </a:p>
            </p:txBody>
          </p:sp>
        </mc:Choice>
        <mc:Fallback xmlns="">
          <p:sp>
            <p:nvSpPr>
              <p:cNvPr id="18" name="TextBox 17">
                <a:extLst>
                  <a:ext uri="{FF2B5EF4-FFF2-40B4-BE49-F238E27FC236}">
                    <a16:creationId xmlns:a16="http://schemas.microsoft.com/office/drawing/2014/main" id="{AA0C0EDC-16B4-723F-907C-B4C1B2AE7794}"/>
                  </a:ext>
                </a:extLst>
              </p:cNvPr>
              <p:cNvSpPr txBox="1">
                <a:spLocks noRot="1" noChangeAspect="1" noMove="1" noResize="1" noEditPoints="1" noAdjustHandles="1" noChangeArrowheads="1" noChangeShapeType="1" noTextEdit="1"/>
              </p:cNvSpPr>
              <p:nvPr/>
            </p:nvSpPr>
            <p:spPr>
              <a:xfrm>
                <a:off x="11000804" y="4684384"/>
                <a:ext cx="738387" cy="369332"/>
              </a:xfrm>
              <a:prstGeom prst="rect">
                <a:avLst/>
              </a:prstGeom>
              <a:blipFill>
                <a:blip r:embed="rId10"/>
                <a:stretch>
                  <a:fillRect/>
                </a:stretch>
              </a:blipFill>
            </p:spPr>
            <p:txBody>
              <a:bodyPr/>
              <a:lstStyle/>
              <a:p>
                <a:r>
                  <a:rPr lang="en-US">
                    <a:noFill/>
                  </a:rPr>
                  <a:t> </a:t>
                </a:r>
              </a:p>
            </p:txBody>
          </p:sp>
        </mc:Fallback>
      </mc:AlternateContent>
      <p:sp>
        <p:nvSpPr>
          <p:cNvPr id="2" name="Google Shape;99;p16">
            <a:extLst>
              <a:ext uri="{FF2B5EF4-FFF2-40B4-BE49-F238E27FC236}">
                <a16:creationId xmlns:a16="http://schemas.microsoft.com/office/drawing/2014/main" id="{0CFD350A-1896-3D15-DD05-B8B34E19E7A9}"/>
              </a:ext>
            </a:extLst>
          </p:cNvPr>
          <p:cNvSpPr txBox="1"/>
          <p:nvPr/>
        </p:nvSpPr>
        <p:spPr>
          <a:xfrm>
            <a:off x="5175116" y="5811598"/>
            <a:ext cx="7023812" cy="1015632"/>
          </a:xfrm>
          <a:prstGeom prst="rect">
            <a:avLst/>
          </a:prstGeom>
          <a:noFill/>
          <a:ln>
            <a:noFill/>
          </a:ln>
        </p:spPr>
        <p:txBody>
          <a:bodyPr spcFirstLastPara="1" wrap="square" lIns="91425" tIns="91425" rIns="91425" bIns="91425" anchor="t" anchorCtr="0">
            <a:spAutoFit/>
          </a:bodyPr>
          <a:lstStyle/>
          <a:p>
            <a:pPr lvl="0"/>
            <a:r>
              <a:rPr lang="en-US" dirty="0">
                <a:solidFill>
                  <a:srgbClr val="FFFF00"/>
                </a:solidFill>
                <a:ea typeface="Calibri"/>
                <a:cs typeface="Times New Roman"/>
                <a:sym typeface="Times New Roman"/>
              </a:rPr>
              <a:t>A. L. Smirl, in </a:t>
            </a:r>
            <a:r>
              <a:rPr lang="en-US" i="1" dirty="0">
                <a:solidFill>
                  <a:srgbClr val="FFFF00"/>
                </a:solidFill>
                <a:ea typeface="Calibri"/>
                <a:cs typeface="Times New Roman"/>
                <a:sym typeface="Times New Roman"/>
              </a:rPr>
              <a:t>Physics of Nonlinear Transport in Semiconductors</a:t>
            </a:r>
            <a:r>
              <a:rPr lang="en-US" dirty="0">
                <a:solidFill>
                  <a:srgbClr val="FFFF00"/>
                </a:solidFill>
                <a:ea typeface="Calibri"/>
                <a:cs typeface="Times New Roman"/>
                <a:sym typeface="Times New Roman"/>
              </a:rPr>
              <a:t>, ed. by </a:t>
            </a:r>
            <a:r>
              <a:rPr lang="fr-FR" dirty="0">
                <a:solidFill>
                  <a:srgbClr val="FFFF00"/>
                </a:solidFill>
                <a:ea typeface="Calibri"/>
                <a:cs typeface="Times New Roman"/>
                <a:sym typeface="Times New Roman"/>
              </a:rPr>
              <a:t>Kerry, Barker, and </a:t>
            </a:r>
            <a:r>
              <a:rPr lang="fr-FR" dirty="0" err="1">
                <a:solidFill>
                  <a:srgbClr val="FFFF00"/>
                </a:solidFill>
                <a:ea typeface="Calibri"/>
                <a:cs typeface="Times New Roman"/>
                <a:sym typeface="Times New Roman"/>
              </a:rPr>
              <a:t>Jacoboni</a:t>
            </a:r>
            <a:r>
              <a:rPr lang="fr-FR" dirty="0">
                <a:solidFill>
                  <a:srgbClr val="FFFF00"/>
                </a:solidFill>
                <a:ea typeface="Calibri"/>
                <a:cs typeface="Times New Roman"/>
                <a:sym typeface="Times New Roman"/>
              </a:rPr>
              <a:t> (Plenum, 1980).</a:t>
            </a:r>
          </a:p>
          <a:p>
            <a:pPr lvl="0"/>
            <a:r>
              <a:rPr lang="fr-FR" dirty="0">
                <a:solidFill>
                  <a:srgbClr val="FFFF00"/>
                </a:solidFill>
                <a:ea typeface="Calibri"/>
                <a:cs typeface="Times New Roman"/>
                <a:sym typeface="Times New Roman"/>
              </a:rPr>
              <a:t>J. </a:t>
            </a:r>
            <a:r>
              <a:rPr lang="fr-FR" dirty="0" err="1">
                <a:solidFill>
                  <a:srgbClr val="FFFF00"/>
                </a:solidFill>
                <a:ea typeface="Calibri"/>
                <a:cs typeface="Times New Roman"/>
                <a:sym typeface="Times New Roman"/>
              </a:rPr>
              <a:t>Menéndez</a:t>
            </a:r>
            <a:r>
              <a:rPr lang="fr-FR" dirty="0">
                <a:solidFill>
                  <a:srgbClr val="FFFF00"/>
                </a:solidFill>
                <a:ea typeface="Calibri"/>
                <a:cs typeface="Times New Roman"/>
                <a:sym typeface="Times New Roman"/>
              </a:rPr>
              <a:t> </a:t>
            </a:r>
            <a:r>
              <a:rPr lang="fr-FR" i="1" dirty="0">
                <a:solidFill>
                  <a:srgbClr val="FFFF00"/>
                </a:solidFill>
                <a:ea typeface="Calibri"/>
                <a:cs typeface="Times New Roman"/>
                <a:sym typeface="Times New Roman"/>
              </a:rPr>
              <a:t>et al.</a:t>
            </a:r>
            <a:r>
              <a:rPr lang="fr-FR" dirty="0">
                <a:solidFill>
                  <a:srgbClr val="FFFF00"/>
                </a:solidFill>
                <a:ea typeface="Calibri"/>
                <a:cs typeface="Times New Roman"/>
                <a:sym typeface="Times New Roman"/>
              </a:rPr>
              <a:t>, Phys. </a:t>
            </a:r>
            <a:r>
              <a:rPr lang="fr-FR" dirty="0" err="1">
                <a:solidFill>
                  <a:srgbClr val="FFFF00"/>
                </a:solidFill>
                <a:ea typeface="Calibri"/>
                <a:cs typeface="Times New Roman"/>
                <a:sym typeface="Times New Roman"/>
              </a:rPr>
              <a:t>Rev</a:t>
            </a:r>
            <a:r>
              <a:rPr lang="fr-FR" dirty="0">
                <a:solidFill>
                  <a:srgbClr val="FFFF00"/>
                </a:solidFill>
                <a:ea typeface="Calibri"/>
                <a:cs typeface="Times New Roman"/>
                <a:sym typeface="Times New Roman"/>
              </a:rPr>
              <a:t>. B. </a:t>
            </a:r>
            <a:r>
              <a:rPr lang="fr-FR" b="1" dirty="0">
                <a:solidFill>
                  <a:srgbClr val="FFFF00"/>
                </a:solidFill>
                <a:ea typeface="Calibri"/>
                <a:cs typeface="Times New Roman"/>
                <a:sym typeface="Times New Roman"/>
              </a:rPr>
              <a:t>101</a:t>
            </a:r>
            <a:r>
              <a:rPr lang="fr-FR" dirty="0">
                <a:solidFill>
                  <a:srgbClr val="FFFF00"/>
                </a:solidFill>
                <a:ea typeface="Calibri"/>
                <a:cs typeface="Times New Roman"/>
                <a:sym typeface="Times New Roman"/>
              </a:rPr>
              <a:t>, 195204 (2020)</a:t>
            </a:r>
            <a:r>
              <a:rPr lang="en-US" dirty="0">
                <a:solidFill>
                  <a:srgbClr val="FFFF00"/>
                </a:solidFill>
                <a:ea typeface="Calibri"/>
                <a:cs typeface="Times New Roman"/>
                <a:sym typeface="Times New Roman"/>
              </a:rPr>
              <a:t>.</a:t>
            </a:r>
            <a:endParaRPr lang="fr-FR" dirty="0">
              <a:solidFill>
                <a:srgbClr val="FFFF00"/>
              </a:solidFill>
              <a:ea typeface="Calibri"/>
              <a:cs typeface="Times New Roman"/>
              <a:sym typeface="Times New Roman"/>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4AFE0B4-2303-5885-7876-B9C25123F3C2}"/>
                  </a:ext>
                </a:extLst>
              </p:cNvPr>
              <p:cNvSpPr txBox="1"/>
              <p:nvPr/>
            </p:nvSpPr>
            <p:spPr>
              <a:xfrm>
                <a:off x="86829" y="1414369"/>
                <a:ext cx="1668170" cy="2565511"/>
              </a:xfrm>
              <a:prstGeom prst="rect">
                <a:avLst/>
              </a:prstGeom>
              <a:solidFill>
                <a:srgbClr val="FFC000"/>
              </a:solidFill>
            </p:spPr>
            <p:txBody>
              <a:bodyPr wrap="square" rtlCol="0">
                <a:spAutoFit/>
              </a:bodyPr>
              <a:lstStyle/>
              <a:p>
                <a:pPr algn="ctr"/>
                <a:r>
                  <a:rPr lang="en-US" sz="2000" dirty="0"/>
                  <a:t>Plasma temperature:</a:t>
                </a:r>
              </a:p>
              <a:p>
                <a:pPr algn="ct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𝑇</m:t>
                          </m:r>
                        </m:e>
                        <m:sub>
                          <m:r>
                            <m:rPr>
                              <m:sty m:val="p"/>
                            </m:rPr>
                            <a:rPr lang="en-US" sz="2000" b="0" i="0" smtClean="0">
                              <a:latin typeface="Cambria Math" panose="02040503050406030204" pitchFamily="18" charset="0"/>
                              <a:cs typeface="Times New Roman" panose="02020603050405020304" pitchFamily="18" charset="0"/>
                            </a:rPr>
                            <m:t>c</m:t>
                          </m:r>
                        </m:sub>
                      </m:sSub>
                      <m:r>
                        <a:rPr lang="en-US" sz="2000" b="0" i="1" smtClean="0">
                          <a:latin typeface="Cambria Math" panose="02040503050406030204" pitchFamily="18" charset="0"/>
                          <a:cs typeface="Times New Roman" panose="02020603050405020304" pitchFamily="18" charset="0"/>
                        </a:rPr>
                        <m:t>≈</m:t>
                      </m:r>
                      <m:f>
                        <m:fPr>
                          <m:ctrlPr>
                            <a:rPr lang="en-US" sz="2000" b="0" i="1" smtClean="0">
                              <a:latin typeface="Cambria Math" panose="02040503050406030204" pitchFamily="18" charset="0"/>
                              <a:cs typeface="Times New Roman" panose="020206030504050203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𝑒</m:t>
                              </m:r>
                            </m:sub>
                          </m:sSub>
                        </m:num>
                        <m:den>
                          <m:r>
                            <a:rPr lang="en-US" sz="2000" b="0" i="1" smtClean="0">
                              <a:latin typeface="Cambria Math" panose="02040503050406030204" pitchFamily="18" charset="0"/>
                              <a:cs typeface="Times New Roman" panose="02020603050405020304" pitchFamily="18" charset="0"/>
                            </a:rPr>
                            <m:t>3</m:t>
                          </m:r>
                          <m:sSub>
                            <m:sSubPr>
                              <m:ctrlPr>
                                <a:rPr lang="en-US" sz="2000" b="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𝑘</m:t>
                              </m:r>
                            </m:e>
                            <m:sub>
                              <m:r>
                                <m:rPr>
                                  <m:sty m:val="p"/>
                                </m:rPr>
                                <a:rPr lang="en-US" sz="2000" b="0" i="0" smtClean="0">
                                  <a:latin typeface="Cambria Math" panose="02040503050406030204" pitchFamily="18" charset="0"/>
                                  <a:cs typeface="Times New Roman" panose="02020603050405020304" pitchFamily="18" charset="0"/>
                                </a:rPr>
                                <m:t>B</m:t>
                              </m:r>
                            </m:sub>
                          </m:sSub>
                        </m:den>
                      </m:f>
                    </m:oMath>
                  </m:oMathPara>
                </a14:m>
                <a:endParaRPr lang="en-US" sz="2000" dirty="0"/>
              </a:p>
              <a:p>
                <a:pPr algn="ctr"/>
                <a:endParaRPr lang="en-US" sz="2000" dirty="0"/>
              </a:p>
              <a:p>
                <a:pPr algn="ctr"/>
                <a:r>
                  <a:rPr lang="en-US" sz="2000" dirty="0"/>
                  <a:t>2600 K</a:t>
                </a:r>
              </a:p>
              <a:p>
                <a:pPr algn="ctr"/>
                <a:r>
                  <a:rPr lang="en-US" sz="2000" dirty="0"/>
                  <a:t>10</a:t>
                </a:r>
                <a:r>
                  <a:rPr lang="en-US" sz="2000" baseline="30000" dirty="0"/>
                  <a:t>20</a:t>
                </a:r>
                <a:r>
                  <a:rPr lang="en-US" sz="2000" dirty="0"/>
                  <a:t> cm</a:t>
                </a:r>
                <a:r>
                  <a:rPr lang="en-US" sz="2000" baseline="30000" dirty="0"/>
                  <a:t>-3</a:t>
                </a:r>
              </a:p>
              <a:p>
                <a:pPr algn="ctr"/>
                <a:r>
                  <a:rPr lang="en-US" sz="2000" dirty="0">
                    <a:latin typeface="Symbol" panose="05050102010706020507" pitchFamily="18" charset="2"/>
                  </a:rPr>
                  <a:t>m</a:t>
                </a:r>
                <a:r>
                  <a:rPr lang="en-US" sz="2000" dirty="0"/>
                  <a:t>=0.27 eV</a:t>
                </a:r>
              </a:p>
            </p:txBody>
          </p:sp>
        </mc:Choice>
        <mc:Fallback xmlns="">
          <p:sp>
            <p:nvSpPr>
              <p:cNvPr id="3" name="TextBox 2">
                <a:extLst>
                  <a:ext uri="{FF2B5EF4-FFF2-40B4-BE49-F238E27FC236}">
                    <a16:creationId xmlns:a16="http://schemas.microsoft.com/office/drawing/2014/main" id="{B4AFE0B4-2303-5885-7876-B9C25123F3C2}"/>
                  </a:ext>
                </a:extLst>
              </p:cNvPr>
              <p:cNvSpPr txBox="1">
                <a:spLocks noRot="1" noChangeAspect="1" noMove="1" noResize="1" noEditPoints="1" noAdjustHandles="1" noChangeArrowheads="1" noChangeShapeType="1" noTextEdit="1"/>
              </p:cNvSpPr>
              <p:nvPr/>
            </p:nvSpPr>
            <p:spPr>
              <a:xfrm>
                <a:off x="86829" y="1414369"/>
                <a:ext cx="1668170" cy="2565511"/>
              </a:xfrm>
              <a:prstGeom prst="rect">
                <a:avLst/>
              </a:prstGeom>
              <a:blipFill>
                <a:blip r:embed="rId11"/>
                <a:stretch>
                  <a:fillRect l="-2920" t="-950" r="-2555" b="-3325"/>
                </a:stretch>
              </a:blipFill>
            </p:spPr>
            <p:txBody>
              <a:bodyPr/>
              <a:lstStyle/>
              <a:p>
                <a:r>
                  <a:rPr lang="en-US">
                    <a:noFill/>
                  </a:rPr>
                  <a:t> </a:t>
                </a:r>
              </a:p>
            </p:txBody>
          </p:sp>
        </mc:Fallback>
      </mc:AlternateContent>
    </p:spTree>
    <p:extLst>
      <p:ext uri="{BB962C8B-B14F-4D97-AF65-F5344CB8AC3E}">
        <p14:creationId xmlns:p14="http://schemas.microsoft.com/office/powerpoint/2010/main" val="286087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1BE46-ECF5-52FF-9781-F4F6FFF86E1D}"/>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ADDE309-DDA4-04F1-CE1E-9955F920A190}"/>
              </a:ext>
            </a:extLst>
          </p:cNvPr>
          <p:cNvSpPr>
            <a:spLocks noGrp="1"/>
          </p:cNvSpPr>
          <p:nvPr>
            <p:ph type="sldNum"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srgbClr val="FE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600" b="0" i="0" u="none" strike="noStrike" kern="0" cap="none" spc="0" normalizeH="0" baseline="0" noProof="0" dirty="0">
              <a:ln>
                <a:noFill/>
              </a:ln>
              <a:solidFill>
                <a:srgbClr val="FEFFFF"/>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E6046445-019F-225D-EE81-DDBEF8F53E0F}"/>
              </a:ext>
            </a:extLst>
          </p:cNvPr>
          <p:cNvSpPr>
            <a:spLocks noGrp="1"/>
          </p:cNvSpPr>
          <p:nvPr>
            <p:ph type="title"/>
          </p:nvPr>
        </p:nvSpPr>
        <p:spPr>
          <a:xfrm>
            <a:off x="0" y="0"/>
            <a:ext cx="3416061" cy="1325563"/>
          </a:xfrm>
        </p:spPr>
        <p:txBody>
          <a:bodyPr>
            <a:normAutofit/>
          </a:bodyPr>
          <a:lstStyle/>
          <a:p>
            <a:pPr algn="ctr"/>
            <a:r>
              <a:rPr lang="en-US" sz="3600" dirty="0">
                <a:solidFill>
                  <a:schemeClr val="tx1"/>
                </a:solidFill>
              </a:rPr>
              <a:t>Band Filling </a:t>
            </a:r>
            <a:br>
              <a:rPr lang="en-US" sz="3600" dirty="0">
                <a:solidFill>
                  <a:schemeClr val="tx1"/>
                </a:solidFill>
              </a:rPr>
            </a:br>
            <a:r>
              <a:rPr lang="en-US" sz="3600" dirty="0">
                <a:solidFill>
                  <a:schemeClr val="tx1"/>
                </a:solidFill>
              </a:rPr>
              <a:t>Model</a:t>
            </a:r>
          </a:p>
        </p:txBody>
      </p:sp>
      <p:grpSp>
        <p:nvGrpSpPr>
          <p:cNvPr id="6" name="Group 5">
            <a:extLst>
              <a:ext uri="{FF2B5EF4-FFF2-40B4-BE49-F238E27FC236}">
                <a16:creationId xmlns:a16="http://schemas.microsoft.com/office/drawing/2014/main" id="{6AA5FF67-F018-704F-33B0-3B75AFA477FB}"/>
              </a:ext>
            </a:extLst>
          </p:cNvPr>
          <p:cNvGrpSpPr/>
          <p:nvPr/>
        </p:nvGrpSpPr>
        <p:grpSpPr>
          <a:xfrm>
            <a:off x="6096000" y="1112728"/>
            <a:ext cx="6096000" cy="4572000"/>
            <a:chOff x="6096000" y="1233492"/>
            <a:chExt cx="6096000" cy="4572000"/>
          </a:xfrm>
        </p:grpSpPr>
        <p:pic>
          <p:nvPicPr>
            <p:cNvPr id="8" name="Graphic 7">
              <a:extLst>
                <a:ext uri="{FF2B5EF4-FFF2-40B4-BE49-F238E27FC236}">
                  <a16:creationId xmlns:a16="http://schemas.microsoft.com/office/drawing/2014/main" id="{3A9B17A2-365D-419D-6F99-A9619887AB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1233492"/>
              <a:ext cx="6096000" cy="4572000"/>
            </a:xfrm>
            <a:prstGeom prst="rect">
              <a:avLst/>
            </a:prstGeom>
          </p:spPr>
        </p:pic>
        <p:pic>
          <p:nvPicPr>
            <p:cNvPr id="9" name="Graphic 8">
              <a:extLst>
                <a:ext uri="{FF2B5EF4-FFF2-40B4-BE49-F238E27FC236}">
                  <a16:creationId xmlns:a16="http://schemas.microsoft.com/office/drawing/2014/main" id="{B7C926B7-92CC-DB68-5E4B-EA4D7D4A46CD}"/>
                </a:ext>
              </a:extLst>
            </p:cNvPr>
            <p:cNvPicPr>
              <a:picLocks noChangeAspect="1"/>
            </p:cNvPicPr>
            <p:nvPr/>
          </p:nvPicPr>
          <p:blipFill>
            <a:blip r:embed="rId5">
              <a:extLst>
                <a:ext uri="{96DAC541-7B7A-43D3-8B79-37D633B846F1}">
                  <asvg:svgBlip xmlns:asvg="http://schemas.microsoft.com/office/drawing/2016/SVG/main" r:embed="rId6"/>
                </a:ext>
              </a:extLst>
            </a:blip>
            <a:srcRect l="42001" t="62571" r="39143" b="14572"/>
            <a:stretch/>
          </p:blipFill>
          <p:spPr>
            <a:xfrm>
              <a:off x="10347960" y="1654547"/>
              <a:ext cx="1005840" cy="914400"/>
            </a:xfrm>
            <a:prstGeom prst="rect">
              <a:avLst/>
            </a:prstGeom>
          </p:spPr>
        </p:pic>
      </p:grpSp>
      <p:grpSp>
        <p:nvGrpSpPr>
          <p:cNvPr id="10" name="Group 9">
            <a:extLst>
              <a:ext uri="{FF2B5EF4-FFF2-40B4-BE49-F238E27FC236}">
                <a16:creationId xmlns:a16="http://schemas.microsoft.com/office/drawing/2014/main" id="{99C3D900-8476-9D9E-ACB9-466FBA9293E9}"/>
              </a:ext>
            </a:extLst>
          </p:cNvPr>
          <p:cNvGrpSpPr/>
          <p:nvPr/>
        </p:nvGrpSpPr>
        <p:grpSpPr>
          <a:xfrm>
            <a:off x="0" y="1116075"/>
            <a:ext cx="6096000" cy="4572000"/>
            <a:chOff x="0" y="1236839"/>
            <a:chExt cx="6096000" cy="4572000"/>
          </a:xfrm>
        </p:grpSpPr>
        <p:pic>
          <p:nvPicPr>
            <p:cNvPr id="13" name="Graphic 12">
              <a:extLst>
                <a:ext uri="{FF2B5EF4-FFF2-40B4-BE49-F238E27FC236}">
                  <a16:creationId xmlns:a16="http://schemas.microsoft.com/office/drawing/2014/main" id="{11DF6641-1D5D-5FE3-D31B-39DC539A61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236839"/>
              <a:ext cx="6096000" cy="4572000"/>
            </a:xfrm>
            <a:prstGeom prst="rect">
              <a:avLst/>
            </a:prstGeom>
          </p:spPr>
        </p:pic>
        <p:pic>
          <p:nvPicPr>
            <p:cNvPr id="18" name="Graphic 17">
              <a:extLst>
                <a:ext uri="{FF2B5EF4-FFF2-40B4-BE49-F238E27FC236}">
                  <a16:creationId xmlns:a16="http://schemas.microsoft.com/office/drawing/2014/main" id="{444757F7-4818-F150-CF2D-E2FF269D6FE0}"/>
                </a:ext>
              </a:extLst>
            </p:cNvPr>
            <p:cNvPicPr>
              <a:picLocks noChangeAspect="1"/>
            </p:cNvPicPr>
            <p:nvPr/>
          </p:nvPicPr>
          <p:blipFill>
            <a:blip r:embed="rId5">
              <a:extLst>
                <a:ext uri="{96DAC541-7B7A-43D3-8B79-37D633B846F1}">
                  <asvg:svgBlip xmlns:asvg="http://schemas.microsoft.com/office/drawing/2016/SVG/main" r:embed="rId6"/>
                </a:ext>
              </a:extLst>
            </a:blip>
            <a:srcRect l="42001" t="62571" r="39143" b="14572"/>
            <a:stretch/>
          </p:blipFill>
          <p:spPr>
            <a:xfrm>
              <a:off x="3048000" y="4265476"/>
              <a:ext cx="1005840" cy="914400"/>
            </a:xfrm>
            <a:prstGeom prst="rect">
              <a:avLst/>
            </a:prstGeom>
          </p:spPr>
        </p:pic>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6E06BBE-CC89-9812-0685-B05EF1102BF3}"/>
                  </a:ext>
                </a:extLst>
              </p:cNvPr>
              <p:cNvSpPr txBox="1"/>
              <p:nvPr/>
            </p:nvSpPr>
            <p:spPr>
              <a:xfrm>
                <a:off x="3416061" y="0"/>
                <a:ext cx="8775939" cy="1116011"/>
              </a:xfrm>
              <a:prstGeom prst="rect">
                <a:avLst/>
              </a:prstGeom>
              <a:solidFill>
                <a:srgbClr val="D9F2D0"/>
              </a:solidFill>
              <a:ln w="38100">
                <a:solidFill>
                  <a:srgbClr val="47D45A"/>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Cambria Math" panose="02040503050406030204" pitchFamily="18" charset="0"/>
                    <a:cs typeface="Arial"/>
                    <a:sym typeface="Arial"/>
                  </a:rPr>
                  <a:t>2D exciton model with band filling effects:</a:t>
                </a:r>
                <a:endParaRPr kumimoji="0" lang="en-US" sz="1600" b="0" i="1" u="none" strike="noStrike" kern="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ctrlPr>
                        </m:sSubPr>
                        <m:e>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𝜀</m:t>
                          </m:r>
                        </m:e>
                        <m:sub>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2</m:t>
                          </m:r>
                        </m:sub>
                      </m:sSub>
                      <m:d>
                        <m:dPr>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𝐸</m:t>
                          </m:r>
                        </m:e>
                      </m:d>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𝑒</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sSubSup>
                            <m:sSub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𝜇</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ub>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e>
                                <m:sub>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𝑔</m:t>
                                  </m:r>
                                </m:sub>
                              </m:s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up>
                          </m:sSubSup>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ctrlPr>
                            </m:sSupPr>
                            <m:e>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ctrlPr>
                                </m:acc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𝑃</m:t>
                                  </m:r>
                                </m:e>
                              </m:acc>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2</m:t>
                              </m:r>
                            </m:sup>
                          </m:sSup>
                        </m:num>
                        <m:den>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3</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𝜀</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0</m:t>
                              </m:r>
                            </m:sub>
                          </m:sSub>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𝑚</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𝜋</m:t>
                          </m:r>
                        </m:den>
                      </m:f>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Im</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𝑔</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𝑎</m:t>
                                  </m:r>
                                </m:sub>
                              </m:sSub>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𝜉</m:t>
                                  </m:r>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𝑖</m:t>
                                      </m:r>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Γ</m:t>
                                      </m:r>
                                    </m:e>
                                  </m:d>
                                </m:e>
                              </m:d>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𝑔</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𝑎</m:t>
                                  </m:r>
                                </m:sub>
                              </m:sSub>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𝜉</m:t>
                                  </m:r>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𝑖</m:t>
                                      </m:r>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Γ</m:t>
                                      </m:r>
                                    </m:e>
                                  </m:d>
                                </m:e>
                              </m:d>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𝑔</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𝑎</m:t>
                                  </m:r>
                                </m:sub>
                              </m:s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𝜉</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(0)]</m:t>
                              </m:r>
                            </m:num>
                            <m:den>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𝑖</m:t>
                                  </m:r>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Γ</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den>
                          </m:f>
                        </m:e>
                      </m:d>
                      <m:nary>
                        <m:naryPr>
                          <m:limLoc m:val="undOv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naryPr>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𝑘</m:t>
                              </m:r>
                            </m:e>
                            <m:sub>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max</m:t>
                              </m:r>
                            </m:sub>
                          </m:sSub>
                        </m:sub>
                        <m:sup>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𝑘</m:t>
                              </m:r>
                            </m:e>
                            <m:sub>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max</m:t>
                              </m:r>
                            </m:sub>
                          </m:sSub>
                        </m:sup>
                        <m:e>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1−</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𝑓</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𝑐</m:t>
                                      </m:r>
                                    </m:sub>
                                  </m:sSub>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SubSup>
                                        <m:sSub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𝑘</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𝑧</m:t>
                                          </m:r>
                                        </m:sub>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bSup>
                                    </m:e>
                                  </m:d>
                                </m:e>
                              </m:d>
                            </m:e>
                          </m:d>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𝑑</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𝑘</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𝑧</m:t>
                              </m:r>
                            </m:sub>
                          </m:sSub>
                        </m:e>
                      </m:nary>
                    </m:oMath>
                  </m:oMathPara>
                </a14:m>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5" name="TextBox 4">
                <a:extLst>
                  <a:ext uri="{FF2B5EF4-FFF2-40B4-BE49-F238E27FC236}">
                    <a16:creationId xmlns:a16="http://schemas.microsoft.com/office/drawing/2014/main" id="{86E06BBE-CC89-9812-0685-B05EF1102BF3}"/>
                  </a:ext>
                </a:extLst>
              </p:cNvPr>
              <p:cNvSpPr txBox="1">
                <a:spLocks noRot="1" noChangeAspect="1" noMove="1" noResize="1" noEditPoints="1" noAdjustHandles="1" noChangeArrowheads="1" noChangeShapeType="1" noTextEdit="1"/>
              </p:cNvSpPr>
              <p:nvPr/>
            </p:nvSpPr>
            <p:spPr>
              <a:xfrm>
                <a:off x="3416061" y="0"/>
                <a:ext cx="8775939" cy="1116011"/>
              </a:xfrm>
              <a:prstGeom prst="rect">
                <a:avLst/>
              </a:prstGeom>
              <a:blipFill>
                <a:blip r:embed="rId9"/>
                <a:stretch>
                  <a:fillRect l="-138"/>
                </a:stretch>
              </a:blipFill>
              <a:ln w="38100">
                <a:solidFill>
                  <a:srgbClr val="47D45A"/>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E1E6815-98DE-48F0-1308-03C49689D2F8}"/>
                  </a:ext>
                </a:extLst>
              </p:cNvPr>
              <p:cNvSpPr txBox="1"/>
              <p:nvPr/>
            </p:nvSpPr>
            <p:spPr>
              <a:xfrm>
                <a:off x="4926043" y="5482930"/>
                <a:ext cx="2339914" cy="60587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Fitting parameters: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𝐸</m:t>
                          </m:r>
                        </m:e>
                        <m:sub>
                          <m:r>
                            <a:rPr kumimoji="0" lang="en-US" sz="1600" b="0" i="0" u="none" strike="noStrike" kern="0" cap="none" spc="0" normalizeH="0" baseline="0" noProof="0" smtClean="0">
                              <a:ln>
                                <a:noFill/>
                              </a:ln>
                              <a:solidFill>
                                <a:srgbClr val="000000"/>
                              </a:solidFill>
                              <a:effectLst/>
                              <a:uLnTx/>
                              <a:uFillTx/>
                              <a:latin typeface="Cambria Math" panose="02040503050406030204" pitchFamily="18" charset="0"/>
                              <a:sym typeface="Arial"/>
                            </a:rPr>
                            <m:t>1</m:t>
                          </m:r>
                        </m:sub>
                      </m:sSub>
                      <m:r>
                        <a:rPr kumimoji="0" lang="en-US" sz="1600" b="0" i="0"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
                        <m:sSubPr>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m:rPr>
                              <m:sty m:val="p"/>
                            </m:rPr>
                            <a:rPr kumimoji="0" lang="en-US" sz="1600" b="0" i="0" u="none" strike="noStrike" kern="0" cap="none" spc="0" normalizeH="0" baseline="0" noProof="0" smtClean="0">
                              <a:ln>
                                <a:noFill/>
                              </a:ln>
                              <a:solidFill>
                                <a:srgbClr val="000000"/>
                              </a:solidFill>
                              <a:effectLst/>
                              <a:uLnTx/>
                              <a:uFillTx/>
                              <a:latin typeface="Cambria Math" panose="02040503050406030204" pitchFamily="18" charset="0"/>
                              <a:sym typeface="Arial"/>
                            </a:rPr>
                            <m:t>Δ</m:t>
                          </m:r>
                        </m:e>
                        <m:sub>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1</m:t>
                          </m:r>
                        </m:sub>
                      </m:sSub>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m:rPr>
                              <m:sty m:val="p"/>
                            </m:rPr>
                            <a:rPr kumimoji="0" lang="en-US" sz="1600" b="0" i="0" u="none" strike="noStrike" kern="0" cap="none" spc="0" normalizeH="0" baseline="0" noProof="0" smtClean="0">
                              <a:ln>
                                <a:noFill/>
                              </a:ln>
                              <a:solidFill>
                                <a:srgbClr val="000000"/>
                              </a:solidFill>
                              <a:effectLst/>
                              <a:uLnTx/>
                              <a:uFillTx/>
                              <a:latin typeface="Cambria Math" panose="02040503050406030204" pitchFamily="18" charset="0"/>
                              <a:sym typeface="Arial"/>
                            </a:rPr>
                            <m:t>Γ</m:t>
                          </m:r>
                        </m:e>
                        <m:sup>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e>
                            <m:sub>
                              <m: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1</m:t>
                              </m:r>
                            </m:sub>
                          </m:sSub>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up>
                      </m:s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Γ</m:t>
                          </m:r>
                        </m:e>
                        <m:sup>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e>
                                <m:sub>
                                  <m: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1</m:t>
                                  </m:r>
                                </m:sub>
                              </m:sSub>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
                                <m:sSubPr>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m:rPr>
                                      <m:sty m:val="p"/>
                                    </m:rPr>
                                    <a:rPr kumimoji="0" lang="en-US" sz="1600" b="0" i="0" u="none" strike="noStrike" kern="0" cap="none" spc="0" normalizeH="0" baseline="0" noProof="0" smtClean="0">
                                      <a:ln>
                                        <a:noFill/>
                                      </a:ln>
                                      <a:solidFill>
                                        <a:srgbClr val="000000"/>
                                      </a:solidFill>
                                      <a:effectLst/>
                                      <a:uLnTx/>
                                      <a:uFillTx/>
                                      <a:latin typeface="Cambria Math" panose="02040503050406030204" pitchFamily="18" charset="0"/>
                                      <a:sym typeface="Arial"/>
                                    </a:rPr>
                                    <m:t>Δ</m:t>
                                  </m:r>
                                </m:e>
                                <m:sub>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1</m:t>
                                  </m:r>
                                </m:sub>
                              </m:sSub>
                            </m:e>
                          </m:d>
                        </m:sup>
                      </m:sSup>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
                        <m:sSubPr>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𝑇</m:t>
                          </m:r>
                        </m:e>
                        <m:sub>
                          <m:r>
                            <m:rPr>
                              <m:sty m:val="p"/>
                            </m:rPr>
                            <a:rPr kumimoji="0" lang="en-US" sz="1600" b="0" i="0" u="none" strike="noStrike" kern="0" cap="none" spc="0" normalizeH="0" baseline="0" noProof="0" smtClean="0">
                              <a:ln>
                                <a:noFill/>
                              </a:ln>
                              <a:solidFill>
                                <a:srgbClr val="000000"/>
                              </a:solidFill>
                              <a:effectLst/>
                              <a:uLnTx/>
                              <a:uFillTx/>
                              <a:latin typeface="Cambria Math" panose="02040503050406030204" pitchFamily="18" charset="0"/>
                              <a:sym typeface="Arial"/>
                            </a:rPr>
                            <m:t>c</m:t>
                          </m:r>
                        </m:sub>
                      </m:sSub>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𝜇</m:t>
                      </m:r>
                    </m:oMath>
                  </m:oMathPara>
                </a14:m>
                <a:endParaRPr kumimoji="0" lang="en-US" sz="1600" b="0" i="0" u="none" strike="noStrike" kern="0" cap="none" spc="0" normalizeH="0" baseline="0" noProof="0" dirty="0">
                  <a:ln>
                    <a:noFill/>
                  </a:ln>
                  <a:solidFill>
                    <a:srgbClr val="000000"/>
                  </a:solidFill>
                  <a:effectLst/>
                  <a:uLnTx/>
                  <a:uFillTx/>
                  <a:latin typeface="Symbol" panose="05050102010706020507" pitchFamily="18" charset="2"/>
                  <a:cs typeface="Arial"/>
                  <a:sym typeface="Arial"/>
                </a:endParaRPr>
              </a:p>
            </p:txBody>
          </p:sp>
        </mc:Choice>
        <mc:Fallback xmlns="">
          <p:sp>
            <p:nvSpPr>
              <p:cNvPr id="2" name="TextBox 1">
                <a:extLst>
                  <a:ext uri="{FF2B5EF4-FFF2-40B4-BE49-F238E27FC236}">
                    <a16:creationId xmlns:a16="http://schemas.microsoft.com/office/drawing/2014/main" id="{7E1E6815-98DE-48F0-1308-03C49689D2F8}"/>
                  </a:ext>
                </a:extLst>
              </p:cNvPr>
              <p:cNvSpPr txBox="1">
                <a:spLocks noRot="1" noChangeAspect="1" noMove="1" noResize="1" noEditPoints="1" noAdjustHandles="1" noChangeArrowheads="1" noChangeShapeType="1" noTextEdit="1"/>
              </p:cNvSpPr>
              <p:nvPr/>
            </p:nvSpPr>
            <p:spPr>
              <a:xfrm>
                <a:off x="4926043" y="5482930"/>
                <a:ext cx="2339914" cy="605871"/>
              </a:xfrm>
              <a:prstGeom prst="rect">
                <a:avLst/>
              </a:prstGeom>
              <a:blipFill>
                <a:blip r:embed="rId10"/>
                <a:stretch>
                  <a:fillRect l="-1042" t="-3000"/>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714B5CA3-BDCE-A5FE-C306-DA99AD0D19EF}"/>
              </a:ext>
            </a:extLst>
          </p:cNvPr>
          <p:cNvSpPr/>
          <p:nvPr/>
        </p:nvSpPr>
        <p:spPr>
          <a:xfrm>
            <a:off x="1912619" y="4988355"/>
            <a:ext cx="649605" cy="1632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FFFF"/>
              </a:solidFill>
              <a:effectLst/>
              <a:uLnTx/>
              <a:uFillTx/>
              <a:latin typeface="Arial"/>
              <a:ea typeface="+mn-ea"/>
              <a:cs typeface="+mn-cs"/>
              <a:sym typeface="Arial"/>
            </a:endParaRPr>
          </a:p>
        </p:txBody>
      </p:sp>
      <p:sp>
        <p:nvSpPr>
          <p:cNvPr id="11" name="Google Shape;99;p16">
            <a:extLst>
              <a:ext uri="{FF2B5EF4-FFF2-40B4-BE49-F238E27FC236}">
                <a16:creationId xmlns:a16="http://schemas.microsoft.com/office/drawing/2014/main" id="{58B3B142-EE7E-A310-459E-DEAFD28B5C28}"/>
              </a:ext>
            </a:extLst>
          </p:cNvPr>
          <p:cNvSpPr txBox="1"/>
          <p:nvPr/>
        </p:nvSpPr>
        <p:spPr>
          <a:xfrm>
            <a:off x="5408580" y="6261333"/>
            <a:ext cx="4824918" cy="461635"/>
          </a:xfrm>
          <a:prstGeom prst="rect">
            <a:avLst/>
          </a:prstGeom>
          <a:noFill/>
          <a:ln>
            <a:noFill/>
          </a:ln>
        </p:spPr>
        <p:txBody>
          <a:bodyPr spcFirstLastPara="1" wrap="square" lIns="91425" tIns="91425" rIns="91425" bIns="91425" anchor="t" anchorCtr="0">
            <a:spAutoFit/>
          </a:bodyPr>
          <a:lstStyle/>
          <a:p>
            <a:pPr lvl="0"/>
            <a:r>
              <a:rPr lang="en-US" dirty="0">
                <a:solidFill>
                  <a:srgbClr val="FFFF00"/>
                </a:solidFill>
                <a:ea typeface="Calibri"/>
                <a:cs typeface="Times New Roman"/>
                <a:sym typeface="Times New Roman"/>
              </a:rPr>
              <a:t>Carlos Armenta, Ph.D. thesis (NMSU, 2025)</a:t>
            </a:r>
            <a:endParaRPr lang="fr-FR" dirty="0">
              <a:solidFill>
                <a:srgbClr val="FFFF00"/>
              </a:solidFill>
              <a:ea typeface="Calibri"/>
              <a:cs typeface="Times New Roman"/>
              <a:sym typeface="Times New Roman"/>
            </a:endParaRPr>
          </a:p>
        </p:txBody>
      </p:sp>
      <p:sp>
        <p:nvSpPr>
          <p:cNvPr id="12" name="TextBox 11">
            <a:extLst>
              <a:ext uri="{FF2B5EF4-FFF2-40B4-BE49-F238E27FC236}">
                <a16:creationId xmlns:a16="http://schemas.microsoft.com/office/drawing/2014/main" id="{BF255307-9F0B-8D33-591A-B73A2BFC372C}"/>
              </a:ext>
            </a:extLst>
          </p:cNvPr>
          <p:cNvSpPr txBox="1"/>
          <p:nvPr/>
        </p:nvSpPr>
        <p:spPr>
          <a:xfrm>
            <a:off x="9399413" y="4094080"/>
            <a:ext cx="1668170" cy="1015663"/>
          </a:xfrm>
          <a:prstGeom prst="rect">
            <a:avLst/>
          </a:prstGeom>
          <a:solidFill>
            <a:srgbClr val="FFC000"/>
          </a:solidFill>
        </p:spPr>
        <p:txBody>
          <a:bodyPr wrap="square" rtlCol="0">
            <a:spAutoFit/>
          </a:bodyPr>
          <a:lstStyle/>
          <a:p>
            <a:pPr algn="ctr"/>
            <a:r>
              <a:rPr lang="en-US" sz="2000" dirty="0"/>
              <a:t>1900 K</a:t>
            </a:r>
          </a:p>
          <a:p>
            <a:pPr algn="ctr"/>
            <a:r>
              <a:rPr lang="en-US" sz="2000" dirty="0"/>
              <a:t>10</a:t>
            </a:r>
            <a:r>
              <a:rPr lang="en-US" sz="2000" baseline="30000" dirty="0"/>
              <a:t>20</a:t>
            </a:r>
            <a:r>
              <a:rPr lang="en-US" sz="2000" dirty="0"/>
              <a:t> cm</a:t>
            </a:r>
            <a:r>
              <a:rPr lang="en-US" sz="2000" baseline="30000" dirty="0"/>
              <a:t>-3</a:t>
            </a:r>
          </a:p>
          <a:p>
            <a:pPr algn="ctr"/>
            <a:r>
              <a:rPr lang="en-US" sz="2000" dirty="0">
                <a:latin typeface="Symbol" panose="05050102010706020507" pitchFamily="18" charset="2"/>
              </a:rPr>
              <a:t>m</a:t>
            </a:r>
            <a:r>
              <a:rPr lang="en-US" sz="2000" dirty="0"/>
              <a:t>=0.60 eV</a:t>
            </a:r>
          </a:p>
        </p:txBody>
      </p:sp>
      <p:sp>
        <p:nvSpPr>
          <p:cNvPr id="14" name="TextBox 13">
            <a:extLst>
              <a:ext uri="{FF2B5EF4-FFF2-40B4-BE49-F238E27FC236}">
                <a16:creationId xmlns:a16="http://schemas.microsoft.com/office/drawing/2014/main" id="{AFD2BE5C-F6EB-55B3-D96A-5AF889C7A750}"/>
              </a:ext>
            </a:extLst>
          </p:cNvPr>
          <p:cNvSpPr txBox="1"/>
          <p:nvPr/>
        </p:nvSpPr>
        <p:spPr>
          <a:xfrm>
            <a:off x="2285558" y="1199562"/>
            <a:ext cx="3172663" cy="369332"/>
          </a:xfrm>
          <a:prstGeom prst="rect">
            <a:avLst/>
          </a:prstGeom>
          <a:solidFill>
            <a:srgbClr val="FFFF00"/>
          </a:solidFill>
        </p:spPr>
        <p:txBody>
          <a:bodyPr wrap="none" rtlCol="0">
            <a:spAutoFit/>
          </a:bodyPr>
          <a:lstStyle/>
          <a:p>
            <a:r>
              <a:rPr lang="en-US" dirty="0"/>
              <a:t>Steady state (negative delay)</a:t>
            </a:r>
          </a:p>
        </p:txBody>
      </p:sp>
      <p:sp>
        <p:nvSpPr>
          <p:cNvPr id="15" name="TextBox 14">
            <a:extLst>
              <a:ext uri="{FF2B5EF4-FFF2-40B4-BE49-F238E27FC236}">
                <a16:creationId xmlns:a16="http://schemas.microsoft.com/office/drawing/2014/main" id="{9E964D91-449D-35DF-9108-AEEA051BDE9E}"/>
              </a:ext>
            </a:extLst>
          </p:cNvPr>
          <p:cNvSpPr txBox="1"/>
          <p:nvPr/>
        </p:nvSpPr>
        <p:spPr>
          <a:xfrm>
            <a:off x="8469110" y="1167296"/>
            <a:ext cx="1524884" cy="369332"/>
          </a:xfrm>
          <a:prstGeom prst="rect">
            <a:avLst/>
          </a:prstGeom>
          <a:solidFill>
            <a:srgbClr val="FFFF00"/>
          </a:solidFill>
        </p:spPr>
        <p:txBody>
          <a:bodyPr wrap="square" rtlCol="0">
            <a:spAutoFit/>
          </a:bodyPr>
          <a:lstStyle/>
          <a:p>
            <a:pPr algn="ctr"/>
            <a:r>
              <a:rPr lang="en-US" dirty="0"/>
              <a:t>250 fs delay</a:t>
            </a:r>
          </a:p>
        </p:txBody>
      </p:sp>
    </p:spTree>
    <p:extLst>
      <p:ext uri="{BB962C8B-B14F-4D97-AF65-F5344CB8AC3E}">
        <p14:creationId xmlns:p14="http://schemas.microsoft.com/office/powerpoint/2010/main" val="40129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3CC18-0DCA-785B-6C3B-4C23DFD80D22}"/>
            </a:ext>
          </a:extLst>
        </p:cNvPr>
        <p:cNvGrpSpPr/>
        <p:nvPr/>
      </p:nvGrpSpPr>
      <p:grpSpPr>
        <a:xfrm>
          <a:off x="0" y="0"/>
          <a:ext cx="0" cy="0"/>
          <a:chOff x="0" y="0"/>
          <a:chExt cx="0" cy="0"/>
        </a:xfrm>
      </p:grpSpPr>
      <p:pic>
        <p:nvPicPr>
          <p:cNvPr id="8" name="Graphic 7">
            <a:extLst>
              <a:ext uri="{FF2B5EF4-FFF2-40B4-BE49-F238E27FC236}">
                <a16:creationId xmlns:a16="http://schemas.microsoft.com/office/drawing/2014/main" id="{B6589FCA-9417-6029-58F0-0DD4D9A7D5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113" y="853806"/>
            <a:ext cx="11915775" cy="4905375"/>
          </a:xfrm>
          <a:prstGeom prst="rect">
            <a:avLst/>
          </a:prstGeom>
        </p:spPr>
      </p:pic>
      <p:sp>
        <p:nvSpPr>
          <p:cNvPr id="7" name="Slide Number Placeholder 6">
            <a:extLst>
              <a:ext uri="{FF2B5EF4-FFF2-40B4-BE49-F238E27FC236}">
                <a16:creationId xmlns:a16="http://schemas.microsoft.com/office/drawing/2014/main" id="{CD9A5EB1-1CCF-04C2-C804-834F5907B07F}"/>
              </a:ext>
            </a:extLst>
          </p:cNvPr>
          <p:cNvSpPr>
            <a:spLocks noGrp="1"/>
          </p:cNvSpPr>
          <p:nvPr>
            <p:ph type="sldNum"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srgbClr val="FE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600" b="0" i="0" u="none" strike="noStrike" kern="0" cap="none" spc="0" normalizeH="0" baseline="0" noProof="0" dirty="0">
              <a:ln>
                <a:noFill/>
              </a:ln>
              <a:solidFill>
                <a:srgbClr val="FEFFFF"/>
              </a:solidFill>
              <a:effectLst/>
              <a:uLnTx/>
              <a:uFillTx/>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D1247B3-6BEA-A71B-4A1B-421C99411DF6}"/>
                  </a:ext>
                </a:extLst>
              </p:cNvPr>
              <p:cNvSpPr txBox="1"/>
              <p:nvPr/>
            </p:nvSpPr>
            <p:spPr>
              <a:xfrm>
                <a:off x="3416061" y="0"/>
                <a:ext cx="8775939" cy="1116011"/>
              </a:xfrm>
              <a:prstGeom prst="rect">
                <a:avLst/>
              </a:prstGeom>
              <a:solidFill>
                <a:srgbClr val="D9F2D0"/>
              </a:solidFill>
              <a:ln w="38100">
                <a:solidFill>
                  <a:srgbClr val="47D45A"/>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Cambria Math" panose="02040503050406030204" pitchFamily="18" charset="0"/>
                    <a:cs typeface="Arial"/>
                    <a:sym typeface="Arial"/>
                  </a:rPr>
                  <a:t>2D exciton model with band filling effects:</a:t>
                </a:r>
                <a:endParaRPr kumimoji="0" lang="en-US" sz="1600" b="0" i="1" u="none" strike="noStrike" kern="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ctrlPr>
                        </m:sSubPr>
                        <m:e>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𝜀</m:t>
                          </m:r>
                        </m:e>
                        <m:sub>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2</m:t>
                          </m:r>
                        </m:sub>
                      </m:sSub>
                      <m:d>
                        <m:dPr>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𝐸</m:t>
                          </m:r>
                        </m:e>
                      </m:d>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𝑒</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sSubSup>
                            <m:sSub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𝜇</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ub>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e>
                                <m:sub>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𝑔</m:t>
                                  </m:r>
                                </m:sub>
                              </m:s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up>
                          </m:sSubSup>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ctrlPr>
                            </m:sSupPr>
                            <m:e>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ctrlPr>
                                </m:acc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𝑃</m:t>
                                  </m:r>
                                </m:e>
                              </m:acc>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2</m:t>
                              </m:r>
                            </m:sup>
                          </m:sSup>
                        </m:num>
                        <m:den>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3</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𝜀</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0</m:t>
                              </m:r>
                            </m:sub>
                          </m:sSub>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𝑚</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𝜋</m:t>
                          </m:r>
                        </m:den>
                      </m:f>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Im</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𝑔</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𝑎</m:t>
                                  </m:r>
                                </m:sub>
                              </m:sSub>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𝜉</m:t>
                                  </m:r>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𝑖</m:t>
                                      </m:r>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Γ</m:t>
                                      </m:r>
                                    </m:e>
                                  </m:d>
                                </m:e>
                              </m:d>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𝑔</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𝑎</m:t>
                                  </m:r>
                                </m:sub>
                              </m:sSub>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𝜉</m:t>
                                  </m:r>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𝑖</m:t>
                                      </m:r>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Γ</m:t>
                                      </m:r>
                                    </m:e>
                                  </m:d>
                                </m:e>
                              </m:d>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𝑔</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𝑎</m:t>
                                  </m:r>
                                </m:sub>
                              </m:s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𝜉</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(0)]</m:t>
                              </m:r>
                            </m:num>
                            <m:den>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𝑖</m:t>
                                  </m:r>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Γ</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den>
                          </m:f>
                        </m:e>
                      </m:d>
                      <m:nary>
                        <m:naryPr>
                          <m:limLoc m:val="undOv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naryPr>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𝑘</m:t>
                              </m:r>
                            </m:e>
                            <m:sub>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max</m:t>
                              </m:r>
                            </m:sub>
                          </m:sSub>
                        </m:sub>
                        <m:sup>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𝑘</m:t>
                              </m:r>
                            </m:e>
                            <m:sub>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max</m:t>
                              </m:r>
                            </m:sub>
                          </m:sSub>
                        </m:sup>
                        <m:e>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1−</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𝑓</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𝑐</m:t>
                                      </m:r>
                                    </m:sub>
                                  </m:sSub>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SubSup>
                                        <m:sSub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𝑘</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𝑧</m:t>
                                          </m:r>
                                        </m:sub>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bSup>
                                    </m:e>
                                  </m:d>
                                </m:e>
                              </m:d>
                            </m:e>
                          </m:d>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𝑑</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𝑘</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𝑧</m:t>
                              </m:r>
                            </m:sub>
                          </m:sSub>
                        </m:e>
                      </m:nary>
                    </m:oMath>
                  </m:oMathPara>
                </a14:m>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5" name="TextBox 4">
                <a:extLst>
                  <a:ext uri="{FF2B5EF4-FFF2-40B4-BE49-F238E27FC236}">
                    <a16:creationId xmlns:a16="http://schemas.microsoft.com/office/drawing/2014/main" id="{E4549223-5A97-2FD0-1DB6-ECD25C82589F}"/>
                  </a:ext>
                </a:extLst>
              </p:cNvPr>
              <p:cNvSpPr txBox="1">
                <a:spLocks noRot="1" noChangeAspect="1" noMove="1" noResize="1" noEditPoints="1" noAdjustHandles="1" noChangeArrowheads="1" noChangeShapeType="1" noTextEdit="1"/>
              </p:cNvSpPr>
              <p:nvPr/>
            </p:nvSpPr>
            <p:spPr>
              <a:xfrm>
                <a:off x="3416061" y="0"/>
                <a:ext cx="8775939" cy="1116011"/>
              </a:xfrm>
              <a:prstGeom prst="rect">
                <a:avLst/>
              </a:prstGeom>
              <a:blipFill>
                <a:blip r:embed="rId5"/>
                <a:stretch>
                  <a:fillRect l="-138"/>
                </a:stretch>
              </a:blipFill>
              <a:ln w="38100">
                <a:solidFill>
                  <a:srgbClr val="47D45A"/>
                </a:solid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E9557698-EA33-C1A0-A855-B30CD9324C05}"/>
              </a:ext>
            </a:extLst>
          </p:cNvPr>
          <p:cNvSpPr txBox="1"/>
          <p:nvPr/>
        </p:nvSpPr>
        <p:spPr>
          <a:xfrm>
            <a:off x="2420826" y="4446917"/>
            <a:ext cx="2194305" cy="400110"/>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Fermi singularity?</a:t>
            </a:r>
          </a:p>
        </p:txBody>
      </p:sp>
      <p:cxnSp>
        <p:nvCxnSpPr>
          <p:cNvPr id="2" name="Straight Arrow Connector 1">
            <a:extLst>
              <a:ext uri="{FF2B5EF4-FFF2-40B4-BE49-F238E27FC236}">
                <a16:creationId xmlns:a16="http://schemas.microsoft.com/office/drawing/2014/main" id="{3346D2E6-BAA2-5477-DFCC-7407A2DCE862}"/>
              </a:ext>
            </a:extLst>
          </p:cNvPr>
          <p:cNvCxnSpPr>
            <a:cxnSpLocks/>
          </p:cNvCxnSpPr>
          <p:nvPr/>
        </p:nvCxnSpPr>
        <p:spPr>
          <a:xfrm flipV="1">
            <a:off x="2802835" y="2822713"/>
            <a:ext cx="613226" cy="176916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B9290CDA-E5F4-1645-1BA7-398F5C87DFA1}"/>
              </a:ext>
            </a:extLst>
          </p:cNvPr>
          <p:cNvSpPr txBox="1">
            <a:spLocks/>
          </p:cNvSpPr>
          <p:nvPr/>
        </p:nvSpPr>
        <p:spPr>
          <a:xfrm>
            <a:off x="0" y="0"/>
            <a:ext cx="3416061"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800"/>
              <a:buFont typeface="Tahoma"/>
              <a:buNone/>
              <a:defRPr sz="4000" b="1" i="0" u="none" strike="noStrike" cap="none">
                <a:solidFill>
                  <a:schemeClr val="dk2"/>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3600" kern="0">
                <a:solidFill>
                  <a:schemeClr val="tx1"/>
                </a:solidFill>
              </a:rPr>
              <a:t>Band Filling </a:t>
            </a:r>
            <a:br>
              <a:rPr lang="en-US" sz="3600" kern="0">
                <a:solidFill>
                  <a:schemeClr val="tx1"/>
                </a:solidFill>
              </a:rPr>
            </a:br>
            <a:r>
              <a:rPr lang="en-US" sz="3600" kern="0">
                <a:solidFill>
                  <a:schemeClr val="tx1"/>
                </a:solidFill>
              </a:rPr>
              <a:t>Model</a:t>
            </a:r>
            <a:endParaRPr lang="en-US" sz="3600" kern="0" dirty="0">
              <a:solidFill>
                <a:schemeClr val="tx1"/>
              </a:solidFill>
            </a:endParaRPr>
          </a:p>
        </p:txBody>
      </p:sp>
      <p:sp>
        <p:nvSpPr>
          <p:cNvPr id="13" name="Google Shape;99;p16">
            <a:extLst>
              <a:ext uri="{FF2B5EF4-FFF2-40B4-BE49-F238E27FC236}">
                <a16:creationId xmlns:a16="http://schemas.microsoft.com/office/drawing/2014/main" id="{C09F5A20-1413-488B-87DA-6F30C7537C8F}"/>
              </a:ext>
            </a:extLst>
          </p:cNvPr>
          <p:cNvSpPr txBox="1"/>
          <p:nvPr/>
        </p:nvSpPr>
        <p:spPr>
          <a:xfrm>
            <a:off x="5408580" y="6261333"/>
            <a:ext cx="4824918" cy="461635"/>
          </a:xfrm>
          <a:prstGeom prst="rect">
            <a:avLst/>
          </a:prstGeom>
          <a:noFill/>
          <a:ln>
            <a:noFill/>
          </a:ln>
        </p:spPr>
        <p:txBody>
          <a:bodyPr spcFirstLastPara="1" wrap="square" lIns="91425" tIns="91425" rIns="91425" bIns="91425" anchor="t" anchorCtr="0">
            <a:spAutoFit/>
          </a:bodyPr>
          <a:lstStyle/>
          <a:p>
            <a:pPr lvl="0"/>
            <a:r>
              <a:rPr lang="en-US" dirty="0">
                <a:solidFill>
                  <a:srgbClr val="FFFF00"/>
                </a:solidFill>
                <a:ea typeface="Calibri"/>
                <a:cs typeface="Times New Roman"/>
                <a:sym typeface="Times New Roman"/>
              </a:rPr>
              <a:t>Carlos Armenta, Ph.D. thesis (NMSU, 2025)</a:t>
            </a:r>
            <a:endParaRPr lang="fr-FR" dirty="0">
              <a:solidFill>
                <a:srgbClr val="FFFF00"/>
              </a:solidFill>
              <a:ea typeface="Calibri"/>
              <a:cs typeface="Times New Roman"/>
              <a:sym typeface="Times New Roman"/>
            </a:endParaRPr>
          </a:p>
        </p:txBody>
      </p:sp>
      <p:sp>
        <p:nvSpPr>
          <p:cNvPr id="4" name="TextBox 3">
            <a:extLst>
              <a:ext uri="{FF2B5EF4-FFF2-40B4-BE49-F238E27FC236}">
                <a16:creationId xmlns:a16="http://schemas.microsoft.com/office/drawing/2014/main" id="{7127AA94-1724-9CCB-D3F6-C703C84F0E83}"/>
              </a:ext>
            </a:extLst>
          </p:cNvPr>
          <p:cNvSpPr txBox="1"/>
          <p:nvPr/>
        </p:nvSpPr>
        <p:spPr>
          <a:xfrm>
            <a:off x="8018085" y="4084046"/>
            <a:ext cx="1668170" cy="1015663"/>
          </a:xfrm>
          <a:prstGeom prst="rect">
            <a:avLst/>
          </a:prstGeom>
          <a:solidFill>
            <a:srgbClr val="FFC000"/>
          </a:solidFill>
        </p:spPr>
        <p:txBody>
          <a:bodyPr wrap="square" rtlCol="0">
            <a:spAutoFit/>
          </a:bodyPr>
          <a:lstStyle/>
          <a:p>
            <a:pPr algn="ctr"/>
            <a:r>
              <a:rPr lang="en-US" sz="2000" dirty="0"/>
              <a:t>T is a fit parameter</a:t>
            </a:r>
          </a:p>
          <a:p>
            <a:pPr algn="ctr"/>
            <a:r>
              <a:rPr lang="en-US" sz="2000" dirty="0"/>
              <a:t>10</a:t>
            </a:r>
            <a:r>
              <a:rPr lang="en-US" sz="2000" baseline="30000" dirty="0"/>
              <a:t>20</a:t>
            </a:r>
            <a:r>
              <a:rPr lang="en-US" sz="2000" dirty="0"/>
              <a:t> cm</a:t>
            </a:r>
            <a:r>
              <a:rPr lang="en-US" sz="2000" baseline="30000" dirty="0"/>
              <a:t>-3</a:t>
            </a:r>
          </a:p>
        </p:txBody>
      </p:sp>
    </p:spTree>
    <p:extLst>
      <p:ext uri="{BB962C8B-B14F-4D97-AF65-F5344CB8AC3E}">
        <p14:creationId xmlns:p14="http://schemas.microsoft.com/office/powerpoint/2010/main" val="107339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8998B-58E9-D7E6-D0BE-38B4587AE254}"/>
            </a:ext>
          </a:extLst>
        </p:cNvPr>
        <p:cNvGrpSpPr/>
        <p:nvPr/>
      </p:nvGrpSpPr>
      <p:grpSpPr>
        <a:xfrm>
          <a:off x="0" y="0"/>
          <a:ext cx="0" cy="0"/>
          <a:chOff x="0" y="0"/>
          <a:chExt cx="0" cy="0"/>
        </a:xfrm>
      </p:grpSpPr>
      <p:pic>
        <p:nvPicPr>
          <p:cNvPr id="8" name="Graphic 7">
            <a:extLst>
              <a:ext uri="{FF2B5EF4-FFF2-40B4-BE49-F238E27FC236}">
                <a16:creationId xmlns:a16="http://schemas.microsoft.com/office/drawing/2014/main" id="{211E1843-6EF3-63F4-0B66-AD399E4E65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113" y="853806"/>
            <a:ext cx="11915775" cy="4905375"/>
          </a:xfrm>
          <a:prstGeom prst="rect">
            <a:avLst/>
          </a:prstGeom>
        </p:spPr>
      </p:pic>
      <p:sp>
        <p:nvSpPr>
          <p:cNvPr id="7" name="Slide Number Placeholder 6">
            <a:extLst>
              <a:ext uri="{FF2B5EF4-FFF2-40B4-BE49-F238E27FC236}">
                <a16:creationId xmlns:a16="http://schemas.microsoft.com/office/drawing/2014/main" id="{6FF929E1-F06C-F3A1-D33C-A1B3ACF352B8}"/>
              </a:ext>
            </a:extLst>
          </p:cNvPr>
          <p:cNvSpPr>
            <a:spLocks noGrp="1"/>
          </p:cNvSpPr>
          <p:nvPr>
            <p:ph type="sldNum"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srgbClr val="FE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600" b="0" i="0" u="none" strike="noStrike" kern="0" cap="none" spc="0" normalizeH="0" baseline="0" noProof="0" dirty="0">
              <a:ln>
                <a:noFill/>
              </a:ln>
              <a:solidFill>
                <a:srgbClr val="FEFFFF"/>
              </a:solidFill>
              <a:effectLst/>
              <a:uLnTx/>
              <a:uFillTx/>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855BC64-F844-5ADA-C556-A33A5E34898B}"/>
                  </a:ext>
                </a:extLst>
              </p:cNvPr>
              <p:cNvSpPr txBox="1"/>
              <p:nvPr/>
            </p:nvSpPr>
            <p:spPr>
              <a:xfrm>
                <a:off x="3416061" y="0"/>
                <a:ext cx="8775939" cy="1116011"/>
              </a:xfrm>
              <a:prstGeom prst="rect">
                <a:avLst/>
              </a:prstGeom>
              <a:solidFill>
                <a:srgbClr val="D9F2D0"/>
              </a:solidFill>
              <a:ln w="38100">
                <a:solidFill>
                  <a:srgbClr val="47D45A"/>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Cambria Math" panose="02040503050406030204" pitchFamily="18" charset="0"/>
                    <a:cs typeface="Arial"/>
                    <a:sym typeface="Arial"/>
                  </a:rPr>
                  <a:t>2D exciton model with band filling effects:</a:t>
                </a:r>
                <a:endParaRPr kumimoji="0" lang="en-US" sz="1600" b="0" i="1" u="none" strike="noStrike" kern="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ctrlPr>
                        </m:sSubPr>
                        <m:e>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𝜀</m:t>
                          </m:r>
                        </m:e>
                        <m:sub>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2</m:t>
                          </m:r>
                        </m:sub>
                      </m:sSub>
                      <m:d>
                        <m:dPr>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𝐸</m:t>
                          </m:r>
                        </m:e>
                      </m:d>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𝑒</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sSubSup>
                            <m:sSub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𝜇</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ub>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e>
                                <m:sub>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𝑔</m:t>
                                  </m:r>
                                </m:sub>
                              </m:s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up>
                          </m:sSubSup>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ctrlPr>
                            </m:sSupPr>
                            <m:e>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ctrlPr>
                                </m:acc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𝑃</m:t>
                                  </m:r>
                                </m:e>
                              </m:acc>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2</m:t>
                              </m:r>
                            </m:sup>
                          </m:sSup>
                        </m:num>
                        <m:den>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3</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𝜀</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0</m:t>
                              </m:r>
                            </m:sub>
                          </m:sSub>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𝑚</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𝜋</m:t>
                          </m:r>
                        </m:den>
                      </m:f>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Im</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𝑔</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𝑎</m:t>
                                  </m:r>
                                </m:sub>
                              </m:sSub>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𝜉</m:t>
                                  </m:r>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𝑖</m:t>
                                      </m:r>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Γ</m:t>
                                      </m:r>
                                    </m:e>
                                  </m:d>
                                </m:e>
                              </m:d>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𝑔</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𝑎</m:t>
                                  </m:r>
                                </m:sub>
                              </m:sSub>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𝜉</m:t>
                                  </m:r>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𝑖</m:t>
                                      </m:r>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Γ</m:t>
                                      </m:r>
                                    </m:e>
                                  </m:d>
                                </m:e>
                              </m:d>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𝑔</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𝑎</m:t>
                                  </m:r>
                                </m:sub>
                              </m:s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𝜉</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(0)]</m:t>
                              </m:r>
                            </m:num>
                            <m:den>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𝑖</m:t>
                                  </m:r>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Γ</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den>
                          </m:f>
                        </m:e>
                      </m:d>
                      <m:nary>
                        <m:naryPr>
                          <m:limLoc m:val="undOv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naryPr>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𝑘</m:t>
                              </m:r>
                            </m:e>
                            <m:sub>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max</m:t>
                              </m:r>
                            </m:sub>
                          </m:sSub>
                        </m:sub>
                        <m:sup>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𝑘</m:t>
                              </m:r>
                            </m:e>
                            <m:sub>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max</m:t>
                              </m:r>
                            </m:sub>
                          </m:sSub>
                        </m:sup>
                        <m:e>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1−</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𝑓</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𝑐</m:t>
                                      </m:r>
                                    </m:sub>
                                  </m:sSub>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SubSup>
                                        <m:sSub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𝑘</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𝑧</m:t>
                                          </m:r>
                                        </m:sub>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bSup>
                                    </m:e>
                                  </m:d>
                                </m:e>
                              </m:d>
                            </m:e>
                          </m:d>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𝑑</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𝑘</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𝑧</m:t>
                              </m:r>
                            </m:sub>
                          </m:sSub>
                        </m:e>
                      </m:nary>
                    </m:oMath>
                  </m:oMathPara>
                </a14:m>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5" name="TextBox 4">
                <a:extLst>
                  <a:ext uri="{FF2B5EF4-FFF2-40B4-BE49-F238E27FC236}">
                    <a16:creationId xmlns:a16="http://schemas.microsoft.com/office/drawing/2014/main" id="{A855BC64-F844-5ADA-C556-A33A5E34898B}"/>
                  </a:ext>
                </a:extLst>
              </p:cNvPr>
              <p:cNvSpPr txBox="1">
                <a:spLocks noRot="1" noChangeAspect="1" noMove="1" noResize="1" noEditPoints="1" noAdjustHandles="1" noChangeArrowheads="1" noChangeShapeType="1" noTextEdit="1"/>
              </p:cNvSpPr>
              <p:nvPr/>
            </p:nvSpPr>
            <p:spPr>
              <a:xfrm>
                <a:off x="3416061" y="0"/>
                <a:ext cx="8775939" cy="1116011"/>
              </a:xfrm>
              <a:prstGeom prst="rect">
                <a:avLst/>
              </a:prstGeom>
              <a:blipFill>
                <a:blip r:embed="rId5"/>
                <a:stretch>
                  <a:fillRect l="-138"/>
                </a:stretch>
              </a:blipFill>
              <a:ln w="38100">
                <a:solidFill>
                  <a:srgbClr val="47D45A"/>
                </a:solid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B946F522-10FC-DFA8-93E3-81E4F3921779}"/>
              </a:ext>
            </a:extLst>
          </p:cNvPr>
          <p:cNvSpPr txBox="1"/>
          <p:nvPr/>
        </p:nvSpPr>
        <p:spPr>
          <a:xfrm>
            <a:off x="2420826" y="4446917"/>
            <a:ext cx="2194305" cy="400110"/>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Fermi singularity?</a:t>
            </a:r>
          </a:p>
        </p:txBody>
      </p:sp>
      <p:cxnSp>
        <p:nvCxnSpPr>
          <p:cNvPr id="2" name="Straight Arrow Connector 1">
            <a:extLst>
              <a:ext uri="{FF2B5EF4-FFF2-40B4-BE49-F238E27FC236}">
                <a16:creationId xmlns:a16="http://schemas.microsoft.com/office/drawing/2014/main" id="{75C52A4B-FF18-D701-0DE4-2C4FC9E3B707}"/>
              </a:ext>
            </a:extLst>
          </p:cNvPr>
          <p:cNvCxnSpPr>
            <a:cxnSpLocks/>
          </p:cNvCxnSpPr>
          <p:nvPr/>
        </p:nvCxnSpPr>
        <p:spPr>
          <a:xfrm flipV="1">
            <a:off x="2802835" y="2822713"/>
            <a:ext cx="613226" cy="176916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0E06267-2A5E-01C0-DDDD-1CDFC96CDD7B}"/>
              </a:ext>
            </a:extLst>
          </p:cNvPr>
          <p:cNvGrpSpPr/>
          <p:nvPr/>
        </p:nvGrpSpPr>
        <p:grpSpPr>
          <a:xfrm>
            <a:off x="2420826" y="1020493"/>
            <a:ext cx="7112000" cy="4572000"/>
            <a:chOff x="2420826" y="1020493"/>
            <a:chExt cx="7112000" cy="4572000"/>
          </a:xfrm>
        </p:grpSpPr>
        <p:pic>
          <p:nvPicPr>
            <p:cNvPr id="9" name="Graphic 8">
              <a:extLst>
                <a:ext uri="{FF2B5EF4-FFF2-40B4-BE49-F238E27FC236}">
                  <a16:creationId xmlns:a16="http://schemas.microsoft.com/office/drawing/2014/main" id="{83D6E8E3-00BA-A8B3-6FF6-9C5E0F09AB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20826" y="1020493"/>
              <a:ext cx="7112000" cy="4572000"/>
            </a:xfrm>
            <a:prstGeom prst="rect">
              <a:avLst/>
            </a:prstGeom>
          </p:spPr>
        </p:pic>
        <p:sp>
          <p:nvSpPr>
            <p:cNvPr id="14" name="Rectangle 13">
              <a:extLst>
                <a:ext uri="{FF2B5EF4-FFF2-40B4-BE49-F238E27FC236}">
                  <a16:creationId xmlns:a16="http://schemas.microsoft.com/office/drawing/2014/main" id="{B3EE2F33-8239-CEEF-04B2-7917CF97DDC3}"/>
                </a:ext>
              </a:extLst>
            </p:cNvPr>
            <p:cNvSpPr/>
            <p:nvPr/>
          </p:nvSpPr>
          <p:spPr>
            <a:xfrm>
              <a:off x="2420826" y="1020493"/>
              <a:ext cx="7112000" cy="4571999"/>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FFFF"/>
                </a:solidFill>
                <a:effectLst/>
                <a:uLnTx/>
                <a:uFillTx/>
                <a:latin typeface="Arial"/>
                <a:ea typeface="+mn-ea"/>
                <a:cs typeface="+mn-cs"/>
                <a:sym typeface="Arial"/>
              </a:endParaRPr>
            </a:p>
          </p:txBody>
        </p:sp>
      </p:grpSp>
      <p:sp>
        <p:nvSpPr>
          <p:cNvPr id="19" name="TextBox 18">
            <a:extLst>
              <a:ext uri="{FF2B5EF4-FFF2-40B4-BE49-F238E27FC236}">
                <a16:creationId xmlns:a16="http://schemas.microsoft.com/office/drawing/2014/main" id="{D7E32584-8A19-D0E2-A9AA-B152700EEF4B}"/>
              </a:ext>
            </a:extLst>
          </p:cNvPr>
          <p:cNvSpPr txBox="1"/>
          <p:nvPr/>
        </p:nvSpPr>
        <p:spPr>
          <a:xfrm>
            <a:off x="3662820" y="3652772"/>
            <a:ext cx="2811623" cy="1015663"/>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n=10</a:t>
            </a:r>
            <a:r>
              <a:rPr kumimoji="0" lang="en-US" sz="2000" b="0" i="0" u="none" strike="noStrike" kern="0" cap="none" spc="0" normalizeH="0" baseline="30000" noProof="0" dirty="0">
                <a:ln>
                  <a:noFill/>
                </a:ln>
                <a:solidFill>
                  <a:srgbClr val="000000"/>
                </a:solidFill>
                <a:effectLst/>
                <a:uLnTx/>
                <a:uFillTx/>
                <a:latin typeface="Arial"/>
                <a:cs typeface="Arial"/>
                <a:sym typeface="Arial"/>
              </a:rPr>
              <a:t>20</a:t>
            </a:r>
            <a:r>
              <a:rPr kumimoji="0" lang="en-US" sz="2000" b="0" i="0" u="none" strike="noStrike" kern="0" cap="none" spc="0" normalizeH="0" baseline="0" noProof="0" dirty="0">
                <a:ln>
                  <a:noFill/>
                </a:ln>
                <a:solidFill>
                  <a:srgbClr val="000000"/>
                </a:solidFill>
                <a:effectLst/>
                <a:uLnTx/>
                <a:uFillTx/>
                <a:latin typeface="Arial"/>
                <a:cs typeface="Arial"/>
                <a:sym typeface="Arial"/>
              </a:rPr>
              <a:t> cm</a:t>
            </a:r>
            <a:r>
              <a:rPr kumimoji="0" lang="en-US" sz="2000" b="0" i="0" u="none" strike="noStrike" kern="0" cap="none" spc="0" normalizeH="0" baseline="30000" noProof="0" dirty="0">
                <a:ln>
                  <a:noFill/>
                </a:ln>
                <a:solidFill>
                  <a:srgbClr val="000000"/>
                </a:solidFill>
                <a:effectLst/>
                <a:uLnTx/>
                <a:uFillTx/>
                <a:latin typeface="Arial"/>
                <a:cs typeface="Arial"/>
                <a:sym typeface="Arial"/>
              </a:rPr>
              <a:t>-3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Carriers cool with increasing delay time.</a:t>
            </a:r>
          </a:p>
        </p:txBody>
      </p:sp>
      <p:sp>
        <p:nvSpPr>
          <p:cNvPr id="12" name="Title 1">
            <a:extLst>
              <a:ext uri="{FF2B5EF4-FFF2-40B4-BE49-F238E27FC236}">
                <a16:creationId xmlns:a16="http://schemas.microsoft.com/office/drawing/2014/main" id="{8695BAB7-9194-B96E-0E11-DDCD41E60A6F}"/>
              </a:ext>
            </a:extLst>
          </p:cNvPr>
          <p:cNvSpPr>
            <a:spLocks noGrp="1"/>
          </p:cNvSpPr>
          <p:nvPr>
            <p:ph type="title"/>
          </p:nvPr>
        </p:nvSpPr>
        <p:spPr>
          <a:xfrm>
            <a:off x="0" y="0"/>
            <a:ext cx="3416061" cy="1325563"/>
          </a:xfrm>
        </p:spPr>
        <p:txBody>
          <a:bodyPr>
            <a:normAutofit/>
          </a:bodyPr>
          <a:lstStyle/>
          <a:p>
            <a:pPr algn="ctr"/>
            <a:r>
              <a:rPr lang="en-US" sz="3600" dirty="0">
                <a:solidFill>
                  <a:schemeClr val="tx1"/>
                </a:solidFill>
              </a:rPr>
              <a:t>Band Filling </a:t>
            </a:r>
            <a:br>
              <a:rPr lang="en-US" sz="3600" dirty="0">
                <a:solidFill>
                  <a:schemeClr val="tx1"/>
                </a:solidFill>
              </a:rPr>
            </a:br>
            <a:r>
              <a:rPr lang="en-US" sz="3600" dirty="0">
                <a:solidFill>
                  <a:schemeClr val="tx1"/>
                </a:solidFill>
              </a:rPr>
              <a:t>Model</a:t>
            </a:r>
          </a:p>
        </p:txBody>
      </p:sp>
      <p:sp>
        <p:nvSpPr>
          <p:cNvPr id="13" name="Google Shape;99;p16">
            <a:extLst>
              <a:ext uri="{FF2B5EF4-FFF2-40B4-BE49-F238E27FC236}">
                <a16:creationId xmlns:a16="http://schemas.microsoft.com/office/drawing/2014/main" id="{4A522680-8944-B90C-975F-D916A0E1F851}"/>
              </a:ext>
            </a:extLst>
          </p:cNvPr>
          <p:cNvSpPr txBox="1"/>
          <p:nvPr/>
        </p:nvSpPr>
        <p:spPr>
          <a:xfrm>
            <a:off x="5408580" y="6261333"/>
            <a:ext cx="4824918" cy="461635"/>
          </a:xfrm>
          <a:prstGeom prst="rect">
            <a:avLst/>
          </a:prstGeom>
          <a:noFill/>
          <a:ln>
            <a:noFill/>
          </a:ln>
        </p:spPr>
        <p:txBody>
          <a:bodyPr spcFirstLastPara="1" wrap="square" lIns="91425" tIns="91425" rIns="91425" bIns="91425" anchor="t" anchorCtr="0">
            <a:spAutoFit/>
          </a:bodyPr>
          <a:lstStyle/>
          <a:p>
            <a:pPr lvl="0"/>
            <a:r>
              <a:rPr lang="en-US" dirty="0">
                <a:solidFill>
                  <a:srgbClr val="FFFF00"/>
                </a:solidFill>
                <a:ea typeface="Calibri"/>
                <a:cs typeface="Times New Roman"/>
                <a:sym typeface="Times New Roman"/>
              </a:rPr>
              <a:t>Carlos Armenta, Ph.D. thesis (NMSU, 2025)</a:t>
            </a:r>
            <a:endParaRPr lang="fr-FR" dirty="0">
              <a:solidFill>
                <a:srgbClr val="FFFF00"/>
              </a:solidFill>
              <a:ea typeface="Calibri"/>
              <a:cs typeface="Times New Roman"/>
              <a:sym typeface="Times New Roman"/>
            </a:endParaRPr>
          </a:p>
        </p:txBody>
      </p:sp>
    </p:spTree>
    <p:extLst>
      <p:ext uri="{BB962C8B-B14F-4D97-AF65-F5344CB8AC3E}">
        <p14:creationId xmlns:p14="http://schemas.microsoft.com/office/powerpoint/2010/main" val="334745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59728-FF6A-EA0C-7018-07717B8D4E5D}"/>
            </a:ext>
          </a:extLst>
        </p:cNvPr>
        <p:cNvGrpSpPr/>
        <p:nvPr/>
      </p:nvGrpSpPr>
      <p:grpSpPr>
        <a:xfrm>
          <a:off x="0" y="0"/>
          <a:ext cx="0" cy="0"/>
          <a:chOff x="0" y="0"/>
          <a:chExt cx="0" cy="0"/>
        </a:xfrm>
      </p:grpSpPr>
      <p:pic>
        <p:nvPicPr>
          <p:cNvPr id="8" name="Graphic 7">
            <a:extLst>
              <a:ext uri="{FF2B5EF4-FFF2-40B4-BE49-F238E27FC236}">
                <a16:creationId xmlns:a16="http://schemas.microsoft.com/office/drawing/2014/main" id="{A6204DA0-30F7-BB01-CD23-13C3B60860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113" y="853806"/>
            <a:ext cx="11915775" cy="4905375"/>
          </a:xfrm>
          <a:prstGeom prst="rect">
            <a:avLst/>
          </a:prstGeom>
        </p:spPr>
      </p:pic>
      <p:sp>
        <p:nvSpPr>
          <p:cNvPr id="7" name="Slide Number Placeholder 6">
            <a:extLst>
              <a:ext uri="{FF2B5EF4-FFF2-40B4-BE49-F238E27FC236}">
                <a16:creationId xmlns:a16="http://schemas.microsoft.com/office/drawing/2014/main" id="{8FFF2F8A-C460-B613-F0BD-3F2FA8DB9DC4}"/>
              </a:ext>
            </a:extLst>
          </p:cNvPr>
          <p:cNvSpPr>
            <a:spLocks noGrp="1"/>
          </p:cNvSpPr>
          <p:nvPr>
            <p:ph type="sldNum"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srgbClr val="FE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600" b="0" i="0" u="none" strike="noStrike" kern="0" cap="none" spc="0" normalizeH="0" baseline="0" noProof="0" dirty="0">
              <a:ln>
                <a:noFill/>
              </a:ln>
              <a:solidFill>
                <a:srgbClr val="FEFFFF"/>
              </a:solidFill>
              <a:effectLst/>
              <a:uLnTx/>
              <a:uFillTx/>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5C4A51B-58B8-086D-B0D7-9B54964501C9}"/>
                  </a:ext>
                </a:extLst>
              </p:cNvPr>
              <p:cNvSpPr txBox="1"/>
              <p:nvPr/>
            </p:nvSpPr>
            <p:spPr>
              <a:xfrm>
                <a:off x="3416061" y="0"/>
                <a:ext cx="8775939" cy="1116011"/>
              </a:xfrm>
              <a:prstGeom prst="rect">
                <a:avLst/>
              </a:prstGeom>
              <a:solidFill>
                <a:srgbClr val="D9F2D0"/>
              </a:solidFill>
              <a:ln w="38100">
                <a:solidFill>
                  <a:srgbClr val="47D45A"/>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Cambria Math" panose="02040503050406030204" pitchFamily="18" charset="0"/>
                    <a:cs typeface="Arial"/>
                    <a:sym typeface="Arial"/>
                  </a:rPr>
                  <a:t>2D exciton model with band filling effects:</a:t>
                </a:r>
                <a:endParaRPr kumimoji="0" lang="en-US" sz="1600" b="0" i="1" u="none" strike="noStrike" kern="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ctrlPr>
                        </m:sSubPr>
                        <m:e>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𝜀</m:t>
                          </m:r>
                        </m:e>
                        <m:sub>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2</m:t>
                          </m:r>
                        </m:sub>
                      </m:sSub>
                      <m:d>
                        <m:dPr>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𝐸</m:t>
                          </m:r>
                        </m:e>
                      </m:d>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𝑒</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sSubSup>
                            <m:sSub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𝜇</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ub>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e>
                                <m:sub>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𝑔</m:t>
                                  </m:r>
                                </m:sub>
                              </m:s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up>
                          </m:sSubSup>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ctrlPr>
                            </m:sSupPr>
                            <m:e>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ctrlPr>
                                </m:acc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𝑃</m:t>
                                  </m:r>
                                </m:e>
                              </m:acc>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2</m:t>
                              </m:r>
                            </m:sup>
                          </m:sSup>
                        </m:num>
                        <m:den>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3</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𝜀</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0</m:t>
                              </m:r>
                            </m:sub>
                          </m:sSub>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𝑚</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𝜋</m:t>
                          </m:r>
                        </m:den>
                      </m:f>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Im</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𝑔</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𝑎</m:t>
                                  </m:r>
                                </m:sub>
                              </m:sSub>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𝜉</m:t>
                                  </m:r>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𝑖</m:t>
                                      </m:r>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Γ</m:t>
                                      </m:r>
                                    </m:e>
                                  </m:d>
                                </m:e>
                              </m:d>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𝑔</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𝑎</m:t>
                                  </m:r>
                                </m:sub>
                              </m:sSub>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𝜉</m:t>
                                  </m:r>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𝑖</m:t>
                                      </m:r>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Γ</m:t>
                                      </m:r>
                                    </m:e>
                                  </m:d>
                                </m:e>
                              </m:d>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𝑔</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𝑎</m:t>
                                  </m:r>
                                </m:sub>
                              </m:s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𝜉</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(0)]</m:t>
                              </m:r>
                            </m:num>
                            <m:den>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𝑖</m:t>
                                  </m:r>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Γ</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den>
                          </m:f>
                        </m:e>
                      </m:d>
                      <m:nary>
                        <m:naryPr>
                          <m:limLoc m:val="undOv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naryPr>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𝑘</m:t>
                              </m:r>
                            </m:e>
                            <m:sub>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max</m:t>
                              </m:r>
                            </m:sub>
                          </m:sSub>
                        </m:sub>
                        <m:sup>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𝑘</m:t>
                              </m:r>
                            </m:e>
                            <m:sub>
                              <m:r>
                                <m:rPr>
                                  <m:sty m:val="p"/>
                                </m:rPr>
                                <a:rPr kumimoji="0" lang="en-US" sz="1600" b="0" i="0" u="none" strike="noStrike" kern="0" cap="none" spc="0" normalizeH="0" baseline="0" noProof="0">
                                  <a:ln>
                                    <a:noFill/>
                                  </a:ln>
                                  <a:solidFill>
                                    <a:srgbClr val="000000"/>
                                  </a:solidFill>
                                  <a:effectLst/>
                                  <a:uLnTx/>
                                  <a:uFillTx/>
                                  <a:latin typeface="Cambria Math" panose="02040503050406030204" pitchFamily="18" charset="0"/>
                                  <a:sym typeface="Arial"/>
                                </a:rPr>
                                <m:t>max</m:t>
                              </m:r>
                            </m:sub>
                          </m:sSub>
                        </m:sup>
                        <m:e>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1−</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𝑓</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𝑐</m:t>
                                      </m:r>
                                    </m:sub>
                                  </m:sSub>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𝐸</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sSubSup>
                                        <m:sSub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𝑘</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𝑧</m:t>
                                          </m:r>
                                        </m:sub>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bSup>
                                    </m:e>
                                  </m:d>
                                </m:e>
                              </m:d>
                            </m:e>
                          </m:d>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𝑑</m:t>
                          </m:r>
                          <m:sSub>
                            <m:sSub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𝑘</m:t>
                              </m:r>
                            </m:e>
                            <m:sub>
                              <m:r>
                                <a:rPr kumimoji="0" lang="en-US" sz="1600" b="0" i="1" u="none" strike="noStrike" kern="0" cap="none" spc="0" normalizeH="0" baseline="0" noProof="0">
                                  <a:ln>
                                    <a:noFill/>
                                  </a:ln>
                                  <a:solidFill>
                                    <a:srgbClr val="000000"/>
                                  </a:solidFill>
                                  <a:effectLst/>
                                  <a:uLnTx/>
                                  <a:uFillTx/>
                                  <a:latin typeface="Cambria Math" panose="02040503050406030204" pitchFamily="18" charset="0"/>
                                  <a:sym typeface="Arial"/>
                                </a:rPr>
                                <m:t>𝑧</m:t>
                              </m:r>
                            </m:sub>
                          </m:sSub>
                        </m:e>
                      </m:nary>
                    </m:oMath>
                  </m:oMathPara>
                </a14:m>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5" name="TextBox 4">
                <a:extLst>
                  <a:ext uri="{FF2B5EF4-FFF2-40B4-BE49-F238E27FC236}">
                    <a16:creationId xmlns:a16="http://schemas.microsoft.com/office/drawing/2014/main" id="{55C4A51B-58B8-086D-B0D7-9B54964501C9}"/>
                  </a:ext>
                </a:extLst>
              </p:cNvPr>
              <p:cNvSpPr txBox="1">
                <a:spLocks noRot="1" noChangeAspect="1" noMove="1" noResize="1" noEditPoints="1" noAdjustHandles="1" noChangeArrowheads="1" noChangeShapeType="1" noTextEdit="1"/>
              </p:cNvSpPr>
              <p:nvPr/>
            </p:nvSpPr>
            <p:spPr>
              <a:xfrm>
                <a:off x="3416061" y="0"/>
                <a:ext cx="8775939" cy="1116011"/>
              </a:xfrm>
              <a:prstGeom prst="rect">
                <a:avLst/>
              </a:prstGeom>
              <a:blipFill>
                <a:blip r:embed="rId5"/>
                <a:stretch>
                  <a:fillRect l="-138"/>
                </a:stretch>
              </a:blipFill>
              <a:ln w="38100">
                <a:solidFill>
                  <a:srgbClr val="47D45A"/>
                </a:solid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4AD1DC8A-A1CB-55D8-405E-7D4E31C08D71}"/>
              </a:ext>
            </a:extLst>
          </p:cNvPr>
          <p:cNvSpPr txBox="1"/>
          <p:nvPr/>
        </p:nvSpPr>
        <p:spPr>
          <a:xfrm>
            <a:off x="2420826" y="4446917"/>
            <a:ext cx="2194305" cy="400110"/>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Fermi singularity?</a:t>
            </a:r>
          </a:p>
        </p:txBody>
      </p:sp>
      <p:cxnSp>
        <p:nvCxnSpPr>
          <p:cNvPr id="2" name="Straight Arrow Connector 1">
            <a:extLst>
              <a:ext uri="{FF2B5EF4-FFF2-40B4-BE49-F238E27FC236}">
                <a16:creationId xmlns:a16="http://schemas.microsoft.com/office/drawing/2014/main" id="{BAD5FB88-3E5E-B5CA-199A-46D56A8D1CBD}"/>
              </a:ext>
            </a:extLst>
          </p:cNvPr>
          <p:cNvCxnSpPr>
            <a:cxnSpLocks/>
          </p:cNvCxnSpPr>
          <p:nvPr/>
        </p:nvCxnSpPr>
        <p:spPr>
          <a:xfrm flipV="1">
            <a:off x="2802835" y="2822713"/>
            <a:ext cx="613226" cy="176916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22ECDA4-A99A-F3E0-E7BD-D7B05605A8FA}"/>
              </a:ext>
            </a:extLst>
          </p:cNvPr>
          <p:cNvGrpSpPr/>
          <p:nvPr/>
        </p:nvGrpSpPr>
        <p:grpSpPr>
          <a:xfrm>
            <a:off x="2420826" y="1020493"/>
            <a:ext cx="7112000" cy="4572000"/>
            <a:chOff x="2420826" y="1020493"/>
            <a:chExt cx="7112000" cy="4572000"/>
          </a:xfrm>
        </p:grpSpPr>
        <p:pic>
          <p:nvPicPr>
            <p:cNvPr id="9" name="Graphic 8">
              <a:extLst>
                <a:ext uri="{FF2B5EF4-FFF2-40B4-BE49-F238E27FC236}">
                  <a16:creationId xmlns:a16="http://schemas.microsoft.com/office/drawing/2014/main" id="{256C2275-B8B5-1D30-5A23-88C7C46387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20826" y="1020493"/>
              <a:ext cx="7112000" cy="4572000"/>
            </a:xfrm>
            <a:prstGeom prst="rect">
              <a:avLst/>
            </a:prstGeom>
          </p:spPr>
        </p:pic>
        <p:sp>
          <p:nvSpPr>
            <p:cNvPr id="14" name="Rectangle 13">
              <a:extLst>
                <a:ext uri="{FF2B5EF4-FFF2-40B4-BE49-F238E27FC236}">
                  <a16:creationId xmlns:a16="http://schemas.microsoft.com/office/drawing/2014/main" id="{80A6A22C-DFEB-8AA7-5F60-14896C5F02DE}"/>
                </a:ext>
              </a:extLst>
            </p:cNvPr>
            <p:cNvSpPr/>
            <p:nvPr/>
          </p:nvSpPr>
          <p:spPr>
            <a:xfrm>
              <a:off x="2420826" y="1020493"/>
              <a:ext cx="7112000" cy="4571999"/>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FFFF"/>
                </a:solidFill>
                <a:effectLst/>
                <a:uLnTx/>
                <a:uFillTx/>
                <a:latin typeface="Arial"/>
                <a:ea typeface="+mn-ea"/>
                <a:cs typeface="+mn-cs"/>
                <a:sym typeface="Arial"/>
              </a:endParaRPr>
            </a:p>
          </p:txBody>
        </p:sp>
      </p:grpSp>
      <p:grpSp>
        <p:nvGrpSpPr>
          <p:cNvPr id="18" name="Group 17">
            <a:extLst>
              <a:ext uri="{FF2B5EF4-FFF2-40B4-BE49-F238E27FC236}">
                <a16:creationId xmlns:a16="http://schemas.microsoft.com/office/drawing/2014/main" id="{313FC30D-96FC-E4D8-BC3B-6C57A92280AD}"/>
              </a:ext>
            </a:extLst>
          </p:cNvPr>
          <p:cNvGrpSpPr/>
          <p:nvPr/>
        </p:nvGrpSpPr>
        <p:grpSpPr>
          <a:xfrm>
            <a:off x="2027590" y="888155"/>
            <a:ext cx="8792810" cy="4723945"/>
            <a:chOff x="2027590" y="888155"/>
            <a:chExt cx="8792810" cy="4723945"/>
          </a:xfrm>
        </p:grpSpPr>
        <p:pic>
          <p:nvPicPr>
            <p:cNvPr id="16" name="Picture 15">
              <a:extLst>
                <a:ext uri="{FF2B5EF4-FFF2-40B4-BE49-F238E27FC236}">
                  <a16:creationId xmlns:a16="http://schemas.microsoft.com/office/drawing/2014/main" id="{9AA49958-3B66-7A63-98B1-7AAE9CC2A408}"/>
                </a:ext>
              </a:extLst>
            </p:cNvPr>
            <p:cNvPicPr>
              <a:picLocks noChangeAspect="1"/>
            </p:cNvPicPr>
            <p:nvPr/>
          </p:nvPicPr>
          <p:blipFill>
            <a:blip r:embed="rId8"/>
            <a:stretch>
              <a:fillRect/>
            </a:stretch>
          </p:blipFill>
          <p:spPr>
            <a:xfrm>
              <a:off x="2027591" y="888155"/>
              <a:ext cx="8792809" cy="4704338"/>
            </a:xfrm>
            <a:prstGeom prst="rect">
              <a:avLst/>
            </a:prstGeom>
          </p:spPr>
        </p:pic>
        <p:sp>
          <p:nvSpPr>
            <p:cNvPr id="17" name="Rectangle 16">
              <a:extLst>
                <a:ext uri="{FF2B5EF4-FFF2-40B4-BE49-F238E27FC236}">
                  <a16:creationId xmlns:a16="http://schemas.microsoft.com/office/drawing/2014/main" id="{0FC72A92-7F8C-D0E6-D5F5-09308BAD0C65}"/>
                </a:ext>
              </a:extLst>
            </p:cNvPr>
            <p:cNvSpPr/>
            <p:nvPr/>
          </p:nvSpPr>
          <p:spPr>
            <a:xfrm>
              <a:off x="2027590" y="907762"/>
              <a:ext cx="8792809" cy="4704338"/>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FFFF"/>
                </a:solidFill>
                <a:effectLst/>
                <a:uLnTx/>
                <a:uFillTx/>
                <a:latin typeface="Arial"/>
                <a:ea typeface="+mn-ea"/>
                <a:cs typeface="+mn-cs"/>
                <a:sym typeface="Arial"/>
              </a:endParaRPr>
            </a:p>
          </p:txBody>
        </p:sp>
      </p:grpSp>
      <p:sp>
        <p:nvSpPr>
          <p:cNvPr id="19" name="TextBox 18">
            <a:extLst>
              <a:ext uri="{FF2B5EF4-FFF2-40B4-BE49-F238E27FC236}">
                <a16:creationId xmlns:a16="http://schemas.microsoft.com/office/drawing/2014/main" id="{E646A237-622E-5A12-5F73-D29AD4513741}"/>
              </a:ext>
            </a:extLst>
          </p:cNvPr>
          <p:cNvSpPr txBox="1"/>
          <p:nvPr/>
        </p:nvSpPr>
        <p:spPr>
          <a:xfrm>
            <a:off x="85156" y="2545501"/>
            <a:ext cx="2197558" cy="923330"/>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0000"/>
                </a:solidFill>
                <a:effectLst/>
                <a:uLnTx/>
                <a:uFillTx/>
                <a:latin typeface="Arial"/>
                <a:cs typeface="Arial"/>
                <a:sym typeface="Arial"/>
              </a:rPr>
              <a:t>Redshift: band gap renormalization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kern="0" dirty="0">
                <a:solidFill>
                  <a:srgbClr val="000000"/>
                </a:solidFill>
                <a:latin typeface="Arial"/>
                <a:cs typeface="Arial"/>
                <a:sym typeface="Arial"/>
              </a:rPr>
              <a:t>(25-30 meV)</a:t>
            </a:r>
            <a:endParaRPr kumimoji="0" lang="en-US"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Title 1">
            <a:extLst>
              <a:ext uri="{FF2B5EF4-FFF2-40B4-BE49-F238E27FC236}">
                <a16:creationId xmlns:a16="http://schemas.microsoft.com/office/drawing/2014/main" id="{2715F166-1020-0A30-DBB9-4454CE9D49A8}"/>
              </a:ext>
            </a:extLst>
          </p:cNvPr>
          <p:cNvSpPr>
            <a:spLocks noGrp="1"/>
          </p:cNvSpPr>
          <p:nvPr>
            <p:ph type="title"/>
          </p:nvPr>
        </p:nvSpPr>
        <p:spPr>
          <a:xfrm>
            <a:off x="0" y="0"/>
            <a:ext cx="3416061" cy="1325563"/>
          </a:xfrm>
        </p:spPr>
        <p:txBody>
          <a:bodyPr>
            <a:normAutofit/>
          </a:bodyPr>
          <a:lstStyle/>
          <a:p>
            <a:pPr algn="ctr"/>
            <a:r>
              <a:rPr lang="en-US" sz="3600" dirty="0">
                <a:solidFill>
                  <a:schemeClr val="tx1"/>
                </a:solidFill>
              </a:rPr>
              <a:t>Band Filling </a:t>
            </a:r>
            <a:br>
              <a:rPr lang="en-US" sz="3600" dirty="0">
                <a:solidFill>
                  <a:schemeClr val="tx1"/>
                </a:solidFill>
              </a:rPr>
            </a:br>
            <a:r>
              <a:rPr lang="en-US" sz="3600" dirty="0">
                <a:solidFill>
                  <a:schemeClr val="tx1"/>
                </a:solidFill>
              </a:rPr>
              <a:t>Model</a:t>
            </a:r>
          </a:p>
        </p:txBody>
      </p:sp>
      <p:sp>
        <p:nvSpPr>
          <p:cNvPr id="13" name="Google Shape;99;p16">
            <a:extLst>
              <a:ext uri="{FF2B5EF4-FFF2-40B4-BE49-F238E27FC236}">
                <a16:creationId xmlns:a16="http://schemas.microsoft.com/office/drawing/2014/main" id="{E7FDD07A-5534-B795-6680-EC18AA301E99}"/>
              </a:ext>
            </a:extLst>
          </p:cNvPr>
          <p:cNvSpPr txBox="1"/>
          <p:nvPr/>
        </p:nvSpPr>
        <p:spPr>
          <a:xfrm>
            <a:off x="5408580" y="6261333"/>
            <a:ext cx="4824918" cy="461635"/>
          </a:xfrm>
          <a:prstGeom prst="rect">
            <a:avLst/>
          </a:prstGeom>
          <a:noFill/>
          <a:ln>
            <a:noFill/>
          </a:ln>
        </p:spPr>
        <p:txBody>
          <a:bodyPr spcFirstLastPara="1" wrap="square" lIns="91425" tIns="91425" rIns="91425" bIns="91425" anchor="t" anchorCtr="0">
            <a:spAutoFit/>
          </a:bodyPr>
          <a:lstStyle/>
          <a:p>
            <a:pPr lvl="0"/>
            <a:r>
              <a:rPr lang="en-US" dirty="0">
                <a:solidFill>
                  <a:srgbClr val="FFFF00"/>
                </a:solidFill>
                <a:ea typeface="Calibri"/>
                <a:cs typeface="Times New Roman"/>
                <a:sym typeface="Times New Roman"/>
              </a:rPr>
              <a:t>Carlos Armenta, Ph.D. thesis (NMSU, 2025)</a:t>
            </a:r>
            <a:endParaRPr lang="fr-FR" dirty="0">
              <a:solidFill>
                <a:srgbClr val="FFFF00"/>
              </a:solidFill>
              <a:ea typeface="Calibri"/>
              <a:cs typeface="Times New Roman"/>
              <a:sym typeface="Times New Roman"/>
            </a:endParaRPr>
          </a:p>
        </p:txBody>
      </p:sp>
    </p:spTree>
    <p:extLst>
      <p:ext uri="{BB962C8B-B14F-4D97-AF65-F5344CB8AC3E}">
        <p14:creationId xmlns:p14="http://schemas.microsoft.com/office/powerpoint/2010/main" val="22702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65630-58CA-F6EC-DE97-B6B4C7AB3A05}"/>
            </a:ext>
          </a:extLst>
        </p:cNvPr>
        <p:cNvGrpSpPr/>
        <p:nvPr/>
      </p:nvGrpSpPr>
      <p:grpSpPr>
        <a:xfrm>
          <a:off x="0" y="0"/>
          <a:ext cx="0" cy="0"/>
          <a:chOff x="0" y="0"/>
          <a:chExt cx="0" cy="0"/>
        </a:xfrm>
      </p:grpSpPr>
      <p:sp>
        <p:nvSpPr>
          <p:cNvPr id="73" name="Title 1">
            <a:extLst>
              <a:ext uri="{FF2B5EF4-FFF2-40B4-BE49-F238E27FC236}">
                <a16:creationId xmlns:a16="http://schemas.microsoft.com/office/drawing/2014/main" id="{87AC40C2-F886-78EE-2D60-1ECD41B1E649}"/>
              </a:ext>
            </a:extLst>
          </p:cNvPr>
          <p:cNvSpPr>
            <a:spLocks noGrp="1"/>
          </p:cNvSpPr>
          <p:nvPr>
            <p:ph type="title"/>
          </p:nvPr>
        </p:nvSpPr>
        <p:spPr>
          <a:xfrm>
            <a:off x="0" y="1"/>
            <a:ext cx="12192000" cy="771460"/>
          </a:xfrm>
        </p:spPr>
        <p:txBody>
          <a:bodyPr>
            <a:normAutofit/>
          </a:bodyPr>
          <a:lstStyle/>
          <a:p>
            <a:pPr algn="ctr"/>
            <a:r>
              <a:rPr lang="en-US" sz="3600" dirty="0">
                <a:solidFill>
                  <a:schemeClr val="tx1"/>
                </a:solidFill>
              </a:rPr>
              <a:t>Dielectric Function at Longer Delay Times</a:t>
            </a:r>
          </a:p>
        </p:txBody>
      </p:sp>
      <p:pic>
        <p:nvPicPr>
          <p:cNvPr id="5" name="Picture 4" descr="A graph of energy and energy&#10;&#10;Description automatically generated">
            <a:extLst>
              <a:ext uri="{FF2B5EF4-FFF2-40B4-BE49-F238E27FC236}">
                <a16:creationId xmlns:a16="http://schemas.microsoft.com/office/drawing/2014/main" id="{D5A746DB-CA4F-7C49-391F-CD95D02E51FF}"/>
              </a:ext>
            </a:extLst>
          </p:cNvPr>
          <p:cNvPicPr>
            <a:picLocks noChangeAspect="1"/>
          </p:cNvPicPr>
          <p:nvPr/>
        </p:nvPicPr>
        <p:blipFill>
          <a:blip r:embed="rId3">
            <a:extLst>
              <a:ext uri="{28A0092B-C50C-407E-A947-70E740481C1C}">
                <a14:useLocalDpi xmlns:a14="http://schemas.microsoft.com/office/drawing/2010/main" val="0"/>
              </a:ext>
            </a:extLst>
          </a:blip>
          <a:srcRect l="10247" r="8069"/>
          <a:stretch/>
        </p:blipFill>
        <p:spPr>
          <a:xfrm>
            <a:off x="6011712" y="1062405"/>
            <a:ext cx="6096000" cy="4285714"/>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000B737-D999-E076-2A14-39ED9E4C7E65}"/>
                  </a:ext>
                </a:extLst>
              </p:cNvPr>
              <p:cNvSpPr txBox="1"/>
              <p:nvPr/>
            </p:nvSpPr>
            <p:spPr>
              <a:xfrm>
                <a:off x="7800258" y="937075"/>
                <a:ext cx="2667013" cy="707886"/>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𝜀</m:t>
                    </m:r>
                  </m:oMath>
                </a14:m>
                <a:r>
                  <a:rPr kumimoji="0" lang="en-US" sz="2000" b="0" i="0" u="none" strike="noStrike" kern="0" cap="none" spc="0" normalizeH="0" baseline="0" noProof="0" dirty="0">
                    <a:ln>
                      <a:noFill/>
                    </a:ln>
                    <a:solidFill>
                      <a:srgbClr val="000000"/>
                    </a:solidFill>
                    <a:effectLst/>
                    <a:uLnTx/>
                    <a:uFillTx/>
                    <a:latin typeface="Arial"/>
                    <a:cs typeface="Arial"/>
                    <a:sym typeface="Arial"/>
                  </a:rPr>
                  <a:t> almost fully recovers after 100 ps.</a:t>
                </a:r>
              </a:p>
            </p:txBody>
          </p:sp>
        </mc:Choice>
        <mc:Fallback xmlns="">
          <p:sp>
            <p:nvSpPr>
              <p:cNvPr id="8" name="TextBox 7">
                <a:extLst>
                  <a:ext uri="{FF2B5EF4-FFF2-40B4-BE49-F238E27FC236}">
                    <a16:creationId xmlns:a16="http://schemas.microsoft.com/office/drawing/2014/main" id="{9000B737-D999-E076-2A14-39ED9E4C7E65}"/>
                  </a:ext>
                </a:extLst>
              </p:cNvPr>
              <p:cNvSpPr txBox="1">
                <a:spLocks noRot="1" noChangeAspect="1" noMove="1" noResize="1" noEditPoints="1" noAdjustHandles="1" noChangeArrowheads="1" noChangeShapeType="1" noTextEdit="1"/>
              </p:cNvSpPr>
              <p:nvPr/>
            </p:nvSpPr>
            <p:spPr>
              <a:xfrm>
                <a:off x="7800258" y="937075"/>
                <a:ext cx="2667013" cy="707886"/>
              </a:xfrm>
              <a:prstGeom prst="rect">
                <a:avLst/>
              </a:prstGeom>
              <a:blipFill>
                <a:blip r:embed="rId4"/>
                <a:stretch>
                  <a:fillRect l="-2059" t="-4310" r="-1602" b="-15517"/>
                </a:stretch>
              </a:blipFill>
            </p:spPr>
            <p:txBody>
              <a:bodyPr/>
              <a:lstStyle/>
              <a:p>
                <a:r>
                  <a:rPr lang="en-US">
                    <a:noFill/>
                  </a:rPr>
                  <a:t> </a:t>
                </a:r>
              </a:p>
            </p:txBody>
          </p:sp>
        </mc:Fallback>
      </mc:AlternateContent>
      <p:sp>
        <p:nvSpPr>
          <p:cNvPr id="3" name="Slide Number Placeholder 6">
            <a:extLst>
              <a:ext uri="{FF2B5EF4-FFF2-40B4-BE49-F238E27FC236}">
                <a16:creationId xmlns:a16="http://schemas.microsoft.com/office/drawing/2014/main" id="{21D7301B-5D39-8CFB-9555-8A6A06240FA8}"/>
              </a:ext>
            </a:extLst>
          </p:cNvPr>
          <p:cNvSpPr>
            <a:spLocks noGrp="1"/>
          </p:cNvSpPr>
          <p:nvPr>
            <p:ph type="sldNum"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srgbClr val="FE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600" b="0" i="0" u="none" strike="noStrike" kern="0" cap="none" spc="0" normalizeH="0" baseline="0" noProof="0" dirty="0">
              <a:ln>
                <a:noFill/>
              </a:ln>
              <a:solidFill>
                <a:srgbClr val="FEFFFF"/>
              </a:solidFill>
              <a:effectLst/>
              <a:uLnTx/>
              <a:uFillTx/>
              <a:latin typeface="Calibri"/>
              <a:ea typeface="Calibri"/>
              <a:cs typeface="Calibri"/>
              <a:sym typeface="Calibri"/>
            </a:endParaRPr>
          </a:p>
        </p:txBody>
      </p:sp>
      <p:pic>
        <p:nvPicPr>
          <p:cNvPr id="2" name="Picture 1" descr="A graph of energy and energy&#10;&#10;Description automatically generated">
            <a:extLst>
              <a:ext uri="{FF2B5EF4-FFF2-40B4-BE49-F238E27FC236}">
                <a16:creationId xmlns:a16="http://schemas.microsoft.com/office/drawing/2014/main" id="{019036EA-60D1-3433-8CDB-B3B9A6EEB8C4}"/>
              </a:ext>
            </a:extLst>
          </p:cNvPr>
          <p:cNvPicPr>
            <a:picLocks noChangeAspect="1"/>
          </p:cNvPicPr>
          <p:nvPr/>
        </p:nvPicPr>
        <p:blipFill>
          <a:blip r:embed="rId5">
            <a:extLst>
              <a:ext uri="{28A0092B-C50C-407E-A947-70E740481C1C}">
                <a14:useLocalDpi xmlns:a14="http://schemas.microsoft.com/office/drawing/2010/main" val="0"/>
              </a:ext>
            </a:extLst>
          </a:blip>
          <a:srcRect l="9958" r="8636"/>
          <a:stretch/>
        </p:blipFill>
        <p:spPr>
          <a:xfrm>
            <a:off x="84288" y="1083952"/>
            <a:ext cx="6096001" cy="4285714"/>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886E9D0-C755-4096-B07B-501E50161A0A}"/>
                  </a:ext>
                </a:extLst>
              </p:cNvPr>
              <p:cNvSpPr txBox="1"/>
              <p:nvPr/>
            </p:nvSpPr>
            <p:spPr>
              <a:xfrm>
                <a:off x="1984973" y="5141224"/>
                <a:ext cx="2406770" cy="707886"/>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sSub>
                      <m:sSub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𝜀</m:t>
                        </m:r>
                      </m:e>
                      <m:sub>
                        <m:r>
                          <a:rPr kumimoji="0" lang="en-US" sz="2000" b="0" i="0"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b>
                    </m:sSub>
                  </m:oMath>
                </a14:m>
                <a:r>
                  <a:rPr kumimoji="0" lang="en-US" sz="2000" b="0" i="0" u="none" strike="noStrike" kern="0" cap="none" spc="0" normalizeH="0" baseline="0" noProof="0" dirty="0">
                    <a:ln>
                      <a:noFill/>
                    </a:ln>
                    <a:solidFill>
                      <a:srgbClr val="000000"/>
                    </a:solidFill>
                    <a:effectLst/>
                    <a:uLnTx/>
                    <a:uFillTx/>
                    <a:latin typeface="Arial"/>
                    <a:cs typeface="Arial"/>
                    <a:sym typeface="Arial"/>
                  </a:rPr>
                  <a:t> decreases within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the first 2 ps.</a:t>
                </a:r>
              </a:p>
            </p:txBody>
          </p:sp>
        </mc:Choice>
        <mc:Fallback xmlns="">
          <p:sp>
            <p:nvSpPr>
              <p:cNvPr id="4" name="TextBox 3">
                <a:extLst>
                  <a:ext uri="{FF2B5EF4-FFF2-40B4-BE49-F238E27FC236}">
                    <a16:creationId xmlns:a16="http://schemas.microsoft.com/office/drawing/2014/main" id="{A886E9D0-C755-4096-B07B-501E50161A0A}"/>
                  </a:ext>
                </a:extLst>
              </p:cNvPr>
              <p:cNvSpPr txBox="1">
                <a:spLocks noRot="1" noChangeAspect="1" noMove="1" noResize="1" noEditPoints="1" noAdjustHandles="1" noChangeArrowheads="1" noChangeShapeType="1" noTextEdit="1"/>
              </p:cNvSpPr>
              <p:nvPr/>
            </p:nvSpPr>
            <p:spPr>
              <a:xfrm>
                <a:off x="1984973" y="5141224"/>
                <a:ext cx="2406770" cy="707886"/>
              </a:xfrm>
              <a:prstGeom prst="rect">
                <a:avLst/>
              </a:prstGeom>
              <a:blipFill>
                <a:blip r:embed="rId6"/>
                <a:stretch>
                  <a:fillRect t="-3448" r="-4822" b="-15517"/>
                </a:stretch>
              </a:blipFill>
            </p:spPr>
            <p:txBody>
              <a:bodyPr/>
              <a:lstStyle/>
              <a:p>
                <a:r>
                  <a:rPr lang="en-US">
                    <a:noFill/>
                  </a:rPr>
                  <a:t> </a:t>
                </a:r>
              </a:p>
            </p:txBody>
          </p:sp>
        </mc:Fallback>
      </mc:AlternateContent>
      <p:sp>
        <p:nvSpPr>
          <p:cNvPr id="7" name="Google Shape;99;p16">
            <a:extLst>
              <a:ext uri="{FF2B5EF4-FFF2-40B4-BE49-F238E27FC236}">
                <a16:creationId xmlns:a16="http://schemas.microsoft.com/office/drawing/2014/main" id="{95F2384B-C6E0-7BCB-4767-CDA55386A9C7}"/>
              </a:ext>
            </a:extLst>
          </p:cNvPr>
          <p:cNvSpPr txBox="1"/>
          <p:nvPr/>
        </p:nvSpPr>
        <p:spPr>
          <a:xfrm>
            <a:off x="5204299" y="6191067"/>
            <a:ext cx="4824918" cy="461635"/>
          </a:xfrm>
          <a:prstGeom prst="rect">
            <a:avLst/>
          </a:prstGeom>
          <a:noFill/>
          <a:ln>
            <a:noFill/>
          </a:ln>
        </p:spPr>
        <p:txBody>
          <a:bodyPr spcFirstLastPara="1" wrap="square" lIns="91425" tIns="91425" rIns="91425" bIns="91425" anchor="t" anchorCtr="0">
            <a:spAutoFit/>
          </a:bodyPr>
          <a:lstStyle/>
          <a:p>
            <a:pPr lvl="0"/>
            <a:r>
              <a:rPr lang="en-US" dirty="0">
                <a:solidFill>
                  <a:srgbClr val="FFFF00"/>
                </a:solidFill>
                <a:ea typeface="Calibri"/>
                <a:cs typeface="Times New Roman"/>
                <a:sym typeface="Times New Roman"/>
              </a:rPr>
              <a:t>Carlos Armenta, Ph.D. thesis (NMSU, 2025)</a:t>
            </a:r>
            <a:endParaRPr lang="fr-FR" dirty="0">
              <a:solidFill>
                <a:srgbClr val="FFFF00"/>
              </a:solidFill>
              <a:ea typeface="Calibri"/>
              <a:cs typeface="Times New Roman"/>
              <a:sym typeface="Times New Roman"/>
            </a:endParaRPr>
          </a:p>
        </p:txBody>
      </p:sp>
      <p:sp>
        <p:nvSpPr>
          <p:cNvPr id="10" name="TextBox 9">
            <a:extLst>
              <a:ext uri="{FF2B5EF4-FFF2-40B4-BE49-F238E27FC236}">
                <a16:creationId xmlns:a16="http://schemas.microsoft.com/office/drawing/2014/main" id="{5DF83974-B165-2438-0303-02C05E57143B}"/>
              </a:ext>
            </a:extLst>
          </p:cNvPr>
          <p:cNvSpPr txBox="1"/>
          <p:nvPr/>
        </p:nvSpPr>
        <p:spPr>
          <a:xfrm>
            <a:off x="6971490" y="5461634"/>
            <a:ext cx="4546060" cy="400110"/>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Model diffusion and recombination.</a:t>
            </a:r>
          </a:p>
        </p:txBody>
      </p:sp>
    </p:spTree>
    <p:extLst>
      <p:ext uri="{BB962C8B-B14F-4D97-AF65-F5344CB8AC3E}">
        <p14:creationId xmlns:p14="http://schemas.microsoft.com/office/powerpoint/2010/main" val="6717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6B6FE-2CD7-559E-19C0-E82DA2455DD2}"/>
            </a:ext>
          </a:extLst>
        </p:cNvPr>
        <p:cNvGrpSpPr/>
        <p:nvPr/>
      </p:nvGrpSpPr>
      <p:grpSpPr>
        <a:xfrm>
          <a:off x="0" y="0"/>
          <a:ext cx="0" cy="0"/>
          <a:chOff x="0" y="0"/>
          <a:chExt cx="0" cy="0"/>
        </a:xfrm>
      </p:grpSpPr>
      <p:sp>
        <p:nvSpPr>
          <p:cNvPr id="73" name="Title 1">
            <a:extLst>
              <a:ext uri="{FF2B5EF4-FFF2-40B4-BE49-F238E27FC236}">
                <a16:creationId xmlns:a16="http://schemas.microsoft.com/office/drawing/2014/main" id="{E927C931-14F5-6973-6C1B-906F16487F96}"/>
              </a:ext>
            </a:extLst>
          </p:cNvPr>
          <p:cNvSpPr>
            <a:spLocks noGrp="1"/>
          </p:cNvSpPr>
          <p:nvPr>
            <p:ph type="title"/>
          </p:nvPr>
        </p:nvSpPr>
        <p:spPr>
          <a:xfrm>
            <a:off x="0" y="1"/>
            <a:ext cx="12192000" cy="771460"/>
          </a:xfrm>
        </p:spPr>
        <p:txBody>
          <a:bodyPr>
            <a:normAutofit/>
          </a:bodyPr>
          <a:lstStyle/>
          <a:p>
            <a:pPr algn="ctr"/>
            <a:r>
              <a:rPr lang="en-US" sz="3600" dirty="0">
                <a:solidFill>
                  <a:schemeClr val="tx1"/>
                </a:solidFill>
              </a:rPr>
              <a:t>Thermal Excitation of Electron-Hole Pairs</a:t>
            </a:r>
          </a:p>
        </p:txBody>
      </p:sp>
      <p:sp>
        <p:nvSpPr>
          <p:cNvPr id="3" name="Slide Number Placeholder 6">
            <a:extLst>
              <a:ext uri="{FF2B5EF4-FFF2-40B4-BE49-F238E27FC236}">
                <a16:creationId xmlns:a16="http://schemas.microsoft.com/office/drawing/2014/main" id="{EF6DF8FE-0A81-FE74-6EEE-90BA99B7D06A}"/>
              </a:ext>
            </a:extLst>
          </p:cNvPr>
          <p:cNvSpPr>
            <a:spLocks noGrp="1"/>
          </p:cNvSpPr>
          <p:nvPr>
            <p:ph type="sldNum"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srgbClr val="FE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600" b="0" i="0" u="none" strike="noStrike" kern="0" cap="none" spc="0" normalizeH="0" baseline="0" noProof="0" dirty="0">
              <a:ln>
                <a:noFill/>
              </a:ln>
              <a:solidFill>
                <a:srgbClr val="FE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5D8A8799-6D3C-5F20-463A-C4E5C033B911}"/>
              </a:ext>
            </a:extLst>
          </p:cNvPr>
          <p:cNvPicPr>
            <a:picLocks noChangeAspect="1"/>
          </p:cNvPicPr>
          <p:nvPr/>
        </p:nvPicPr>
        <p:blipFill>
          <a:blip r:embed="rId3"/>
          <a:stretch>
            <a:fillRect/>
          </a:stretch>
        </p:blipFill>
        <p:spPr>
          <a:xfrm>
            <a:off x="45396" y="703366"/>
            <a:ext cx="5296824" cy="6086539"/>
          </a:xfrm>
          <a:prstGeom prst="rect">
            <a:avLst/>
          </a:prstGeom>
        </p:spPr>
      </p:pic>
      <p:sp>
        <p:nvSpPr>
          <p:cNvPr id="5" name="TextBox 4">
            <a:extLst>
              <a:ext uri="{FF2B5EF4-FFF2-40B4-BE49-F238E27FC236}">
                <a16:creationId xmlns:a16="http://schemas.microsoft.com/office/drawing/2014/main" id="{1C3C4C50-6FE2-1D79-3D3C-19DD575BC662}"/>
              </a:ext>
            </a:extLst>
          </p:cNvPr>
          <p:cNvSpPr txBox="1"/>
          <p:nvPr/>
        </p:nvSpPr>
        <p:spPr>
          <a:xfrm>
            <a:off x="1251627" y="1079133"/>
            <a:ext cx="937097" cy="400110"/>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InSb</a:t>
            </a:r>
          </a:p>
        </p:txBody>
      </p:sp>
      <p:pic>
        <p:nvPicPr>
          <p:cNvPr id="6" name="Picture 5" descr="A graph of a temperature&#10;&#10;Description automatically generated with medium confidence">
            <a:extLst>
              <a:ext uri="{FF2B5EF4-FFF2-40B4-BE49-F238E27FC236}">
                <a16:creationId xmlns:a16="http://schemas.microsoft.com/office/drawing/2014/main" id="{30B92C6F-F1E6-95A5-CEC2-9FB677768391}"/>
              </a:ext>
            </a:extLst>
          </p:cNvPr>
          <p:cNvPicPr>
            <a:picLocks noChangeAspect="1"/>
          </p:cNvPicPr>
          <p:nvPr/>
        </p:nvPicPr>
        <p:blipFill rotWithShape="1">
          <a:blip r:embed="rId4"/>
          <a:srcRect l="3325" t="6572" r="6765"/>
          <a:stretch/>
        </p:blipFill>
        <p:spPr>
          <a:xfrm>
            <a:off x="1643975" y="4471853"/>
            <a:ext cx="2859799" cy="1783030"/>
          </a:xfrm>
          <a:prstGeom prst="rect">
            <a:avLst/>
          </a:prstGeom>
        </p:spPr>
      </p:pic>
      <p:pic>
        <p:nvPicPr>
          <p:cNvPr id="7" name="Picture 6" descr="A close-up of a graph&#10;&#10;AI-generated content may be incorrect.">
            <a:extLst>
              <a:ext uri="{FF2B5EF4-FFF2-40B4-BE49-F238E27FC236}">
                <a16:creationId xmlns:a16="http://schemas.microsoft.com/office/drawing/2014/main" id="{FFA343F2-BDF6-A9E1-D9F6-27FD398C8869}"/>
              </a:ext>
            </a:extLst>
          </p:cNvPr>
          <p:cNvPicPr>
            <a:picLocks noChangeAspect="1"/>
          </p:cNvPicPr>
          <p:nvPr/>
        </p:nvPicPr>
        <p:blipFill>
          <a:blip r:embed="rId5"/>
          <a:srcRect l="54437" t="6370" r="3731"/>
          <a:stretch>
            <a:fillRect/>
          </a:stretch>
        </p:blipFill>
        <p:spPr>
          <a:xfrm>
            <a:off x="6001966" y="744347"/>
            <a:ext cx="5786551" cy="4960926"/>
          </a:xfrm>
          <a:prstGeom prst="rect">
            <a:avLst/>
          </a:prstGeom>
        </p:spPr>
      </p:pic>
      <p:sp>
        <p:nvSpPr>
          <p:cNvPr id="8" name="TextBox 7">
            <a:extLst>
              <a:ext uri="{FF2B5EF4-FFF2-40B4-BE49-F238E27FC236}">
                <a16:creationId xmlns:a16="http://schemas.microsoft.com/office/drawing/2014/main" id="{C10BDADA-774B-2AE4-B981-D60B9D31322E}"/>
              </a:ext>
            </a:extLst>
          </p:cNvPr>
          <p:cNvSpPr txBox="1"/>
          <p:nvPr/>
        </p:nvSpPr>
        <p:spPr>
          <a:xfrm>
            <a:off x="8426692" y="1031478"/>
            <a:ext cx="937097" cy="400110"/>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Symbol" panose="05050102010706020507" pitchFamily="18" charset="2"/>
                <a:cs typeface="Arial"/>
                <a:sym typeface="Arial"/>
              </a:rPr>
              <a:t>a</a:t>
            </a:r>
            <a:r>
              <a:rPr kumimoji="0" lang="en-US" sz="2000" b="0" i="0" u="none" strike="noStrike" kern="0" cap="none" spc="0" normalizeH="0" baseline="0" noProof="0" dirty="0">
                <a:ln>
                  <a:noFill/>
                </a:ln>
                <a:solidFill>
                  <a:srgbClr val="000000"/>
                </a:solidFill>
                <a:effectLst/>
                <a:uLnTx/>
                <a:uFillTx/>
                <a:latin typeface="Arial"/>
                <a:cs typeface="Arial"/>
                <a:sym typeface="Arial"/>
              </a:rPr>
              <a:t>-tin</a:t>
            </a:r>
          </a:p>
        </p:txBody>
      </p:sp>
      <p:pic>
        <p:nvPicPr>
          <p:cNvPr id="9" name="Picture 8">
            <a:extLst>
              <a:ext uri="{FF2B5EF4-FFF2-40B4-BE49-F238E27FC236}">
                <a16:creationId xmlns:a16="http://schemas.microsoft.com/office/drawing/2014/main" id="{81598443-29AA-2E2A-743A-6D326347740A}"/>
              </a:ext>
            </a:extLst>
          </p:cNvPr>
          <p:cNvPicPr>
            <a:picLocks noChangeAspect="1"/>
          </p:cNvPicPr>
          <p:nvPr/>
        </p:nvPicPr>
        <p:blipFill>
          <a:blip r:embed="rId6"/>
          <a:srcRect l="54244" t="5059"/>
          <a:stretch>
            <a:fillRect/>
          </a:stretch>
        </p:blipFill>
        <p:spPr>
          <a:xfrm>
            <a:off x="9796131" y="2945226"/>
            <a:ext cx="2048537" cy="3642662"/>
          </a:xfrm>
          <a:prstGeom prst="rect">
            <a:avLst/>
          </a:prstGeom>
        </p:spPr>
      </p:pic>
      <p:sp>
        <p:nvSpPr>
          <p:cNvPr id="10" name="Oval 9">
            <a:extLst>
              <a:ext uri="{FF2B5EF4-FFF2-40B4-BE49-F238E27FC236}">
                <a16:creationId xmlns:a16="http://schemas.microsoft.com/office/drawing/2014/main" id="{392471E8-CBF2-4CF6-4DA0-C2873F0E54BF}"/>
              </a:ext>
            </a:extLst>
          </p:cNvPr>
          <p:cNvSpPr/>
          <p:nvPr/>
        </p:nvSpPr>
        <p:spPr>
          <a:xfrm>
            <a:off x="8754894" y="2045368"/>
            <a:ext cx="608895" cy="1621960"/>
          </a:xfrm>
          <a:prstGeom prst="ellipse">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54A2D3A-EA83-B8E9-A89F-C49C29037928}"/>
              </a:ext>
            </a:extLst>
          </p:cNvPr>
          <p:cNvSpPr/>
          <p:nvPr/>
        </p:nvSpPr>
        <p:spPr>
          <a:xfrm>
            <a:off x="10350581" y="4153711"/>
            <a:ext cx="608895" cy="817123"/>
          </a:xfrm>
          <a:prstGeom prst="ellipse">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6F186286-604C-C251-B7B7-9CB318DB450D}"/>
              </a:ext>
            </a:extLst>
          </p:cNvPr>
          <p:cNvCxnSpPr>
            <a:cxnSpLocks/>
          </p:cNvCxnSpPr>
          <p:nvPr/>
        </p:nvCxnSpPr>
        <p:spPr>
          <a:xfrm flipH="1" flipV="1">
            <a:off x="9291484" y="3320494"/>
            <a:ext cx="1214388" cy="833217"/>
          </a:xfrm>
          <a:prstGeom prst="straightConnector1">
            <a:avLst/>
          </a:prstGeom>
          <a:ln w="698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Google Shape;99;p16">
            <a:extLst>
              <a:ext uri="{FF2B5EF4-FFF2-40B4-BE49-F238E27FC236}">
                <a16:creationId xmlns:a16="http://schemas.microsoft.com/office/drawing/2014/main" id="{CEC8758B-1B00-9992-E742-AE5D02BF7F60}"/>
              </a:ext>
            </a:extLst>
          </p:cNvPr>
          <p:cNvSpPr txBox="1"/>
          <p:nvPr/>
        </p:nvSpPr>
        <p:spPr>
          <a:xfrm>
            <a:off x="5525663" y="5888500"/>
            <a:ext cx="4824918" cy="738633"/>
          </a:xfrm>
          <a:prstGeom prst="rect">
            <a:avLst/>
          </a:prstGeom>
          <a:noFill/>
          <a:ln>
            <a:noFill/>
          </a:ln>
        </p:spPr>
        <p:txBody>
          <a:bodyPr spcFirstLastPara="1" wrap="square" lIns="91425" tIns="91425" rIns="91425" bIns="91425" anchor="t" anchorCtr="0">
            <a:spAutoFit/>
          </a:bodyPr>
          <a:lstStyle/>
          <a:p>
            <a:pPr lvl="0"/>
            <a:r>
              <a:rPr lang="en-US" dirty="0">
                <a:solidFill>
                  <a:srgbClr val="FFFF00"/>
                </a:solidFill>
                <a:ea typeface="Calibri"/>
                <a:cs typeface="Times New Roman"/>
                <a:sym typeface="Times New Roman"/>
              </a:rPr>
              <a:t>Jaden Love, MS thesis (NMSU, 2025)</a:t>
            </a:r>
          </a:p>
          <a:p>
            <a:pPr lvl="0"/>
            <a:r>
              <a:rPr lang="en-US" dirty="0">
                <a:solidFill>
                  <a:srgbClr val="FFFF00"/>
                </a:solidFill>
                <a:ea typeface="Calibri"/>
                <a:cs typeface="Times New Roman"/>
                <a:sym typeface="Times New Roman"/>
              </a:rPr>
              <a:t>M. Rivero, JVST B 41, 022203 (2023)</a:t>
            </a:r>
            <a:endParaRPr lang="fr-FR" dirty="0">
              <a:solidFill>
                <a:srgbClr val="FFFF00"/>
              </a:solidFill>
              <a:ea typeface="Calibri"/>
              <a:cs typeface="Times New Roman"/>
              <a:sym typeface="Times New Roman"/>
            </a:endParaRPr>
          </a:p>
        </p:txBody>
      </p:sp>
    </p:spTree>
    <p:extLst>
      <p:ext uri="{BB962C8B-B14F-4D97-AF65-F5344CB8AC3E}">
        <p14:creationId xmlns:p14="http://schemas.microsoft.com/office/powerpoint/2010/main" val="254754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1DD8D-E009-C99C-8045-6C30418F18B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D9CE8A-BD41-CA32-A0A4-C1BD27B5AFE2}"/>
              </a:ext>
            </a:extLst>
          </p:cNvPr>
          <p:cNvSpPr>
            <a:spLocks noGrp="1"/>
          </p:cNvSpPr>
          <p:nvPr>
            <p:ph type="sldNum" sz="quarter" idx="10"/>
          </p:nvPr>
        </p:nvSpPr>
        <p:spPr/>
        <p:txBody>
          <a:bodyPr/>
          <a:lstStyle/>
          <a:p>
            <a:fld id="{3E59A7B6-FBE7-C94A-849D-DB56104C7F4B}" type="slidenum">
              <a:rPr lang="en-US" smtClean="0"/>
              <a:pPr/>
              <a:t>27</a:t>
            </a:fld>
            <a:endParaRPr lang="en-US" dirty="0"/>
          </a:p>
        </p:txBody>
      </p:sp>
      <p:sp>
        <p:nvSpPr>
          <p:cNvPr id="9" name="Title 3">
            <a:extLst>
              <a:ext uri="{FF2B5EF4-FFF2-40B4-BE49-F238E27FC236}">
                <a16:creationId xmlns:a16="http://schemas.microsoft.com/office/drawing/2014/main" id="{48AD045C-37D6-AD44-D0C9-8F5382C94699}"/>
              </a:ext>
            </a:extLst>
          </p:cNvPr>
          <p:cNvSpPr txBox="1">
            <a:spLocks/>
          </p:cNvSpPr>
          <p:nvPr/>
        </p:nvSpPr>
        <p:spPr>
          <a:xfrm>
            <a:off x="0" y="0"/>
            <a:ext cx="12191999" cy="6697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3600" dirty="0">
                <a:solidFill>
                  <a:schemeClr val="tx1"/>
                </a:solidFill>
              </a:rPr>
              <a:t>Conclusions</a:t>
            </a:r>
            <a:endParaRPr lang="en-US" sz="3200" dirty="0">
              <a:solidFill>
                <a:schemeClr val="tx1"/>
              </a:solidFill>
            </a:endParaRPr>
          </a:p>
        </p:txBody>
      </p:sp>
      <p:sp>
        <p:nvSpPr>
          <p:cNvPr id="12" name="TextBox 11">
            <a:extLst>
              <a:ext uri="{FF2B5EF4-FFF2-40B4-BE49-F238E27FC236}">
                <a16:creationId xmlns:a16="http://schemas.microsoft.com/office/drawing/2014/main" id="{9B8C6F97-12A8-18AA-3381-51F570DEA5E0}"/>
              </a:ext>
            </a:extLst>
          </p:cNvPr>
          <p:cNvSpPr txBox="1"/>
          <p:nvPr/>
        </p:nvSpPr>
        <p:spPr>
          <a:xfrm>
            <a:off x="58365" y="669768"/>
            <a:ext cx="12084994"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B050"/>
                </a:solidFill>
                <a:latin typeface="Arial" panose="020B0604020202020204" pitchFamily="34" charset="0"/>
                <a:cs typeface="Arial" panose="020B0604020202020204" pitchFamily="34" charset="0"/>
              </a:rPr>
              <a:t>Precision measurements of optical absorption from mid-IR to near-UV with temperature-dependent spectroscopic ellipsometry.</a:t>
            </a:r>
          </a:p>
          <a:p>
            <a:pPr marL="285750" indent="-285750">
              <a:buFont typeface="Arial" panose="020B0604020202020204" pitchFamily="34" charset="0"/>
              <a:buChar char="•"/>
            </a:pPr>
            <a:r>
              <a:rPr lang="en-US" sz="2400" dirty="0">
                <a:solidFill>
                  <a:srgbClr val="00B050"/>
                </a:solidFill>
                <a:latin typeface="Arial" panose="020B0604020202020204" pitchFamily="34" charset="0"/>
                <a:cs typeface="Arial" panose="020B0604020202020204" pitchFamily="34" charset="0"/>
              </a:rPr>
              <a:t>It is possible to predict direct gap IR absorption in Ge from </a:t>
            </a:r>
            <a:r>
              <a:rPr lang="en-US" sz="2400" dirty="0" err="1">
                <a:solidFill>
                  <a:srgbClr val="00B050"/>
                </a:solidFill>
                <a:latin typeface="Arial" panose="020B0604020202020204" pitchFamily="34" charset="0"/>
                <a:cs typeface="Arial" panose="020B0604020202020204" pitchFamily="34" charset="0"/>
              </a:rPr>
              <a:t>k.p</a:t>
            </a:r>
            <a:r>
              <a:rPr lang="en-US" sz="2400" dirty="0">
                <a:solidFill>
                  <a:srgbClr val="00B050"/>
                </a:solidFill>
                <a:latin typeface="Arial" panose="020B0604020202020204" pitchFamily="34" charset="0"/>
                <a:cs typeface="Arial" panose="020B0604020202020204" pitchFamily="34" charset="0"/>
              </a:rPr>
              <a:t> theory.</a:t>
            </a:r>
          </a:p>
          <a:p>
            <a:pPr marL="285750" indent="-285750">
              <a:buFont typeface="Arial" panose="020B0604020202020204" pitchFamily="34" charset="0"/>
              <a:buChar char="•"/>
            </a:pPr>
            <a:r>
              <a:rPr lang="en-US" sz="2400" dirty="0">
                <a:solidFill>
                  <a:srgbClr val="00B050"/>
                </a:solidFill>
                <a:latin typeface="Arial" panose="020B0604020202020204" pitchFamily="34" charset="0"/>
                <a:cs typeface="Arial" panose="020B0604020202020204" pitchFamily="34" charset="0"/>
              </a:rPr>
              <a:t>A similar theory describes the UV absorption in Ge near E</a:t>
            </a:r>
            <a:r>
              <a:rPr lang="en-US" sz="2400" baseline="-25000" dirty="0">
                <a:solidFill>
                  <a:srgbClr val="00B050"/>
                </a:solidFill>
                <a:latin typeface="Arial" panose="020B0604020202020204" pitchFamily="34" charset="0"/>
                <a:cs typeface="Arial" panose="020B0604020202020204" pitchFamily="34" charset="0"/>
              </a:rPr>
              <a:t>1</a:t>
            </a:r>
            <a:r>
              <a:rPr lang="en-US" sz="2400" dirty="0">
                <a:solidFill>
                  <a:srgbClr val="00B050"/>
                </a:solidFill>
                <a:latin typeface="Arial" panose="020B0604020202020204" pitchFamily="34" charset="0"/>
                <a:cs typeface="Arial" panose="020B0604020202020204" pitchFamily="34" charset="0"/>
              </a:rPr>
              <a:t> and E</a:t>
            </a:r>
            <a:r>
              <a:rPr lang="en-US" sz="2400" baseline="-25000" dirty="0">
                <a:solidFill>
                  <a:srgbClr val="00B050"/>
                </a:solidFill>
                <a:latin typeface="Arial" panose="020B0604020202020204" pitchFamily="34" charset="0"/>
                <a:cs typeface="Arial" panose="020B0604020202020204" pitchFamily="34" charset="0"/>
              </a:rPr>
              <a:t>1</a:t>
            </a:r>
            <a:r>
              <a:rPr lang="en-US" sz="2400" dirty="0">
                <a:solidFill>
                  <a:srgbClr val="00B050"/>
                </a:solidFill>
                <a:latin typeface="Arial" panose="020B0604020202020204" pitchFamily="34" charset="0"/>
                <a:cs typeface="Arial" panose="020B0604020202020204" pitchFamily="34" charset="0"/>
              </a:rPr>
              <a:t>+</a:t>
            </a:r>
            <a:r>
              <a:rPr lang="en-US" sz="2400" dirty="0">
                <a:solidFill>
                  <a:srgbClr val="00B050"/>
                </a:solidFill>
                <a:latin typeface="Symbol" panose="05050102010706020507" pitchFamily="18" charset="2"/>
                <a:cs typeface="Arial" panose="020B0604020202020204" pitchFamily="34" charset="0"/>
              </a:rPr>
              <a:t>D</a:t>
            </a:r>
            <a:r>
              <a:rPr lang="en-US" sz="2400" baseline="-25000" dirty="0">
                <a:solidFill>
                  <a:srgbClr val="00B050"/>
                </a:solidFill>
                <a:latin typeface="Arial" panose="020B0604020202020204" pitchFamily="34" charset="0"/>
                <a:cs typeface="Arial" panose="020B0604020202020204" pitchFamily="34" charset="0"/>
              </a:rPr>
              <a:t>1</a:t>
            </a:r>
            <a:r>
              <a:rPr lang="en-US" sz="2400" dirty="0">
                <a:solidFill>
                  <a:srgbClr val="00B050"/>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2400" dirty="0">
                <a:solidFill>
                  <a:srgbClr val="FF0000"/>
                </a:solidFill>
                <a:latin typeface="Arial" panose="020B0604020202020204" pitchFamily="34" charset="0"/>
                <a:cs typeface="Arial" panose="020B0604020202020204" pitchFamily="34" charset="0"/>
              </a:rPr>
              <a:t>Can we close the gap in our theory between IR and UV?</a:t>
            </a:r>
            <a:br>
              <a:rPr lang="en-US" sz="2400" dirty="0">
                <a:solidFill>
                  <a:srgbClr val="FF0000"/>
                </a:solidFill>
                <a:latin typeface="Arial" panose="020B0604020202020204" pitchFamily="34" charset="0"/>
                <a:cs typeface="Arial" panose="020B0604020202020204" pitchFamily="34" charset="0"/>
              </a:rPr>
            </a:br>
            <a:r>
              <a:rPr lang="en-US" sz="2400" dirty="0">
                <a:solidFill>
                  <a:srgbClr val="FF0000"/>
                </a:solidFill>
                <a:latin typeface="Arial" panose="020B0604020202020204" pitchFamily="34" charset="0"/>
                <a:cs typeface="Arial" panose="020B0604020202020204" pitchFamily="34" charset="0"/>
              </a:rPr>
              <a:t>(conduction band nonparabolicity, k-dependent optical dipole matrix element)</a:t>
            </a:r>
          </a:p>
          <a:p>
            <a:pPr marL="285750" indent="-285750">
              <a:buFont typeface="Arial" panose="020B0604020202020204" pitchFamily="34" charset="0"/>
              <a:buChar char="•"/>
            </a:pPr>
            <a:r>
              <a:rPr lang="en-US" sz="2400" dirty="0">
                <a:solidFill>
                  <a:srgbClr val="FF0000"/>
                </a:solidFill>
                <a:latin typeface="Arial" panose="020B0604020202020204" pitchFamily="34" charset="0"/>
                <a:cs typeface="Arial" panose="020B0604020202020204" pitchFamily="34" charset="0"/>
              </a:rPr>
              <a:t>Does this theory work for other materials? Is there a universal scaling law?</a:t>
            </a:r>
            <a:br>
              <a:rPr lang="en-US" sz="2400" dirty="0">
                <a:solidFill>
                  <a:srgbClr val="FF0000"/>
                </a:solidFill>
                <a:latin typeface="Arial" panose="020B0604020202020204" pitchFamily="34" charset="0"/>
                <a:cs typeface="Arial" panose="020B0604020202020204" pitchFamily="34" charset="0"/>
              </a:rPr>
            </a:br>
            <a:r>
              <a:rPr lang="en-US" sz="2400" dirty="0">
                <a:solidFill>
                  <a:srgbClr val="FF0000"/>
                </a:solidFill>
                <a:latin typeface="Arial" panose="020B0604020202020204" pitchFamily="34" charset="0"/>
                <a:cs typeface="Arial" panose="020B0604020202020204" pitchFamily="34" charset="0"/>
              </a:rPr>
              <a:t>(Need measurements on binary compounds and thick Ge-Sn and III/V alloy layers.)</a:t>
            </a:r>
          </a:p>
          <a:p>
            <a:pPr marL="285750" indent="-285750">
              <a:buFont typeface="Arial" panose="020B0604020202020204" pitchFamily="34" charset="0"/>
              <a:buChar char="•"/>
            </a:pPr>
            <a:r>
              <a:rPr lang="en-US" sz="2400" dirty="0">
                <a:solidFill>
                  <a:srgbClr val="00B050"/>
                </a:solidFill>
                <a:latin typeface="Arial" panose="020B0604020202020204" pitchFamily="34" charset="0"/>
                <a:cs typeface="Arial" panose="020B0604020202020204" pitchFamily="34" charset="0"/>
              </a:rPr>
              <a:t>Femtosecond pump-probe ellipsometry measurements of transient absorption in Ge at high carrier concentration.</a:t>
            </a:r>
            <a:endParaRPr lang="en-US" sz="2400"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rgbClr val="00B050"/>
                </a:solidFill>
                <a:latin typeface="Arial" panose="020B0604020202020204" pitchFamily="34" charset="0"/>
                <a:cs typeface="Arial" panose="020B0604020202020204" pitchFamily="34" charset="0"/>
              </a:rPr>
              <a:t>Good agreement with band filling model based on Fermi-Dirac carrier statistics.</a:t>
            </a:r>
          </a:p>
          <a:p>
            <a:pPr marL="285750" indent="-285750">
              <a:buFont typeface="Arial" panose="020B0604020202020204" pitchFamily="34" charset="0"/>
              <a:buChar char="•"/>
            </a:pPr>
            <a:r>
              <a:rPr lang="en-US" sz="2400" dirty="0">
                <a:solidFill>
                  <a:srgbClr val="FF0000"/>
                </a:solidFill>
                <a:latin typeface="Arial" panose="020B0604020202020204" pitchFamily="34" charset="0"/>
                <a:cs typeface="Arial" panose="020B0604020202020204" pitchFamily="34" charset="0"/>
              </a:rPr>
              <a:t>No model for screening of excitonic absorption in two dimensions.</a:t>
            </a:r>
          </a:p>
          <a:p>
            <a:pPr marL="285750" indent="-285750">
              <a:buFont typeface="Arial" panose="020B0604020202020204" pitchFamily="34" charset="0"/>
              <a:buChar char="•"/>
            </a:pPr>
            <a:r>
              <a:rPr lang="en-US" sz="2400" dirty="0">
                <a:solidFill>
                  <a:srgbClr val="FF0000"/>
                </a:solidFill>
                <a:latin typeface="Arial" panose="020B0604020202020204" pitchFamily="34" charset="0"/>
                <a:cs typeface="Arial" panose="020B0604020202020204" pitchFamily="34" charset="0"/>
              </a:rPr>
              <a:t>Test band filling model to describe temperature-dependent dielectric function of InSb.</a:t>
            </a:r>
            <a:endParaRPr lang="en-US" sz="24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154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5F74F-6EEE-D9F8-75C2-E735933B7C4E}"/>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DF99B5C7-0B9B-48A1-8270-DC18FDF13EE4}"/>
              </a:ext>
            </a:extLst>
          </p:cNvPr>
          <p:cNvSpPr>
            <a:spLocks noGrp="1"/>
          </p:cNvSpPr>
          <p:nvPr>
            <p:ph type="title"/>
          </p:nvPr>
        </p:nvSpPr>
        <p:spPr>
          <a:xfrm>
            <a:off x="-9728" y="-973"/>
            <a:ext cx="12192000" cy="618800"/>
          </a:xfrm>
        </p:spPr>
        <p:txBody>
          <a:bodyPr>
            <a:normAutofit/>
          </a:bodyPr>
          <a:lstStyle/>
          <a:p>
            <a:pPr algn="ctr"/>
            <a:r>
              <a:rPr lang="en-US" sz="3600" dirty="0">
                <a:solidFill>
                  <a:schemeClr val="tx1"/>
                </a:solidFill>
              </a:rPr>
              <a:t>DOD SCALE: Clearable Semiconductor Workforce</a:t>
            </a:r>
          </a:p>
        </p:txBody>
      </p:sp>
      <p:sp>
        <p:nvSpPr>
          <p:cNvPr id="2" name="Slide Number Placeholder 1">
            <a:extLst>
              <a:ext uri="{FF2B5EF4-FFF2-40B4-BE49-F238E27FC236}">
                <a16:creationId xmlns:a16="http://schemas.microsoft.com/office/drawing/2014/main" id="{A27465AE-DF9A-CFA1-3702-E50D347264F8}"/>
              </a:ext>
            </a:extLst>
          </p:cNvPr>
          <p:cNvSpPr txBox="1">
            <a:spLocks/>
          </p:cNvSpPr>
          <p:nvPr/>
        </p:nvSpPr>
        <p:spPr>
          <a:xfrm>
            <a:off x="11713919" y="6439836"/>
            <a:ext cx="40774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E59A7B6-FBE7-C94A-849D-DB56104C7F4B}" type="slidenum">
              <a:rPr lang="en-US" sz="1600" smtClean="0">
                <a:solidFill>
                  <a:schemeClr val="bg1"/>
                </a:solidFill>
              </a:rPr>
              <a:pPr algn="ctr"/>
              <a:t>3</a:t>
            </a:fld>
            <a:endParaRPr lang="en-US" sz="1600" dirty="0">
              <a:solidFill>
                <a:schemeClr val="bg1"/>
              </a:solidFill>
            </a:endParaRPr>
          </a:p>
        </p:txBody>
      </p:sp>
      <p:pic>
        <p:nvPicPr>
          <p:cNvPr id="5" name="Picture 4" descr="A group of people posing for a photo&#10;&#10;Description automatically generated">
            <a:extLst>
              <a:ext uri="{FF2B5EF4-FFF2-40B4-BE49-F238E27FC236}">
                <a16:creationId xmlns:a16="http://schemas.microsoft.com/office/drawing/2014/main" id="{78F89BEC-0606-341A-192E-D17E3C684442}"/>
              </a:ext>
            </a:extLst>
          </p:cNvPr>
          <p:cNvPicPr>
            <a:picLocks noChangeAspect="1"/>
          </p:cNvPicPr>
          <p:nvPr/>
        </p:nvPicPr>
        <p:blipFill rotWithShape="1">
          <a:blip r:embed="rId3"/>
          <a:srcRect r="10264"/>
          <a:stretch/>
        </p:blipFill>
        <p:spPr>
          <a:xfrm>
            <a:off x="6134912" y="693581"/>
            <a:ext cx="6025662" cy="5036170"/>
          </a:xfrm>
          <a:prstGeom prst="rect">
            <a:avLst/>
          </a:prstGeom>
        </p:spPr>
      </p:pic>
      <p:sp>
        <p:nvSpPr>
          <p:cNvPr id="7" name="TextBox 6">
            <a:extLst>
              <a:ext uri="{FF2B5EF4-FFF2-40B4-BE49-F238E27FC236}">
                <a16:creationId xmlns:a16="http://schemas.microsoft.com/office/drawing/2014/main" id="{34114D1D-F41B-6D46-258D-7474C66D9DAB}"/>
              </a:ext>
            </a:extLst>
          </p:cNvPr>
          <p:cNvSpPr txBox="1"/>
          <p:nvPr/>
        </p:nvSpPr>
        <p:spPr>
          <a:xfrm>
            <a:off x="14497" y="693581"/>
            <a:ext cx="6025662" cy="4985980"/>
          </a:xfrm>
          <a:prstGeom prst="rect">
            <a:avLst/>
          </a:prstGeom>
          <a:noFill/>
        </p:spPr>
        <p:txBody>
          <a:bodyPr wrap="square" rtlCol="0">
            <a:spAutoFit/>
          </a:bodyPr>
          <a:lstStyle/>
          <a:p>
            <a:r>
              <a:rPr lang="en-US" sz="1600" b="1" u="sng" dirty="0">
                <a:solidFill>
                  <a:srgbClr val="FF0000"/>
                </a:solidFill>
              </a:rPr>
              <a:t>PhD. students (10):</a:t>
            </a:r>
            <a:r>
              <a:rPr lang="en-US" sz="1600" b="1" dirty="0"/>
              <a:t> </a:t>
            </a:r>
            <a:br>
              <a:rPr lang="en-US" sz="1600" b="1" dirty="0"/>
            </a:br>
            <a:r>
              <a:rPr lang="en-US" sz="1600" dirty="0"/>
              <a:t>Lina S. Abdallah, Nalin Fernando, Nuwanjula S. Samarasingha, Farzin Abadizaman, Carola Emminger, </a:t>
            </a:r>
            <a:r>
              <a:rPr lang="en-US" sz="1600" b="1" dirty="0"/>
              <a:t>Rigo A. Carrasco</a:t>
            </a:r>
            <a:r>
              <a:rPr lang="en-US" sz="1600" dirty="0"/>
              <a:t>, </a:t>
            </a:r>
            <a:r>
              <a:rPr lang="en-US" sz="1600" b="1" dirty="0"/>
              <a:t>Carlos A. Armenta</a:t>
            </a:r>
            <a:r>
              <a:rPr lang="en-US" sz="1600" dirty="0"/>
              <a:t>, </a:t>
            </a:r>
            <a:r>
              <a:rPr lang="en-US" sz="1600" i="1" dirty="0"/>
              <a:t>Yoshitha D. Hettige, Sonam Yadav, Beata Hroncova.</a:t>
            </a:r>
          </a:p>
          <a:p>
            <a:endParaRPr lang="en-US" sz="1000" i="1" dirty="0"/>
          </a:p>
          <a:p>
            <a:r>
              <a:rPr lang="en-US" sz="1600" b="1" u="sng" dirty="0">
                <a:solidFill>
                  <a:srgbClr val="FF0000"/>
                </a:solidFill>
              </a:rPr>
              <a:t>MS students (5):</a:t>
            </a:r>
            <a:r>
              <a:rPr lang="en-US" sz="1600" dirty="0">
                <a:solidFill>
                  <a:srgbClr val="FF0000"/>
                </a:solidFill>
              </a:rPr>
              <a:t> </a:t>
            </a:r>
            <a:br>
              <a:rPr lang="en-US" sz="1600" dirty="0">
                <a:solidFill>
                  <a:srgbClr val="FF0000"/>
                </a:solidFill>
              </a:rPr>
            </a:br>
            <a:r>
              <a:rPr lang="en-US" sz="1600" b="1" dirty="0"/>
              <a:t>Travis I. Willett-Gies</a:t>
            </a:r>
            <a:r>
              <a:rPr lang="en-US" sz="1600" dirty="0"/>
              <a:t>, Cesar A. Rodriguez</a:t>
            </a:r>
            <a:r>
              <a:rPr lang="en-US" sz="1600" b="1" dirty="0"/>
              <a:t>, Jaden R. Love</a:t>
            </a:r>
            <a:r>
              <a:rPr lang="en-US" sz="1600" dirty="0"/>
              <a:t>, </a:t>
            </a:r>
            <a:r>
              <a:rPr lang="en-US" sz="1600" b="1" i="1" dirty="0"/>
              <a:t>Haley B. Woolf</a:t>
            </a:r>
            <a:r>
              <a:rPr lang="en-US" sz="1600" i="1" dirty="0"/>
              <a:t>, Aaron Lopez Gonzalez</a:t>
            </a:r>
            <a:r>
              <a:rPr lang="en-US" sz="1600" dirty="0"/>
              <a:t>.</a:t>
            </a:r>
          </a:p>
          <a:p>
            <a:endParaRPr lang="en-US" sz="1000" dirty="0"/>
          </a:p>
          <a:p>
            <a:r>
              <a:rPr lang="en-US" sz="1600" b="1" u="sng" dirty="0">
                <a:solidFill>
                  <a:srgbClr val="FF0000"/>
                </a:solidFill>
              </a:rPr>
              <a:t>Undergraduate students (22):</a:t>
            </a:r>
            <a:r>
              <a:rPr lang="en-US" sz="1600" dirty="0"/>
              <a:t> </a:t>
            </a:r>
            <a:br>
              <a:rPr lang="en-US" sz="1600" dirty="0"/>
            </a:br>
            <a:r>
              <a:rPr lang="en-US" sz="1600" b="1" dirty="0"/>
              <a:t>Amber A. Medina</a:t>
            </a:r>
            <a:r>
              <a:rPr lang="en-US" sz="1600" dirty="0"/>
              <a:t>, Maria Spies, </a:t>
            </a:r>
            <a:r>
              <a:rPr lang="en-US" sz="1600" b="1" dirty="0"/>
              <a:t>Cayla M. Nelson</a:t>
            </a:r>
            <a:r>
              <a:rPr lang="en-US" sz="1600" dirty="0"/>
              <a:t>, </a:t>
            </a:r>
            <a:r>
              <a:rPr lang="en-US" sz="1600" b="1" dirty="0"/>
              <a:t>Eric DeLong</a:t>
            </a:r>
            <a:r>
              <a:rPr lang="en-US" sz="1600" dirty="0"/>
              <a:t>, </a:t>
            </a:r>
            <a:r>
              <a:rPr lang="en-US" sz="1600" b="1" dirty="0"/>
              <a:t>Christian J. Zollner</a:t>
            </a:r>
            <a:r>
              <a:rPr lang="en-US" sz="1600" dirty="0"/>
              <a:t>, </a:t>
            </a:r>
            <a:r>
              <a:rPr lang="en-US" sz="1600" b="1" dirty="0" err="1"/>
              <a:t>Khadijih</a:t>
            </a:r>
            <a:r>
              <a:rPr lang="en-US" sz="1600" b="1" dirty="0"/>
              <a:t> Mitchell</a:t>
            </a:r>
            <a:r>
              <a:rPr lang="en-US" sz="1600" dirty="0"/>
              <a:t>, Ayana Ghosh, </a:t>
            </a:r>
            <a:r>
              <a:rPr lang="en-US" sz="1600" b="1" dirty="0"/>
              <a:t>T. Nathan Nunley</a:t>
            </a:r>
            <a:r>
              <a:rPr lang="en-US" sz="1600" dirty="0"/>
              <a:t>, </a:t>
            </a:r>
            <a:r>
              <a:rPr lang="en-US" sz="1600" b="1" dirty="0"/>
              <a:t>Laura G. Pineda</a:t>
            </a:r>
            <a:r>
              <a:rPr lang="en-US" sz="1600" dirty="0"/>
              <a:t>, </a:t>
            </a:r>
            <a:r>
              <a:rPr lang="en-US" sz="1600" b="1" dirty="0"/>
              <a:t>Luis A. Barrera</a:t>
            </a:r>
            <a:r>
              <a:rPr lang="en-US" sz="1600" dirty="0"/>
              <a:t>, </a:t>
            </a:r>
            <a:r>
              <a:rPr lang="en-US" sz="1600" b="1" dirty="0"/>
              <a:t>Dennis P. Trujillo</a:t>
            </a:r>
            <a:r>
              <a:rPr lang="en-US" sz="1600" dirty="0"/>
              <a:t>, </a:t>
            </a:r>
            <a:r>
              <a:rPr lang="en-US" sz="1600" b="1" dirty="0"/>
              <a:t>Jaime M. Moya</a:t>
            </a:r>
            <a:r>
              <a:rPr lang="en-US" sz="1600" dirty="0"/>
              <a:t>, </a:t>
            </a:r>
            <a:r>
              <a:rPr lang="en-US" sz="1600" b="1" dirty="0"/>
              <a:t>Jacqueline A. Cooke</a:t>
            </a:r>
            <a:r>
              <a:rPr lang="en-US" sz="1600" dirty="0"/>
              <a:t>, </a:t>
            </a:r>
            <a:r>
              <a:rPr lang="en-US" sz="1600" b="1" dirty="0"/>
              <a:t>Alexandra P. Hartmann</a:t>
            </a:r>
            <a:r>
              <a:rPr lang="en-US" sz="1600" dirty="0"/>
              <a:t>, </a:t>
            </a:r>
            <a:r>
              <a:rPr lang="en-US" sz="1600" b="1" dirty="0"/>
              <a:t>Cesy M. Zamarripa</a:t>
            </a:r>
            <a:r>
              <a:rPr lang="en-US" sz="1600" dirty="0"/>
              <a:t>, </a:t>
            </a:r>
            <a:r>
              <a:rPr lang="en-US" sz="1600" b="1" dirty="0"/>
              <a:t>Zachary Yoder</a:t>
            </a:r>
            <a:r>
              <a:rPr lang="en-US" sz="1600" dirty="0"/>
              <a:t>, </a:t>
            </a:r>
            <a:r>
              <a:rPr lang="en-US" sz="1600" b="1" dirty="0"/>
              <a:t>Pablo P. Paradis</a:t>
            </a:r>
            <a:r>
              <a:rPr lang="en-US" sz="1600" dirty="0"/>
              <a:t>, Melissa Rivero Arias, </a:t>
            </a:r>
            <a:r>
              <a:rPr lang="en-US" sz="1600" b="1" dirty="0"/>
              <a:t>Atlantis K. Moses</a:t>
            </a:r>
            <a:r>
              <a:rPr lang="en-US" sz="1600" dirty="0"/>
              <a:t>, </a:t>
            </a:r>
            <a:r>
              <a:rPr lang="en-US" sz="1600" b="1" dirty="0"/>
              <a:t>Danissa P. Ortega</a:t>
            </a:r>
            <a:r>
              <a:rPr lang="en-US" sz="1600" dirty="0"/>
              <a:t>, </a:t>
            </a:r>
            <a:r>
              <a:rPr lang="en-US" sz="1600" b="1" i="1" dirty="0"/>
              <a:t>Gabriel Ruiz</a:t>
            </a:r>
            <a:r>
              <a:rPr lang="en-US" sz="1600" i="1" dirty="0"/>
              <a:t>, </a:t>
            </a:r>
            <a:r>
              <a:rPr lang="en-US" sz="1600" b="1" i="1" dirty="0"/>
              <a:t>Meghan Worrell, Jesus Marquez</a:t>
            </a:r>
            <a:r>
              <a:rPr lang="en-US" sz="1600" dirty="0"/>
              <a:t>. </a:t>
            </a:r>
          </a:p>
          <a:p>
            <a:endParaRPr lang="en-US" sz="1000" dirty="0"/>
          </a:p>
          <a:p>
            <a:r>
              <a:rPr lang="en-US" sz="1600" dirty="0"/>
              <a:t>US citizens in </a:t>
            </a:r>
            <a:r>
              <a:rPr lang="en-US" sz="1600" b="1" dirty="0"/>
              <a:t>bold</a:t>
            </a:r>
            <a:r>
              <a:rPr lang="en-US" sz="1600" dirty="0"/>
              <a:t>. Current students in </a:t>
            </a:r>
            <a:r>
              <a:rPr lang="en-US" sz="1600" i="1" dirty="0"/>
              <a:t>italics</a:t>
            </a:r>
            <a:r>
              <a:rPr lang="en-US" sz="1600" dirty="0"/>
              <a:t>.</a:t>
            </a:r>
          </a:p>
          <a:p>
            <a:r>
              <a:rPr lang="en-US" sz="1600" dirty="0"/>
              <a:t>Most work in semiconductor wafer manufacturing, electronics and photonics, aerospace R&amp;D, STEM education. </a:t>
            </a:r>
          </a:p>
        </p:txBody>
      </p:sp>
      <p:sp>
        <p:nvSpPr>
          <p:cNvPr id="4" name="TextBox 3">
            <a:extLst>
              <a:ext uri="{FF2B5EF4-FFF2-40B4-BE49-F238E27FC236}">
                <a16:creationId xmlns:a16="http://schemas.microsoft.com/office/drawing/2014/main" id="{0BFDE06B-F77F-ACC2-816B-60A2E85870DD}"/>
              </a:ext>
            </a:extLst>
          </p:cNvPr>
          <p:cNvSpPr txBox="1"/>
          <p:nvPr/>
        </p:nvSpPr>
        <p:spPr>
          <a:xfrm>
            <a:off x="7065144" y="6125517"/>
            <a:ext cx="2658100" cy="400110"/>
          </a:xfrm>
          <a:prstGeom prst="rect">
            <a:avLst/>
          </a:prstGeom>
          <a:noFill/>
        </p:spPr>
        <p:txBody>
          <a:bodyPr wrap="none" rtlCol="0">
            <a:spAutoFit/>
          </a:bodyPr>
          <a:lstStyle/>
          <a:p>
            <a:r>
              <a:rPr lang="en-US" sz="2000" dirty="0">
                <a:solidFill>
                  <a:srgbClr val="FFFF00"/>
                </a:solidFill>
                <a:latin typeface="Arial" panose="020B0604020202020204" pitchFamily="34" charset="0"/>
                <a:cs typeface="Arial" panose="020B0604020202020204" pitchFamily="34" charset="0"/>
              </a:rPr>
              <a:t>http://femto.nmsu.edu</a:t>
            </a:r>
          </a:p>
        </p:txBody>
      </p:sp>
    </p:spTree>
    <p:extLst>
      <p:ext uri="{BB962C8B-B14F-4D97-AF65-F5344CB8AC3E}">
        <p14:creationId xmlns:p14="http://schemas.microsoft.com/office/powerpoint/2010/main" val="2161139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09254-D9A1-D99A-CB95-C3D028B191B7}"/>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9975E09A-33CA-C6EA-D762-26C4013FEE3A}"/>
              </a:ext>
            </a:extLst>
          </p:cNvPr>
          <p:cNvSpPr>
            <a:spLocks noGrp="1"/>
          </p:cNvSpPr>
          <p:nvPr>
            <p:ph type="title"/>
          </p:nvPr>
        </p:nvSpPr>
        <p:spPr>
          <a:xfrm>
            <a:off x="0" y="52064"/>
            <a:ext cx="12192000" cy="618800"/>
          </a:xfrm>
        </p:spPr>
        <p:txBody>
          <a:bodyPr>
            <a:normAutofit/>
          </a:bodyPr>
          <a:lstStyle/>
          <a:p>
            <a:pPr algn="ctr"/>
            <a:r>
              <a:rPr lang="en-US" sz="3600" dirty="0">
                <a:solidFill>
                  <a:schemeClr val="tx1"/>
                </a:solidFill>
              </a:rPr>
              <a:t>Current Projects and Interests</a:t>
            </a:r>
          </a:p>
        </p:txBody>
      </p:sp>
      <p:sp>
        <p:nvSpPr>
          <p:cNvPr id="2" name="Slide Number Placeholder 1">
            <a:extLst>
              <a:ext uri="{FF2B5EF4-FFF2-40B4-BE49-F238E27FC236}">
                <a16:creationId xmlns:a16="http://schemas.microsoft.com/office/drawing/2014/main" id="{BC98C257-2B4C-2F7B-585E-EBFA5CDC66C8}"/>
              </a:ext>
            </a:extLst>
          </p:cNvPr>
          <p:cNvSpPr txBox="1">
            <a:spLocks/>
          </p:cNvSpPr>
          <p:nvPr/>
        </p:nvSpPr>
        <p:spPr>
          <a:xfrm>
            <a:off x="11713919" y="6439836"/>
            <a:ext cx="40774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E59A7B6-FBE7-C94A-849D-DB56104C7F4B}" type="slidenum">
              <a:rPr lang="en-US" sz="1600" smtClean="0">
                <a:solidFill>
                  <a:schemeClr val="bg1"/>
                </a:solidFill>
              </a:rPr>
              <a:pPr algn="ctr"/>
              <a:t>4</a:t>
            </a:fld>
            <a:endParaRPr lang="en-US" sz="1600" dirty="0">
              <a:solidFill>
                <a:schemeClr val="bg1"/>
              </a:solidFill>
            </a:endParaRPr>
          </a:p>
        </p:txBody>
      </p:sp>
      <p:sp>
        <p:nvSpPr>
          <p:cNvPr id="3" name="TextBox 2">
            <a:extLst>
              <a:ext uri="{FF2B5EF4-FFF2-40B4-BE49-F238E27FC236}">
                <a16:creationId xmlns:a16="http://schemas.microsoft.com/office/drawing/2014/main" id="{B17EFE9A-74FB-8823-FAB4-E1D3D322BFAF}"/>
              </a:ext>
            </a:extLst>
          </p:cNvPr>
          <p:cNvSpPr txBox="1"/>
          <p:nvPr/>
        </p:nvSpPr>
        <p:spPr>
          <a:xfrm>
            <a:off x="0" y="816856"/>
            <a:ext cx="12147522" cy="4893647"/>
          </a:xfrm>
          <a:prstGeom prst="rect">
            <a:avLst/>
          </a:prstGeom>
          <a:noFill/>
        </p:spPr>
        <p:txBody>
          <a:bodyPr wrap="square" rtlCol="0">
            <a:spAutoFit/>
          </a:bodyPr>
          <a:lstStyle/>
          <a:p>
            <a:pPr marL="233363" indent="-233363">
              <a:buFont typeface="Arial" panose="020B0604020202020204" pitchFamily="34" charset="0"/>
              <a:buChar char="•"/>
            </a:pPr>
            <a:r>
              <a:rPr lang="en-US" sz="2400" dirty="0"/>
              <a:t>Improve the </a:t>
            </a:r>
            <a:r>
              <a:rPr lang="en-US" sz="2400" u="sng" dirty="0"/>
              <a:t>fundamental understanding</a:t>
            </a:r>
            <a:r>
              <a:rPr lang="en-US" sz="2400" dirty="0"/>
              <a:t> of photonic devices and components (AFOSR).</a:t>
            </a:r>
          </a:p>
          <a:p>
            <a:pPr marL="233363" indent="-233363">
              <a:buFont typeface="Arial" panose="020B0604020202020204" pitchFamily="34" charset="0"/>
              <a:buChar char="•"/>
            </a:pPr>
            <a:r>
              <a:rPr lang="en-US" sz="2400" dirty="0"/>
              <a:t>Explore or re-examine </a:t>
            </a:r>
            <a:r>
              <a:rPr lang="en-US" sz="2400" u="sng" dirty="0"/>
              <a:t>fundamental principles</a:t>
            </a:r>
            <a:r>
              <a:rPr lang="en-US" sz="2400" dirty="0"/>
              <a:t> underlying </a:t>
            </a:r>
            <a:r>
              <a:rPr lang="en-US" sz="2400" b="1" dirty="0">
                <a:solidFill>
                  <a:srgbClr val="FF0000"/>
                </a:solidFill>
              </a:rPr>
              <a:t>light propagation </a:t>
            </a:r>
            <a:r>
              <a:rPr lang="en-US" sz="2400" dirty="0"/>
              <a:t>and </a:t>
            </a:r>
            <a:r>
              <a:rPr lang="en-US" sz="2400" b="1" dirty="0">
                <a:solidFill>
                  <a:srgbClr val="FF0000"/>
                </a:solidFill>
              </a:rPr>
              <a:t>light-matter interaction</a:t>
            </a:r>
            <a:r>
              <a:rPr lang="en-US" sz="2400" dirty="0"/>
              <a:t> (ONR EO/IO Sensors).</a:t>
            </a:r>
          </a:p>
          <a:p>
            <a:pPr marL="233363" indent="-233363">
              <a:buFont typeface="Arial" panose="020B0604020202020204" pitchFamily="34" charset="0"/>
              <a:buChar char="•"/>
            </a:pPr>
            <a:r>
              <a:rPr lang="en-US" sz="2400" b="1" dirty="0">
                <a:solidFill>
                  <a:srgbClr val="FF0000"/>
                </a:solidFill>
              </a:rPr>
              <a:t>Materials characterization </a:t>
            </a:r>
            <a:r>
              <a:rPr lang="en-US" sz="2400" dirty="0"/>
              <a:t>(ellipsometry, photoluminescence, XRD)</a:t>
            </a:r>
            <a:r>
              <a:rPr lang="en-US" sz="2400" b="1" dirty="0">
                <a:solidFill>
                  <a:srgbClr val="FF0000"/>
                </a:solidFill>
              </a:rPr>
              <a:t> </a:t>
            </a:r>
            <a:r>
              <a:rPr lang="en-US" sz="2400" dirty="0"/>
              <a:t>for IR detectors and lasers.</a:t>
            </a:r>
          </a:p>
          <a:p>
            <a:pPr marL="233363" indent="-233363">
              <a:buFont typeface="Arial" panose="020B0604020202020204" pitchFamily="34" charset="0"/>
              <a:buChar char="•"/>
            </a:pPr>
            <a:endParaRPr lang="en-US" sz="2400" dirty="0"/>
          </a:p>
          <a:p>
            <a:pPr marL="233363" indent="-233363">
              <a:buFont typeface="Arial" panose="020B0604020202020204" pitchFamily="34" charset="0"/>
              <a:buChar char="•"/>
            </a:pPr>
            <a:r>
              <a:rPr lang="en-US" sz="2400" dirty="0"/>
              <a:t>Fundamental principles of photon absorption at the </a:t>
            </a:r>
            <a:r>
              <a:rPr lang="en-US" sz="2400" b="1" dirty="0">
                <a:solidFill>
                  <a:srgbClr val="FF0000"/>
                </a:solidFill>
              </a:rPr>
              <a:t>direct band gap</a:t>
            </a:r>
            <a:r>
              <a:rPr lang="en-US" sz="2400" b="1" dirty="0"/>
              <a:t> </a:t>
            </a:r>
            <a:r>
              <a:rPr lang="en-US" sz="2400" dirty="0"/>
              <a:t>(Emminger, </a:t>
            </a:r>
            <a:r>
              <a:rPr lang="en-US" sz="2400" u="sng" dirty="0"/>
              <a:t>Hroncova</a:t>
            </a:r>
            <a:r>
              <a:rPr lang="en-US" sz="2400" dirty="0"/>
              <a:t>).</a:t>
            </a:r>
          </a:p>
          <a:p>
            <a:pPr marL="233363" indent="-233363">
              <a:buFont typeface="Arial" panose="020B0604020202020204" pitchFamily="34" charset="0"/>
              <a:buChar char="•"/>
            </a:pPr>
            <a:r>
              <a:rPr lang="en-US" sz="2400" dirty="0"/>
              <a:t>Explore photon absorption by </a:t>
            </a:r>
            <a:r>
              <a:rPr lang="en-US" sz="2400" b="1" dirty="0">
                <a:solidFill>
                  <a:srgbClr val="FF0000"/>
                </a:solidFill>
              </a:rPr>
              <a:t>optical interband transitions</a:t>
            </a:r>
            <a:r>
              <a:rPr lang="en-US" sz="2400" dirty="0"/>
              <a:t> above the lowest gap (Armenta).</a:t>
            </a:r>
          </a:p>
          <a:p>
            <a:pPr marL="233363" indent="-233363">
              <a:buFont typeface="Arial" panose="020B0604020202020204" pitchFamily="34" charset="0"/>
              <a:buChar char="•"/>
            </a:pPr>
            <a:r>
              <a:rPr lang="en-US" sz="2400" dirty="0"/>
              <a:t>Explore photon absorption in </a:t>
            </a:r>
            <a:r>
              <a:rPr lang="en-US" sz="2400" b="1" dirty="0">
                <a:solidFill>
                  <a:srgbClr val="FF0000"/>
                </a:solidFill>
              </a:rPr>
              <a:t>highly excited semiconductors</a:t>
            </a:r>
            <a:r>
              <a:rPr lang="en-US" sz="2400" dirty="0"/>
              <a:t> (Armenta).</a:t>
            </a:r>
          </a:p>
          <a:p>
            <a:pPr marL="233363" indent="-233363">
              <a:buFont typeface="Arial" panose="020B0604020202020204" pitchFamily="34" charset="0"/>
              <a:buChar char="•"/>
            </a:pPr>
            <a:endParaRPr lang="en-US" sz="2400" dirty="0"/>
          </a:p>
          <a:p>
            <a:pPr marL="233363" indent="-233363">
              <a:buFont typeface="Arial" panose="020B0604020202020204" pitchFamily="34" charset="0"/>
              <a:buChar char="•"/>
            </a:pPr>
            <a:r>
              <a:rPr lang="en-US" sz="2400" i="1" dirty="0"/>
              <a:t>Defects in Ge-Sn alloys by IR photoluminescence under hydrostatic pressure (</a:t>
            </a:r>
            <a:r>
              <a:rPr lang="en-US" sz="2400" i="1" u="sng" dirty="0"/>
              <a:t>Yadav</a:t>
            </a:r>
            <a:r>
              <a:rPr lang="en-US" sz="2400" i="1" dirty="0"/>
              <a:t>, </a:t>
            </a:r>
            <a:r>
              <a:rPr lang="en-US" sz="2400" i="1" u="sng" dirty="0"/>
              <a:t>Worrell</a:t>
            </a:r>
            <a:r>
              <a:rPr lang="en-US" sz="2400" i="1" dirty="0"/>
              <a:t>). </a:t>
            </a:r>
          </a:p>
          <a:p>
            <a:pPr marL="233363" indent="-233363">
              <a:buFont typeface="Arial" panose="020B0604020202020204" pitchFamily="34" charset="0"/>
              <a:buChar char="•"/>
            </a:pPr>
            <a:r>
              <a:rPr lang="en-US" sz="2400" i="1" dirty="0"/>
              <a:t>Thermal oxidation of Ge and Ge-Sn alloys (Woolf, MS thesis).</a:t>
            </a:r>
          </a:p>
          <a:p>
            <a:pPr marL="233363" indent="-233363">
              <a:buFont typeface="Arial" panose="020B0604020202020204" pitchFamily="34" charset="0"/>
              <a:buChar char="•"/>
            </a:pPr>
            <a:r>
              <a:rPr lang="en-US" sz="2400" i="1" dirty="0"/>
              <a:t>Direct gap absorption in </a:t>
            </a:r>
            <a:r>
              <a:rPr lang="en-US" sz="2400" i="1" dirty="0">
                <a:latin typeface="Symbol" panose="05050102010706020507" pitchFamily="18" charset="2"/>
              </a:rPr>
              <a:t>a</a:t>
            </a:r>
            <a:r>
              <a:rPr lang="en-US" sz="2400" i="1" dirty="0"/>
              <a:t>-tin to measure hole concentration (Love, MS thesis).</a:t>
            </a:r>
          </a:p>
          <a:p>
            <a:pPr marL="233363" indent="-233363">
              <a:buFont typeface="Arial" panose="020B0604020202020204" pitchFamily="34" charset="0"/>
              <a:buChar char="•"/>
            </a:pPr>
            <a:r>
              <a:rPr lang="en-US" sz="2400" i="1" dirty="0"/>
              <a:t>Characterization of insulating </a:t>
            </a:r>
            <a:r>
              <a:rPr lang="en-US" sz="2400" i="1" dirty="0" err="1"/>
              <a:t>TaN</a:t>
            </a:r>
            <a:r>
              <a:rPr lang="en-US" sz="2400" i="1" dirty="0"/>
              <a:t> for superconducting Q-bits (Lopez-Gonzalez, MS thesis)</a:t>
            </a:r>
          </a:p>
        </p:txBody>
      </p:sp>
      <p:sp>
        <p:nvSpPr>
          <p:cNvPr id="6" name="TextBox 5">
            <a:extLst>
              <a:ext uri="{FF2B5EF4-FFF2-40B4-BE49-F238E27FC236}">
                <a16:creationId xmlns:a16="http://schemas.microsoft.com/office/drawing/2014/main" id="{B94907BB-52A5-67F7-1A9D-C209CF3DB6D5}"/>
              </a:ext>
            </a:extLst>
          </p:cNvPr>
          <p:cNvSpPr txBox="1"/>
          <p:nvPr/>
        </p:nvSpPr>
        <p:spPr>
          <a:xfrm>
            <a:off x="7065144" y="6125517"/>
            <a:ext cx="2658100" cy="400110"/>
          </a:xfrm>
          <a:prstGeom prst="rect">
            <a:avLst/>
          </a:prstGeom>
          <a:noFill/>
        </p:spPr>
        <p:txBody>
          <a:bodyPr wrap="none" rtlCol="0">
            <a:spAutoFit/>
          </a:bodyPr>
          <a:lstStyle/>
          <a:p>
            <a:r>
              <a:rPr lang="en-US" sz="2000" dirty="0">
                <a:solidFill>
                  <a:srgbClr val="FFFF00"/>
                </a:solidFill>
                <a:latin typeface="Arial" panose="020B0604020202020204" pitchFamily="34" charset="0"/>
                <a:cs typeface="Arial" panose="020B0604020202020204" pitchFamily="34" charset="0"/>
              </a:rPr>
              <a:t>http://femto.nmsu.edu</a:t>
            </a:r>
          </a:p>
        </p:txBody>
      </p:sp>
    </p:spTree>
    <p:extLst>
      <p:ext uri="{BB962C8B-B14F-4D97-AF65-F5344CB8AC3E}">
        <p14:creationId xmlns:p14="http://schemas.microsoft.com/office/powerpoint/2010/main" val="1932900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0C77F-D679-3341-7FB4-1F92F1D1E110}"/>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C5D62E45-911B-FB9B-FEA8-C87A78B912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90349" y="1644055"/>
            <a:ext cx="9935342" cy="4114800"/>
          </a:xfrm>
          <a:prstGeom prst="rect">
            <a:avLst/>
          </a:prstGeom>
        </p:spPr>
      </p:pic>
      <p:pic>
        <p:nvPicPr>
          <p:cNvPr id="2" name="Graphic 1">
            <a:extLst>
              <a:ext uri="{FF2B5EF4-FFF2-40B4-BE49-F238E27FC236}">
                <a16:creationId xmlns:a16="http://schemas.microsoft.com/office/drawing/2014/main" id="{45A987DE-3F88-7937-0972-5CF36D2EB7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4603" y="654983"/>
            <a:ext cx="2803593" cy="2077534"/>
          </a:xfrm>
          <a:prstGeom prst="rect">
            <a:avLst/>
          </a:prstGeom>
        </p:spPr>
      </p:pic>
      <p:sp>
        <p:nvSpPr>
          <p:cNvPr id="7" name="Slide Number Placeholder 6">
            <a:extLst>
              <a:ext uri="{FF2B5EF4-FFF2-40B4-BE49-F238E27FC236}">
                <a16:creationId xmlns:a16="http://schemas.microsoft.com/office/drawing/2014/main" id="{9A5238D5-F4AD-BB37-C745-5623BF135E88}"/>
              </a:ext>
            </a:extLst>
          </p:cNvPr>
          <p:cNvSpPr>
            <a:spLocks noGrp="1"/>
          </p:cNvSpPr>
          <p:nvPr>
            <p:ph type="sldNum"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srgbClr val="FE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600" b="0" i="0" u="none" strike="noStrike" kern="0" cap="none" spc="0" normalizeH="0" baseline="0" noProof="0" dirty="0">
              <a:ln>
                <a:noFill/>
              </a:ln>
              <a:solidFill>
                <a:srgbClr val="FEFFFF"/>
              </a:solidFill>
              <a:effectLst/>
              <a:uLnTx/>
              <a:uFillTx/>
              <a:latin typeface="Calibri"/>
              <a:ea typeface="Calibri"/>
              <a:cs typeface="Calibri"/>
              <a:sym typeface="Calibri"/>
            </a:endParaRPr>
          </a:p>
        </p:txBody>
      </p:sp>
      <p:sp>
        <p:nvSpPr>
          <p:cNvPr id="12" name="Title 1">
            <a:extLst>
              <a:ext uri="{FF2B5EF4-FFF2-40B4-BE49-F238E27FC236}">
                <a16:creationId xmlns:a16="http://schemas.microsoft.com/office/drawing/2014/main" id="{371682A0-FB55-7CFB-3A6E-FECC186A98A1}"/>
              </a:ext>
            </a:extLst>
          </p:cNvPr>
          <p:cNvSpPr>
            <a:spLocks noGrp="1"/>
          </p:cNvSpPr>
          <p:nvPr>
            <p:ph type="title"/>
          </p:nvPr>
        </p:nvSpPr>
        <p:spPr>
          <a:xfrm>
            <a:off x="0" y="1"/>
            <a:ext cx="6409425" cy="654982"/>
          </a:xfrm>
        </p:spPr>
        <p:txBody>
          <a:bodyPr>
            <a:normAutofit/>
          </a:bodyPr>
          <a:lstStyle/>
          <a:p>
            <a:pPr algn="ctr"/>
            <a:r>
              <a:rPr lang="en-US" sz="3600" b="1" kern="100" dirty="0">
                <a:solidFill>
                  <a:schemeClr val="tx1"/>
                </a:solidFill>
                <a:effectLst/>
                <a:latin typeface="Tahoma" panose="020B0604030504040204" pitchFamily="34" charset="0"/>
                <a:ea typeface="Tahoma" panose="020B0604030504040204" pitchFamily="34" charset="0"/>
                <a:cs typeface="Tahoma" panose="020B0604030504040204" pitchFamily="34" charset="0"/>
              </a:rPr>
              <a:t>Spectroscopic ellipsometry</a:t>
            </a:r>
            <a:endParaRPr lang="en-US" sz="3600" dirty="0">
              <a:solidFill>
                <a:schemeClr val="tx1"/>
              </a:solidFill>
            </a:endParaRPr>
          </a:p>
        </p:txBody>
      </p:sp>
      <p:sp>
        <p:nvSpPr>
          <p:cNvPr id="11" name="Google Shape;99;p16">
            <a:extLst>
              <a:ext uri="{FF2B5EF4-FFF2-40B4-BE49-F238E27FC236}">
                <a16:creationId xmlns:a16="http://schemas.microsoft.com/office/drawing/2014/main" id="{062715E9-32F2-534D-E1F1-3A3863998A90}"/>
              </a:ext>
            </a:extLst>
          </p:cNvPr>
          <p:cNvSpPr txBox="1"/>
          <p:nvPr/>
        </p:nvSpPr>
        <p:spPr>
          <a:xfrm>
            <a:off x="6090270" y="5811598"/>
            <a:ext cx="5777052" cy="73863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FFFF00"/>
                </a:solidFill>
                <a:effectLst/>
                <a:uLnTx/>
                <a:uFillTx/>
                <a:latin typeface="Arial"/>
                <a:ea typeface="Calibri"/>
                <a:cs typeface="Times New Roman"/>
                <a:sym typeface="Times New Roman"/>
              </a:rPr>
              <a:t>H. Fujiwara, </a:t>
            </a:r>
            <a:r>
              <a:rPr kumimoji="0" lang="en-US" b="0" i="1" u="none" strike="noStrike" kern="0" cap="none" spc="0" normalizeH="0" baseline="0" noProof="0" dirty="0">
                <a:ln>
                  <a:noFill/>
                </a:ln>
                <a:solidFill>
                  <a:srgbClr val="FFFF00"/>
                </a:solidFill>
                <a:effectLst/>
                <a:uLnTx/>
                <a:uFillTx/>
                <a:latin typeface="Arial"/>
                <a:ea typeface="Calibri"/>
                <a:cs typeface="Times New Roman"/>
                <a:sym typeface="Times New Roman"/>
              </a:rPr>
              <a:t>Spectroscopic Ellipsometry</a:t>
            </a:r>
            <a:r>
              <a:rPr kumimoji="0" lang="en-US" b="0" i="0" u="none" strike="noStrike" kern="0" cap="none" spc="0" normalizeH="0" baseline="0" noProof="0" dirty="0">
                <a:ln>
                  <a:noFill/>
                </a:ln>
                <a:solidFill>
                  <a:srgbClr val="FFFF00"/>
                </a:solidFill>
                <a:effectLst/>
                <a:uLnTx/>
                <a:uFillTx/>
                <a:latin typeface="Arial"/>
                <a:ea typeface="Calibri"/>
                <a:cs typeface="Times New Roman"/>
                <a:sym typeface="Times New Roman"/>
              </a:rPr>
              <a:t> (Wiley, 2007).</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FFFF00"/>
                </a:solidFill>
                <a:effectLst/>
                <a:uLnTx/>
                <a:uFillTx/>
                <a:latin typeface="Arial"/>
                <a:ea typeface="Calibri"/>
                <a:cs typeface="Times New Roman"/>
                <a:sym typeface="Times New Roman"/>
              </a:rPr>
              <a:t>R. Kleim </a:t>
            </a:r>
            <a:r>
              <a:rPr kumimoji="0" lang="en-US" b="0" i="1" u="none" strike="noStrike" kern="0" cap="none" spc="0" normalizeH="0" baseline="0" noProof="0" dirty="0">
                <a:ln>
                  <a:noFill/>
                </a:ln>
                <a:solidFill>
                  <a:srgbClr val="FFFF00"/>
                </a:solidFill>
                <a:effectLst/>
                <a:uLnTx/>
                <a:uFillTx/>
                <a:latin typeface="Arial"/>
                <a:ea typeface="Calibri"/>
                <a:cs typeface="Times New Roman"/>
                <a:sym typeface="Times New Roman"/>
              </a:rPr>
              <a:t>et al.</a:t>
            </a:r>
            <a:r>
              <a:rPr kumimoji="0" lang="en-US" b="0" i="0" u="none" strike="noStrike" kern="0" cap="none" spc="0" normalizeH="0" baseline="0" noProof="0" dirty="0">
                <a:ln>
                  <a:noFill/>
                </a:ln>
                <a:solidFill>
                  <a:srgbClr val="FFFF00"/>
                </a:solidFill>
                <a:effectLst/>
                <a:uLnTx/>
                <a:uFillTx/>
                <a:latin typeface="Arial"/>
                <a:ea typeface="Calibri"/>
                <a:cs typeface="Times New Roman"/>
                <a:sym typeface="Times New Roman"/>
              </a:rPr>
              <a:t>, J. Opt. Soc. Am. A </a:t>
            </a:r>
            <a:r>
              <a:rPr kumimoji="0" lang="en-US" b="1" i="0" u="none" strike="noStrike" kern="0" cap="none" spc="0" normalizeH="0" baseline="0" noProof="0" dirty="0">
                <a:ln>
                  <a:noFill/>
                </a:ln>
                <a:solidFill>
                  <a:srgbClr val="FFFF00"/>
                </a:solidFill>
                <a:effectLst/>
                <a:uLnTx/>
                <a:uFillTx/>
                <a:latin typeface="Arial"/>
                <a:ea typeface="Calibri"/>
                <a:cs typeface="Times New Roman"/>
                <a:sym typeface="Times New Roman"/>
              </a:rPr>
              <a:t>11</a:t>
            </a:r>
            <a:r>
              <a:rPr kumimoji="0" lang="en-US" b="0" i="0" u="none" strike="noStrike" kern="0" cap="none" spc="0" normalizeH="0" baseline="0" noProof="0" dirty="0">
                <a:ln>
                  <a:noFill/>
                </a:ln>
                <a:solidFill>
                  <a:srgbClr val="FFFF00"/>
                </a:solidFill>
                <a:effectLst/>
                <a:uLnTx/>
                <a:uFillTx/>
                <a:latin typeface="Arial"/>
                <a:ea typeface="Calibri"/>
                <a:cs typeface="Times New Roman"/>
                <a:sym typeface="Times New Roman"/>
              </a:rPr>
              <a:t>, 2550 (1994).</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4AF06A6-47CB-9FB1-40A0-E3CFD96D5139}"/>
                  </a:ext>
                </a:extLst>
              </p:cNvPr>
              <p:cNvSpPr txBox="1"/>
              <p:nvPr/>
            </p:nvSpPr>
            <p:spPr>
              <a:xfrm>
                <a:off x="6409425" y="46768"/>
                <a:ext cx="3039375" cy="1636025"/>
              </a:xfrm>
              <a:prstGeom prst="rect">
                <a:avLst/>
              </a:prstGeom>
              <a:solidFill>
                <a:srgbClr val="D9F2D0"/>
              </a:solidFill>
              <a:ln w="38100">
                <a:solidFill>
                  <a:srgbClr val="47D45A"/>
                </a:solidFill>
              </a:ln>
            </p:spPr>
            <p:txBody>
              <a:bodyPr wrap="square" numCol="2"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Fundamental equation of ellipsometry:</a:t>
                </a:r>
                <a:endParaRPr kumimoji="0" lang="en-US" sz="1400" b="0" i="1" u="none" strike="noStrike" kern="0" cap="none" spc="0" normalizeH="0" baseline="0" noProof="0" dirty="0">
                  <a:ln>
                    <a:noFill/>
                  </a:ln>
                  <a:solidFill>
                    <a:srgbClr val="000000"/>
                  </a:solidFill>
                  <a:effectLst/>
                  <a:uLnTx/>
                  <a:uFillTx/>
                  <a:latin typeface="Cambria Math" panose="02040503050406030204" pitchFamily="18"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𝜌</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m:rPr>
                          <m:sty m:val="p"/>
                        </m:r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tan</m:t>
                      </m:r>
                      <m:r>
                        <m:rPr>
                          <m:sty m:val="p"/>
                        </m:rPr>
                        <a:rPr kumimoji="0" lang="en-US" sz="1400" b="0" i="0" u="none" strike="noStrike" kern="0" cap="none" spc="0" normalizeH="0" baseline="0" noProof="0" smtClean="0">
                          <a:ln>
                            <a:noFill/>
                          </a:ln>
                          <a:solidFill>
                            <a:srgbClr val="000000"/>
                          </a:solidFill>
                          <a:effectLst/>
                          <a:uLnTx/>
                          <a:uFillTx/>
                          <a:latin typeface="Cambria Math" panose="02040503050406030204" pitchFamily="18" charset="0"/>
                          <a:sym typeface="Arial"/>
                        </a:rPr>
                        <m:t>Ψ</m:t>
                      </m:r>
                      <m:sSup>
                        <m:sSup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𝑒</m:t>
                          </m:r>
                        </m:e>
                        <m:sup>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𝑖</m:t>
                          </m:r>
                          <m:r>
                            <m:rPr>
                              <m:sty m:val="p"/>
                            </m:rPr>
                            <a:rPr kumimoji="0" lang="en-US" sz="1400" b="0" i="0" u="none" strike="noStrike" kern="0" cap="none" spc="0" normalizeH="0" baseline="0" noProof="0" smtClean="0">
                              <a:ln>
                                <a:noFill/>
                              </a:ln>
                              <a:solidFill>
                                <a:srgbClr val="000000"/>
                              </a:solidFill>
                              <a:effectLst/>
                              <a:uLnTx/>
                              <a:uFillTx/>
                              <a:latin typeface="Cambria Math" panose="02040503050406030204" pitchFamily="18" charset="0"/>
                              <a:sym typeface="Arial"/>
                            </a:rPr>
                            <m:t>Δ</m:t>
                          </m:r>
                        </m:sup>
                      </m:sSup>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sSub>
                            <m:sSub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𝑟</m:t>
                              </m:r>
                            </m:e>
                            <m:sub>
                              <m:r>
                                <m:rPr>
                                  <m:sty m:val="p"/>
                                </m:rPr>
                                <a:rPr kumimoji="0" lang="en-US" sz="1400" b="0" i="0" u="none" strike="noStrike" kern="0" cap="none" spc="0" normalizeH="0" baseline="0" noProof="0" smtClean="0">
                                  <a:ln>
                                    <a:noFill/>
                                  </a:ln>
                                  <a:solidFill>
                                    <a:srgbClr val="000000"/>
                                  </a:solidFill>
                                  <a:effectLst/>
                                  <a:uLnTx/>
                                  <a:uFillTx/>
                                  <a:latin typeface="Cambria Math" panose="02040503050406030204" pitchFamily="18" charset="0"/>
                                  <a:sym typeface="Arial"/>
                                </a:rPr>
                                <m:t>p</m:t>
                              </m:r>
                            </m:sub>
                          </m:sSub>
                        </m:num>
                        <m:den>
                          <m:sSub>
                            <m:sSub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𝑟</m:t>
                              </m:r>
                            </m:e>
                            <m:sub>
                              <m:r>
                                <m:rPr>
                                  <m:sty m:val="p"/>
                                </m:rPr>
                                <a:rPr kumimoji="0" lang="en-US" sz="1400" b="0" i="0" u="none" strike="noStrike" kern="0" cap="none" spc="0" normalizeH="0" baseline="0" noProof="0" smtClean="0">
                                  <a:ln>
                                    <a:noFill/>
                                  </a:ln>
                                  <a:solidFill>
                                    <a:srgbClr val="000000"/>
                                  </a:solidFill>
                                  <a:effectLst/>
                                  <a:uLnTx/>
                                  <a:uFillTx/>
                                  <a:latin typeface="Cambria Math" panose="02040503050406030204" pitchFamily="18" charset="0"/>
                                  <a:sym typeface="Arial"/>
                                </a:rPr>
                                <m:t>s</m:t>
                              </m:r>
                            </m:sub>
                          </m:sSub>
                        </m:den>
                      </m:f>
                    </m:oMath>
                  </m:oMathPara>
                </a14:m>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Complex pseudo-dielectric function: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𝜀</m:t>
                          </m:r>
                        </m:e>
                      </m:d>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m:rPr>
                              <m:sty m:val="p"/>
                            </m:rPr>
                            <a:rPr kumimoji="0" lang="en-US" sz="1400" b="0" i="0" u="none" strike="noStrike" kern="0" cap="none" spc="0" normalizeH="0" baseline="0" noProof="0" smtClean="0">
                              <a:ln>
                                <a:noFill/>
                              </a:ln>
                              <a:solidFill>
                                <a:srgbClr val="000000"/>
                              </a:solidFill>
                              <a:effectLst/>
                              <a:uLnTx/>
                              <a:uFillTx/>
                              <a:latin typeface="Cambria Math" panose="02040503050406030204" pitchFamily="18" charset="0"/>
                              <a:sym typeface="Arial"/>
                            </a:rPr>
                            <m:t>sin</m:t>
                          </m:r>
                        </m:e>
                        <m:sup>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𝜃</m:t>
                      </m:r>
                      <m:d>
                        <m:dPr>
                          <m:begChr m:val="["/>
                          <m:endChr m:val="]"/>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1+</m:t>
                          </m:r>
                          <m:sSup>
                            <m:sSup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m:rPr>
                                  <m:sty m:val="p"/>
                                </m:rPr>
                                <a:rPr kumimoji="0" lang="en-US" sz="1400" b="0" i="0" u="none" strike="noStrike" kern="0" cap="none" spc="0" normalizeH="0" baseline="0" noProof="0" smtClean="0">
                                  <a:ln>
                                    <a:noFill/>
                                  </a:ln>
                                  <a:solidFill>
                                    <a:srgbClr val="000000"/>
                                  </a:solidFill>
                                  <a:effectLst/>
                                  <a:uLnTx/>
                                  <a:uFillTx/>
                                  <a:latin typeface="Cambria Math" panose="02040503050406030204" pitchFamily="18" charset="0"/>
                                  <a:sym typeface="Arial"/>
                                </a:rPr>
                                <m:t>tan</m:t>
                              </m:r>
                            </m:e>
                            <m:sup>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𝜃</m:t>
                          </m:r>
                          <m:d>
                            <m:d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f>
                                <m:f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1−</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𝜌</m:t>
                                  </m:r>
                                </m:num>
                                <m:den>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1+</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𝜌</m:t>
                                  </m:r>
                                </m:den>
                              </m:f>
                            </m:e>
                          </m:d>
                        </m:e>
                      </m:d>
                    </m:oMath>
                  </m:oMathPara>
                </a14:m>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3" name="TextBox 2">
                <a:extLst>
                  <a:ext uri="{FF2B5EF4-FFF2-40B4-BE49-F238E27FC236}">
                    <a16:creationId xmlns:a16="http://schemas.microsoft.com/office/drawing/2014/main" id="{E4AF06A6-47CB-9FB1-40A0-E3CFD96D5139}"/>
                  </a:ext>
                </a:extLst>
              </p:cNvPr>
              <p:cNvSpPr txBox="1">
                <a:spLocks noRot="1" noChangeAspect="1" noMove="1" noResize="1" noEditPoints="1" noAdjustHandles="1" noChangeArrowheads="1" noChangeShapeType="1" noTextEdit="1"/>
              </p:cNvSpPr>
              <p:nvPr/>
            </p:nvSpPr>
            <p:spPr>
              <a:xfrm>
                <a:off x="6409425" y="46768"/>
                <a:ext cx="3039375" cy="1636025"/>
              </a:xfrm>
              <a:prstGeom prst="rect">
                <a:avLst/>
              </a:prstGeom>
              <a:blipFill>
                <a:blip r:embed="rId7"/>
                <a:stretch>
                  <a:fillRect/>
                </a:stretch>
              </a:blipFill>
              <a:ln w="38100">
                <a:solidFill>
                  <a:srgbClr val="47D45A"/>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0A348BA-1E90-3611-057B-7F7A4F35D8C2}"/>
                  </a:ext>
                </a:extLst>
              </p:cNvPr>
              <p:cNvSpPr txBox="1"/>
              <p:nvPr/>
            </p:nvSpPr>
            <p:spPr>
              <a:xfrm>
                <a:off x="0" y="3133421"/>
                <a:ext cx="4611757" cy="2755626"/>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RCE in Jones matrix/vector formalism:</a:t>
                </a:r>
                <a:endParaRPr kumimoji="0" lang="en-US" sz="1400" b="1" i="0" u="none" strike="noStrike" kern="0" cap="none" spc="0" normalizeH="0" baseline="0" noProof="0" dirty="0">
                  <a:ln>
                    <a:noFill/>
                  </a:ln>
                  <a:solidFill>
                    <a:srgbClr val="000000"/>
                  </a:solidFill>
                  <a:effectLst/>
                  <a:uLnTx/>
                  <a:uFillTx/>
                  <a:latin typeface="Cambria Math" panose="02040503050406030204" pitchFamily="18"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400" b="1"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400" b="1" i="0" u="none" strike="noStrike" kern="0" cap="none" spc="0" normalizeH="0" baseline="0" noProof="0">
                              <a:ln>
                                <a:noFill/>
                              </a:ln>
                              <a:solidFill>
                                <a:srgbClr val="000000"/>
                              </a:solidFill>
                              <a:effectLst/>
                              <a:uLnTx/>
                              <a:uFillTx/>
                              <a:latin typeface="Cambria Math" panose="02040503050406030204" pitchFamily="18" charset="0"/>
                              <a:sym typeface="Arial"/>
                            </a:rPr>
                            <m:t>𝐋</m:t>
                          </m:r>
                        </m:e>
                        <m:sub>
                          <m:r>
                            <m:rPr>
                              <m:sty m:val="p"/>
                            </m:rPr>
                            <a:rPr kumimoji="0" lang="en-US" sz="1400" b="0" i="0" u="none" strike="noStrike" kern="0" cap="none" spc="0" normalizeH="0" baseline="0" noProof="0">
                              <a:ln>
                                <a:noFill/>
                              </a:ln>
                              <a:solidFill>
                                <a:srgbClr val="000000"/>
                              </a:solidFill>
                              <a:effectLst/>
                              <a:uLnTx/>
                              <a:uFillTx/>
                              <a:latin typeface="Cambria Math" panose="02040503050406030204" pitchFamily="18" charset="0"/>
                              <a:sym typeface="Arial"/>
                            </a:rPr>
                            <m:t>out</m:t>
                          </m:r>
                        </m:sub>
                      </m:sSub>
                      <m:r>
                        <a:rPr kumimoji="0" lang="en-US" sz="1400" b="1"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400" b="1" i="0" u="none" strike="noStrike" kern="0" cap="none" spc="0" normalizeH="0" baseline="0" noProof="0">
                          <a:ln>
                            <a:noFill/>
                          </a:ln>
                          <a:solidFill>
                            <a:srgbClr val="000000"/>
                          </a:solidFill>
                          <a:effectLst/>
                          <a:uLnTx/>
                          <a:uFillTx/>
                          <a:latin typeface="Cambria Math" panose="02040503050406030204" pitchFamily="18" charset="0"/>
                          <a:sym typeface="Arial"/>
                        </a:rPr>
                        <m:t>𝐀𝐑</m:t>
                      </m:r>
                      <m:r>
                        <a:rPr kumimoji="0" lang="en-US" sz="1400" b="1" i="0"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𝐴</m:t>
                      </m:r>
                      <m:r>
                        <a:rPr kumimoji="0" lang="en-US" sz="1400" b="1" i="0"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400" b="1" i="0" u="none" strike="noStrike" kern="0" cap="none" spc="0" normalizeH="0" baseline="0" noProof="0">
                          <a:ln>
                            <a:noFill/>
                          </a:ln>
                          <a:solidFill>
                            <a:srgbClr val="000000"/>
                          </a:solidFill>
                          <a:effectLst/>
                          <a:uLnTx/>
                          <a:uFillTx/>
                          <a:latin typeface="Cambria Math" panose="02040503050406030204" pitchFamily="18" charset="0"/>
                          <a:sym typeface="Arial"/>
                        </a:rPr>
                        <m:t>𝐑</m:t>
                      </m:r>
                      <m:r>
                        <a:rPr kumimoji="0" lang="en-US" sz="1400" b="1" i="0"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𝐶</m:t>
                      </m:r>
                      <m:r>
                        <a:rPr kumimoji="0" lang="en-US" sz="1400" b="1" i="0"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400" b="1" i="0" u="none" strike="noStrike" kern="0" cap="none" spc="0" normalizeH="0" baseline="0" noProof="0">
                          <a:ln>
                            <a:noFill/>
                          </a:ln>
                          <a:solidFill>
                            <a:srgbClr val="000000"/>
                          </a:solidFill>
                          <a:effectLst/>
                          <a:uLnTx/>
                          <a:uFillTx/>
                          <a:latin typeface="Cambria Math" panose="02040503050406030204" pitchFamily="18" charset="0"/>
                          <a:sym typeface="Arial"/>
                        </a:rPr>
                        <m:t>𝐂𝐑</m:t>
                      </m:r>
                      <m:r>
                        <a:rPr kumimoji="0" lang="en-US" sz="1400" b="1" i="0"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𝐶</m:t>
                      </m:r>
                      <m:r>
                        <a:rPr kumimoji="0" lang="en-US" sz="1400" b="1" i="0"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400" b="1" i="0" u="none" strike="noStrike" kern="0" cap="none" spc="0" normalizeH="0" baseline="0" noProof="0">
                          <a:ln>
                            <a:noFill/>
                          </a:ln>
                          <a:solidFill>
                            <a:srgbClr val="000000"/>
                          </a:solidFill>
                          <a:effectLst/>
                          <a:uLnTx/>
                          <a:uFillTx/>
                          <a:latin typeface="Cambria Math" panose="02040503050406030204" pitchFamily="18" charset="0"/>
                          <a:sym typeface="Arial"/>
                        </a:rPr>
                        <m:t>𝐒𝐑</m:t>
                      </m:r>
                      <m:r>
                        <a:rPr kumimoji="0" lang="en-US" sz="1400" b="1" i="0"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𝑃</m:t>
                      </m:r>
                      <m:r>
                        <a:rPr kumimoji="0" lang="en-US" sz="1400" b="1" i="0"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400" b="1" i="0" u="none" strike="noStrike" kern="0" cap="none" spc="0" normalizeH="0" baseline="0" noProof="0">
                          <a:ln>
                            <a:noFill/>
                          </a:ln>
                          <a:solidFill>
                            <a:srgbClr val="000000"/>
                          </a:solidFill>
                          <a:effectLst/>
                          <a:uLnTx/>
                          <a:uFillTx/>
                          <a:latin typeface="Cambria Math" panose="02040503050406030204" pitchFamily="18" charset="0"/>
                          <a:sym typeface="Arial"/>
                        </a:rPr>
                        <m:t>𝐏</m:t>
                      </m:r>
                      <m:sSub>
                        <m:sSubPr>
                          <m:ctrlPr>
                            <a:rPr kumimoji="0" lang="en-US" sz="1400" b="1"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400" b="1" i="0" u="none" strike="noStrike" kern="0" cap="none" spc="0" normalizeH="0" baseline="0" noProof="0">
                              <a:ln>
                                <a:noFill/>
                              </a:ln>
                              <a:solidFill>
                                <a:srgbClr val="000000"/>
                              </a:solidFill>
                              <a:effectLst/>
                              <a:uLnTx/>
                              <a:uFillTx/>
                              <a:latin typeface="Cambria Math" panose="02040503050406030204" pitchFamily="18" charset="0"/>
                              <a:sym typeface="Arial"/>
                            </a:rPr>
                            <m:t>𝐋</m:t>
                          </m:r>
                        </m:e>
                        <m:sub>
                          <m:r>
                            <m:rPr>
                              <m:sty m:val="p"/>
                            </m:rPr>
                            <a:rPr kumimoji="0" lang="en-US" sz="1400" b="0" i="0" u="none" strike="noStrike" kern="0" cap="none" spc="0" normalizeH="0" baseline="0" noProof="0">
                              <a:ln>
                                <a:noFill/>
                              </a:ln>
                              <a:solidFill>
                                <a:srgbClr val="000000"/>
                              </a:solidFill>
                              <a:effectLst/>
                              <a:uLnTx/>
                              <a:uFillTx/>
                              <a:latin typeface="Cambria Math" panose="02040503050406030204" pitchFamily="18" charset="0"/>
                              <a:sym typeface="Arial"/>
                            </a:rPr>
                            <m:t>in</m:t>
                          </m:r>
                        </m:sub>
                      </m:sSub>
                    </m:oMath>
                  </m:oMathPara>
                </a14:m>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1" u="none" strike="noStrike" kern="0" cap="none" spc="0" normalizeH="0" baseline="0" noProof="0" dirty="0">
                  <a:ln>
                    <a:noFill/>
                  </a:ln>
                  <a:solidFill>
                    <a:srgbClr val="000000"/>
                  </a:solidFill>
                  <a:effectLst/>
                  <a:uLnTx/>
                  <a:uFillTx/>
                  <a:latin typeface="Cambria Math" panose="02040503050406030204" pitchFamily="18"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𝐼</m:t>
                      </m:r>
                      <m:d>
                        <m:d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𝐶</m:t>
                          </m:r>
                        </m:e>
                      </m:d>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m:t>
                      </m:r>
                      <m:sSub>
                        <m:sSub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𝐼</m:t>
                          </m:r>
                        </m:e>
                        <m:sub>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0</m:t>
                          </m:r>
                        </m:sub>
                      </m:sSub>
                      <m:d>
                        <m:d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sSub>
                            <m:sSub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𝛼</m:t>
                              </m:r>
                            </m:e>
                            <m:sub>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0</m:t>
                              </m:r>
                            </m:sub>
                          </m:sSub>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m:t>
                          </m:r>
                          <m:sSub>
                            <m:sSub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𝛼</m:t>
                              </m:r>
                            </m:e>
                            <m:sub>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2</m:t>
                              </m:r>
                            </m:sub>
                          </m:sSub>
                          <m:r>
                            <m:rPr>
                              <m:sty m:val="p"/>
                            </m:r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cos</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2</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𝐶</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m:t>
                          </m:r>
                          <m:sSub>
                            <m:sSub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𝛽</m:t>
                              </m:r>
                            </m:e>
                            <m:sub>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2</m:t>
                              </m:r>
                            </m:sub>
                          </m:sSub>
                          <m:r>
                            <m:rPr>
                              <m:sty m:val="p"/>
                            </m:r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sin</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2</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𝐶</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m:t>
                          </m:r>
                          <m:sSub>
                            <m:sSub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𝛼</m:t>
                              </m:r>
                            </m:e>
                            <m:sub>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4</m:t>
                              </m:r>
                            </m:sub>
                          </m:sSub>
                          <m:r>
                            <m:rPr>
                              <m:sty m:val="p"/>
                            </m:r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cos</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4</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𝐶</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m:t>
                          </m:r>
                          <m:sSub>
                            <m:sSub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𝛽</m:t>
                              </m:r>
                            </m:e>
                            <m:sub>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4</m:t>
                              </m:r>
                            </m:sub>
                          </m:sSub>
                          <m:r>
                            <m:rPr>
                              <m:sty m:val="p"/>
                            </m:r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sin</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4</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𝐶</m:t>
                          </m:r>
                        </m:e>
                      </m:d>
                    </m:oMath>
                  </m:oMathPara>
                </a14:m>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Arial"/>
                    <a:cs typeface="Arial"/>
                    <a:sym typeface="Arial"/>
                  </a:rPr>
                  <a:t>Ellipsometric</a:t>
                </a:r>
                <a:r>
                  <a:rPr kumimoji="0" lang="en-US" sz="1400" b="0" i="0" u="none" strike="noStrike" kern="0" cap="none" spc="0" normalizeH="0" baseline="0" noProof="0" dirty="0">
                    <a:ln>
                      <a:noFill/>
                    </a:ln>
                    <a:solidFill>
                      <a:srgbClr val="000000"/>
                    </a:solidFill>
                    <a:effectLst/>
                    <a:uLnTx/>
                    <a:uFillTx/>
                    <a:latin typeface="Arial"/>
                    <a:cs typeface="Arial"/>
                    <a:sym typeface="Arial"/>
                  </a:rPr>
                  <a:t> angles:</a:t>
                </a:r>
                <a:endParaRPr kumimoji="0" lang="en-US" sz="1400" b="0" i="1" u="none" strike="noStrike" kern="0" cap="none" spc="0" normalizeH="0" baseline="0" noProof="0" dirty="0">
                  <a:ln>
                    <a:noFill/>
                  </a:ln>
                  <a:solidFill>
                    <a:srgbClr val="000000"/>
                  </a:solidFill>
                  <a:effectLst/>
                  <a:uLnTx/>
                  <a:uFillTx/>
                  <a:latin typeface="Cambria Math" panose="02040503050406030204" pitchFamily="18"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sty m:val="p"/>
                        </m:r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tan</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r>
                        <m:rPr>
                          <m:sty m:val="p"/>
                        </m:rPr>
                        <a:rPr kumimoji="0" lang="en-US" sz="1400" b="0" i="0" u="none" strike="noStrike" kern="0" cap="none" spc="0" normalizeH="0" baseline="0" noProof="0" smtClean="0">
                          <a:ln>
                            <a:noFill/>
                          </a:ln>
                          <a:solidFill>
                            <a:srgbClr val="000000"/>
                          </a:solidFill>
                          <a:effectLst/>
                          <a:uLnTx/>
                          <a:uFillTx/>
                          <a:latin typeface="Cambria Math" panose="02040503050406030204" pitchFamily="18" charset="0"/>
                          <a:sym typeface="Arial"/>
                        </a:rPr>
                        <m:t>Ψ</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ad>
                            <m:radPr>
                              <m:degHide m:val="on"/>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radPr>
                            <m:deg/>
                            <m:e>
                              <m:f>
                                <m:f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d>
                                    <m:d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sSubSup>
                                        <m:sSubSup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SupPr>
                                        <m:e>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𝛼</m:t>
                                          </m:r>
                                        </m:e>
                                        <m:sub>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b>
                                        <m:sup>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bSup>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Sup>
                                        <m:sSubSup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bSupPr>
                                        <m:e>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𝛽</m:t>
                                          </m:r>
                                        </m:e>
                                        <m:sub>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2</m:t>
                                          </m:r>
                                        </m:sub>
                                        <m:sup>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bSup>
                                    </m:e>
                                  </m:d>
                                  <m:sSup>
                                    <m:sSup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d>
                                        <m:d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1−</m:t>
                                          </m:r>
                                          <m:r>
                                            <m:rPr>
                                              <m:sty m:val="p"/>
                                            </m:r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cos</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𝛿</m:t>
                                          </m:r>
                                        </m:e>
                                      </m:d>
                                    </m:e>
                                    <m:sup>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num>
                                <m:den>
                                  <m:sSup>
                                    <m:sSup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m:rPr>
                                          <m:sty m:val="p"/>
                                        </m:rPr>
                                        <a:rPr kumimoji="0" lang="en-US" sz="1400" b="0" i="0" u="none" strike="noStrike" kern="0" cap="none" spc="0" normalizeH="0" baseline="0" noProof="0" smtClean="0">
                                          <a:ln>
                                            <a:noFill/>
                                          </a:ln>
                                          <a:solidFill>
                                            <a:srgbClr val="000000"/>
                                          </a:solidFill>
                                          <a:effectLst/>
                                          <a:uLnTx/>
                                          <a:uFillTx/>
                                          <a:latin typeface="Cambria Math" panose="02040503050406030204" pitchFamily="18" charset="0"/>
                                          <a:sym typeface="Arial"/>
                                        </a:rPr>
                                        <m:t>sin</m:t>
                                      </m:r>
                                    </m:e>
                                    <m:sup>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𝛿</m:t>
                                  </m:r>
                                </m:den>
                              </m:f>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+4</m:t>
                              </m:r>
                              <m:sSup>
                                <m:sSup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d>
                                    <m:d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
                                        <m:sSub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𝛼</m:t>
                                          </m:r>
                                        </m:e>
                                        <m:sub>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4</m:t>
                                          </m:r>
                                        </m:sub>
                                      </m:sSub>
                                      <m:r>
                                        <m:rPr>
                                          <m:sty m:val="p"/>
                                        </m:r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sin</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𝑃</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
                                        <m:sSub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𝛽</m:t>
                                          </m:r>
                                        </m:e>
                                        <m:sub>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4</m:t>
                                          </m:r>
                                        </m:sub>
                                      </m:sSub>
                                      <m:r>
                                        <m:rPr>
                                          <m:sty m:val="p"/>
                                        </m:r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cos</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𝑃</m:t>
                                      </m:r>
                                    </m:e>
                                  </m:d>
                                </m:e>
                                <m:sup>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e>
                          </m:rad>
                        </m:num>
                        <m:den>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d>
                            <m:d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sSub>
                                <m:sSub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𝛼</m:t>
                                  </m:r>
                                </m:e>
                                <m:sub>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4</m:t>
                                  </m:r>
                                </m:sub>
                              </m:sSub>
                              <m:r>
                                <m:rPr>
                                  <m:sty m:val="p"/>
                                </m:r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cos</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𝑃</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
                                <m:sSub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𝛽</m:t>
                                  </m:r>
                                </m:e>
                                <m:sub>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4</m:t>
                                  </m:r>
                                </m:sub>
                              </m:sSub>
                              <m:r>
                                <m:rPr>
                                  <m:sty m:val="p"/>
                                </m:r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sin</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𝑃</m:t>
                              </m:r>
                            </m:e>
                          </m:d>
                        </m:den>
                      </m:f>
                    </m:oMath>
                  </m:oMathPara>
                </a14:m>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sty m:val="p"/>
                        </m:r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tan</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2</m:t>
                      </m:r>
                      <m:r>
                        <m:rPr>
                          <m:sty m:val="p"/>
                        </m:rPr>
                        <a:rPr kumimoji="0" lang="en-US" sz="1400" b="0" i="0" u="none" strike="noStrike" kern="0" cap="none" spc="0" normalizeH="0" baseline="0" noProof="0" smtClean="0">
                          <a:ln>
                            <a:noFill/>
                          </a:ln>
                          <a:solidFill>
                            <a:srgbClr val="000000"/>
                          </a:solidFill>
                          <a:effectLst/>
                          <a:uLnTx/>
                          <a:uFillTx/>
                          <a:latin typeface="Cambria Math" panose="02040503050406030204" pitchFamily="18" charset="0"/>
                          <a:sym typeface="Arial"/>
                        </a:rPr>
                        <m:t>Δ</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m:t>
                      </m:r>
                      <m:d>
                        <m:d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f>
                            <m:f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1−</m:t>
                              </m:r>
                              <m:r>
                                <m:rPr>
                                  <m:sty m:val="p"/>
                                </m:r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cos</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𝛿</m:t>
                              </m:r>
                            </m:num>
                            <m:den>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r>
                                <m:rPr>
                                  <m:sty m:val="p"/>
                                </m:r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sin</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𝛿</m:t>
                              </m:r>
                            </m:den>
                          </m:f>
                        </m:e>
                      </m:d>
                      <m:f>
                        <m:f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sSub>
                            <m:sSub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𝛼</m:t>
                              </m:r>
                            </m:e>
                            <m:sub>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b>
                          </m:sSub>
                          <m:r>
                            <m:rPr>
                              <m:sty m:val="p"/>
                            </m:r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sin</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𝑃</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
                            <m:sSub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𝛽</m:t>
                              </m:r>
                            </m:e>
                            <m:sub>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2</m:t>
                              </m:r>
                            </m:sub>
                          </m:sSub>
                          <m:r>
                            <m:rPr>
                              <m:sty m:val="p"/>
                            </m:r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cos</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2</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𝑃</m:t>
                          </m:r>
                        </m:num>
                        <m:den>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2</m:t>
                          </m:r>
                          <m:d>
                            <m:d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sSub>
                                <m:sSub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𝛼</m:t>
                                  </m:r>
                                </m:e>
                                <m:sub>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4</m:t>
                                  </m:r>
                                </m:sub>
                              </m:sSub>
                              <m:r>
                                <m:rPr>
                                  <m:sty m:val="p"/>
                                </m:r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cos</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2</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𝑃</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m:t>
                              </m:r>
                              <m:sSub>
                                <m:sSub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𝛽</m:t>
                                  </m:r>
                                </m:e>
                                <m:sub>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4</m:t>
                                  </m:r>
                                </m:sub>
                              </m:sSub>
                              <m:r>
                                <m:rPr>
                                  <m:sty m:val="p"/>
                                </m:r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sin</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2</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𝑃</m:t>
                              </m:r>
                            </m:e>
                          </m:d>
                        </m:den>
                      </m:f>
                    </m:oMath>
                  </m:oMathPara>
                </a14:m>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8" name="TextBox 7">
                <a:extLst>
                  <a:ext uri="{FF2B5EF4-FFF2-40B4-BE49-F238E27FC236}">
                    <a16:creationId xmlns:a16="http://schemas.microsoft.com/office/drawing/2014/main" id="{F0A348BA-1E90-3611-057B-7F7A4F35D8C2}"/>
                  </a:ext>
                </a:extLst>
              </p:cNvPr>
              <p:cNvSpPr txBox="1">
                <a:spLocks noRot="1" noChangeAspect="1" noMove="1" noResize="1" noEditPoints="1" noAdjustHandles="1" noChangeArrowheads="1" noChangeShapeType="1" noTextEdit="1"/>
              </p:cNvSpPr>
              <p:nvPr/>
            </p:nvSpPr>
            <p:spPr>
              <a:xfrm>
                <a:off x="0" y="3133421"/>
                <a:ext cx="4611757" cy="2755626"/>
              </a:xfrm>
              <a:prstGeom prst="rect">
                <a:avLst/>
              </a:prstGeom>
              <a:blipFill>
                <a:blip r:embed="rId8"/>
                <a:stretch>
                  <a:fillRect l="-396" t="-4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6C14509-BBA2-A2AA-94B1-0A7AF9489C18}"/>
                  </a:ext>
                </a:extLst>
              </p:cNvPr>
              <p:cNvSpPr txBox="1"/>
              <p:nvPr/>
            </p:nvSpPr>
            <p:spPr>
              <a:xfrm>
                <a:off x="9448799" y="47431"/>
                <a:ext cx="2743202" cy="1255985"/>
              </a:xfrm>
              <a:prstGeom prst="rect">
                <a:avLst/>
              </a:prstGeom>
              <a:solidFill>
                <a:srgbClr val="D9F2D0"/>
              </a:solidFill>
              <a:ln w="38100">
                <a:solidFill>
                  <a:srgbClr val="47D45A"/>
                </a:solidFill>
              </a:ln>
            </p:spPr>
            <p:txBody>
              <a:bodyPr wrap="square" numCol="2"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Fresnel equations: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𝑟</m:t>
                          </m:r>
                        </m:e>
                        <m:sub>
                          <m:r>
                            <m:rPr>
                              <m:sty m:val="p"/>
                            </m:rPr>
                            <a:rPr kumimoji="0" lang="en-US" sz="1400" b="0" i="0" u="none" strike="noStrike" kern="0" cap="none" spc="0" normalizeH="0" baseline="0" noProof="0" smtClean="0">
                              <a:ln>
                                <a:noFill/>
                              </a:ln>
                              <a:solidFill>
                                <a:srgbClr val="000000"/>
                              </a:solidFill>
                              <a:effectLst/>
                              <a:uLnTx/>
                              <a:uFillTx/>
                              <a:latin typeface="Cambria Math" panose="02040503050406030204" pitchFamily="18" charset="0"/>
                              <a:sym typeface="Arial"/>
                            </a:rPr>
                            <m:t>p</m:t>
                          </m:r>
                        </m:sub>
                      </m:sSub>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𝜀</m:t>
                          </m:r>
                          <m:r>
                            <m:rPr>
                              <m:sty m:val="p"/>
                            </m:r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cos</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𝜃</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d>
                                <m:d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𝜀</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m:rPr>
                                          <m:sty m:val="p"/>
                                        </m:rPr>
                                        <a:rPr kumimoji="0" lang="en-US" sz="1400" b="0" i="0" u="none" strike="noStrike" kern="0" cap="none" spc="0" normalizeH="0" baseline="0" noProof="0" smtClean="0">
                                          <a:ln>
                                            <a:noFill/>
                                          </a:ln>
                                          <a:solidFill>
                                            <a:srgbClr val="000000"/>
                                          </a:solidFill>
                                          <a:effectLst/>
                                          <a:uLnTx/>
                                          <a:uFillTx/>
                                          <a:latin typeface="Cambria Math" panose="02040503050406030204" pitchFamily="18" charset="0"/>
                                          <a:sym typeface="Arial"/>
                                        </a:rPr>
                                        <m:t>sin</m:t>
                                      </m:r>
                                    </m:e>
                                    <m:sup>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𝜃</m:t>
                                  </m:r>
                                </m:e>
                              </m:d>
                            </m:e>
                            <m:sup>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1/2</m:t>
                              </m:r>
                            </m:sup>
                          </m:sSup>
                        </m:num>
                        <m:den>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𝜀</m:t>
                          </m:r>
                          <m:r>
                            <m:rPr>
                              <m:sty m:val="p"/>
                            </m:r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cos</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𝜃</m:t>
                          </m:r>
                          <m:r>
                            <a:rPr kumimoji="0" lang="en-US" sz="1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d>
                                <m:d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𝜀</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m:rPr>
                                          <m:sty m:val="p"/>
                                        </m:rPr>
                                        <a:rPr kumimoji="0" lang="en-US" sz="1400" b="0" i="0" u="none" strike="noStrike" kern="0" cap="none" spc="0" normalizeH="0" baseline="0" noProof="0">
                                          <a:ln>
                                            <a:noFill/>
                                          </a:ln>
                                          <a:solidFill>
                                            <a:srgbClr val="000000"/>
                                          </a:solidFill>
                                          <a:effectLst/>
                                          <a:uLnTx/>
                                          <a:uFillTx/>
                                          <a:latin typeface="Cambria Math" panose="02040503050406030204" pitchFamily="18" charset="0"/>
                                          <a:sym typeface="Arial"/>
                                        </a:rPr>
                                        <m:t>sin</m:t>
                                      </m:r>
                                    </m:e>
                                    <m:sup>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𝜃</m:t>
                                  </m:r>
                                </m:e>
                              </m:d>
                            </m:e>
                            <m:sup>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1/2</m:t>
                              </m:r>
                            </m:sup>
                          </m:sSup>
                        </m:den>
                      </m:f>
                    </m:oMath>
                  </m:oMathPara>
                </a14:m>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𝑟</m:t>
                          </m:r>
                        </m:e>
                        <m:sub>
                          <m:r>
                            <m:rPr>
                              <m:sty m:val="p"/>
                            </m:rPr>
                            <a:rPr kumimoji="0" lang="en-US" sz="1400" b="0" i="0" u="none" strike="noStrike" kern="0" cap="none" spc="0" normalizeH="0" baseline="0" noProof="0" smtClean="0">
                              <a:ln>
                                <a:noFill/>
                              </a:ln>
                              <a:solidFill>
                                <a:srgbClr val="000000"/>
                              </a:solidFill>
                              <a:effectLst/>
                              <a:uLnTx/>
                              <a:uFillTx/>
                              <a:latin typeface="Cambria Math" panose="02040503050406030204" pitchFamily="18" charset="0"/>
                              <a:sym typeface="Arial"/>
                            </a:rPr>
                            <m:t>s</m:t>
                          </m:r>
                        </m:sub>
                      </m:sSub>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m:t>
                      </m:r>
                      <m:f>
                        <m:f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m:rPr>
                              <m:sty m:val="p"/>
                            </m:r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cos</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𝜃</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d>
                                <m:d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𝜀</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m:rPr>
                                          <m:sty m:val="p"/>
                                        </m:rPr>
                                        <a:rPr kumimoji="0" lang="en-US" sz="1400" b="0" i="0" u="none" strike="noStrike" kern="0" cap="none" spc="0" normalizeH="0" baseline="0" noProof="0">
                                          <a:ln>
                                            <a:noFill/>
                                          </a:ln>
                                          <a:solidFill>
                                            <a:srgbClr val="000000"/>
                                          </a:solidFill>
                                          <a:effectLst/>
                                          <a:uLnTx/>
                                          <a:uFillTx/>
                                          <a:latin typeface="Cambria Math" panose="02040503050406030204" pitchFamily="18" charset="0"/>
                                          <a:sym typeface="Arial"/>
                                        </a:rPr>
                                        <m:t>sin</m:t>
                                      </m:r>
                                    </m:e>
                                    <m:sup>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𝜃</m:t>
                                  </m:r>
                                </m:e>
                              </m:d>
                            </m:e>
                            <m:sup>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1/2</m:t>
                              </m:r>
                            </m:sup>
                          </m:sSup>
                        </m:num>
                        <m:den>
                          <m:r>
                            <m:rPr>
                              <m:sty m:val="p"/>
                            </m:r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cos</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𝜃</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d>
                                <m:d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𝜀</m:t>
                                  </m:r>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m:rPr>
                                          <m:sty m:val="p"/>
                                        </m:rPr>
                                        <a:rPr kumimoji="0" lang="en-US" sz="1400" b="0" i="0" u="none" strike="noStrike" kern="0" cap="none" spc="0" normalizeH="0" baseline="0" noProof="0">
                                          <a:ln>
                                            <a:noFill/>
                                          </a:ln>
                                          <a:solidFill>
                                            <a:srgbClr val="000000"/>
                                          </a:solidFill>
                                          <a:effectLst/>
                                          <a:uLnTx/>
                                          <a:uFillTx/>
                                          <a:latin typeface="Cambria Math" panose="02040503050406030204" pitchFamily="18" charset="0"/>
                                          <a:sym typeface="Arial"/>
                                        </a:rPr>
                                        <m:t>sin</m:t>
                                      </m:r>
                                    </m:e>
                                    <m:sup>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𝜃</m:t>
                                  </m:r>
                                </m:e>
                              </m:d>
                            </m:e>
                            <m:sup>
                              <m:r>
                                <a:rPr kumimoji="0" lang="en-US" sz="1400" b="0" i="1" u="none" strike="noStrike" kern="0" cap="none" spc="0" normalizeH="0" baseline="0" noProof="0">
                                  <a:ln>
                                    <a:noFill/>
                                  </a:ln>
                                  <a:solidFill>
                                    <a:srgbClr val="000000"/>
                                  </a:solidFill>
                                  <a:effectLst/>
                                  <a:uLnTx/>
                                  <a:uFillTx/>
                                  <a:latin typeface="Cambria Math" panose="02040503050406030204" pitchFamily="18" charset="0"/>
                                  <a:sym typeface="Arial"/>
                                </a:rPr>
                                <m:t>1/2</m:t>
                              </m:r>
                            </m:sup>
                          </m:sSup>
                        </m:den>
                      </m:f>
                    </m:oMath>
                  </m:oMathPara>
                </a14:m>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4" name="TextBox 3">
                <a:extLst>
                  <a:ext uri="{FF2B5EF4-FFF2-40B4-BE49-F238E27FC236}">
                    <a16:creationId xmlns:a16="http://schemas.microsoft.com/office/drawing/2014/main" id="{F6C14509-BBA2-A2AA-94B1-0A7AF9489C18}"/>
                  </a:ext>
                </a:extLst>
              </p:cNvPr>
              <p:cNvSpPr txBox="1">
                <a:spLocks noRot="1" noChangeAspect="1" noMove="1" noResize="1" noEditPoints="1" noAdjustHandles="1" noChangeArrowheads="1" noChangeShapeType="1" noTextEdit="1"/>
              </p:cNvSpPr>
              <p:nvPr/>
            </p:nvSpPr>
            <p:spPr>
              <a:xfrm>
                <a:off x="9448799" y="47431"/>
                <a:ext cx="2743202" cy="1255985"/>
              </a:xfrm>
              <a:prstGeom prst="rect">
                <a:avLst/>
              </a:prstGeom>
              <a:blipFill>
                <a:blip r:embed="rId9"/>
                <a:stretch>
                  <a:fillRect/>
                </a:stretch>
              </a:blipFill>
              <a:ln w="38100">
                <a:solidFill>
                  <a:srgbClr val="47D45A"/>
                </a:solidFill>
              </a:ln>
            </p:spPr>
            <p:txBody>
              <a:bodyPr/>
              <a:lstStyle/>
              <a:p>
                <a:r>
                  <a:rPr lang="en-US">
                    <a:noFill/>
                  </a:rPr>
                  <a:t> </a:t>
                </a:r>
              </a:p>
            </p:txBody>
          </p:sp>
        </mc:Fallback>
      </mc:AlternateContent>
    </p:spTree>
    <p:extLst>
      <p:ext uri="{BB962C8B-B14F-4D97-AF65-F5344CB8AC3E}">
        <p14:creationId xmlns:p14="http://schemas.microsoft.com/office/powerpoint/2010/main" val="68515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19BD4A-1ACD-4B3D-A568-68C159010D5F}"/>
              </a:ext>
            </a:extLst>
          </p:cNvPr>
          <p:cNvSpPr>
            <a:spLocks noGrp="1"/>
          </p:cNvSpPr>
          <p:nvPr>
            <p:ph type="title"/>
          </p:nvPr>
        </p:nvSpPr>
        <p:spPr>
          <a:xfrm>
            <a:off x="0" y="0"/>
            <a:ext cx="12192000" cy="640597"/>
          </a:xfrm>
        </p:spPr>
        <p:txBody>
          <a:bodyPr spcFirstLastPara="1" wrap="square" lIns="0" tIns="0" rIns="0" bIns="0" anchor="ctr" anchorCtr="0">
            <a:normAutofit/>
          </a:bodyPr>
          <a:lstStyle/>
          <a:p>
            <a:pPr algn="ctr">
              <a:lnSpc>
                <a:spcPct val="100000"/>
              </a:lnSpc>
            </a:pPr>
            <a:r>
              <a:rPr lang="en-US" sz="3600" dirty="0">
                <a:solidFill>
                  <a:schemeClr val="tx1"/>
                </a:solidFill>
                <a:latin typeface="Tahoma" panose="020B0604030504040204" pitchFamily="34" charset="0"/>
                <a:ea typeface="Tahoma" panose="020B0604030504040204" pitchFamily="34" charset="0"/>
                <a:cs typeface="Tahoma" panose="020B0604030504040204" pitchFamily="34" charset="0"/>
              </a:rPr>
              <a:t>Ellipsometry and X-Ray Instrumentation</a:t>
            </a:r>
          </a:p>
        </p:txBody>
      </p:sp>
      <p:sp>
        <p:nvSpPr>
          <p:cNvPr id="5" name="Marcador de número de diapositiva 4">
            <a:extLst>
              <a:ext uri="{FF2B5EF4-FFF2-40B4-BE49-F238E27FC236}">
                <a16:creationId xmlns:a16="http://schemas.microsoft.com/office/drawing/2014/main" id="{A8FC212C-278C-4F73-A0C2-51EAFB4E3F5E}"/>
              </a:ext>
            </a:extLst>
          </p:cNvPr>
          <p:cNvSpPr>
            <a:spLocks noGrp="1"/>
          </p:cNvSpPr>
          <p:nvPr>
            <p:ph type="sldNum" idx="12"/>
          </p:nvPr>
        </p:nvSpPr>
        <p:spPr>
          <a:xfrm>
            <a:off x="11634063" y="6217623"/>
            <a:ext cx="557939" cy="524800"/>
          </a:xfrm>
        </p:spPr>
        <p:txBody>
          <a:bodyPr/>
          <a:lstStyle/>
          <a:p>
            <a:pPr algn="l" defTabSz="1219170">
              <a:buClr>
                <a:srgbClr val="000000"/>
              </a:buClr>
              <a:defRPr/>
            </a:pPr>
            <a:fld id="{00000000-1234-1234-1234-123412341234}" type="slidenum">
              <a:rPr lang="en-US" sz="1867" kern="0">
                <a:solidFill>
                  <a:srgbClr val="FEFFFF"/>
                </a:solidFill>
                <a:latin typeface="Arial"/>
                <a:cs typeface="Arial"/>
                <a:sym typeface="Arial"/>
              </a:rPr>
              <a:pPr algn="l" defTabSz="1219170">
                <a:buClr>
                  <a:srgbClr val="000000"/>
                </a:buClr>
                <a:defRPr/>
              </a:pPr>
              <a:t>6</a:t>
            </a:fld>
            <a:endParaRPr lang="en-US" sz="1867" kern="0" dirty="0">
              <a:solidFill>
                <a:srgbClr val="FEFFFF"/>
              </a:solidFill>
              <a:latin typeface="Arial"/>
              <a:cs typeface="Arial"/>
              <a:sym typeface="Arial"/>
            </a:endParaRPr>
          </a:p>
        </p:txBody>
      </p:sp>
      <p:sp>
        <p:nvSpPr>
          <p:cNvPr id="6" name="TextBox 5">
            <a:extLst>
              <a:ext uri="{FF2B5EF4-FFF2-40B4-BE49-F238E27FC236}">
                <a16:creationId xmlns:a16="http://schemas.microsoft.com/office/drawing/2014/main" id="{7673AA7E-9255-0CC5-361A-A3110BEF8867}"/>
              </a:ext>
            </a:extLst>
          </p:cNvPr>
          <p:cNvSpPr txBox="1"/>
          <p:nvPr/>
        </p:nvSpPr>
        <p:spPr>
          <a:xfrm>
            <a:off x="5345836" y="6217623"/>
            <a:ext cx="5008102" cy="379656"/>
          </a:xfrm>
          <a:prstGeom prst="rect">
            <a:avLst/>
          </a:prstGeom>
          <a:noFill/>
        </p:spPr>
        <p:txBody>
          <a:bodyPr wrap="none" rtlCol="0">
            <a:spAutoFit/>
          </a:bodyPr>
          <a:lstStyle/>
          <a:p>
            <a:pPr defTabSz="1219170">
              <a:buClr>
                <a:srgbClr val="000000"/>
              </a:buClr>
              <a:defRPr/>
            </a:pPr>
            <a:r>
              <a:rPr lang="en-US" sz="1867" kern="0" dirty="0">
                <a:solidFill>
                  <a:srgbClr val="FEFFFF"/>
                </a:solidFill>
                <a:latin typeface="Arial"/>
                <a:cs typeface="Arial"/>
                <a:sym typeface="Arial"/>
              </a:rPr>
              <a:t>Stefan Zollner, 2023, AFRL Lectures Series 1</a:t>
            </a:r>
          </a:p>
        </p:txBody>
      </p:sp>
      <p:pic>
        <p:nvPicPr>
          <p:cNvPr id="10" name="Picture 9">
            <a:extLst>
              <a:ext uri="{FF2B5EF4-FFF2-40B4-BE49-F238E27FC236}">
                <a16:creationId xmlns:a16="http://schemas.microsoft.com/office/drawing/2014/main" id="{73AEECF3-F606-11A7-D3B7-C4631E4735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3" y="631367"/>
            <a:ext cx="3833052" cy="2607488"/>
          </a:xfrm>
          <a:prstGeom prst="rect">
            <a:avLst/>
          </a:prstGeom>
          <a:solidFill>
            <a:schemeClr val="bg1"/>
          </a:solidFill>
        </p:spPr>
      </p:pic>
      <p:sp>
        <p:nvSpPr>
          <p:cNvPr id="11" name="TextBox 10">
            <a:extLst>
              <a:ext uri="{FF2B5EF4-FFF2-40B4-BE49-F238E27FC236}">
                <a16:creationId xmlns:a16="http://schemas.microsoft.com/office/drawing/2014/main" id="{EC140823-61E6-BCBE-1800-53A6E0D2F2F2}"/>
              </a:ext>
            </a:extLst>
          </p:cNvPr>
          <p:cNvSpPr txBox="1"/>
          <p:nvPr/>
        </p:nvSpPr>
        <p:spPr>
          <a:xfrm>
            <a:off x="149241" y="2640208"/>
            <a:ext cx="3528099" cy="666977"/>
          </a:xfrm>
          <a:prstGeom prst="rect">
            <a:avLst/>
          </a:prstGeom>
          <a:solidFill>
            <a:srgbClr val="FFFF00"/>
          </a:solidFill>
        </p:spPr>
        <p:txBody>
          <a:bodyPr wrap="square" rtlCol="0">
            <a:spAutoFit/>
          </a:bodyPr>
          <a:lstStyle/>
          <a:p>
            <a:pPr algn="ctr" defTabSz="1219170">
              <a:buClr>
                <a:srgbClr val="000000"/>
              </a:buClr>
              <a:defRPr/>
            </a:pPr>
            <a:r>
              <a:rPr lang="en-US" sz="1867" b="1" kern="0" dirty="0">
                <a:solidFill>
                  <a:srgbClr val="000000"/>
                </a:solidFill>
                <a:highlight>
                  <a:srgbClr val="FFFF00"/>
                </a:highlight>
                <a:latin typeface="Arial" panose="020B0604020202020204" pitchFamily="34" charset="0"/>
                <a:cs typeface="Arial" panose="020B0604020202020204" pitchFamily="34" charset="0"/>
                <a:sym typeface="Arial"/>
              </a:rPr>
              <a:t>Spectroscopic Ellipsometer 190 to 2500 nm (0.5 to 6.5 eV)</a:t>
            </a:r>
          </a:p>
        </p:txBody>
      </p:sp>
      <p:grpSp>
        <p:nvGrpSpPr>
          <p:cNvPr id="61" name="Group 60">
            <a:extLst>
              <a:ext uri="{FF2B5EF4-FFF2-40B4-BE49-F238E27FC236}">
                <a16:creationId xmlns:a16="http://schemas.microsoft.com/office/drawing/2014/main" id="{050DED4A-35B8-1BC5-D61D-779CCDAA44CE}"/>
              </a:ext>
            </a:extLst>
          </p:cNvPr>
          <p:cNvGrpSpPr/>
          <p:nvPr/>
        </p:nvGrpSpPr>
        <p:grpSpPr>
          <a:xfrm>
            <a:off x="47298" y="3399406"/>
            <a:ext cx="3974148" cy="3411147"/>
            <a:chOff x="35473" y="2494849"/>
            <a:chExt cx="2980611" cy="2558361"/>
          </a:xfrm>
        </p:grpSpPr>
        <p:sp>
          <p:nvSpPr>
            <p:cNvPr id="13" name="TextBox 12">
              <a:extLst>
                <a:ext uri="{FF2B5EF4-FFF2-40B4-BE49-F238E27FC236}">
                  <a16:creationId xmlns:a16="http://schemas.microsoft.com/office/drawing/2014/main" id="{5CD32BAF-A05E-7DC8-E438-07D8D2FA754A}"/>
                </a:ext>
              </a:extLst>
            </p:cNvPr>
            <p:cNvSpPr txBox="1"/>
            <p:nvPr/>
          </p:nvSpPr>
          <p:spPr>
            <a:xfrm>
              <a:off x="35473" y="2494849"/>
              <a:ext cx="2980611" cy="2516266"/>
            </a:xfrm>
            <a:prstGeom prst="rect">
              <a:avLst/>
            </a:prstGeom>
            <a:solidFill>
              <a:schemeClr val="bg1"/>
            </a:solidFill>
            <a:ln w="38100">
              <a:solidFill>
                <a:srgbClr val="0070C0"/>
              </a:solidFill>
            </a:ln>
          </p:spPr>
          <p:txBody>
            <a:bodyPr wrap="square" rtlCol="0">
              <a:spAutoFit/>
            </a:bodyPr>
            <a:lstStyle/>
            <a:p>
              <a:pPr defTabSz="1219170" eaLnBrk="0" fontAlgn="base" hangingPunct="0">
                <a:spcBef>
                  <a:spcPct val="0"/>
                </a:spcBef>
                <a:spcAft>
                  <a:spcPct val="0"/>
                </a:spcAft>
                <a:defRPr/>
              </a:pPr>
              <a:r>
                <a:rPr lang="en-US" sz="2133" b="1" u="sng" kern="0" dirty="0">
                  <a:solidFill>
                    <a:srgbClr val="C00000"/>
                  </a:solidFill>
                  <a:latin typeface="Arial"/>
                  <a:ea typeface="ＭＳ Ｐゴシック"/>
                  <a:cs typeface="Arial" panose="020B0604020202020204" pitchFamily="34" charset="0"/>
                  <a:sym typeface="Arial"/>
                </a:rPr>
                <a:t>Spectroscopic Ellipsometry</a:t>
              </a:r>
              <a:r>
                <a:rPr lang="en-US" sz="2133" b="1" kern="0" dirty="0">
                  <a:solidFill>
                    <a:srgbClr val="C00000"/>
                  </a:solidFill>
                  <a:latin typeface="Arial"/>
                  <a:ea typeface="ＭＳ Ｐゴシック"/>
                  <a:cs typeface="Arial" panose="020B0604020202020204" pitchFamily="34" charset="0"/>
                  <a:sym typeface="Arial"/>
                </a:rPr>
                <a:t>:</a:t>
              </a:r>
            </a:p>
            <a:p>
              <a:pPr indent="152396" defTabSz="1219170" eaLnBrk="0" fontAlgn="base" hangingPunct="0">
                <a:spcBef>
                  <a:spcPct val="0"/>
                </a:spcBef>
                <a:spcAft>
                  <a:spcPct val="0"/>
                </a:spcAft>
                <a:buClr>
                  <a:srgbClr val="000000"/>
                </a:buClr>
                <a:buFont typeface="Arial" pitchFamily="34" charset="0"/>
                <a:buChar char="•"/>
                <a:defRPr/>
              </a:pPr>
              <a:r>
                <a:rPr lang="en-US" sz="2133" b="1" kern="0" dirty="0">
                  <a:solidFill>
                    <a:srgbClr val="882345"/>
                  </a:solidFill>
                  <a:latin typeface="Arial"/>
                  <a:ea typeface="ＭＳ Ｐゴシック"/>
                  <a:cs typeface="Arial" panose="020B0604020202020204" pitchFamily="34" charset="0"/>
                  <a:sym typeface="Arial"/>
                </a:rPr>
                <a:t>Thickness (100 to 10000 Å) </a:t>
              </a:r>
            </a:p>
            <a:p>
              <a:pPr indent="152396" defTabSz="1219170" eaLnBrk="0" fontAlgn="base" hangingPunct="0">
                <a:spcBef>
                  <a:spcPct val="0"/>
                </a:spcBef>
                <a:spcAft>
                  <a:spcPct val="0"/>
                </a:spcAft>
                <a:buFont typeface="Arial" pitchFamily="34" charset="0"/>
                <a:buChar char="•"/>
                <a:defRPr/>
              </a:pPr>
              <a:r>
                <a:rPr lang="en-US" sz="2133" b="1" kern="0" dirty="0">
                  <a:solidFill>
                    <a:srgbClr val="882345"/>
                  </a:solidFill>
                  <a:latin typeface="Arial"/>
                  <a:ea typeface="ＭＳ Ｐゴシック"/>
                  <a:cs typeface="Arial" panose="020B0604020202020204" pitchFamily="34" charset="0"/>
                  <a:sym typeface="Arial"/>
                </a:rPr>
                <a:t>Absorption, band gap</a:t>
              </a:r>
            </a:p>
            <a:p>
              <a:pPr indent="152396" defTabSz="1219170" eaLnBrk="0" fontAlgn="base" hangingPunct="0">
                <a:spcBef>
                  <a:spcPct val="0"/>
                </a:spcBef>
                <a:spcAft>
                  <a:spcPct val="0"/>
                </a:spcAft>
                <a:buFont typeface="Arial" pitchFamily="34" charset="0"/>
                <a:buChar char="•"/>
                <a:defRPr/>
              </a:pPr>
              <a:r>
                <a:rPr lang="en-US" sz="2133" b="1" kern="0" dirty="0">
                  <a:solidFill>
                    <a:srgbClr val="882345"/>
                  </a:solidFill>
                  <a:latin typeface="Arial"/>
                  <a:ea typeface="ＭＳ Ｐゴシック"/>
                  <a:cs typeface="Arial" panose="020B0604020202020204" pitchFamily="34" charset="0"/>
                  <a:sym typeface="Arial"/>
                </a:rPr>
                <a:t>Refractive index</a:t>
              </a:r>
            </a:p>
            <a:p>
              <a:pPr defTabSz="1219170" eaLnBrk="0" fontAlgn="base" hangingPunct="0">
                <a:lnSpc>
                  <a:spcPct val="200000"/>
                </a:lnSpc>
                <a:spcBef>
                  <a:spcPct val="0"/>
                </a:spcBef>
                <a:spcAft>
                  <a:spcPct val="0"/>
                </a:spcAft>
                <a:defRPr/>
              </a:pPr>
              <a:endParaRPr lang="en-US" sz="2400" kern="0" dirty="0">
                <a:solidFill>
                  <a:srgbClr val="882345"/>
                </a:solidFill>
                <a:latin typeface="Arial"/>
                <a:ea typeface="ＭＳ Ｐゴシック"/>
                <a:cs typeface="Arial" panose="020B0604020202020204" pitchFamily="34" charset="0"/>
                <a:sym typeface="Arial"/>
              </a:endParaRPr>
            </a:p>
            <a:p>
              <a:pPr defTabSz="1219170" eaLnBrk="0" fontAlgn="base" hangingPunct="0">
                <a:lnSpc>
                  <a:spcPct val="200000"/>
                </a:lnSpc>
                <a:spcBef>
                  <a:spcPct val="0"/>
                </a:spcBef>
                <a:spcAft>
                  <a:spcPct val="0"/>
                </a:spcAft>
                <a:defRPr/>
              </a:pPr>
              <a:endParaRPr lang="en-US" sz="2133" kern="0" dirty="0">
                <a:solidFill>
                  <a:srgbClr val="882345"/>
                </a:solidFill>
                <a:latin typeface="Arial"/>
                <a:ea typeface="ＭＳ Ｐゴシック"/>
                <a:cs typeface="Arial" panose="020B0604020202020204" pitchFamily="34" charset="0"/>
                <a:sym typeface="Arial"/>
              </a:endParaRPr>
            </a:p>
            <a:p>
              <a:pPr defTabSz="1219170" eaLnBrk="0" fontAlgn="base" hangingPunct="0">
                <a:lnSpc>
                  <a:spcPct val="200000"/>
                </a:lnSpc>
                <a:spcBef>
                  <a:spcPct val="0"/>
                </a:spcBef>
                <a:spcAft>
                  <a:spcPct val="0"/>
                </a:spcAft>
                <a:defRPr/>
              </a:pPr>
              <a:endParaRPr lang="en-US" sz="2133" kern="0" dirty="0">
                <a:solidFill>
                  <a:srgbClr val="882345"/>
                </a:solidFill>
                <a:latin typeface="Arial"/>
                <a:ea typeface="ＭＳ Ｐゴシック"/>
                <a:cs typeface="Arial" panose="020B0604020202020204" pitchFamily="34" charset="0"/>
                <a:sym typeface="Arial"/>
              </a:endParaRPr>
            </a:p>
          </p:txBody>
        </p:sp>
        <p:grpSp>
          <p:nvGrpSpPr>
            <p:cNvPr id="58" name="Group 57">
              <a:extLst>
                <a:ext uri="{FF2B5EF4-FFF2-40B4-BE49-F238E27FC236}">
                  <a16:creationId xmlns:a16="http://schemas.microsoft.com/office/drawing/2014/main" id="{B61A147F-80C3-DE00-0D3A-911C9FDCA291}"/>
                </a:ext>
              </a:extLst>
            </p:cNvPr>
            <p:cNvGrpSpPr/>
            <p:nvPr/>
          </p:nvGrpSpPr>
          <p:grpSpPr>
            <a:xfrm>
              <a:off x="162172" y="3518851"/>
              <a:ext cx="2707707" cy="1534359"/>
              <a:chOff x="162172" y="3430363"/>
              <a:chExt cx="2707707" cy="1534359"/>
            </a:xfrm>
          </p:grpSpPr>
          <p:sp>
            <p:nvSpPr>
              <p:cNvPr id="15" name="TextBox 14">
                <a:extLst>
                  <a:ext uri="{FF2B5EF4-FFF2-40B4-BE49-F238E27FC236}">
                    <a16:creationId xmlns:a16="http://schemas.microsoft.com/office/drawing/2014/main" id="{CBAB0D97-4CDE-B0B8-A26A-DA8AF082187B}"/>
                  </a:ext>
                </a:extLst>
              </p:cNvPr>
              <p:cNvSpPr txBox="1"/>
              <p:nvPr/>
            </p:nvSpPr>
            <p:spPr>
              <a:xfrm>
                <a:off x="1718424" y="3513650"/>
                <a:ext cx="616841" cy="184666"/>
              </a:xfrm>
              <a:prstGeom prst="rect">
                <a:avLst/>
              </a:prstGeom>
              <a:solidFill>
                <a:schemeClr val="bg1"/>
              </a:solidFill>
            </p:spPr>
            <p:txBody>
              <a:bodyPr wrap="square" lIns="0" tIns="0" rIns="0" bIns="0" rtlCol="0">
                <a:spAutoFit/>
              </a:bodyPr>
              <a:lstStyle/>
              <a:p>
                <a:pPr defTabSz="1219170" eaLnBrk="0" fontAlgn="base" hangingPunct="0">
                  <a:spcBef>
                    <a:spcPct val="0"/>
                  </a:spcBef>
                  <a:spcAft>
                    <a:spcPct val="0"/>
                  </a:spcAft>
                  <a:defRPr/>
                </a:pPr>
                <a:r>
                  <a:rPr lang="en-US" sz="1600" kern="0" dirty="0">
                    <a:solidFill>
                      <a:srgbClr val="882345"/>
                    </a:solidFill>
                    <a:latin typeface="Arial"/>
                    <a:ea typeface="ＭＳ Ｐゴシック"/>
                    <a:cs typeface="Arial"/>
                    <a:sym typeface="Arial"/>
                  </a:rPr>
                  <a:t>detector</a:t>
                </a:r>
              </a:p>
            </p:txBody>
          </p:sp>
          <p:sp>
            <p:nvSpPr>
              <p:cNvPr id="16" name="TextBox 15">
                <a:extLst>
                  <a:ext uri="{FF2B5EF4-FFF2-40B4-BE49-F238E27FC236}">
                    <a16:creationId xmlns:a16="http://schemas.microsoft.com/office/drawing/2014/main" id="{6A25A87C-C255-2D98-EBDE-D718A6BC55B0}"/>
                  </a:ext>
                </a:extLst>
              </p:cNvPr>
              <p:cNvSpPr txBox="1"/>
              <p:nvPr/>
            </p:nvSpPr>
            <p:spPr>
              <a:xfrm>
                <a:off x="730095" y="3686145"/>
                <a:ext cx="1284211" cy="253916"/>
              </a:xfrm>
              <a:prstGeom prst="rect">
                <a:avLst/>
              </a:prstGeom>
              <a:solidFill>
                <a:schemeClr val="bg1"/>
              </a:solidFill>
            </p:spPr>
            <p:txBody>
              <a:bodyPr wrap="square" rtlCol="0">
                <a:spAutoFit/>
              </a:bodyPr>
              <a:lstStyle/>
              <a:p>
                <a:pPr defTabSz="1219170" eaLnBrk="0" fontAlgn="base" hangingPunct="0">
                  <a:spcBef>
                    <a:spcPct val="0"/>
                  </a:spcBef>
                  <a:spcAft>
                    <a:spcPct val="0"/>
                  </a:spcAft>
                  <a:defRPr/>
                </a:pPr>
                <a:r>
                  <a:rPr lang="en-US" sz="1600" kern="0" dirty="0" err="1">
                    <a:solidFill>
                      <a:srgbClr val="882345"/>
                    </a:solidFill>
                    <a:latin typeface="Arial"/>
                    <a:ea typeface="ＭＳ Ｐゴシック"/>
                    <a:cs typeface="Arial"/>
                    <a:sym typeface="Arial"/>
                  </a:rPr>
                  <a:t>Monochromator</a:t>
                </a:r>
                <a:r>
                  <a:rPr lang="en-US" sz="1600" kern="0" dirty="0">
                    <a:solidFill>
                      <a:srgbClr val="882345"/>
                    </a:solidFill>
                    <a:latin typeface="Arial"/>
                    <a:ea typeface="ＭＳ Ｐゴシック"/>
                    <a:cs typeface="Arial"/>
                    <a:sym typeface="Arial"/>
                  </a:rPr>
                  <a:t> </a:t>
                </a:r>
                <a:endParaRPr lang="en-US" sz="1600" kern="0" dirty="0">
                  <a:solidFill>
                    <a:srgbClr val="C00000"/>
                  </a:solidFill>
                  <a:latin typeface="Arial"/>
                  <a:ea typeface="ＭＳ Ｐゴシック"/>
                  <a:cs typeface="Arial"/>
                  <a:sym typeface="Arial"/>
                </a:endParaRPr>
              </a:p>
            </p:txBody>
          </p:sp>
          <p:sp>
            <p:nvSpPr>
              <p:cNvPr id="17" name="TextBox 16">
                <a:extLst>
                  <a:ext uri="{FF2B5EF4-FFF2-40B4-BE49-F238E27FC236}">
                    <a16:creationId xmlns:a16="http://schemas.microsoft.com/office/drawing/2014/main" id="{20CEAB74-7A2D-23DC-08B1-FC68131E4894}"/>
                  </a:ext>
                </a:extLst>
              </p:cNvPr>
              <p:cNvSpPr txBox="1"/>
              <p:nvPr/>
            </p:nvSpPr>
            <p:spPr>
              <a:xfrm>
                <a:off x="1005469" y="3928709"/>
                <a:ext cx="799453" cy="253916"/>
              </a:xfrm>
              <a:prstGeom prst="rect">
                <a:avLst/>
              </a:prstGeom>
              <a:solidFill>
                <a:schemeClr val="bg1"/>
              </a:solidFill>
            </p:spPr>
            <p:txBody>
              <a:bodyPr wrap="square" rtlCol="0">
                <a:spAutoFit/>
              </a:bodyPr>
              <a:lstStyle/>
              <a:p>
                <a:pPr defTabSz="1219170" eaLnBrk="0" fontAlgn="base" hangingPunct="0">
                  <a:spcBef>
                    <a:spcPct val="0"/>
                  </a:spcBef>
                  <a:spcAft>
                    <a:spcPct val="0"/>
                  </a:spcAft>
                  <a:defRPr/>
                </a:pPr>
                <a:r>
                  <a:rPr lang="en-US" sz="1600" kern="0" dirty="0">
                    <a:solidFill>
                      <a:srgbClr val="882345"/>
                    </a:solidFill>
                    <a:latin typeface="Arial"/>
                    <a:ea typeface="ＭＳ Ｐゴシック"/>
                    <a:cs typeface="Arial"/>
                    <a:sym typeface="Arial"/>
                  </a:rPr>
                  <a:t>polarizer</a:t>
                </a:r>
              </a:p>
            </p:txBody>
          </p:sp>
          <p:pic>
            <p:nvPicPr>
              <p:cNvPr id="18" name="Picture 17">
                <a:extLst>
                  <a:ext uri="{FF2B5EF4-FFF2-40B4-BE49-F238E27FC236}">
                    <a16:creationId xmlns:a16="http://schemas.microsoft.com/office/drawing/2014/main" id="{40001B9B-17BF-2037-498B-CFA61E1A4744}"/>
                  </a:ext>
                </a:extLst>
              </p:cNvPr>
              <p:cNvPicPr>
                <a:picLocks noChangeAspect="1" noChangeArrowheads="1"/>
              </p:cNvPicPr>
              <p:nvPr/>
            </p:nvPicPr>
            <p:blipFill>
              <a:blip r:embed="rId4" cstate="print"/>
              <a:srcRect/>
              <a:stretch>
                <a:fillRect/>
              </a:stretch>
            </p:blipFill>
            <p:spPr bwMode="auto">
              <a:xfrm>
                <a:off x="162172" y="3455599"/>
                <a:ext cx="549948" cy="441629"/>
              </a:xfrm>
              <a:prstGeom prst="rect">
                <a:avLst/>
              </a:prstGeom>
              <a:solidFill>
                <a:schemeClr val="bg1"/>
              </a:solidFill>
              <a:ln w="9525">
                <a:noFill/>
                <a:miter lim="800000"/>
                <a:headEnd/>
                <a:tailEnd/>
              </a:ln>
            </p:spPr>
          </p:pic>
          <p:sp>
            <p:nvSpPr>
              <p:cNvPr id="19" name="Rectangle 18">
                <a:extLst>
                  <a:ext uri="{FF2B5EF4-FFF2-40B4-BE49-F238E27FC236}">
                    <a16:creationId xmlns:a16="http://schemas.microsoft.com/office/drawing/2014/main" id="{509E20B7-11EA-E288-B229-944DBCFCED72}"/>
                  </a:ext>
                </a:extLst>
              </p:cNvPr>
              <p:cNvSpPr/>
              <p:nvPr/>
            </p:nvSpPr>
            <p:spPr>
              <a:xfrm>
                <a:off x="1283086" y="4641689"/>
                <a:ext cx="448365" cy="100944"/>
              </a:xfrm>
              <a:prstGeom prst="rect">
                <a:avLst/>
              </a:prstGeom>
              <a:solidFill>
                <a:schemeClr val="bg1"/>
              </a:solidFill>
              <a:ln w="25400" cap="flat" cmpd="sng" algn="ctr">
                <a:solidFill>
                  <a:srgbClr val="4C5CC5"/>
                </a:solidFill>
                <a:prstDash val="solid"/>
              </a:ln>
              <a:effectLst/>
            </p:spPr>
            <p:txBody>
              <a:bodyPr rtlCol="0" anchor="ctr"/>
              <a:lstStyle/>
              <a:p>
                <a:pPr algn="ctr" defTabSz="1219170" eaLnBrk="0" fontAlgn="base" hangingPunct="0">
                  <a:spcBef>
                    <a:spcPct val="0"/>
                  </a:spcBef>
                  <a:spcAft>
                    <a:spcPct val="0"/>
                  </a:spcAft>
                  <a:defRPr/>
                </a:pPr>
                <a:endParaRPr lang="en-US" sz="3200" kern="0">
                  <a:solidFill>
                    <a:srgbClr val="FFFFFF"/>
                  </a:solidFill>
                  <a:latin typeface="Arial"/>
                  <a:ea typeface="ＭＳ Ｐゴシック"/>
                  <a:cs typeface="Arial"/>
                  <a:sym typeface="Arial"/>
                </a:endParaRPr>
              </a:p>
            </p:txBody>
          </p:sp>
          <p:sp>
            <p:nvSpPr>
              <p:cNvPr id="20" name="TextBox 19">
                <a:extLst>
                  <a:ext uri="{FF2B5EF4-FFF2-40B4-BE49-F238E27FC236}">
                    <a16:creationId xmlns:a16="http://schemas.microsoft.com/office/drawing/2014/main" id="{418BB4D6-8C03-0496-593D-716310122CC3}"/>
                  </a:ext>
                </a:extLst>
              </p:cNvPr>
              <p:cNvSpPr txBox="1"/>
              <p:nvPr/>
            </p:nvSpPr>
            <p:spPr>
              <a:xfrm>
                <a:off x="1062731" y="4710806"/>
                <a:ext cx="832855" cy="253916"/>
              </a:xfrm>
              <a:prstGeom prst="rect">
                <a:avLst/>
              </a:prstGeom>
              <a:noFill/>
            </p:spPr>
            <p:txBody>
              <a:bodyPr wrap="square" rtlCol="0">
                <a:spAutoFit/>
              </a:bodyPr>
              <a:lstStyle/>
              <a:p>
                <a:pPr defTabSz="1219170" eaLnBrk="0" fontAlgn="base" hangingPunct="0">
                  <a:spcBef>
                    <a:spcPct val="0"/>
                  </a:spcBef>
                  <a:spcAft>
                    <a:spcPct val="0"/>
                  </a:spcAft>
                  <a:defRPr/>
                </a:pPr>
                <a:r>
                  <a:rPr lang="en-US" sz="1600" kern="0" dirty="0">
                    <a:solidFill>
                      <a:srgbClr val="882345"/>
                    </a:solidFill>
                    <a:latin typeface="Arial"/>
                    <a:ea typeface="ＭＳ Ｐゴシック"/>
                    <a:cs typeface="Arial"/>
                    <a:sym typeface="Arial"/>
                  </a:rPr>
                  <a:t>   sample</a:t>
                </a:r>
              </a:p>
            </p:txBody>
          </p:sp>
          <p:cxnSp>
            <p:nvCxnSpPr>
              <p:cNvPr id="21" name="Straight Connector 20">
                <a:extLst>
                  <a:ext uri="{FF2B5EF4-FFF2-40B4-BE49-F238E27FC236}">
                    <a16:creationId xmlns:a16="http://schemas.microsoft.com/office/drawing/2014/main" id="{32E015AC-BA38-64C4-2B1C-4FE8CB04A8C6}"/>
                  </a:ext>
                </a:extLst>
              </p:cNvPr>
              <p:cNvCxnSpPr/>
              <p:nvPr/>
            </p:nvCxnSpPr>
            <p:spPr>
              <a:xfrm flipV="1">
                <a:off x="1507268" y="3783667"/>
                <a:ext cx="896731" cy="858023"/>
              </a:xfrm>
              <a:prstGeom prst="line">
                <a:avLst/>
              </a:prstGeom>
              <a:solidFill>
                <a:schemeClr val="bg1"/>
              </a:solidFill>
              <a:ln w="38100" cap="flat" cmpd="sng" algn="ctr">
                <a:solidFill>
                  <a:srgbClr val="882345"/>
                </a:solidFill>
                <a:prstDash val="solid"/>
              </a:ln>
              <a:effectLst/>
            </p:spPr>
          </p:cxnSp>
          <p:pic>
            <p:nvPicPr>
              <p:cNvPr id="22" name="Picture 3">
                <a:extLst>
                  <a:ext uri="{FF2B5EF4-FFF2-40B4-BE49-F238E27FC236}">
                    <a16:creationId xmlns:a16="http://schemas.microsoft.com/office/drawing/2014/main" id="{619E6A2E-25D3-C291-A5AC-92DB5E348950}"/>
                  </a:ext>
                </a:extLst>
              </p:cNvPr>
              <p:cNvPicPr>
                <a:picLocks noChangeAspect="1" noChangeArrowheads="1"/>
              </p:cNvPicPr>
              <p:nvPr/>
            </p:nvPicPr>
            <p:blipFill>
              <a:blip r:embed="rId5" cstate="print"/>
              <a:srcRect/>
              <a:stretch>
                <a:fillRect/>
              </a:stretch>
            </p:blipFill>
            <p:spPr bwMode="auto">
              <a:xfrm>
                <a:off x="2403999" y="3430363"/>
                <a:ext cx="465880" cy="466865"/>
              </a:xfrm>
              <a:prstGeom prst="rect">
                <a:avLst/>
              </a:prstGeom>
              <a:solidFill>
                <a:schemeClr val="bg1"/>
              </a:solidFill>
              <a:ln w="9525">
                <a:noFill/>
                <a:miter lim="800000"/>
                <a:headEnd/>
                <a:tailEnd/>
              </a:ln>
            </p:spPr>
          </p:pic>
          <p:sp>
            <p:nvSpPr>
              <p:cNvPr id="23" name="Rectangle 22">
                <a:extLst>
                  <a:ext uri="{FF2B5EF4-FFF2-40B4-BE49-F238E27FC236}">
                    <a16:creationId xmlns:a16="http://schemas.microsoft.com/office/drawing/2014/main" id="{DD8B18EF-516C-8863-86FB-3333882E09EA}"/>
                  </a:ext>
                </a:extLst>
              </p:cNvPr>
              <p:cNvSpPr/>
              <p:nvPr/>
            </p:nvSpPr>
            <p:spPr>
              <a:xfrm rot="8100000">
                <a:off x="666583" y="3884610"/>
                <a:ext cx="112091" cy="176652"/>
              </a:xfrm>
              <a:prstGeom prst="rect">
                <a:avLst/>
              </a:prstGeom>
              <a:solidFill>
                <a:schemeClr val="bg1"/>
              </a:solidFill>
              <a:ln w="38100" cap="flat" cmpd="sng" algn="ctr">
                <a:solidFill>
                  <a:srgbClr val="882345"/>
                </a:solidFill>
                <a:prstDash val="solid"/>
              </a:ln>
              <a:effectLst/>
            </p:spPr>
            <p:txBody>
              <a:bodyPr rtlCol="0" anchor="ctr"/>
              <a:lstStyle/>
              <a:p>
                <a:pPr algn="ctr" defTabSz="1219170" eaLnBrk="0" fontAlgn="base" hangingPunct="0">
                  <a:spcBef>
                    <a:spcPct val="0"/>
                  </a:spcBef>
                  <a:spcAft>
                    <a:spcPct val="0"/>
                  </a:spcAft>
                  <a:defRPr/>
                </a:pPr>
                <a:endParaRPr lang="en-US" sz="3200" kern="0">
                  <a:solidFill>
                    <a:srgbClr val="FFFFFF"/>
                  </a:solidFill>
                  <a:latin typeface="Arial"/>
                  <a:ea typeface="ＭＳ Ｐゴシック"/>
                  <a:cs typeface="Arial"/>
                  <a:sym typeface="Arial"/>
                </a:endParaRPr>
              </a:p>
            </p:txBody>
          </p:sp>
          <p:cxnSp>
            <p:nvCxnSpPr>
              <p:cNvPr id="24" name="Straight Connector 23">
                <a:extLst>
                  <a:ext uri="{FF2B5EF4-FFF2-40B4-BE49-F238E27FC236}">
                    <a16:creationId xmlns:a16="http://schemas.microsoft.com/office/drawing/2014/main" id="{DAEA698C-C7AC-2494-B640-3A693A9B8FFD}"/>
                  </a:ext>
                </a:extLst>
              </p:cNvPr>
              <p:cNvCxnSpPr/>
              <p:nvPr/>
            </p:nvCxnSpPr>
            <p:spPr>
              <a:xfrm>
                <a:off x="554492" y="3834138"/>
                <a:ext cx="952777" cy="807551"/>
              </a:xfrm>
              <a:prstGeom prst="line">
                <a:avLst/>
              </a:prstGeom>
              <a:solidFill>
                <a:schemeClr val="bg1"/>
              </a:solidFill>
              <a:ln w="38100" cap="flat" cmpd="sng" algn="ctr">
                <a:solidFill>
                  <a:srgbClr val="882345"/>
                </a:solidFill>
                <a:prstDash val="solid"/>
              </a:ln>
              <a:effectLst/>
            </p:spPr>
          </p:cxnSp>
          <p:sp>
            <p:nvSpPr>
              <p:cNvPr id="25" name="Rectangle 24">
                <a:extLst>
                  <a:ext uri="{FF2B5EF4-FFF2-40B4-BE49-F238E27FC236}">
                    <a16:creationId xmlns:a16="http://schemas.microsoft.com/office/drawing/2014/main" id="{E4330763-E21C-ADD9-A9B9-B3B61E7190E1}"/>
                  </a:ext>
                </a:extLst>
              </p:cNvPr>
              <p:cNvSpPr/>
              <p:nvPr/>
            </p:nvSpPr>
            <p:spPr>
              <a:xfrm rot="2700000">
                <a:off x="980408" y="4125823"/>
                <a:ext cx="100944" cy="224183"/>
              </a:xfrm>
              <a:prstGeom prst="rect">
                <a:avLst/>
              </a:prstGeom>
              <a:solidFill>
                <a:schemeClr val="bg1"/>
              </a:solidFill>
              <a:ln w="38100" cap="flat" cmpd="sng" algn="ctr">
                <a:solidFill>
                  <a:srgbClr val="882345"/>
                </a:solidFill>
                <a:prstDash val="solid"/>
              </a:ln>
              <a:effectLst/>
            </p:spPr>
            <p:txBody>
              <a:bodyPr rtlCol="0" anchor="ctr"/>
              <a:lstStyle/>
              <a:p>
                <a:pPr algn="ctr" defTabSz="1219170" eaLnBrk="0" fontAlgn="base" hangingPunct="0">
                  <a:spcBef>
                    <a:spcPct val="0"/>
                  </a:spcBef>
                  <a:spcAft>
                    <a:spcPct val="0"/>
                  </a:spcAft>
                  <a:defRPr/>
                </a:pPr>
                <a:endParaRPr lang="en-US" sz="3200" kern="0">
                  <a:solidFill>
                    <a:srgbClr val="FFFFFF"/>
                  </a:solidFill>
                  <a:latin typeface="Arial"/>
                  <a:ea typeface="ＭＳ Ｐゴシック"/>
                  <a:cs typeface="Arial"/>
                  <a:sym typeface="Arial"/>
                </a:endParaRPr>
              </a:p>
            </p:txBody>
          </p:sp>
          <p:cxnSp>
            <p:nvCxnSpPr>
              <p:cNvPr id="26" name="Straight Connector 25">
                <a:extLst>
                  <a:ext uri="{FF2B5EF4-FFF2-40B4-BE49-F238E27FC236}">
                    <a16:creationId xmlns:a16="http://schemas.microsoft.com/office/drawing/2014/main" id="{837D668F-BDB2-EBFA-7D5E-48AF0E0B8B1D}"/>
                  </a:ext>
                </a:extLst>
              </p:cNvPr>
              <p:cNvCxnSpPr/>
              <p:nvPr/>
            </p:nvCxnSpPr>
            <p:spPr>
              <a:xfrm flipH="1">
                <a:off x="1002857" y="4136970"/>
                <a:ext cx="56046" cy="201888"/>
              </a:xfrm>
              <a:prstGeom prst="line">
                <a:avLst/>
              </a:prstGeom>
              <a:solidFill>
                <a:schemeClr val="bg1"/>
              </a:solidFill>
              <a:ln w="38100" cap="flat" cmpd="sng" algn="ctr">
                <a:solidFill>
                  <a:srgbClr val="882345"/>
                </a:solidFill>
                <a:prstDash val="solid"/>
              </a:ln>
              <a:effectLst/>
            </p:spPr>
          </p:cxnSp>
          <p:sp>
            <p:nvSpPr>
              <p:cNvPr id="27" name="Rectangle 26">
                <a:extLst>
                  <a:ext uri="{FF2B5EF4-FFF2-40B4-BE49-F238E27FC236}">
                    <a16:creationId xmlns:a16="http://schemas.microsoft.com/office/drawing/2014/main" id="{0EE8AD89-5EB5-8EC0-C951-553445A15A81}"/>
                  </a:ext>
                </a:extLst>
              </p:cNvPr>
              <p:cNvSpPr/>
              <p:nvPr/>
            </p:nvSpPr>
            <p:spPr>
              <a:xfrm rot="18900000">
                <a:off x="1822319" y="4193565"/>
                <a:ext cx="112091" cy="201888"/>
              </a:xfrm>
              <a:prstGeom prst="rect">
                <a:avLst/>
              </a:prstGeom>
              <a:solidFill>
                <a:schemeClr val="bg1"/>
              </a:solidFill>
              <a:ln w="38100" cap="flat" cmpd="sng" algn="ctr">
                <a:solidFill>
                  <a:srgbClr val="882345"/>
                </a:solidFill>
                <a:prstDash val="solid"/>
              </a:ln>
              <a:effectLst/>
            </p:spPr>
            <p:txBody>
              <a:bodyPr rtlCol="0" anchor="ctr"/>
              <a:lstStyle/>
              <a:p>
                <a:pPr algn="ctr" defTabSz="1219170" eaLnBrk="0" fontAlgn="base" hangingPunct="0">
                  <a:spcBef>
                    <a:spcPct val="0"/>
                  </a:spcBef>
                  <a:spcAft>
                    <a:spcPct val="0"/>
                  </a:spcAft>
                  <a:defRPr/>
                </a:pPr>
                <a:endParaRPr lang="en-US" sz="3200" kern="0">
                  <a:solidFill>
                    <a:srgbClr val="FFFFFF"/>
                  </a:solidFill>
                  <a:latin typeface="Arial"/>
                  <a:ea typeface="ＭＳ Ｐゴシック"/>
                  <a:cs typeface="Arial"/>
                  <a:sym typeface="Arial"/>
                </a:endParaRPr>
              </a:p>
            </p:txBody>
          </p:sp>
          <p:cxnSp>
            <p:nvCxnSpPr>
              <p:cNvPr id="28" name="Straight Connector 27">
                <a:extLst>
                  <a:ext uri="{FF2B5EF4-FFF2-40B4-BE49-F238E27FC236}">
                    <a16:creationId xmlns:a16="http://schemas.microsoft.com/office/drawing/2014/main" id="{9768945D-4BAB-CA0D-96F0-BF536734FA7B}"/>
                  </a:ext>
                </a:extLst>
              </p:cNvPr>
              <p:cNvCxnSpPr/>
              <p:nvPr/>
            </p:nvCxnSpPr>
            <p:spPr>
              <a:xfrm>
                <a:off x="1759474" y="4263150"/>
                <a:ext cx="224183" cy="50472"/>
              </a:xfrm>
              <a:prstGeom prst="line">
                <a:avLst/>
              </a:prstGeom>
              <a:solidFill>
                <a:schemeClr val="bg1"/>
              </a:solidFill>
              <a:ln w="38100" cap="flat" cmpd="sng" algn="ctr">
                <a:solidFill>
                  <a:srgbClr val="882345"/>
                </a:solidFill>
                <a:prstDash val="solid"/>
              </a:ln>
              <a:effectLst/>
            </p:spPr>
          </p:cxnSp>
          <p:sp>
            <p:nvSpPr>
              <p:cNvPr id="29" name="Rectangle 28">
                <a:extLst>
                  <a:ext uri="{FF2B5EF4-FFF2-40B4-BE49-F238E27FC236}">
                    <a16:creationId xmlns:a16="http://schemas.microsoft.com/office/drawing/2014/main" id="{33036F81-66E4-F3DE-3852-B58ADEE72C60}"/>
                  </a:ext>
                </a:extLst>
              </p:cNvPr>
              <p:cNvSpPr/>
              <p:nvPr/>
            </p:nvSpPr>
            <p:spPr>
              <a:xfrm rot="18900000">
                <a:off x="2108266" y="3904434"/>
                <a:ext cx="155122" cy="201888"/>
              </a:xfrm>
              <a:prstGeom prst="rect">
                <a:avLst/>
              </a:prstGeom>
              <a:solidFill>
                <a:schemeClr val="bg1"/>
              </a:solidFill>
              <a:ln w="38100" cap="flat" cmpd="sng" algn="ctr">
                <a:solidFill>
                  <a:srgbClr val="882345"/>
                </a:solidFill>
                <a:prstDash val="solid"/>
              </a:ln>
              <a:effectLst/>
            </p:spPr>
            <p:txBody>
              <a:bodyPr rtlCol="0" anchor="ctr"/>
              <a:lstStyle/>
              <a:p>
                <a:pPr algn="ctr" defTabSz="1219170" eaLnBrk="0" fontAlgn="base" hangingPunct="0">
                  <a:spcBef>
                    <a:spcPct val="0"/>
                  </a:spcBef>
                  <a:spcAft>
                    <a:spcPct val="0"/>
                  </a:spcAft>
                  <a:defRPr/>
                </a:pPr>
                <a:endParaRPr lang="en-US" sz="3200" kern="0">
                  <a:solidFill>
                    <a:srgbClr val="FFFFFF"/>
                  </a:solidFill>
                  <a:latin typeface="Arial"/>
                  <a:ea typeface="ＭＳ Ｐゴシック"/>
                  <a:cs typeface="Arial"/>
                  <a:sym typeface="Arial"/>
                </a:endParaRPr>
              </a:p>
            </p:txBody>
          </p:sp>
          <p:sp>
            <p:nvSpPr>
              <p:cNvPr id="30" name="Flowchart: Extract 29">
                <a:extLst>
                  <a:ext uri="{FF2B5EF4-FFF2-40B4-BE49-F238E27FC236}">
                    <a16:creationId xmlns:a16="http://schemas.microsoft.com/office/drawing/2014/main" id="{627A7D37-37BC-976D-98F9-C6D577AAD1D7}"/>
                  </a:ext>
                </a:extLst>
              </p:cNvPr>
              <p:cNvSpPr/>
              <p:nvPr/>
            </p:nvSpPr>
            <p:spPr>
              <a:xfrm rot="8160000">
                <a:off x="1194596" y="4377017"/>
                <a:ext cx="148956" cy="115391"/>
              </a:xfrm>
              <a:prstGeom prst="flowChartExtract">
                <a:avLst/>
              </a:prstGeom>
              <a:solidFill>
                <a:schemeClr val="bg1"/>
              </a:solidFill>
              <a:ln w="25400" cap="flat" cmpd="sng" algn="ctr">
                <a:solidFill>
                  <a:srgbClr val="C00000"/>
                </a:solidFill>
                <a:prstDash val="solid"/>
              </a:ln>
              <a:effectLst/>
            </p:spPr>
            <p:txBody>
              <a:bodyPr rtlCol="0" anchor="ctr"/>
              <a:lstStyle/>
              <a:p>
                <a:pPr algn="ctr" defTabSz="1219170" eaLnBrk="0" fontAlgn="base" hangingPunct="0">
                  <a:spcBef>
                    <a:spcPct val="0"/>
                  </a:spcBef>
                  <a:spcAft>
                    <a:spcPct val="0"/>
                  </a:spcAft>
                  <a:defRPr/>
                </a:pPr>
                <a:endParaRPr lang="en-US" sz="3200" kern="0">
                  <a:solidFill>
                    <a:srgbClr val="FFFFFF"/>
                  </a:solidFill>
                  <a:latin typeface="Arial"/>
                  <a:ea typeface="ＭＳ Ｐゴシック"/>
                  <a:cs typeface="Arial"/>
                  <a:sym typeface="Arial"/>
                </a:endParaRPr>
              </a:p>
            </p:txBody>
          </p:sp>
          <p:sp>
            <p:nvSpPr>
              <p:cNvPr id="31" name="Flowchart: Extract 30">
                <a:extLst>
                  <a:ext uri="{FF2B5EF4-FFF2-40B4-BE49-F238E27FC236}">
                    <a16:creationId xmlns:a16="http://schemas.microsoft.com/office/drawing/2014/main" id="{DE3798F6-1EF4-E91B-1207-F5BF3B8714A5}"/>
                  </a:ext>
                </a:extLst>
              </p:cNvPr>
              <p:cNvSpPr/>
              <p:nvPr/>
            </p:nvSpPr>
            <p:spPr>
              <a:xfrm rot="2280000">
                <a:off x="1642501" y="4404514"/>
                <a:ext cx="128310" cy="107486"/>
              </a:xfrm>
              <a:prstGeom prst="flowChartExtract">
                <a:avLst/>
              </a:prstGeom>
              <a:solidFill>
                <a:schemeClr val="bg1"/>
              </a:solidFill>
              <a:ln w="25400" cap="flat" cmpd="sng" algn="ctr">
                <a:solidFill>
                  <a:srgbClr val="C00000"/>
                </a:solidFill>
                <a:prstDash val="solid"/>
              </a:ln>
              <a:effectLst/>
            </p:spPr>
            <p:txBody>
              <a:bodyPr rtlCol="0" anchor="ctr"/>
              <a:lstStyle/>
              <a:p>
                <a:pPr algn="ctr" defTabSz="1219170" eaLnBrk="0" fontAlgn="base" hangingPunct="0">
                  <a:spcBef>
                    <a:spcPct val="0"/>
                  </a:spcBef>
                  <a:spcAft>
                    <a:spcPct val="0"/>
                  </a:spcAft>
                  <a:defRPr/>
                </a:pPr>
                <a:endParaRPr lang="en-US" sz="3200" kern="0">
                  <a:solidFill>
                    <a:srgbClr val="FFFFFF"/>
                  </a:solidFill>
                  <a:latin typeface="Arial"/>
                  <a:ea typeface="ＭＳ Ｐゴシック"/>
                  <a:cs typeface="Arial"/>
                  <a:sym typeface="Arial"/>
                </a:endParaRPr>
              </a:p>
            </p:txBody>
          </p:sp>
          <p:sp>
            <p:nvSpPr>
              <p:cNvPr id="32" name="TextBox 31">
                <a:extLst>
                  <a:ext uri="{FF2B5EF4-FFF2-40B4-BE49-F238E27FC236}">
                    <a16:creationId xmlns:a16="http://schemas.microsoft.com/office/drawing/2014/main" id="{CC77CF32-B257-4201-4C1F-FD4203BF00D4}"/>
                  </a:ext>
                </a:extLst>
              </p:cNvPr>
              <p:cNvSpPr txBox="1"/>
              <p:nvPr/>
            </p:nvSpPr>
            <p:spPr>
              <a:xfrm>
                <a:off x="2055422" y="4285983"/>
                <a:ext cx="777226" cy="253916"/>
              </a:xfrm>
              <a:prstGeom prst="rect">
                <a:avLst/>
              </a:prstGeom>
              <a:solidFill>
                <a:schemeClr val="bg1"/>
              </a:solidFill>
            </p:spPr>
            <p:txBody>
              <a:bodyPr wrap="square" rtlCol="0">
                <a:spAutoFit/>
              </a:bodyPr>
              <a:lstStyle/>
              <a:p>
                <a:pPr defTabSz="1219170" eaLnBrk="0" fontAlgn="base" hangingPunct="0">
                  <a:spcBef>
                    <a:spcPct val="0"/>
                  </a:spcBef>
                  <a:spcAft>
                    <a:spcPct val="0"/>
                  </a:spcAft>
                  <a:defRPr/>
                </a:pPr>
                <a:r>
                  <a:rPr lang="en-US" sz="1600" kern="0" dirty="0">
                    <a:solidFill>
                      <a:srgbClr val="882345"/>
                    </a:solidFill>
                    <a:latin typeface="Arial"/>
                    <a:ea typeface="ＭＳ Ｐゴシック"/>
                    <a:cs typeface="Arial"/>
                    <a:sym typeface="Arial"/>
                  </a:rPr>
                  <a:t>analyzer</a:t>
                </a:r>
              </a:p>
            </p:txBody>
          </p:sp>
          <p:cxnSp>
            <p:nvCxnSpPr>
              <p:cNvPr id="33" name="Straight Connector 32">
                <a:extLst>
                  <a:ext uri="{FF2B5EF4-FFF2-40B4-BE49-F238E27FC236}">
                    <a16:creationId xmlns:a16="http://schemas.microsoft.com/office/drawing/2014/main" id="{1BF1DFB5-DFBC-F56D-1C64-CEC93A6E3FF7}"/>
                  </a:ext>
                </a:extLst>
              </p:cNvPr>
              <p:cNvCxnSpPr/>
              <p:nvPr/>
            </p:nvCxnSpPr>
            <p:spPr bwMode="auto">
              <a:xfrm flipV="1">
                <a:off x="1506939" y="4217729"/>
                <a:ext cx="0" cy="419727"/>
              </a:xfrm>
              <a:prstGeom prst="line">
                <a:avLst/>
              </a:prstGeom>
              <a:solidFill>
                <a:schemeClr val="bg1"/>
              </a:solidFill>
              <a:ln w="38100" cap="flat" cmpd="sng" algn="ctr">
                <a:solidFill>
                  <a:srgbClr val="882345"/>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4" name="TextBox 33">
                <a:extLst>
                  <a:ext uri="{FF2B5EF4-FFF2-40B4-BE49-F238E27FC236}">
                    <a16:creationId xmlns:a16="http://schemas.microsoft.com/office/drawing/2014/main" id="{88A851FA-296D-9E61-7466-677732961B25}"/>
                  </a:ext>
                </a:extLst>
              </p:cNvPr>
              <p:cNvSpPr txBox="1"/>
              <p:nvPr/>
            </p:nvSpPr>
            <p:spPr>
              <a:xfrm>
                <a:off x="1343387" y="4390950"/>
                <a:ext cx="98865" cy="438581"/>
              </a:xfrm>
              <a:prstGeom prst="rect">
                <a:avLst/>
              </a:prstGeom>
              <a:solidFill>
                <a:schemeClr val="bg1"/>
              </a:solidFill>
            </p:spPr>
            <p:txBody>
              <a:bodyPr wrap="square" rtlCol="0">
                <a:spAutoFit/>
              </a:bodyPr>
              <a:lstStyle/>
              <a:p>
                <a:pPr defTabSz="1219170" eaLnBrk="0" fontAlgn="base" hangingPunct="0">
                  <a:spcBef>
                    <a:spcPct val="0"/>
                  </a:spcBef>
                  <a:spcAft>
                    <a:spcPct val="0"/>
                  </a:spcAft>
                  <a:defRPr/>
                </a:pPr>
                <a:r>
                  <a:rPr lang="el-GR" sz="3200" kern="0" dirty="0">
                    <a:solidFill>
                      <a:srgbClr val="882345"/>
                    </a:solidFill>
                    <a:latin typeface="Arial"/>
                    <a:ea typeface="ＭＳ Ｐゴシック"/>
                    <a:cs typeface="Arial"/>
                    <a:sym typeface="Arial"/>
                  </a:rPr>
                  <a:t>Φ</a:t>
                </a:r>
                <a:endParaRPr lang="en-US" sz="3200" kern="0" dirty="0">
                  <a:solidFill>
                    <a:srgbClr val="882345"/>
                  </a:solidFill>
                  <a:latin typeface="Arial"/>
                  <a:ea typeface="ＭＳ Ｐゴシック"/>
                  <a:cs typeface="Arial"/>
                  <a:sym typeface="Arial"/>
                </a:endParaRPr>
              </a:p>
            </p:txBody>
          </p:sp>
        </p:grpSp>
      </p:grpSp>
      <p:pic>
        <p:nvPicPr>
          <p:cNvPr id="35" name="Picture 34" descr="F:\2016_Fall\Advanced Optics\PHYS 571_project\2nd report\xrr_figure.jpg">
            <a:extLst>
              <a:ext uri="{FF2B5EF4-FFF2-40B4-BE49-F238E27FC236}">
                <a16:creationId xmlns:a16="http://schemas.microsoft.com/office/drawing/2014/main" id="{5C0F7A9C-3A74-8C4E-3C91-A2CB093AA96D}"/>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96677" y="595484"/>
            <a:ext cx="3726640" cy="2644945"/>
          </a:xfrm>
          <a:prstGeom prst="rect">
            <a:avLst/>
          </a:prstGeom>
          <a:noFill/>
          <a:ln>
            <a:noFill/>
          </a:ln>
        </p:spPr>
      </p:pic>
      <p:sp>
        <p:nvSpPr>
          <p:cNvPr id="36" name="TextBox 35">
            <a:extLst>
              <a:ext uri="{FF2B5EF4-FFF2-40B4-BE49-F238E27FC236}">
                <a16:creationId xmlns:a16="http://schemas.microsoft.com/office/drawing/2014/main" id="{A59A5524-A050-2E38-8721-8BDA816C0786}"/>
              </a:ext>
            </a:extLst>
          </p:cNvPr>
          <p:cNvSpPr txBox="1"/>
          <p:nvPr/>
        </p:nvSpPr>
        <p:spPr>
          <a:xfrm>
            <a:off x="8416388" y="2877349"/>
            <a:ext cx="3626371" cy="379656"/>
          </a:xfrm>
          <a:prstGeom prst="rect">
            <a:avLst/>
          </a:prstGeom>
          <a:solidFill>
            <a:srgbClr val="FFFF00"/>
          </a:solidFill>
        </p:spPr>
        <p:txBody>
          <a:bodyPr wrap="square" rtlCol="0">
            <a:spAutoFit/>
          </a:bodyPr>
          <a:lstStyle/>
          <a:p>
            <a:pPr defTabSz="1219170">
              <a:buClr>
                <a:srgbClr val="000000"/>
              </a:buClr>
              <a:defRPr/>
            </a:pPr>
            <a:r>
              <a:rPr lang="en-US" sz="1867" b="1" kern="0" dirty="0">
                <a:solidFill>
                  <a:srgbClr val="000000"/>
                </a:solidFill>
                <a:latin typeface="Arial" panose="020B0604020202020204" pitchFamily="34" charset="0"/>
                <a:cs typeface="Arial" panose="020B0604020202020204" pitchFamily="34" charset="0"/>
                <a:sym typeface="Arial"/>
              </a:rPr>
              <a:t>X-ray diffraction &amp; reflectance</a:t>
            </a:r>
          </a:p>
        </p:txBody>
      </p:sp>
      <p:sp>
        <p:nvSpPr>
          <p:cNvPr id="37" name="TextBox 36">
            <a:extLst>
              <a:ext uri="{FF2B5EF4-FFF2-40B4-BE49-F238E27FC236}">
                <a16:creationId xmlns:a16="http://schemas.microsoft.com/office/drawing/2014/main" id="{88051208-5874-9F45-6930-7E7B76806D7F}"/>
              </a:ext>
            </a:extLst>
          </p:cNvPr>
          <p:cNvSpPr txBox="1"/>
          <p:nvPr/>
        </p:nvSpPr>
        <p:spPr>
          <a:xfrm>
            <a:off x="8214471" y="3413209"/>
            <a:ext cx="3828288" cy="3277820"/>
          </a:xfrm>
          <a:prstGeom prst="rect">
            <a:avLst/>
          </a:prstGeom>
          <a:solidFill>
            <a:schemeClr val="bg1"/>
          </a:solidFill>
          <a:ln w="38100">
            <a:solidFill>
              <a:srgbClr val="0070C0"/>
            </a:solidFill>
          </a:ln>
        </p:spPr>
        <p:txBody>
          <a:bodyPr wrap="square" rtlCol="0">
            <a:spAutoFit/>
          </a:bodyPr>
          <a:lstStyle/>
          <a:p>
            <a:pPr defTabSz="1219170" eaLnBrk="0" fontAlgn="base" hangingPunct="0">
              <a:spcBef>
                <a:spcPct val="0"/>
              </a:spcBef>
              <a:spcAft>
                <a:spcPct val="0"/>
              </a:spcAft>
              <a:defRPr/>
            </a:pPr>
            <a:r>
              <a:rPr lang="en-US" sz="2133" b="1" u="sng" kern="0" dirty="0">
                <a:solidFill>
                  <a:srgbClr val="C00000"/>
                </a:solidFill>
                <a:latin typeface="Arial"/>
                <a:ea typeface="ＭＳ Ｐゴシック"/>
                <a:cs typeface="Arial" panose="020B0604020202020204" pitchFamily="34" charset="0"/>
                <a:sym typeface="Arial"/>
              </a:rPr>
              <a:t>XRD/XRR:</a:t>
            </a:r>
          </a:p>
          <a:p>
            <a:pPr marL="156629" indent="-156629" defTabSz="1219170" eaLnBrk="0" fontAlgn="base" hangingPunct="0">
              <a:spcBef>
                <a:spcPct val="0"/>
              </a:spcBef>
              <a:buFont typeface="Arial" panose="020B0604020202020204" pitchFamily="34" charset="0"/>
              <a:buChar char="•"/>
              <a:defRPr/>
            </a:pPr>
            <a:r>
              <a:rPr lang="en-US" sz="2133" b="1" kern="0" dirty="0">
                <a:solidFill>
                  <a:srgbClr val="882345"/>
                </a:solidFill>
                <a:latin typeface="Arial"/>
                <a:ea typeface="ＭＳ Ｐゴシック"/>
                <a:cs typeface="Arial" panose="020B0604020202020204" pitchFamily="34" charset="0"/>
                <a:sym typeface="Arial"/>
              </a:rPr>
              <a:t>Crystal structure</a:t>
            </a:r>
          </a:p>
          <a:p>
            <a:pPr marL="156629" indent="-156629" defTabSz="1219170" eaLnBrk="0" fontAlgn="base" hangingPunct="0">
              <a:spcBef>
                <a:spcPct val="0"/>
              </a:spcBef>
              <a:buFont typeface="Arial" panose="020B0604020202020204" pitchFamily="34" charset="0"/>
              <a:buChar char="•"/>
              <a:defRPr/>
            </a:pPr>
            <a:r>
              <a:rPr lang="en-US" sz="2133" b="1" kern="0" dirty="0">
                <a:solidFill>
                  <a:srgbClr val="882345"/>
                </a:solidFill>
                <a:latin typeface="Arial"/>
                <a:ea typeface="ＭＳ Ｐゴシック"/>
                <a:cs typeface="Arial" panose="020B0604020202020204" pitchFamily="34" charset="0"/>
                <a:sym typeface="Arial"/>
              </a:rPr>
              <a:t>Lattice spacings</a:t>
            </a:r>
            <a:r>
              <a:rPr lang="en-US" sz="2133" kern="0" dirty="0">
                <a:solidFill>
                  <a:srgbClr val="882345"/>
                </a:solidFill>
                <a:latin typeface="Arial"/>
                <a:ea typeface="ＭＳ Ｐゴシック"/>
                <a:cs typeface="Arial" panose="020B0604020202020204" pitchFamily="34" charset="0"/>
                <a:sym typeface="Arial"/>
              </a:rPr>
              <a:t> (strain)</a:t>
            </a:r>
            <a:endParaRPr lang="en-US" sz="2133" b="1" kern="0" dirty="0">
              <a:solidFill>
                <a:srgbClr val="882345"/>
              </a:solidFill>
              <a:latin typeface="Arial"/>
              <a:ea typeface="ＭＳ Ｐゴシック"/>
              <a:cs typeface="Arial" panose="020B0604020202020204" pitchFamily="34" charset="0"/>
              <a:sym typeface="Arial"/>
            </a:endParaRPr>
          </a:p>
          <a:p>
            <a:pPr marL="156629" indent="-156629" defTabSz="1219170" eaLnBrk="0" fontAlgn="base" hangingPunct="0">
              <a:spcBef>
                <a:spcPct val="0"/>
              </a:spcBef>
              <a:buFont typeface="Arial" panose="020B0604020202020204" pitchFamily="34" charset="0"/>
              <a:buChar char="•"/>
              <a:defRPr/>
            </a:pPr>
            <a:r>
              <a:rPr lang="en-US" sz="2133" b="1" kern="0" dirty="0">
                <a:solidFill>
                  <a:srgbClr val="882345"/>
                </a:solidFill>
                <a:latin typeface="Arial"/>
                <a:ea typeface="ＭＳ Ｐゴシック"/>
                <a:cs typeface="Arial" panose="020B0604020202020204" pitchFamily="34" charset="0"/>
                <a:sym typeface="Arial"/>
              </a:rPr>
              <a:t>Thickness</a:t>
            </a:r>
            <a:r>
              <a:rPr lang="en-US" sz="2133" kern="0" dirty="0">
                <a:solidFill>
                  <a:srgbClr val="882345"/>
                </a:solidFill>
                <a:latin typeface="Arial"/>
                <a:ea typeface="ＭＳ Ｐゴシック"/>
                <a:cs typeface="Arial" panose="020B0604020202020204" pitchFamily="34" charset="0"/>
                <a:sym typeface="Arial"/>
              </a:rPr>
              <a:t> (5 Å</a:t>
            </a:r>
            <a:r>
              <a:rPr lang="en-US" sz="2133" kern="0" baseline="30000" dirty="0">
                <a:solidFill>
                  <a:srgbClr val="882345"/>
                </a:solidFill>
                <a:latin typeface="Arial"/>
                <a:ea typeface="ＭＳ Ｐゴシック"/>
                <a:cs typeface="Arial" panose="020B0604020202020204" pitchFamily="34" charset="0"/>
                <a:sym typeface="Arial"/>
              </a:rPr>
              <a:t> </a:t>
            </a:r>
            <a:r>
              <a:rPr lang="en-US" sz="2133" kern="0" dirty="0">
                <a:solidFill>
                  <a:srgbClr val="882345"/>
                </a:solidFill>
                <a:latin typeface="Arial"/>
                <a:ea typeface="ＭＳ Ｐゴシック"/>
                <a:cs typeface="Arial" panose="020B0604020202020204" pitchFamily="34" charset="0"/>
                <a:sym typeface="Arial"/>
              </a:rPr>
              <a:t>to 1000 Å)</a:t>
            </a:r>
          </a:p>
          <a:p>
            <a:pPr marL="156629" indent="-156629" defTabSz="1219170" eaLnBrk="0" fontAlgn="base" hangingPunct="0">
              <a:spcBef>
                <a:spcPct val="0"/>
              </a:spcBef>
              <a:buFont typeface="Arial" panose="020B0604020202020204" pitchFamily="34" charset="0"/>
              <a:buChar char="•"/>
              <a:defRPr/>
            </a:pPr>
            <a:r>
              <a:rPr lang="en-US" sz="2133" b="1" kern="0" dirty="0">
                <a:solidFill>
                  <a:srgbClr val="882345"/>
                </a:solidFill>
                <a:latin typeface="Arial"/>
                <a:ea typeface="ＭＳ Ｐゴシック"/>
                <a:cs typeface="Arial" panose="020B0604020202020204" pitchFamily="34" charset="0"/>
                <a:sym typeface="Arial"/>
              </a:rPr>
              <a:t>Surface, roughness </a:t>
            </a:r>
            <a:r>
              <a:rPr lang="en-US" sz="2133" kern="0" dirty="0">
                <a:solidFill>
                  <a:srgbClr val="882345"/>
                </a:solidFill>
                <a:latin typeface="Arial"/>
                <a:ea typeface="ＭＳ Ｐゴシック"/>
                <a:cs typeface="Arial" panose="020B0604020202020204" pitchFamily="34" charset="0"/>
                <a:sym typeface="Arial"/>
              </a:rPr>
              <a:t>layer</a:t>
            </a:r>
          </a:p>
          <a:p>
            <a:pPr marL="156629" indent="-156629" defTabSz="1219170" eaLnBrk="0" fontAlgn="base" hangingPunct="0">
              <a:spcBef>
                <a:spcPct val="0"/>
              </a:spcBef>
              <a:buFont typeface="Arial" panose="020B0604020202020204" pitchFamily="34" charset="0"/>
              <a:buChar char="•"/>
              <a:defRPr/>
            </a:pPr>
            <a:r>
              <a:rPr lang="en-US" sz="2133" b="1" kern="0" dirty="0">
                <a:solidFill>
                  <a:srgbClr val="882345"/>
                </a:solidFill>
                <a:latin typeface="Arial"/>
                <a:ea typeface="ＭＳ Ｐゴシック"/>
                <a:cs typeface="Arial" panose="020B0604020202020204" pitchFamily="34" charset="0"/>
                <a:sym typeface="Arial"/>
              </a:rPr>
              <a:t>Density</a:t>
            </a:r>
            <a:endParaRPr lang="en-US" sz="1467" b="1" kern="0" dirty="0">
              <a:solidFill>
                <a:srgbClr val="882345"/>
              </a:solidFill>
              <a:latin typeface="Arial"/>
              <a:ea typeface="ＭＳ Ｐゴシック"/>
              <a:cs typeface="Arial" panose="020B0604020202020204" pitchFamily="34" charset="0"/>
              <a:sym typeface="Arial"/>
            </a:endParaRPr>
          </a:p>
          <a:p>
            <a:pPr marL="152396" defTabSz="1219170" eaLnBrk="0" fontAlgn="base" hangingPunct="0">
              <a:spcBef>
                <a:spcPct val="0"/>
              </a:spcBef>
              <a:buFont typeface="Arial" panose="020B0604020202020204" pitchFamily="34" charset="0"/>
              <a:buChar char="•"/>
              <a:defRPr/>
            </a:pPr>
            <a:endParaRPr lang="en-US" sz="667" kern="0" dirty="0">
              <a:solidFill>
                <a:srgbClr val="882345"/>
              </a:solidFill>
              <a:latin typeface="Arial"/>
              <a:ea typeface="ＭＳ Ｐゴシック"/>
              <a:cs typeface="Arial" panose="020B0604020202020204" pitchFamily="34" charset="0"/>
              <a:sym typeface="Arial"/>
            </a:endParaRPr>
          </a:p>
          <a:p>
            <a:pPr marL="156629" defTabSz="1219170" eaLnBrk="0" fontAlgn="base" hangingPunct="0">
              <a:spcBef>
                <a:spcPct val="0"/>
              </a:spcBef>
              <a:spcAft>
                <a:spcPts val="933"/>
              </a:spcAft>
              <a:buFont typeface="Arial" pitchFamily="34" charset="0"/>
              <a:buChar char="•"/>
              <a:defRPr/>
            </a:pPr>
            <a:endParaRPr lang="en-US" sz="533" kern="0" dirty="0">
              <a:solidFill>
                <a:srgbClr val="882345"/>
              </a:solidFill>
              <a:latin typeface="Arial"/>
              <a:ea typeface="ＭＳ Ｐゴシック"/>
              <a:cs typeface="Arial" panose="020B0604020202020204" pitchFamily="34" charset="0"/>
              <a:sym typeface="Arial"/>
            </a:endParaRPr>
          </a:p>
          <a:p>
            <a:pPr defTabSz="1219170" eaLnBrk="0" fontAlgn="base" hangingPunct="0">
              <a:spcBef>
                <a:spcPct val="0"/>
              </a:spcBef>
              <a:spcAft>
                <a:spcPct val="0"/>
              </a:spcAft>
              <a:defRPr/>
            </a:pPr>
            <a:endParaRPr lang="en-US" sz="533" kern="0" dirty="0">
              <a:solidFill>
                <a:srgbClr val="882345"/>
              </a:solidFill>
              <a:latin typeface="Arial"/>
              <a:ea typeface="ＭＳ Ｐゴシック"/>
              <a:cs typeface="Arial" panose="020B0604020202020204" pitchFamily="34" charset="0"/>
              <a:sym typeface="Arial"/>
            </a:endParaRPr>
          </a:p>
          <a:p>
            <a:pPr defTabSz="1219170" eaLnBrk="0" fontAlgn="base" hangingPunct="0">
              <a:spcBef>
                <a:spcPct val="0"/>
              </a:spcBef>
              <a:spcAft>
                <a:spcPct val="0"/>
              </a:spcAft>
              <a:defRPr/>
            </a:pPr>
            <a:endParaRPr lang="en-US" sz="533" kern="0" dirty="0">
              <a:solidFill>
                <a:srgbClr val="882345"/>
              </a:solidFill>
              <a:latin typeface="Arial"/>
              <a:ea typeface="ＭＳ Ｐゴシック"/>
              <a:cs typeface="Arial" panose="020B0604020202020204" pitchFamily="34" charset="0"/>
              <a:sym typeface="Arial"/>
            </a:endParaRPr>
          </a:p>
          <a:p>
            <a:pPr defTabSz="1219170" eaLnBrk="0" fontAlgn="base" hangingPunct="0">
              <a:spcBef>
                <a:spcPct val="0"/>
              </a:spcBef>
              <a:spcAft>
                <a:spcPct val="0"/>
              </a:spcAft>
              <a:defRPr/>
            </a:pPr>
            <a:endParaRPr lang="en-US" sz="533" kern="0" dirty="0">
              <a:solidFill>
                <a:srgbClr val="882345"/>
              </a:solidFill>
              <a:latin typeface="Arial"/>
              <a:ea typeface="ＭＳ Ｐゴシック"/>
              <a:cs typeface="Arial" panose="020B0604020202020204" pitchFamily="34" charset="0"/>
              <a:sym typeface="Arial"/>
            </a:endParaRPr>
          </a:p>
          <a:p>
            <a:pPr defTabSz="1219170" eaLnBrk="0" fontAlgn="base" hangingPunct="0">
              <a:spcBef>
                <a:spcPct val="0"/>
              </a:spcBef>
              <a:spcAft>
                <a:spcPct val="0"/>
              </a:spcAft>
              <a:defRPr/>
            </a:pPr>
            <a:endParaRPr lang="en-US" sz="933" kern="0" dirty="0">
              <a:solidFill>
                <a:srgbClr val="882345"/>
              </a:solidFill>
              <a:latin typeface="Arial"/>
              <a:ea typeface="ＭＳ Ｐゴシック"/>
              <a:cs typeface="Arial" panose="020B0604020202020204" pitchFamily="34" charset="0"/>
              <a:sym typeface="Arial"/>
            </a:endParaRPr>
          </a:p>
          <a:p>
            <a:pPr defTabSz="1219170" eaLnBrk="0" fontAlgn="base" hangingPunct="0">
              <a:lnSpc>
                <a:spcPct val="200000"/>
              </a:lnSpc>
              <a:spcBef>
                <a:spcPct val="0"/>
              </a:spcBef>
              <a:spcAft>
                <a:spcPct val="0"/>
              </a:spcAft>
              <a:defRPr/>
            </a:pPr>
            <a:endParaRPr lang="en-US" sz="133" kern="0" dirty="0">
              <a:solidFill>
                <a:srgbClr val="882345"/>
              </a:solidFill>
              <a:latin typeface="Arial"/>
              <a:ea typeface="ＭＳ Ｐゴシック"/>
              <a:cs typeface="Arial" panose="020B0604020202020204" pitchFamily="34" charset="0"/>
              <a:sym typeface="Arial"/>
            </a:endParaRPr>
          </a:p>
          <a:p>
            <a:pPr defTabSz="1219170" eaLnBrk="0" fontAlgn="base" hangingPunct="0">
              <a:lnSpc>
                <a:spcPct val="200000"/>
              </a:lnSpc>
              <a:spcBef>
                <a:spcPct val="0"/>
              </a:spcBef>
              <a:spcAft>
                <a:spcPct val="0"/>
              </a:spcAft>
              <a:defRPr/>
            </a:pPr>
            <a:endParaRPr lang="en-US" sz="1867" kern="0" dirty="0">
              <a:solidFill>
                <a:srgbClr val="882345"/>
              </a:solidFill>
              <a:latin typeface="Arial"/>
              <a:ea typeface="ＭＳ Ｐゴシック"/>
              <a:cs typeface="Arial" panose="020B0604020202020204" pitchFamily="34" charset="0"/>
              <a:sym typeface="Arial"/>
            </a:endParaRPr>
          </a:p>
        </p:txBody>
      </p:sp>
      <p:pic>
        <p:nvPicPr>
          <p:cNvPr id="38" name="Picture 37">
            <a:extLst>
              <a:ext uri="{FF2B5EF4-FFF2-40B4-BE49-F238E27FC236}">
                <a16:creationId xmlns:a16="http://schemas.microsoft.com/office/drawing/2014/main" id="{CEFCD7D8-06C6-3615-95AE-990D0B530857}"/>
              </a:ext>
            </a:extLst>
          </p:cNvPr>
          <p:cNvPicPr>
            <a:picLocks noChangeAspect="1"/>
          </p:cNvPicPr>
          <p:nvPr/>
        </p:nvPicPr>
        <p:blipFill>
          <a:blip r:embed="rId7" cstate="print"/>
          <a:stretch>
            <a:fillRect/>
          </a:stretch>
        </p:blipFill>
        <p:spPr>
          <a:xfrm>
            <a:off x="8659447" y="5440322"/>
            <a:ext cx="2764483" cy="1303823"/>
          </a:xfrm>
          <a:prstGeom prst="rect">
            <a:avLst/>
          </a:prstGeom>
        </p:spPr>
      </p:pic>
      <p:pic>
        <p:nvPicPr>
          <p:cNvPr id="42" name="Picture 41">
            <a:extLst>
              <a:ext uri="{FF2B5EF4-FFF2-40B4-BE49-F238E27FC236}">
                <a16:creationId xmlns:a16="http://schemas.microsoft.com/office/drawing/2014/main" id="{232B5048-D39F-B7B0-9E32-3A3F78F729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19029" y="620909"/>
            <a:ext cx="3415315" cy="2560320"/>
          </a:xfrm>
          <a:prstGeom prst="rect">
            <a:avLst/>
          </a:prstGeom>
        </p:spPr>
      </p:pic>
      <p:sp>
        <p:nvSpPr>
          <p:cNvPr id="43" name="TextBox 42">
            <a:extLst>
              <a:ext uri="{FF2B5EF4-FFF2-40B4-BE49-F238E27FC236}">
                <a16:creationId xmlns:a16="http://schemas.microsoft.com/office/drawing/2014/main" id="{A9686EBA-3642-A644-223E-43E2453C340E}"/>
              </a:ext>
            </a:extLst>
          </p:cNvPr>
          <p:cNvSpPr txBox="1"/>
          <p:nvPr/>
        </p:nvSpPr>
        <p:spPr>
          <a:xfrm>
            <a:off x="4165587" y="2588108"/>
            <a:ext cx="3921301" cy="666977"/>
          </a:xfrm>
          <a:prstGeom prst="rect">
            <a:avLst/>
          </a:prstGeom>
          <a:solidFill>
            <a:srgbClr val="FFFF00"/>
          </a:solidFill>
        </p:spPr>
        <p:txBody>
          <a:bodyPr wrap="square" rtlCol="0">
            <a:spAutoFit/>
          </a:bodyPr>
          <a:lstStyle/>
          <a:p>
            <a:pPr algn="ctr" defTabSz="1219170">
              <a:buClr>
                <a:srgbClr val="000000"/>
              </a:buClr>
              <a:defRPr/>
            </a:pPr>
            <a:r>
              <a:rPr lang="en-US" sz="1867" b="1" kern="0" dirty="0">
                <a:solidFill>
                  <a:srgbClr val="000000"/>
                </a:solidFill>
                <a:latin typeface="Arial" panose="020B0604020202020204" pitchFamily="34" charset="0"/>
                <a:cs typeface="Arial" panose="020B0604020202020204" pitchFamily="34" charset="0"/>
                <a:sym typeface="Arial"/>
              </a:rPr>
              <a:t>Mid-Infrared Ellipsometer</a:t>
            </a:r>
            <a:br>
              <a:rPr lang="en-US" sz="1867" b="1" kern="0" dirty="0">
                <a:solidFill>
                  <a:srgbClr val="000000"/>
                </a:solidFill>
                <a:latin typeface="Arial" panose="020B0604020202020204" pitchFamily="34" charset="0"/>
                <a:cs typeface="Arial" panose="020B0604020202020204" pitchFamily="34" charset="0"/>
                <a:sym typeface="Arial"/>
              </a:rPr>
            </a:br>
            <a:r>
              <a:rPr lang="en-US" sz="1867" b="1" kern="0" dirty="0">
                <a:solidFill>
                  <a:srgbClr val="000000"/>
                </a:solidFill>
                <a:latin typeface="Arial" panose="020B0604020202020204" pitchFamily="34" charset="0"/>
                <a:cs typeface="Arial" panose="020B0604020202020204" pitchFamily="34" charset="0"/>
                <a:sym typeface="Arial"/>
              </a:rPr>
              <a:t>1.25 to 40 </a:t>
            </a:r>
            <a:r>
              <a:rPr lang="en-US" sz="1867" b="1" kern="0" dirty="0">
                <a:solidFill>
                  <a:srgbClr val="000000"/>
                </a:solidFill>
                <a:latin typeface="Symbol" panose="05050102010706020507" pitchFamily="18" charset="2"/>
                <a:cs typeface="Arial" panose="020B0604020202020204" pitchFamily="34" charset="0"/>
                <a:sym typeface="Arial"/>
              </a:rPr>
              <a:t>m</a:t>
            </a:r>
            <a:r>
              <a:rPr lang="en-US" sz="1867" b="1" kern="0" dirty="0">
                <a:solidFill>
                  <a:srgbClr val="000000"/>
                </a:solidFill>
                <a:latin typeface="Arial" panose="020B0604020202020204" pitchFamily="34" charset="0"/>
                <a:cs typeface="Arial" panose="020B0604020202020204" pitchFamily="34" charset="0"/>
                <a:sym typeface="Arial"/>
              </a:rPr>
              <a:t>m (250 to 8000 cm</a:t>
            </a:r>
            <a:r>
              <a:rPr lang="en-US" sz="1867" b="1" kern="0" baseline="30000" dirty="0">
                <a:solidFill>
                  <a:srgbClr val="000000"/>
                </a:solidFill>
                <a:latin typeface="Symbol" panose="05050102010706020507" pitchFamily="18" charset="2"/>
                <a:cs typeface="Arial" panose="020B0604020202020204" pitchFamily="34" charset="0"/>
                <a:sym typeface="Arial"/>
              </a:rPr>
              <a:t>-</a:t>
            </a:r>
            <a:r>
              <a:rPr lang="en-US" sz="1867" b="1" kern="0" baseline="30000" dirty="0">
                <a:solidFill>
                  <a:srgbClr val="000000"/>
                </a:solidFill>
                <a:latin typeface="Arial" panose="020B0604020202020204" pitchFamily="34" charset="0"/>
                <a:cs typeface="Arial" panose="020B0604020202020204" pitchFamily="34" charset="0"/>
                <a:sym typeface="Arial"/>
              </a:rPr>
              <a:t>1</a:t>
            </a:r>
            <a:r>
              <a:rPr lang="en-US" sz="1867" b="1" kern="0" dirty="0">
                <a:solidFill>
                  <a:srgbClr val="000000"/>
                </a:solidFill>
                <a:latin typeface="Arial" panose="020B0604020202020204" pitchFamily="34" charset="0"/>
                <a:cs typeface="Arial" panose="020B0604020202020204" pitchFamily="34" charset="0"/>
                <a:sym typeface="Arial"/>
              </a:rPr>
              <a:t>)</a:t>
            </a:r>
          </a:p>
        </p:txBody>
      </p:sp>
      <p:sp>
        <p:nvSpPr>
          <p:cNvPr id="44" name="TextBox 43">
            <a:extLst>
              <a:ext uri="{FF2B5EF4-FFF2-40B4-BE49-F238E27FC236}">
                <a16:creationId xmlns:a16="http://schemas.microsoft.com/office/drawing/2014/main" id="{7DA0CD07-7BD7-B056-F4B8-4E8131FAD244}"/>
              </a:ext>
            </a:extLst>
          </p:cNvPr>
          <p:cNvSpPr txBox="1"/>
          <p:nvPr/>
        </p:nvSpPr>
        <p:spPr>
          <a:xfrm>
            <a:off x="4132285" y="3413210"/>
            <a:ext cx="3974148" cy="3241913"/>
          </a:xfrm>
          <a:prstGeom prst="rect">
            <a:avLst/>
          </a:prstGeom>
          <a:noFill/>
          <a:ln w="38100">
            <a:solidFill>
              <a:srgbClr val="0070C0"/>
            </a:solidFill>
          </a:ln>
        </p:spPr>
        <p:txBody>
          <a:bodyPr wrap="square" rtlCol="0">
            <a:spAutoFit/>
          </a:bodyPr>
          <a:lstStyle/>
          <a:p>
            <a:pPr defTabSz="1219170" eaLnBrk="0" fontAlgn="base" hangingPunct="0">
              <a:defRPr/>
            </a:pPr>
            <a:r>
              <a:rPr lang="en-US" sz="2133" b="1" u="sng" kern="0" dirty="0">
                <a:solidFill>
                  <a:srgbClr val="C00000"/>
                </a:solidFill>
                <a:latin typeface="Arial"/>
                <a:ea typeface="ＭＳ Ｐゴシック"/>
                <a:cs typeface="Arial" panose="020B0604020202020204" pitchFamily="34" charset="0"/>
                <a:sym typeface="Arial"/>
              </a:rPr>
              <a:t>FTIR </a:t>
            </a:r>
            <a:r>
              <a:rPr lang="en-US" sz="2133" b="1" u="sng" kern="0" dirty="0" err="1">
                <a:solidFill>
                  <a:srgbClr val="C00000"/>
                </a:solidFill>
                <a:latin typeface="Arial"/>
                <a:ea typeface="ＭＳ Ｐゴシック"/>
                <a:cs typeface="Arial" panose="020B0604020202020204" pitchFamily="34" charset="0"/>
                <a:sym typeface="Arial"/>
              </a:rPr>
              <a:t>ellipsometry</a:t>
            </a:r>
            <a:r>
              <a:rPr lang="en-US" sz="2133" b="1" u="sng" kern="0" dirty="0">
                <a:solidFill>
                  <a:srgbClr val="C00000"/>
                </a:solidFill>
                <a:latin typeface="Arial"/>
                <a:ea typeface="ＭＳ Ｐゴシック"/>
                <a:cs typeface="Arial" panose="020B0604020202020204" pitchFamily="34" charset="0"/>
                <a:sym typeface="Arial"/>
              </a:rPr>
              <a:t>:</a:t>
            </a:r>
          </a:p>
          <a:p>
            <a:pPr marL="152396" indent="-152396" defTabSz="1219170">
              <a:buClr>
                <a:srgbClr val="000000"/>
              </a:buClr>
              <a:buFont typeface="Arial" pitchFamily="34" charset="0"/>
              <a:buChar char="•"/>
              <a:defRPr/>
            </a:pPr>
            <a:r>
              <a:rPr lang="en-US" sz="2133" b="1" kern="0" dirty="0">
                <a:solidFill>
                  <a:srgbClr val="882345"/>
                </a:solidFill>
                <a:latin typeface="Arial"/>
                <a:ea typeface="ＭＳ Ｐゴシック"/>
                <a:cs typeface="Arial" panose="020B0604020202020204" pitchFamily="34" charset="0"/>
                <a:sym typeface="Arial"/>
              </a:rPr>
              <a:t>Very thick films (&gt; 5000 Å)</a:t>
            </a:r>
          </a:p>
          <a:p>
            <a:pPr marL="152396" indent="-152396" defTabSz="1219170" eaLnBrk="0" fontAlgn="base" hangingPunct="0">
              <a:buFont typeface="Arial" pitchFamily="34" charset="0"/>
              <a:buChar char="•"/>
              <a:defRPr/>
            </a:pPr>
            <a:r>
              <a:rPr lang="en-US" sz="2133" b="1" kern="0" dirty="0">
                <a:solidFill>
                  <a:srgbClr val="882345"/>
                </a:solidFill>
                <a:latin typeface="Arial"/>
                <a:ea typeface="ＭＳ Ｐゴシック"/>
                <a:cs typeface="Arial" panose="020B0604020202020204" pitchFamily="34" charset="0"/>
                <a:sym typeface="Arial"/>
              </a:rPr>
              <a:t>Phonon absorption</a:t>
            </a:r>
          </a:p>
          <a:p>
            <a:pPr marL="152396" indent="-152396" defTabSz="1219170" eaLnBrk="0" fontAlgn="base" hangingPunct="0">
              <a:buClr>
                <a:srgbClr val="000000"/>
              </a:buClr>
              <a:buFont typeface="Arial" pitchFamily="34" charset="0"/>
              <a:buChar char="•"/>
              <a:defRPr/>
            </a:pPr>
            <a:r>
              <a:rPr lang="en-US" sz="2133" b="1" kern="0" dirty="0">
                <a:solidFill>
                  <a:srgbClr val="882345"/>
                </a:solidFill>
                <a:latin typeface="Arial"/>
                <a:ea typeface="ＭＳ Ｐゴシック"/>
                <a:cs typeface="Arial" panose="020B0604020202020204" pitchFamily="34" charset="0"/>
                <a:sym typeface="Arial"/>
              </a:rPr>
              <a:t>Optical Constants</a:t>
            </a:r>
          </a:p>
          <a:p>
            <a:pPr defTabSz="1219170" eaLnBrk="0" fontAlgn="base" hangingPunct="0">
              <a:lnSpc>
                <a:spcPct val="200000"/>
              </a:lnSpc>
              <a:spcBef>
                <a:spcPct val="0"/>
              </a:spcBef>
              <a:spcAft>
                <a:spcPct val="0"/>
              </a:spcAft>
              <a:defRPr/>
            </a:pPr>
            <a:br>
              <a:rPr lang="en-US" sz="1333" kern="0" dirty="0">
                <a:solidFill>
                  <a:srgbClr val="882345"/>
                </a:solidFill>
                <a:latin typeface="Arial"/>
                <a:ea typeface="ＭＳ Ｐゴシック"/>
                <a:cs typeface="Arial" panose="020B0604020202020204" pitchFamily="34" charset="0"/>
                <a:sym typeface="Arial"/>
              </a:rPr>
            </a:br>
            <a:endParaRPr lang="en-US" sz="1333" kern="0" dirty="0">
              <a:solidFill>
                <a:srgbClr val="882345"/>
              </a:solidFill>
              <a:latin typeface="Arial"/>
              <a:ea typeface="ＭＳ Ｐゴシック"/>
              <a:cs typeface="Arial" panose="020B0604020202020204" pitchFamily="34" charset="0"/>
              <a:sym typeface="Arial"/>
            </a:endParaRPr>
          </a:p>
          <a:p>
            <a:pPr defTabSz="1219170" eaLnBrk="0" fontAlgn="base" hangingPunct="0">
              <a:lnSpc>
                <a:spcPct val="200000"/>
              </a:lnSpc>
              <a:spcBef>
                <a:spcPct val="0"/>
              </a:spcBef>
              <a:spcAft>
                <a:spcPct val="0"/>
              </a:spcAft>
              <a:defRPr/>
            </a:pPr>
            <a:endParaRPr lang="en-US" sz="2133" kern="0" dirty="0">
              <a:solidFill>
                <a:srgbClr val="882345"/>
              </a:solidFill>
              <a:latin typeface="Arial"/>
              <a:ea typeface="ＭＳ Ｐゴシック"/>
              <a:cs typeface="Arial" panose="020B0604020202020204" pitchFamily="34" charset="0"/>
              <a:sym typeface="Arial"/>
            </a:endParaRPr>
          </a:p>
          <a:p>
            <a:pPr defTabSz="1219170" eaLnBrk="0" fontAlgn="base" hangingPunct="0">
              <a:lnSpc>
                <a:spcPct val="200000"/>
              </a:lnSpc>
              <a:spcBef>
                <a:spcPct val="0"/>
              </a:spcBef>
              <a:spcAft>
                <a:spcPct val="0"/>
              </a:spcAft>
              <a:defRPr/>
            </a:pPr>
            <a:endParaRPr lang="en-US" sz="267" kern="0" dirty="0">
              <a:solidFill>
                <a:srgbClr val="882345"/>
              </a:solidFill>
              <a:latin typeface="Arial"/>
              <a:ea typeface="ＭＳ Ｐゴシック"/>
              <a:cs typeface="Arial" panose="020B0604020202020204" pitchFamily="34" charset="0"/>
              <a:sym typeface="Arial"/>
            </a:endParaRPr>
          </a:p>
          <a:p>
            <a:pPr defTabSz="1219170" eaLnBrk="0" fontAlgn="base" hangingPunct="0">
              <a:lnSpc>
                <a:spcPct val="200000"/>
              </a:lnSpc>
              <a:spcBef>
                <a:spcPct val="0"/>
              </a:spcBef>
              <a:spcAft>
                <a:spcPct val="0"/>
              </a:spcAft>
              <a:defRPr/>
            </a:pPr>
            <a:endParaRPr lang="en-US" sz="1067" kern="0" dirty="0">
              <a:solidFill>
                <a:srgbClr val="882345"/>
              </a:solidFill>
              <a:latin typeface="Arial"/>
              <a:ea typeface="ＭＳ Ｐゴシック"/>
              <a:cs typeface="Arial" panose="020B0604020202020204" pitchFamily="34" charset="0"/>
              <a:sym typeface="Arial"/>
            </a:endParaRPr>
          </a:p>
        </p:txBody>
      </p:sp>
      <p:grpSp>
        <p:nvGrpSpPr>
          <p:cNvPr id="60" name="Group 59">
            <a:extLst>
              <a:ext uri="{FF2B5EF4-FFF2-40B4-BE49-F238E27FC236}">
                <a16:creationId xmlns:a16="http://schemas.microsoft.com/office/drawing/2014/main" id="{3678A14A-39EA-22D3-5986-860FA9EB91D8}"/>
              </a:ext>
            </a:extLst>
          </p:cNvPr>
          <p:cNvGrpSpPr/>
          <p:nvPr/>
        </p:nvGrpSpPr>
        <p:grpSpPr>
          <a:xfrm>
            <a:off x="4187297" y="4875791"/>
            <a:ext cx="3828289" cy="1909547"/>
            <a:chOff x="2846565" y="4430042"/>
            <a:chExt cx="3239380" cy="1761529"/>
          </a:xfrm>
        </p:grpSpPr>
        <p:pic>
          <p:nvPicPr>
            <p:cNvPr id="4" name="Picture 3">
              <a:extLst>
                <a:ext uri="{FF2B5EF4-FFF2-40B4-BE49-F238E27FC236}">
                  <a16:creationId xmlns:a16="http://schemas.microsoft.com/office/drawing/2014/main" id="{E6CF4D84-7545-A5CC-BC10-4653E9F283C0}"/>
                </a:ext>
              </a:extLst>
            </p:cNvPr>
            <p:cNvPicPr>
              <a:picLocks noChangeAspect="1"/>
            </p:cNvPicPr>
            <p:nvPr/>
          </p:nvPicPr>
          <p:blipFill>
            <a:blip r:embed="rId9"/>
            <a:stretch>
              <a:fillRect/>
            </a:stretch>
          </p:blipFill>
          <p:spPr>
            <a:xfrm>
              <a:off x="2846565" y="4445539"/>
              <a:ext cx="3239380" cy="1746032"/>
            </a:xfrm>
            <a:prstGeom prst="rect">
              <a:avLst/>
            </a:prstGeom>
          </p:spPr>
        </p:pic>
        <p:sp>
          <p:nvSpPr>
            <p:cNvPr id="45" name="Rectangle 44">
              <a:extLst>
                <a:ext uri="{FF2B5EF4-FFF2-40B4-BE49-F238E27FC236}">
                  <a16:creationId xmlns:a16="http://schemas.microsoft.com/office/drawing/2014/main" id="{E64EF917-5151-0249-4C08-EF3A2E41B11D}"/>
                </a:ext>
              </a:extLst>
            </p:cNvPr>
            <p:cNvSpPr/>
            <p:nvPr/>
          </p:nvSpPr>
          <p:spPr>
            <a:xfrm>
              <a:off x="4344040" y="4430042"/>
              <a:ext cx="475729" cy="220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EFFFF"/>
                </a:solidFill>
                <a:latin typeface="Arial"/>
                <a:sym typeface="Arial"/>
              </a:endParaRPr>
            </a:p>
          </p:txBody>
        </p:sp>
      </p:grpSp>
    </p:spTree>
    <p:extLst>
      <p:ext uri="{BB962C8B-B14F-4D97-AF65-F5344CB8AC3E}">
        <p14:creationId xmlns:p14="http://schemas.microsoft.com/office/powerpoint/2010/main" val="2545653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5705F-D381-2ABF-8F7C-461DBEF5B28F}"/>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AAEFA70-CA95-B71C-EF7B-BC32791AA3B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E8641A0-49ED-82DC-E51C-C5F2C6FDF142}"/>
              </a:ext>
            </a:extLst>
          </p:cNvPr>
          <p:cNvSpPr>
            <a:spLocks noGrp="1"/>
          </p:cNvSpPr>
          <p:nvPr>
            <p:ph type="title"/>
          </p:nvPr>
        </p:nvSpPr>
        <p:spPr>
          <a:xfrm>
            <a:off x="0" y="9833"/>
            <a:ext cx="12192000" cy="632195"/>
          </a:xfrm>
        </p:spPr>
        <p:txBody>
          <a:bodyPr>
            <a:noAutofit/>
          </a:bodyPr>
          <a:lstStyle/>
          <a:p>
            <a:pPr algn="ctr"/>
            <a:r>
              <a:rPr lang="en-US" sz="3600" dirty="0">
                <a:solidFill>
                  <a:schemeClr val="tx1"/>
                </a:solidFill>
              </a:rPr>
              <a:t>Tools for Temperature-Dependent Ellipsometry</a:t>
            </a:r>
          </a:p>
        </p:txBody>
      </p:sp>
      <p:sp>
        <p:nvSpPr>
          <p:cNvPr id="2" name="Slide Number Placeholder 1">
            <a:extLst>
              <a:ext uri="{FF2B5EF4-FFF2-40B4-BE49-F238E27FC236}">
                <a16:creationId xmlns:a16="http://schemas.microsoft.com/office/drawing/2014/main" id="{149CBAFC-1013-8271-C034-F3201F9CF69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defPPr>
              <a:defRPr lang="en-US"/>
            </a:defPPr>
            <a:lvl1pPr marL="0" algn="r" defTabSz="685800" rtl="0" eaLnBrk="1" latinLnBrk="0" hangingPunct="1">
              <a:defRPr sz="2700" kern="1200">
                <a:solidFill>
                  <a:srgbClr val="FFFF00"/>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6B34050-BECC-48C9-9AC3-879728755A1B}" type="slidenum">
              <a:rPr lang="en-US" smtClean="0"/>
              <a:pPr/>
              <a:t>7</a:t>
            </a:fld>
            <a:endParaRPr lang="en-US" dirty="0"/>
          </a:p>
        </p:txBody>
      </p:sp>
      <p:pic>
        <p:nvPicPr>
          <p:cNvPr id="44" name="Picture 43">
            <a:extLst>
              <a:ext uri="{FF2B5EF4-FFF2-40B4-BE49-F238E27FC236}">
                <a16:creationId xmlns:a16="http://schemas.microsoft.com/office/drawing/2014/main" id="{F70E7EF7-0633-DCE1-8AF9-BE96C66C1B18}"/>
              </a:ext>
            </a:extLst>
          </p:cNvPr>
          <p:cNvPicPr>
            <a:picLocks noChangeAspect="1"/>
          </p:cNvPicPr>
          <p:nvPr/>
        </p:nvPicPr>
        <p:blipFill>
          <a:blip r:embed="rId3"/>
          <a:stretch>
            <a:fillRect/>
          </a:stretch>
        </p:blipFill>
        <p:spPr>
          <a:xfrm>
            <a:off x="77408" y="634561"/>
            <a:ext cx="9318171" cy="5079763"/>
          </a:xfrm>
          <a:prstGeom prst="rect">
            <a:avLst/>
          </a:prstGeom>
        </p:spPr>
      </p:pic>
      <p:sp>
        <p:nvSpPr>
          <p:cNvPr id="45" name="TextBox 44">
            <a:extLst>
              <a:ext uri="{FF2B5EF4-FFF2-40B4-BE49-F238E27FC236}">
                <a16:creationId xmlns:a16="http://schemas.microsoft.com/office/drawing/2014/main" id="{2776313B-A5D1-017A-D182-3DE2950BD0EF}"/>
              </a:ext>
            </a:extLst>
          </p:cNvPr>
          <p:cNvSpPr txBox="1"/>
          <p:nvPr/>
        </p:nvSpPr>
        <p:spPr>
          <a:xfrm>
            <a:off x="7716613" y="5971640"/>
            <a:ext cx="3809761" cy="646331"/>
          </a:xfrm>
          <a:prstGeom prst="rect">
            <a:avLst/>
          </a:prstGeom>
          <a:noFill/>
        </p:spPr>
        <p:txBody>
          <a:bodyPr wrap="none" rtlCol="0">
            <a:spAutoFit/>
          </a:bodyPr>
          <a:lstStyle/>
          <a:p>
            <a:r>
              <a:rPr lang="en-US" dirty="0">
                <a:solidFill>
                  <a:srgbClr val="FFFF00"/>
                </a:solidFill>
              </a:rPr>
              <a:t>Jaden Love, Atlantis Moses</a:t>
            </a:r>
          </a:p>
          <a:p>
            <a:r>
              <a:rPr lang="en-US" dirty="0">
                <a:solidFill>
                  <a:srgbClr val="FFFF00"/>
                </a:solidFill>
              </a:rPr>
              <a:t>SZ, </a:t>
            </a:r>
            <a:r>
              <a:rPr lang="nl-NL" dirty="0">
                <a:solidFill>
                  <a:srgbClr val="FFFF00"/>
                </a:solidFill>
              </a:rPr>
              <a:t>Adv. Opt. Techn. </a:t>
            </a:r>
            <a:r>
              <a:rPr lang="nl-NL" b="1" dirty="0">
                <a:solidFill>
                  <a:srgbClr val="FFFF00"/>
                </a:solidFill>
              </a:rPr>
              <a:t>11</a:t>
            </a:r>
            <a:r>
              <a:rPr lang="nl-NL" dirty="0">
                <a:solidFill>
                  <a:srgbClr val="FFFF00"/>
                </a:solidFill>
              </a:rPr>
              <a:t>, 117 (2022)</a:t>
            </a:r>
            <a:endParaRPr lang="en-US" dirty="0">
              <a:solidFill>
                <a:srgbClr val="FFFF00"/>
              </a:solidFill>
            </a:endParaRPr>
          </a:p>
        </p:txBody>
      </p:sp>
      <p:sp>
        <p:nvSpPr>
          <p:cNvPr id="46" name="TextBox 45">
            <a:extLst>
              <a:ext uri="{FF2B5EF4-FFF2-40B4-BE49-F238E27FC236}">
                <a16:creationId xmlns:a16="http://schemas.microsoft.com/office/drawing/2014/main" id="{2E72085D-500B-6E78-316D-9642F6BD3A7A}"/>
              </a:ext>
            </a:extLst>
          </p:cNvPr>
          <p:cNvSpPr txBox="1"/>
          <p:nvPr/>
        </p:nvSpPr>
        <p:spPr>
          <a:xfrm>
            <a:off x="1448737" y="6223439"/>
            <a:ext cx="4145333" cy="461665"/>
          </a:xfrm>
          <a:prstGeom prst="rect">
            <a:avLst/>
          </a:prstGeom>
          <a:solidFill>
            <a:schemeClr val="bg1"/>
          </a:solidFill>
        </p:spPr>
        <p:txBody>
          <a:bodyPr wrap="square">
            <a:spAutoFit/>
          </a:bodyPr>
          <a:lstStyle/>
          <a:p>
            <a:pPr algn="ctr"/>
            <a:r>
              <a:rPr lang="en-US" sz="2400" b="1" dirty="0">
                <a:solidFill>
                  <a:srgbClr val="8C0B41"/>
                </a:solidFill>
                <a:latin typeface="Times New Roman" panose="02020603050405020304" pitchFamily="18" charset="0"/>
                <a:ea typeface="Times New Roman" panose="02020603050405020304" pitchFamily="18" charset="0"/>
                <a:cs typeface="Times New Roman" panose="02020603050405020304" pitchFamily="18" charset="0"/>
              </a:rPr>
              <a:t>ARO (W911NF-22-2-0130) </a:t>
            </a:r>
          </a:p>
        </p:txBody>
      </p:sp>
      <p:sp>
        <p:nvSpPr>
          <p:cNvPr id="47" name="TextBox 46">
            <a:extLst>
              <a:ext uri="{FF2B5EF4-FFF2-40B4-BE49-F238E27FC236}">
                <a16:creationId xmlns:a16="http://schemas.microsoft.com/office/drawing/2014/main" id="{92F23E1D-E6E0-9AD3-306E-89DEEF6DCBB7}"/>
              </a:ext>
            </a:extLst>
          </p:cNvPr>
          <p:cNvSpPr txBox="1"/>
          <p:nvPr/>
        </p:nvSpPr>
        <p:spPr>
          <a:xfrm>
            <a:off x="9531045" y="726533"/>
            <a:ext cx="2660955" cy="4689489"/>
          </a:xfrm>
          <a:prstGeom prst="rect">
            <a:avLst/>
          </a:prstGeom>
          <a:noFill/>
        </p:spPr>
        <p:txBody>
          <a:bodyPr wrap="square" rtlCol="0">
            <a:spAutoFit/>
          </a:bodyPr>
          <a:lstStyle/>
          <a:p>
            <a:r>
              <a:rPr lang="en-US" sz="1867" dirty="0"/>
              <a:t>Closed-cycle system works well. </a:t>
            </a:r>
          </a:p>
          <a:p>
            <a:endParaRPr lang="en-US" sz="1867" dirty="0"/>
          </a:p>
          <a:p>
            <a:r>
              <a:rPr lang="en-US" sz="1867" dirty="0"/>
              <a:t>Vibrations do not seem to be a problem.</a:t>
            </a:r>
          </a:p>
          <a:p>
            <a:endParaRPr lang="en-US" sz="1867" dirty="0"/>
          </a:p>
          <a:p>
            <a:r>
              <a:rPr lang="en-US" sz="1867" dirty="0"/>
              <a:t>Ongoing issue: Thin ice layer forms on sample (even in UHV).</a:t>
            </a:r>
          </a:p>
          <a:p>
            <a:endParaRPr lang="en-US" sz="1867" dirty="0"/>
          </a:p>
          <a:p>
            <a:r>
              <a:rPr lang="en-US" sz="1867" dirty="0"/>
              <a:t>Window calibration is important. </a:t>
            </a:r>
          </a:p>
          <a:p>
            <a:endParaRPr lang="en-US" sz="1867" dirty="0"/>
          </a:p>
          <a:p>
            <a:r>
              <a:rPr lang="en-US" sz="1867" u="sng" dirty="0"/>
              <a:t>Custom feature:</a:t>
            </a:r>
            <a:br>
              <a:rPr lang="en-US" sz="1867" u="sng" dirty="0"/>
            </a:br>
            <a:r>
              <a:rPr lang="en-US" sz="1867" b="1" dirty="0">
                <a:solidFill>
                  <a:srgbClr val="0070C0"/>
                </a:solidFill>
              </a:rPr>
              <a:t>Diamond windows </a:t>
            </a:r>
            <a:r>
              <a:rPr lang="en-US" sz="1867" dirty="0"/>
              <a:t>for cryostat. </a:t>
            </a:r>
          </a:p>
        </p:txBody>
      </p:sp>
      <p:sp>
        <p:nvSpPr>
          <p:cNvPr id="7" name="Slide Number Placeholder 6">
            <a:extLst>
              <a:ext uri="{FF2B5EF4-FFF2-40B4-BE49-F238E27FC236}">
                <a16:creationId xmlns:a16="http://schemas.microsoft.com/office/drawing/2014/main" id="{5008C70B-67D0-3DFB-A6A3-D2111709B1E7}"/>
              </a:ext>
            </a:extLst>
          </p:cNvPr>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Font typeface="Arial"/>
              <a:buNone/>
              <a:defRPr/>
            </a:pPr>
            <a:fld id="{00000000-1234-1234-1234-123412341234}" type="slidenum">
              <a:rPr lang="en-US" sz="1600" kern="0" smtClean="0">
                <a:solidFill>
                  <a:srgbClr val="FEFFFF"/>
                </a:solidFill>
                <a:latin typeface="Calibri"/>
                <a:ea typeface="Calibri"/>
                <a:cs typeface="Calibri"/>
                <a:sym typeface="Calibri"/>
              </a:rPr>
              <a:pPr algn="r">
                <a:buClr>
                  <a:srgbClr val="000000"/>
                </a:buClr>
                <a:buFont typeface="Arial"/>
                <a:buNone/>
                <a:defRPr/>
              </a:pPr>
              <a:t>7</a:t>
            </a:fld>
            <a:endParaRPr lang="en-US" sz="1600" kern="0" dirty="0">
              <a:solidFill>
                <a:srgbClr val="FEFFFF"/>
              </a:solidFill>
              <a:latin typeface="Calibri"/>
              <a:ea typeface="Calibri"/>
              <a:cs typeface="Calibri"/>
              <a:sym typeface="Calibri"/>
            </a:endParaRPr>
          </a:p>
        </p:txBody>
      </p:sp>
    </p:spTree>
    <p:extLst>
      <p:ext uri="{BB962C8B-B14F-4D97-AF65-F5344CB8AC3E}">
        <p14:creationId xmlns:p14="http://schemas.microsoft.com/office/powerpoint/2010/main" val="3123317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A3988-8D51-C85E-A258-37BDA28A19E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98B9482-E3C3-06F2-0EEC-A5559D28570B}"/>
              </a:ext>
            </a:extLst>
          </p:cNvPr>
          <p:cNvSpPr>
            <a:spLocks noGrp="1"/>
          </p:cNvSpPr>
          <p:nvPr>
            <p:ph type="title"/>
          </p:nvPr>
        </p:nvSpPr>
        <p:spPr>
          <a:xfrm>
            <a:off x="0" y="9833"/>
            <a:ext cx="12192000" cy="632195"/>
          </a:xfrm>
        </p:spPr>
        <p:txBody>
          <a:bodyPr>
            <a:noAutofit/>
          </a:bodyPr>
          <a:lstStyle/>
          <a:p>
            <a:pPr algn="ctr"/>
            <a:r>
              <a:rPr lang="en-US" sz="3600" dirty="0">
                <a:solidFill>
                  <a:schemeClr val="tx1"/>
                </a:solidFill>
              </a:rPr>
              <a:t>Tools for Temperature-Dependent Ellipsometry</a:t>
            </a:r>
          </a:p>
        </p:txBody>
      </p:sp>
      <p:sp>
        <p:nvSpPr>
          <p:cNvPr id="2" name="Slide Number Placeholder 1">
            <a:extLst>
              <a:ext uri="{FF2B5EF4-FFF2-40B4-BE49-F238E27FC236}">
                <a16:creationId xmlns:a16="http://schemas.microsoft.com/office/drawing/2014/main" id="{B33C4DA9-588F-7EF4-F527-DAEBD42D440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defPPr>
              <a:defRPr lang="en-US"/>
            </a:defPPr>
            <a:lvl1pPr marL="0" algn="r" defTabSz="685800" rtl="0" eaLnBrk="1" latinLnBrk="0" hangingPunct="1">
              <a:defRPr sz="2700" kern="1200">
                <a:solidFill>
                  <a:srgbClr val="FFFF00"/>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6B34050-BECC-48C9-9AC3-879728755A1B}" type="slidenum">
              <a:rPr lang="en-US" smtClean="0"/>
              <a:pPr/>
              <a:t>8</a:t>
            </a:fld>
            <a:endParaRPr lang="en-US" dirty="0"/>
          </a:p>
        </p:txBody>
      </p:sp>
      <p:sp>
        <p:nvSpPr>
          <p:cNvPr id="45" name="TextBox 44">
            <a:extLst>
              <a:ext uri="{FF2B5EF4-FFF2-40B4-BE49-F238E27FC236}">
                <a16:creationId xmlns:a16="http://schemas.microsoft.com/office/drawing/2014/main" id="{CC4881F5-4948-4041-EFAF-BD13887447E4}"/>
              </a:ext>
            </a:extLst>
          </p:cNvPr>
          <p:cNvSpPr txBox="1"/>
          <p:nvPr/>
        </p:nvSpPr>
        <p:spPr>
          <a:xfrm>
            <a:off x="8941125" y="5943314"/>
            <a:ext cx="1739579" cy="666977"/>
          </a:xfrm>
          <a:prstGeom prst="rect">
            <a:avLst/>
          </a:prstGeom>
          <a:noFill/>
        </p:spPr>
        <p:txBody>
          <a:bodyPr wrap="none" rtlCol="0">
            <a:spAutoFit/>
          </a:bodyPr>
          <a:lstStyle/>
          <a:p>
            <a:r>
              <a:rPr lang="en-US" sz="1867" dirty="0">
                <a:solidFill>
                  <a:srgbClr val="FFFF00"/>
                </a:solidFill>
              </a:rPr>
              <a:t>Jaden Love</a:t>
            </a:r>
          </a:p>
          <a:p>
            <a:r>
              <a:rPr lang="en-US" sz="1867" dirty="0">
                <a:solidFill>
                  <a:srgbClr val="FFFF00"/>
                </a:solidFill>
              </a:rPr>
              <a:t>Atlantis Moses</a:t>
            </a:r>
          </a:p>
        </p:txBody>
      </p:sp>
      <p:pic>
        <p:nvPicPr>
          <p:cNvPr id="5" name="Picture 4">
            <a:extLst>
              <a:ext uri="{FF2B5EF4-FFF2-40B4-BE49-F238E27FC236}">
                <a16:creationId xmlns:a16="http://schemas.microsoft.com/office/drawing/2014/main" id="{02EA5231-0E10-9BD6-BB63-99C315127281}"/>
              </a:ext>
            </a:extLst>
          </p:cNvPr>
          <p:cNvPicPr>
            <a:picLocks noChangeAspect="1"/>
          </p:cNvPicPr>
          <p:nvPr/>
        </p:nvPicPr>
        <p:blipFill>
          <a:blip r:embed="rId3"/>
          <a:stretch>
            <a:fillRect/>
          </a:stretch>
        </p:blipFill>
        <p:spPr>
          <a:xfrm>
            <a:off x="0" y="452863"/>
            <a:ext cx="12192000" cy="6268613"/>
          </a:xfrm>
          <a:prstGeom prst="rect">
            <a:avLst/>
          </a:prstGeom>
        </p:spPr>
      </p:pic>
      <p:sp>
        <p:nvSpPr>
          <p:cNvPr id="3" name="Slide Number Placeholder 6">
            <a:extLst>
              <a:ext uri="{FF2B5EF4-FFF2-40B4-BE49-F238E27FC236}">
                <a16:creationId xmlns:a16="http://schemas.microsoft.com/office/drawing/2014/main" id="{632B9857-14CE-6843-D6A3-0AD54BF83358}"/>
              </a:ext>
            </a:extLst>
          </p:cNvPr>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Font typeface="Arial"/>
              <a:buNone/>
              <a:defRPr/>
            </a:pPr>
            <a:fld id="{00000000-1234-1234-1234-123412341234}" type="slidenum">
              <a:rPr lang="en-US" sz="1600" kern="0" smtClean="0">
                <a:solidFill>
                  <a:srgbClr val="FEFFFF"/>
                </a:solidFill>
                <a:latin typeface="Calibri"/>
                <a:ea typeface="Calibri"/>
                <a:cs typeface="Calibri"/>
                <a:sym typeface="Calibri"/>
              </a:rPr>
              <a:pPr algn="r">
                <a:buClr>
                  <a:srgbClr val="000000"/>
                </a:buClr>
                <a:buFont typeface="Arial"/>
                <a:buNone/>
                <a:defRPr/>
              </a:pPr>
              <a:t>8</a:t>
            </a:fld>
            <a:endParaRPr lang="en-US" sz="1600" kern="0" dirty="0">
              <a:solidFill>
                <a:srgbClr val="FEFFFF"/>
              </a:solidFill>
              <a:latin typeface="Calibri"/>
              <a:ea typeface="Calibri"/>
              <a:cs typeface="Calibri"/>
              <a:sym typeface="Calibri"/>
            </a:endParaRPr>
          </a:p>
        </p:txBody>
      </p:sp>
    </p:spTree>
    <p:extLst>
      <p:ext uri="{BB962C8B-B14F-4D97-AF65-F5344CB8AC3E}">
        <p14:creationId xmlns:p14="http://schemas.microsoft.com/office/powerpoint/2010/main" val="3146041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BA263-E566-08FA-547A-46E62D0BCA1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1072F6-67A8-5414-FD70-A6E38A490E16}"/>
              </a:ext>
            </a:extLst>
          </p:cNvPr>
          <p:cNvSpPr>
            <a:spLocks noGrp="1"/>
          </p:cNvSpPr>
          <p:nvPr>
            <p:ph type="sldNum" sz="quarter" idx="10"/>
          </p:nvPr>
        </p:nvSpPr>
        <p:spPr/>
        <p:txBody>
          <a:bodyPr/>
          <a:lstStyle/>
          <a:p>
            <a:fld id="{3E59A7B6-FBE7-C94A-849D-DB56104C7F4B}" type="slidenum">
              <a:rPr lang="en-US" smtClean="0"/>
              <a:pPr/>
              <a:t>9</a:t>
            </a:fld>
            <a:endParaRPr lang="en-US" dirty="0"/>
          </a:p>
        </p:txBody>
      </p:sp>
      <p:sp>
        <p:nvSpPr>
          <p:cNvPr id="9" name="Title 3">
            <a:extLst>
              <a:ext uri="{FF2B5EF4-FFF2-40B4-BE49-F238E27FC236}">
                <a16:creationId xmlns:a16="http://schemas.microsoft.com/office/drawing/2014/main" id="{80A801D0-919E-4C84-BC6B-4AC429B36DF4}"/>
              </a:ext>
            </a:extLst>
          </p:cNvPr>
          <p:cNvSpPr txBox="1">
            <a:spLocks/>
          </p:cNvSpPr>
          <p:nvPr/>
        </p:nvSpPr>
        <p:spPr>
          <a:xfrm>
            <a:off x="0" y="0"/>
            <a:ext cx="12192000" cy="6697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3600" dirty="0">
                <a:solidFill>
                  <a:schemeClr val="tx1"/>
                </a:solidFill>
              </a:rPr>
              <a:t>Direct Gap Absorption in Germanium</a:t>
            </a:r>
          </a:p>
        </p:txBody>
      </p:sp>
      <p:grpSp>
        <p:nvGrpSpPr>
          <p:cNvPr id="12" name="Group 11">
            <a:extLst>
              <a:ext uri="{FF2B5EF4-FFF2-40B4-BE49-F238E27FC236}">
                <a16:creationId xmlns:a16="http://schemas.microsoft.com/office/drawing/2014/main" id="{CF1F3F90-9AA4-02A0-0C4D-051DA6D14BDC}"/>
              </a:ext>
            </a:extLst>
          </p:cNvPr>
          <p:cNvGrpSpPr>
            <a:grpSpLocks noChangeAspect="1"/>
          </p:cNvGrpSpPr>
          <p:nvPr/>
        </p:nvGrpSpPr>
        <p:grpSpPr>
          <a:xfrm>
            <a:off x="7734261" y="693092"/>
            <a:ext cx="4184628" cy="5433596"/>
            <a:chOff x="5770276" y="24881"/>
            <a:chExt cx="3303982" cy="4283870"/>
          </a:xfrm>
          <a:solidFill>
            <a:schemeClr val="accent4"/>
          </a:solidFill>
        </p:grpSpPr>
        <p:sp>
          <p:nvSpPr>
            <p:cNvPr id="13" name="TextBox 12">
              <a:extLst>
                <a:ext uri="{FF2B5EF4-FFF2-40B4-BE49-F238E27FC236}">
                  <a16:creationId xmlns:a16="http://schemas.microsoft.com/office/drawing/2014/main" id="{7D8E09C8-AE4B-B9BB-7FB3-D55828F90635}"/>
                </a:ext>
              </a:extLst>
            </p:cNvPr>
            <p:cNvSpPr txBox="1"/>
            <p:nvPr/>
          </p:nvSpPr>
          <p:spPr>
            <a:xfrm rot="16200000">
              <a:off x="5616295" y="2649849"/>
              <a:ext cx="646516" cy="338554"/>
            </a:xfrm>
            <a:prstGeom prst="rect">
              <a:avLst/>
            </a:prstGeom>
            <a:grpFill/>
          </p:spPr>
          <p:txBody>
            <a:bodyPr wrap="square" rtlCol="0" anchor="ctr">
              <a:spAutoFit/>
            </a:bodyPr>
            <a:lstStyle/>
            <a:p>
              <a:pPr algn="ctr"/>
              <a:r>
                <a:rPr lang="el-GR" sz="1600" dirty="0">
                  <a:latin typeface="Arial" panose="020B0604020202020204" pitchFamily="34" charset="0"/>
                  <a:cs typeface="Arial" panose="020B0604020202020204" pitchFamily="34" charset="0"/>
                </a:rPr>
                <a:t>ε</a:t>
              </a:r>
              <a:r>
                <a:rPr lang="de-DE" sz="1600" baseline="-25000" dirty="0">
                  <a:latin typeface="Arial" panose="020B0604020202020204" pitchFamily="34" charset="0"/>
                  <a:cs typeface="Arial" panose="020B0604020202020204" pitchFamily="34" charset="0"/>
                </a:rPr>
                <a:t>1</a:t>
              </a:r>
              <a:endParaRPr lang="en-US" sz="1600" baseline="-250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828FCF4-DB4C-0842-DA5A-679115BD340C}"/>
                </a:ext>
              </a:extLst>
            </p:cNvPr>
            <p:cNvSpPr txBox="1"/>
            <p:nvPr/>
          </p:nvSpPr>
          <p:spPr>
            <a:xfrm rot="16200000">
              <a:off x="5616296" y="818020"/>
              <a:ext cx="646516" cy="338554"/>
            </a:xfrm>
            <a:prstGeom prst="rect">
              <a:avLst/>
            </a:prstGeom>
            <a:grpFill/>
          </p:spPr>
          <p:txBody>
            <a:bodyPr wrap="square" rtlCol="0" anchor="ctr">
              <a:spAutoFit/>
            </a:bodyPr>
            <a:lstStyle/>
            <a:p>
              <a:pPr algn="ctr"/>
              <a:r>
                <a:rPr lang="el-GR" sz="1600" dirty="0">
                  <a:latin typeface="Arial" panose="020B0604020202020204" pitchFamily="34" charset="0"/>
                  <a:cs typeface="Arial" panose="020B0604020202020204" pitchFamily="34" charset="0"/>
                </a:rPr>
                <a:t>ε</a:t>
              </a:r>
              <a:r>
                <a:rPr lang="de-DE" sz="1600" baseline="-25000" dirty="0">
                  <a:latin typeface="Arial" panose="020B0604020202020204" pitchFamily="34" charset="0"/>
                  <a:cs typeface="Arial" panose="020B0604020202020204" pitchFamily="34" charset="0"/>
                </a:rPr>
                <a:t>2</a:t>
              </a:r>
              <a:endParaRPr lang="en-US" sz="1600" baseline="-2500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C5407243-54A1-BB13-032E-1D7C6FA92D4E}"/>
                </a:ext>
              </a:extLst>
            </p:cNvPr>
            <p:cNvPicPr>
              <a:picLocks noChangeAspect="1"/>
            </p:cNvPicPr>
            <p:nvPr/>
          </p:nvPicPr>
          <p:blipFill rotWithShape="1">
            <a:blip r:embed="rId3">
              <a:extLst>
                <a:ext uri="{28A0092B-C50C-407E-A947-70E740481C1C}">
                  <a14:useLocalDpi xmlns:a14="http://schemas.microsoft.com/office/drawing/2010/main" val="0"/>
                </a:ext>
              </a:extLst>
            </a:blip>
            <a:srcRect l="16996" t="1987" r="7691" b="7112"/>
            <a:stretch/>
          </p:blipFill>
          <p:spPr>
            <a:xfrm>
              <a:off x="6137329" y="24881"/>
              <a:ext cx="2936929" cy="4134818"/>
            </a:xfrm>
            <a:prstGeom prst="rect">
              <a:avLst/>
            </a:prstGeom>
            <a:grpFill/>
          </p:spPr>
        </p:pic>
        <p:pic>
          <p:nvPicPr>
            <p:cNvPr id="16" name="Picture 15">
              <a:extLst>
                <a:ext uri="{FF2B5EF4-FFF2-40B4-BE49-F238E27FC236}">
                  <a16:creationId xmlns:a16="http://schemas.microsoft.com/office/drawing/2014/main" id="{37CC8FDC-1367-1923-9054-D3E3C2B6ACAB}"/>
                </a:ext>
              </a:extLst>
            </p:cNvPr>
            <p:cNvPicPr>
              <a:picLocks noChangeAspect="1"/>
            </p:cNvPicPr>
            <p:nvPr/>
          </p:nvPicPr>
          <p:blipFill rotWithShape="1">
            <a:blip r:embed="rId4">
              <a:extLst>
                <a:ext uri="{28A0092B-C50C-407E-A947-70E740481C1C}">
                  <a14:useLocalDpi xmlns:a14="http://schemas.microsoft.com/office/drawing/2010/main" val="0"/>
                </a:ext>
              </a:extLst>
            </a:blip>
            <a:srcRect l="9790" t="95020" r="24116" b="-475"/>
            <a:stretch/>
          </p:blipFill>
          <p:spPr>
            <a:xfrm>
              <a:off x="6309453" y="4095313"/>
              <a:ext cx="2178365" cy="213438"/>
            </a:xfrm>
            <a:prstGeom prst="rect">
              <a:avLst/>
            </a:prstGeom>
            <a:grpFill/>
          </p:spPr>
        </p:pic>
      </p:grpSp>
      <p:sp>
        <p:nvSpPr>
          <p:cNvPr id="17" name="Content Placeholder 2">
            <a:extLst>
              <a:ext uri="{FF2B5EF4-FFF2-40B4-BE49-F238E27FC236}">
                <a16:creationId xmlns:a16="http://schemas.microsoft.com/office/drawing/2014/main" id="{AD713CAE-FAC3-6666-8CE4-9A81045743A9}"/>
              </a:ext>
            </a:extLst>
          </p:cNvPr>
          <p:cNvSpPr txBox="1">
            <a:spLocks/>
          </p:cNvSpPr>
          <p:nvPr/>
        </p:nvSpPr>
        <p:spPr>
          <a:xfrm>
            <a:off x="-2" y="883415"/>
            <a:ext cx="7961869" cy="4888119"/>
          </a:xfrm>
          <a:prstGeom prst="rect">
            <a:avLst/>
          </a:prstGeom>
          <a:noFill/>
          <a:ln>
            <a:noFill/>
          </a:ln>
        </p:spPr>
        <p:txBody>
          <a:bodyPr spcFirstLastPara="1" wrap="square" lIns="68575" tIns="34275" rIns="68575" bIns="34275" anchor="t" anchorCtr="0">
            <a:normAutofit fontScale="77500" lnSpcReduction="20000"/>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115887" indent="0">
              <a:lnSpc>
                <a:spcPct val="120000"/>
              </a:lnSpc>
              <a:spcBef>
                <a:spcPts val="0"/>
              </a:spcBef>
              <a:spcAft>
                <a:spcPts val="600"/>
              </a:spcAft>
              <a:buNone/>
            </a:pPr>
            <a:r>
              <a:rPr lang="de-DE" sz="2400" b="1" u="sng" dirty="0">
                <a:solidFill>
                  <a:schemeClr val="tx1"/>
                </a:solidFill>
              </a:rPr>
              <a:t>Fundamental </a:t>
            </a:r>
            <a:r>
              <a:rPr lang="de-DE" sz="2400" b="1" u="sng" dirty="0" err="1">
                <a:solidFill>
                  <a:schemeClr val="tx1"/>
                </a:solidFill>
              </a:rPr>
              <a:t>interaction</a:t>
            </a:r>
            <a:r>
              <a:rPr lang="de-DE" sz="2400" b="1" u="sng" dirty="0">
                <a:solidFill>
                  <a:schemeClr val="tx1"/>
                </a:solidFill>
              </a:rPr>
              <a:t>:</a:t>
            </a:r>
          </a:p>
          <a:p>
            <a:pPr marL="231775" indent="-115888">
              <a:lnSpc>
                <a:spcPct val="120000"/>
              </a:lnSpc>
              <a:spcBef>
                <a:spcPts val="0"/>
              </a:spcBef>
              <a:spcAft>
                <a:spcPts val="600"/>
              </a:spcAft>
            </a:pPr>
            <a:r>
              <a:rPr lang="de-DE" sz="2400" dirty="0" err="1">
                <a:solidFill>
                  <a:srgbClr val="0070C0"/>
                </a:solidFill>
              </a:rPr>
              <a:t>k.p</a:t>
            </a:r>
            <a:r>
              <a:rPr lang="de-DE" sz="2400" dirty="0">
                <a:solidFill>
                  <a:srgbClr val="0070C0"/>
                </a:solidFill>
              </a:rPr>
              <a:t> band </a:t>
            </a:r>
            <a:r>
              <a:rPr lang="de-DE" sz="2400" dirty="0" err="1">
                <a:solidFill>
                  <a:srgbClr val="0070C0"/>
                </a:solidFill>
              </a:rPr>
              <a:t>structure</a:t>
            </a:r>
            <a:r>
              <a:rPr lang="de-DE" sz="2400" dirty="0">
                <a:solidFill>
                  <a:srgbClr val="0070C0"/>
                </a:solidFill>
              </a:rPr>
              <a:t> </a:t>
            </a:r>
            <a:r>
              <a:rPr lang="de-DE" sz="2400" dirty="0" err="1">
                <a:solidFill>
                  <a:srgbClr val="0070C0"/>
                </a:solidFill>
              </a:rPr>
              <a:t>theory</a:t>
            </a:r>
            <a:r>
              <a:rPr lang="de-DE" sz="2400" dirty="0">
                <a:solidFill>
                  <a:srgbClr val="0070C0"/>
                </a:solidFill>
              </a:rPr>
              <a:t>.</a:t>
            </a:r>
          </a:p>
          <a:p>
            <a:pPr marL="231775" indent="-115888">
              <a:lnSpc>
                <a:spcPct val="120000"/>
              </a:lnSpc>
              <a:spcBef>
                <a:spcPts val="0"/>
              </a:spcBef>
              <a:spcAft>
                <a:spcPts val="600"/>
              </a:spcAft>
            </a:pPr>
            <a:r>
              <a:rPr lang="de-DE" sz="2400" dirty="0">
                <a:solidFill>
                  <a:srgbClr val="0070C0"/>
                </a:solidFill>
              </a:rPr>
              <a:t>Elliot-Tanguy </a:t>
            </a:r>
            <a:r>
              <a:rPr lang="de-DE" sz="2400" dirty="0" err="1">
                <a:solidFill>
                  <a:srgbClr val="0070C0"/>
                </a:solidFill>
              </a:rPr>
              <a:t>theory</a:t>
            </a:r>
            <a:r>
              <a:rPr lang="de-DE" sz="2400" dirty="0">
                <a:solidFill>
                  <a:srgbClr val="0070C0"/>
                </a:solidFill>
              </a:rPr>
              <a:t> for </a:t>
            </a:r>
            <a:r>
              <a:rPr lang="de-DE" sz="2400" dirty="0" err="1">
                <a:solidFill>
                  <a:srgbClr val="0070C0"/>
                </a:solidFill>
              </a:rPr>
              <a:t>excitonic</a:t>
            </a:r>
            <a:r>
              <a:rPr lang="de-DE" sz="2400" dirty="0">
                <a:solidFill>
                  <a:srgbClr val="0070C0"/>
                </a:solidFill>
              </a:rPr>
              <a:t> </a:t>
            </a:r>
            <a:r>
              <a:rPr lang="de-DE" sz="2400" dirty="0" err="1">
                <a:solidFill>
                  <a:srgbClr val="0070C0"/>
                </a:solidFill>
              </a:rPr>
              <a:t>absorption</a:t>
            </a:r>
            <a:r>
              <a:rPr lang="de-DE" sz="2400" dirty="0">
                <a:solidFill>
                  <a:srgbClr val="0070C0"/>
                </a:solidFill>
              </a:rPr>
              <a:t>.</a:t>
            </a:r>
          </a:p>
          <a:p>
            <a:pPr marL="115887" indent="0">
              <a:lnSpc>
                <a:spcPct val="120000"/>
              </a:lnSpc>
              <a:spcBef>
                <a:spcPts val="0"/>
              </a:spcBef>
              <a:spcAft>
                <a:spcPts val="600"/>
              </a:spcAft>
              <a:buNone/>
            </a:pPr>
            <a:r>
              <a:rPr lang="de-DE" sz="2400" b="1" u="sng" dirty="0">
                <a:solidFill>
                  <a:schemeClr val="tx1"/>
                </a:solidFill>
              </a:rPr>
              <a:t>Fixed </a:t>
            </a:r>
            <a:r>
              <a:rPr lang="de-DE" sz="2400" b="1" u="sng" dirty="0" err="1">
                <a:solidFill>
                  <a:schemeClr val="tx1"/>
                </a:solidFill>
              </a:rPr>
              <a:t>parameters</a:t>
            </a:r>
            <a:r>
              <a:rPr lang="de-DE" sz="2400" b="1" u="sng" dirty="0">
                <a:solidFill>
                  <a:schemeClr val="tx1"/>
                </a:solidFill>
              </a:rPr>
              <a:t>:</a:t>
            </a:r>
          </a:p>
          <a:p>
            <a:pPr marL="231775" lvl="1" indent="-115888">
              <a:lnSpc>
                <a:spcPct val="120000"/>
              </a:lnSpc>
              <a:spcBef>
                <a:spcPts val="0"/>
              </a:spcBef>
              <a:spcAft>
                <a:spcPts val="600"/>
              </a:spcAft>
            </a:pPr>
            <a:r>
              <a:rPr lang="de-DE" sz="2400" dirty="0" err="1">
                <a:solidFill>
                  <a:srgbClr val="0070C0"/>
                </a:solidFill>
              </a:rPr>
              <a:t>Electron</a:t>
            </a:r>
            <a:r>
              <a:rPr lang="de-DE" sz="2400" dirty="0">
                <a:solidFill>
                  <a:srgbClr val="0070C0"/>
                </a:solidFill>
              </a:rPr>
              <a:t> and hole </a:t>
            </a:r>
            <a:r>
              <a:rPr lang="de-DE" sz="2400" dirty="0" err="1">
                <a:solidFill>
                  <a:srgbClr val="0070C0"/>
                </a:solidFill>
              </a:rPr>
              <a:t>masses</a:t>
            </a:r>
            <a:r>
              <a:rPr lang="de-DE" sz="2400" dirty="0">
                <a:solidFill>
                  <a:srgbClr val="0070C0"/>
                </a:solidFill>
              </a:rPr>
              <a:t> (</a:t>
            </a:r>
            <a:r>
              <a:rPr lang="de-DE" sz="2400" dirty="0" err="1">
                <a:solidFill>
                  <a:srgbClr val="0070C0"/>
                </a:solidFill>
              </a:rPr>
              <a:t>temperature</a:t>
            </a:r>
            <a:r>
              <a:rPr lang="de-DE" sz="2400" dirty="0">
                <a:solidFill>
                  <a:srgbClr val="0070C0"/>
                </a:solidFill>
              </a:rPr>
              <a:t> </a:t>
            </a:r>
            <a:r>
              <a:rPr lang="de-DE" sz="2400" dirty="0" err="1">
                <a:solidFill>
                  <a:srgbClr val="0070C0"/>
                </a:solidFill>
              </a:rPr>
              <a:t>dependent</a:t>
            </a:r>
            <a:r>
              <a:rPr lang="de-DE" sz="2400" dirty="0">
                <a:solidFill>
                  <a:srgbClr val="0070C0"/>
                </a:solidFill>
              </a:rPr>
              <a:t>).</a:t>
            </a:r>
          </a:p>
          <a:p>
            <a:pPr marL="231775" lvl="1" indent="-115888">
              <a:lnSpc>
                <a:spcPct val="120000"/>
              </a:lnSpc>
              <a:spcBef>
                <a:spcPts val="0"/>
              </a:spcBef>
              <a:spcAft>
                <a:spcPts val="600"/>
              </a:spcAft>
            </a:pPr>
            <a:r>
              <a:rPr lang="de-DE" sz="2400" dirty="0" err="1">
                <a:solidFill>
                  <a:srgbClr val="0070C0"/>
                </a:solidFill>
              </a:rPr>
              <a:t>Excitonic</a:t>
            </a:r>
            <a:r>
              <a:rPr lang="de-DE" sz="2400" dirty="0">
                <a:solidFill>
                  <a:srgbClr val="0070C0"/>
                </a:solidFill>
              </a:rPr>
              <a:t> </a:t>
            </a:r>
            <a:r>
              <a:rPr lang="de-DE" sz="2400" dirty="0" err="1">
                <a:solidFill>
                  <a:srgbClr val="0070C0"/>
                </a:solidFill>
              </a:rPr>
              <a:t>binding</a:t>
            </a:r>
            <a:r>
              <a:rPr lang="de-DE" sz="2400" dirty="0">
                <a:solidFill>
                  <a:srgbClr val="0070C0"/>
                </a:solidFill>
              </a:rPr>
              <a:t> </a:t>
            </a:r>
            <a:r>
              <a:rPr lang="de-DE" sz="2400" dirty="0" err="1">
                <a:solidFill>
                  <a:srgbClr val="0070C0"/>
                </a:solidFill>
              </a:rPr>
              <a:t>energy</a:t>
            </a:r>
            <a:r>
              <a:rPr lang="de-DE" sz="2400" dirty="0">
                <a:solidFill>
                  <a:srgbClr val="0070C0"/>
                </a:solidFill>
              </a:rPr>
              <a:t> R.</a:t>
            </a:r>
            <a:endParaRPr lang="de-DE" sz="2400" baseline="-25000" dirty="0">
              <a:solidFill>
                <a:srgbClr val="0070C0"/>
              </a:solidFill>
            </a:endParaRPr>
          </a:p>
          <a:p>
            <a:pPr marL="231775" lvl="1" indent="-115888">
              <a:lnSpc>
                <a:spcPct val="120000"/>
              </a:lnSpc>
              <a:spcBef>
                <a:spcPts val="0"/>
              </a:spcBef>
              <a:spcAft>
                <a:spcPts val="600"/>
              </a:spcAft>
            </a:pPr>
            <a:r>
              <a:rPr lang="de-DE" sz="2400" b="1" dirty="0">
                <a:solidFill>
                  <a:srgbClr val="0070C0"/>
                </a:solidFill>
              </a:rPr>
              <a:t>Amplitude A (</a:t>
            </a:r>
            <a:r>
              <a:rPr lang="de-DE" sz="2400" b="1" dirty="0" err="1">
                <a:solidFill>
                  <a:srgbClr val="0070C0"/>
                </a:solidFill>
              </a:rPr>
              <a:t>derived</a:t>
            </a:r>
            <a:r>
              <a:rPr lang="de-DE" sz="2400" b="1" dirty="0">
                <a:solidFill>
                  <a:srgbClr val="0070C0"/>
                </a:solidFill>
              </a:rPr>
              <a:t> </a:t>
            </a:r>
            <a:r>
              <a:rPr lang="de-DE" sz="2400" b="1" dirty="0" err="1">
                <a:solidFill>
                  <a:srgbClr val="0070C0"/>
                </a:solidFill>
              </a:rPr>
              <a:t>from</a:t>
            </a:r>
            <a:r>
              <a:rPr lang="de-DE" sz="2400" b="1" dirty="0">
                <a:solidFill>
                  <a:srgbClr val="0070C0"/>
                </a:solidFill>
              </a:rPr>
              <a:t> </a:t>
            </a:r>
            <a:r>
              <a:rPr lang="de-DE" sz="2400" b="1" dirty="0" err="1">
                <a:solidFill>
                  <a:srgbClr val="0070C0"/>
                </a:solidFill>
              </a:rPr>
              <a:t>k.p</a:t>
            </a:r>
            <a:r>
              <a:rPr lang="de-DE" sz="2400" b="1" dirty="0">
                <a:solidFill>
                  <a:srgbClr val="0070C0"/>
                </a:solidFill>
              </a:rPr>
              <a:t> </a:t>
            </a:r>
            <a:r>
              <a:rPr lang="de-DE" sz="2400" b="1" dirty="0" err="1">
                <a:solidFill>
                  <a:srgbClr val="0070C0"/>
                </a:solidFill>
              </a:rPr>
              <a:t>matrix</a:t>
            </a:r>
            <a:r>
              <a:rPr lang="de-DE" sz="2400" b="1" dirty="0">
                <a:solidFill>
                  <a:srgbClr val="0070C0"/>
                </a:solidFill>
              </a:rPr>
              <a:t> </a:t>
            </a:r>
            <a:r>
              <a:rPr lang="de-DE" sz="2400" b="1" dirty="0" err="1">
                <a:solidFill>
                  <a:srgbClr val="0070C0"/>
                </a:solidFill>
              </a:rPr>
              <a:t>element</a:t>
            </a:r>
            <a:r>
              <a:rPr lang="de-DE" sz="2400" b="1" dirty="0">
                <a:solidFill>
                  <a:srgbClr val="0070C0"/>
                </a:solidFill>
              </a:rPr>
              <a:t> P).</a:t>
            </a:r>
            <a:endParaRPr lang="de-DE" sz="2400" b="1" baseline="-25000" dirty="0">
              <a:solidFill>
                <a:srgbClr val="0070C0"/>
              </a:solidFill>
            </a:endParaRPr>
          </a:p>
          <a:p>
            <a:pPr marL="115887" indent="0">
              <a:lnSpc>
                <a:spcPct val="120000"/>
              </a:lnSpc>
              <a:spcBef>
                <a:spcPts val="0"/>
              </a:spcBef>
              <a:spcAft>
                <a:spcPts val="600"/>
              </a:spcAft>
              <a:buNone/>
            </a:pPr>
            <a:r>
              <a:rPr lang="de-DE" sz="2400" b="1" u="sng" dirty="0" err="1">
                <a:solidFill>
                  <a:schemeClr val="tx1"/>
                </a:solidFill>
              </a:rPr>
              <a:t>Adjustable</a:t>
            </a:r>
            <a:r>
              <a:rPr lang="de-DE" sz="2400" b="1" u="sng" dirty="0">
                <a:solidFill>
                  <a:schemeClr val="tx1"/>
                </a:solidFill>
              </a:rPr>
              <a:t> </a:t>
            </a:r>
            <a:r>
              <a:rPr lang="de-DE" sz="2400" b="1" u="sng" dirty="0" err="1">
                <a:solidFill>
                  <a:schemeClr val="tx1"/>
                </a:solidFill>
              </a:rPr>
              <a:t>parameters</a:t>
            </a:r>
            <a:r>
              <a:rPr lang="de-DE" sz="2400" b="1" u="sng" dirty="0">
                <a:solidFill>
                  <a:schemeClr val="tx1"/>
                </a:solidFill>
              </a:rPr>
              <a:t>:</a:t>
            </a:r>
          </a:p>
          <a:p>
            <a:pPr marL="231775" lvl="1" indent="-115888">
              <a:lnSpc>
                <a:spcPct val="120000"/>
              </a:lnSpc>
              <a:spcBef>
                <a:spcPts val="0"/>
              </a:spcBef>
              <a:spcAft>
                <a:spcPts val="600"/>
              </a:spcAft>
            </a:pPr>
            <a:r>
              <a:rPr lang="de-DE" sz="2400" dirty="0" err="1">
                <a:solidFill>
                  <a:srgbClr val="0070C0"/>
                </a:solidFill>
              </a:rPr>
              <a:t>Broadening</a:t>
            </a:r>
            <a:r>
              <a:rPr lang="de-DE" sz="2400" dirty="0">
                <a:solidFill>
                  <a:srgbClr val="0070C0"/>
                </a:solidFill>
              </a:rPr>
              <a:t> </a:t>
            </a:r>
            <a:r>
              <a:rPr lang="el-GR" sz="2400" dirty="0">
                <a:solidFill>
                  <a:srgbClr val="0070C0"/>
                </a:solidFill>
              </a:rPr>
              <a:t>Γ</a:t>
            </a:r>
            <a:r>
              <a:rPr lang="en-US" sz="2400" dirty="0">
                <a:solidFill>
                  <a:srgbClr val="0070C0"/>
                </a:solidFill>
              </a:rPr>
              <a:t>: 2.3 meV</a:t>
            </a:r>
            <a:endParaRPr lang="de-DE" sz="2400" dirty="0">
              <a:solidFill>
                <a:srgbClr val="0070C0"/>
              </a:solidFill>
            </a:endParaRPr>
          </a:p>
          <a:p>
            <a:pPr marL="231775" lvl="1" indent="-115888">
              <a:lnSpc>
                <a:spcPct val="120000"/>
              </a:lnSpc>
              <a:spcBef>
                <a:spcPts val="0"/>
              </a:spcBef>
              <a:spcAft>
                <a:spcPts val="600"/>
              </a:spcAft>
            </a:pPr>
            <a:r>
              <a:rPr lang="de-DE" sz="2400" dirty="0">
                <a:solidFill>
                  <a:srgbClr val="0070C0"/>
                </a:solidFill>
              </a:rPr>
              <a:t>Band </a:t>
            </a:r>
            <a:r>
              <a:rPr lang="de-DE" sz="2400" dirty="0" err="1">
                <a:solidFill>
                  <a:srgbClr val="0070C0"/>
                </a:solidFill>
              </a:rPr>
              <a:t>gap</a:t>
            </a:r>
            <a:r>
              <a:rPr lang="de-DE" sz="2400" dirty="0">
                <a:solidFill>
                  <a:srgbClr val="0070C0"/>
                </a:solidFill>
              </a:rPr>
              <a:t> E</a:t>
            </a:r>
            <a:r>
              <a:rPr lang="de-DE" sz="2400" baseline="-25000" dirty="0">
                <a:solidFill>
                  <a:srgbClr val="0070C0"/>
                </a:solidFill>
              </a:rPr>
              <a:t>0</a:t>
            </a:r>
          </a:p>
          <a:p>
            <a:pPr marL="231775" lvl="1" indent="-115888">
              <a:lnSpc>
                <a:spcPct val="120000"/>
              </a:lnSpc>
              <a:spcBef>
                <a:spcPts val="0"/>
              </a:spcBef>
              <a:spcAft>
                <a:spcPts val="600"/>
              </a:spcAft>
            </a:pPr>
            <a:r>
              <a:rPr lang="de-DE" sz="2400" dirty="0">
                <a:solidFill>
                  <a:srgbClr val="0070C0"/>
                </a:solidFill>
              </a:rPr>
              <a:t>Linear </a:t>
            </a:r>
            <a:r>
              <a:rPr lang="de-DE" sz="2400" dirty="0" err="1">
                <a:solidFill>
                  <a:srgbClr val="0070C0"/>
                </a:solidFill>
              </a:rPr>
              <a:t>background</a:t>
            </a:r>
            <a:r>
              <a:rPr lang="de-DE" sz="2400" dirty="0">
                <a:solidFill>
                  <a:srgbClr val="0070C0"/>
                </a:solidFill>
              </a:rPr>
              <a:t> A</a:t>
            </a:r>
            <a:r>
              <a:rPr lang="de-DE" sz="2400" baseline="-25000" dirty="0">
                <a:solidFill>
                  <a:srgbClr val="0070C0"/>
                </a:solidFill>
              </a:rPr>
              <a:t>1</a:t>
            </a:r>
            <a:r>
              <a:rPr lang="de-DE" sz="2400" dirty="0">
                <a:solidFill>
                  <a:srgbClr val="0070C0"/>
                </a:solidFill>
              </a:rPr>
              <a:t> and B</a:t>
            </a:r>
            <a:r>
              <a:rPr lang="de-DE" sz="2400" baseline="-25000" dirty="0">
                <a:solidFill>
                  <a:srgbClr val="0070C0"/>
                </a:solidFill>
              </a:rPr>
              <a:t>1</a:t>
            </a:r>
            <a:r>
              <a:rPr lang="de-DE" sz="2400" dirty="0">
                <a:solidFill>
                  <a:srgbClr val="0070C0"/>
                </a:solidFill>
              </a:rPr>
              <a:t> </a:t>
            </a:r>
            <a:br>
              <a:rPr lang="de-DE" sz="2400" dirty="0">
                <a:solidFill>
                  <a:srgbClr val="0070C0"/>
                </a:solidFill>
              </a:rPr>
            </a:br>
            <a:r>
              <a:rPr lang="de-DE" sz="2400" dirty="0">
                <a:solidFill>
                  <a:srgbClr val="0070C0"/>
                </a:solidFill>
              </a:rPr>
              <a:t>(</a:t>
            </a:r>
            <a:r>
              <a:rPr lang="de-DE" sz="2400" dirty="0" err="1">
                <a:solidFill>
                  <a:srgbClr val="0070C0"/>
                </a:solidFill>
              </a:rPr>
              <a:t>contribution</a:t>
            </a:r>
            <a:r>
              <a:rPr lang="de-DE" sz="2400" dirty="0">
                <a:solidFill>
                  <a:srgbClr val="0070C0"/>
                </a:solidFill>
              </a:rPr>
              <a:t> </a:t>
            </a:r>
            <a:r>
              <a:rPr lang="de-DE" sz="2400" dirty="0" err="1">
                <a:solidFill>
                  <a:srgbClr val="0070C0"/>
                </a:solidFill>
              </a:rPr>
              <a:t>from</a:t>
            </a:r>
            <a:r>
              <a:rPr lang="de-DE" sz="2400" dirty="0">
                <a:solidFill>
                  <a:srgbClr val="0070C0"/>
                </a:solidFill>
              </a:rPr>
              <a:t> E</a:t>
            </a:r>
            <a:r>
              <a:rPr lang="de-DE" sz="2400" baseline="-25000" dirty="0">
                <a:solidFill>
                  <a:srgbClr val="0070C0"/>
                </a:solidFill>
              </a:rPr>
              <a:t>1</a:t>
            </a:r>
            <a:r>
              <a:rPr lang="de-DE" sz="2400" dirty="0">
                <a:solidFill>
                  <a:srgbClr val="0070C0"/>
                </a:solidFill>
              </a:rPr>
              <a:t> </a:t>
            </a:r>
            <a:r>
              <a:rPr lang="de-DE" sz="2400" dirty="0" err="1">
                <a:solidFill>
                  <a:srgbClr val="0070C0"/>
                </a:solidFill>
              </a:rPr>
              <a:t>to</a:t>
            </a:r>
            <a:r>
              <a:rPr lang="de-DE" sz="2400" dirty="0">
                <a:solidFill>
                  <a:srgbClr val="0070C0"/>
                </a:solidFill>
              </a:rPr>
              <a:t> real </a:t>
            </a:r>
            <a:r>
              <a:rPr lang="de-DE" sz="2400" dirty="0" err="1">
                <a:solidFill>
                  <a:srgbClr val="0070C0"/>
                </a:solidFill>
              </a:rPr>
              <a:t>part</a:t>
            </a:r>
            <a:r>
              <a:rPr lang="de-DE" sz="2400" dirty="0">
                <a:solidFill>
                  <a:srgbClr val="0070C0"/>
                </a:solidFill>
              </a:rPr>
              <a:t> of </a:t>
            </a:r>
            <a:r>
              <a:rPr lang="de-DE" sz="2400" dirty="0">
                <a:solidFill>
                  <a:srgbClr val="0070C0"/>
                </a:solidFill>
                <a:latin typeface="Symbol" panose="05050102010706020507" pitchFamily="18" charset="2"/>
              </a:rPr>
              <a:t>e</a:t>
            </a:r>
            <a:r>
              <a:rPr lang="de-DE" sz="2400" dirty="0">
                <a:solidFill>
                  <a:srgbClr val="0070C0"/>
                </a:solidFill>
              </a:rPr>
              <a:t>)</a:t>
            </a:r>
          </a:p>
          <a:p>
            <a:pPr marL="115887" lvl="1" indent="0">
              <a:lnSpc>
                <a:spcPct val="120000"/>
              </a:lnSpc>
              <a:spcBef>
                <a:spcPts val="0"/>
              </a:spcBef>
              <a:spcAft>
                <a:spcPts val="600"/>
              </a:spcAft>
              <a:buNone/>
            </a:pPr>
            <a:r>
              <a:rPr lang="de-DE" sz="2400" b="1" u="sng" dirty="0" err="1">
                <a:solidFill>
                  <a:schemeClr val="tx1"/>
                </a:solidFill>
              </a:rPr>
              <a:t>To</a:t>
            </a:r>
            <a:r>
              <a:rPr lang="de-DE" sz="2400" b="1" u="sng" dirty="0">
                <a:solidFill>
                  <a:schemeClr val="tx1"/>
                </a:solidFill>
              </a:rPr>
              <a:t> </a:t>
            </a:r>
            <a:r>
              <a:rPr lang="de-DE" sz="2400" b="1" u="sng" dirty="0" err="1">
                <a:solidFill>
                  <a:schemeClr val="tx1"/>
                </a:solidFill>
              </a:rPr>
              <a:t>be</a:t>
            </a:r>
            <a:r>
              <a:rPr lang="de-DE" sz="2400" b="1" u="sng" dirty="0">
                <a:solidFill>
                  <a:schemeClr val="tx1"/>
                </a:solidFill>
              </a:rPr>
              <a:t> </a:t>
            </a:r>
            <a:r>
              <a:rPr lang="de-DE" sz="2400" b="1" u="sng" dirty="0" err="1">
                <a:solidFill>
                  <a:schemeClr val="tx1"/>
                </a:solidFill>
              </a:rPr>
              <a:t>continued</a:t>
            </a:r>
            <a:r>
              <a:rPr lang="de-DE" sz="2400" b="1" dirty="0">
                <a:solidFill>
                  <a:schemeClr val="tx1"/>
                </a:solidFill>
              </a:rPr>
              <a:t> for </a:t>
            </a:r>
            <a:r>
              <a:rPr lang="de-DE" sz="2400" b="1" dirty="0" err="1">
                <a:solidFill>
                  <a:schemeClr val="tx1"/>
                </a:solidFill>
              </a:rPr>
              <a:t>other</a:t>
            </a:r>
            <a:r>
              <a:rPr lang="de-DE" sz="2400" b="1" dirty="0">
                <a:solidFill>
                  <a:schemeClr val="tx1"/>
                </a:solidFill>
              </a:rPr>
              <a:t> </a:t>
            </a:r>
            <a:r>
              <a:rPr lang="de-DE" sz="2400" b="1" dirty="0" err="1">
                <a:solidFill>
                  <a:schemeClr val="tx1"/>
                </a:solidFill>
              </a:rPr>
              <a:t>materials</a:t>
            </a:r>
            <a:r>
              <a:rPr lang="de-DE" sz="2400" b="1" dirty="0">
                <a:solidFill>
                  <a:schemeClr val="tx1"/>
                </a:solidFill>
              </a:rPr>
              <a:t> (Ge-</a:t>
            </a:r>
            <a:r>
              <a:rPr lang="de-DE" sz="2400" b="1" dirty="0" err="1">
                <a:solidFill>
                  <a:schemeClr val="tx1"/>
                </a:solidFill>
              </a:rPr>
              <a:t>Sn</a:t>
            </a:r>
            <a:r>
              <a:rPr lang="de-DE" sz="2400" b="1" dirty="0">
                <a:solidFill>
                  <a:schemeClr val="tx1"/>
                </a:solidFill>
              </a:rPr>
              <a:t> </a:t>
            </a:r>
            <a:r>
              <a:rPr lang="de-DE" sz="2400" b="1" dirty="0" err="1">
                <a:solidFill>
                  <a:schemeClr val="tx1"/>
                </a:solidFill>
              </a:rPr>
              <a:t>alloys</a:t>
            </a:r>
            <a:r>
              <a:rPr lang="de-DE" sz="2400" b="1" dirty="0">
                <a:solidFill>
                  <a:schemeClr val="tx1"/>
                </a:solidFill>
              </a:rPr>
              <a:t>) and </a:t>
            </a:r>
            <a:r>
              <a:rPr lang="de-DE" sz="2400" b="1" dirty="0" err="1">
                <a:solidFill>
                  <a:schemeClr val="tx1"/>
                </a:solidFill>
              </a:rPr>
              <a:t>higher</a:t>
            </a:r>
            <a:r>
              <a:rPr lang="de-DE" sz="2400" b="1" dirty="0">
                <a:solidFill>
                  <a:schemeClr val="tx1"/>
                </a:solidFill>
              </a:rPr>
              <a:t> </a:t>
            </a:r>
            <a:r>
              <a:rPr lang="de-DE" sz="2400" b="1" dirty="0" err="1">
                <a:solidFill>
                  <a:schemeClr val="tx1"/>
                </a:solidFill>
              </a:rPr>
              <a:t>temperatures</a:t>
            </a:r>
            <a:r>
              <a:rPr lang="de-DE" sz="2400" b="1" dirty="0">
                <a:solidFill>
                  <a:schemeClr val="tx1"/>
                </a:solidFill>
              </a:rPr>
              <a:t>.</a:t>
            </a:r>
          </a:p>
        </p:txBody>
      </p:sp>
      <p:sp>
        <p:nvSpPr>
          <p:cNvPr id="18" name="TextBox 17">
            <a:extLst>
              <a:ext uri="{FF2B5EF4-FFF2-40B4-BE49-F238E27FC236}">
                <a16:creationId xmlns:a16="http://schemas.microsoft.com/office/drawing/2014/main" id="{D2A99A95-E8F7-E713-E4CA-DA147768DB3C}"/>
              </a:ext>
            </a:extLst>
          </p:cNvPr>
          <p:cNvSpPr txBox="1"/>
          <p:nvPr/>
        </p:nvSpPr>
        <p:spPr>
          <a:xfrm>
            <a:off x="4970248" y="6203242"/>
            <a:ext cx="5224339" cy="369332"/>
          </a:xfrm>
          <a:prstGeom prst="rect">
            <a:avLst/>
          </a:prstGeom>
          <a:noFill/>
        </p:spPr>
        <p:txBody>
          <a:bodyPr wrap="square" rtlCol="0">
            <a:spAutoFit/>
          </a:bodyPr>
          <a:lstStyle/>
          <a:p>
            <a:r>
              <a:rPr lang="en-US" dirty="0">
                <a:solidFill>
                  <a:srgbClr val="FFFF00"/>
                </a:solidFill>
                <a:latin typeface="Arial" panose="020B0604020202020204" pitchFamily="34" charset="0"/>
                <a:cs typeface="Arial" panose="020B0604020202020204" pitchFamily="34" charset="0"/>
              </a:rPr>
              <a:t>Carola Emminger </a:t>
            </a:r>
            <a:r>
              <a:rPr lang="en-US" i="1" dirty="0">
                <a:solidFill>
                  <a:srgbClr val="FFFF00"/>
                </a:solidFill>
                <a:latin typeface="Arial" panose="020B0604020202020204" pitchFamily="34" charset="0"/>
                <a:cs typeface="Arial" panose="020B0604020202020204" pitchFamily="34" charset="0"/>
              </a:rPr>
              <a:t>et al</a:t>
            </a:r>
            <a:r>
              <a:rPr lang="en-US" dirty="0">
                <a:solidFill>
                  <a:srgbClr val="FFFF00"/>
                </a:solidFill>
                <a:latin typeface="Arial" panose="020B0604020202020204" pitchFamily="34" charset="0"/>
                <a:cs typeface="Arial" panose="020B0604020202020204" pitchFamily="34" charset="0"/>
              </a:rPr>
              <a:t>., JAP </a:t>
            </a:r>
            <a:r>
              <a:rPr lang="en-US" b="1" dirty="0">
                <a:solidFill>
                  <a:srgbClr val="FFFF00"/>
                </a:solidFill>
                <a:latin typeface="Arial" panose="020B0604020202020204" pitchFamily="34" charset="0"/>
                <a:cs typeface="Arial" panose="020B0604020202020204" pitchFamily="34" charset="0"/>
              </a:rPr>
              <a:t>131</a:t>
            </a:r>
            <a:r>
              <a:rPr lang="en-US" dirty="0">
                <a:solidFill>
                  <a:srgbClr val="FFFF00"/>
                </a:solidFill>
                <a:latin typeface="Arial" panose="020B0604020202020204" pitchFamily="34" charset="0"/>
                <a:cs typeface="Arial" panose="020B0604020202020204" pitchFamily="34" charset="0"/>
              </a:rPr>
              <a:t>, 165701 (2022)</a:t>
            </a:r>
          </a:p>
        </p:txBody>
      </p:sp>
      <p:sp>
        <p:nvSpPr>
          <p:cNvPr id="19" name="TextBox 18">
            <a:extLst>
              <a:ext uri="{FF2B5EF4-FFF2-40B4-BE49-F238E27FC236}">
                <a16:creationId xmlns:a16="http://schemas.microsoft.com/office/drawing/2014/main" id="{EBC2DE0E-AB62-B982-461C-675D31FA0890}"/>
              </a:ext>
            </a:extLst>
          </p:cNvPr>
          <p:cNvSpPr txBox="1"/>
          <p:nvPr/>
        </p:nvSpPr>
        <p:spPr>
          <a:xfrm>
            <a:off x="10751552" y="1507838"/>
            <a:ext cx="712054" cy="646331"/>
          </a:xfrm>
          <a:prstGeom prst="rect">
            <a:avLst/>
          </a:prstGeom>
          <a:solidFill>
            <a:srgbClr val="FFC000"/>
          </a:solidFill>
        </p:spPr>
        <p:txBody>
          <a:bodyPr wrap="none" rtlCol="0">
            <a:spAutoFit/>
          </a:bodyPr>
          <a:lstStyle/>
          <a:p>
            <a:pPr algn="ctr"/>
            <a:r>
              <a:rPr lang="en-US" sz="3600" b="1" dirty="0"/>
              <a:t>Ge</a:t>
            </a:r>
          </a:p>
        </p:txBody>
      </p:sp>
      <p:sp>
        <p:nvSpPr>
          <p:cNvPr id="20" name="TextBox 19">
            <a:extLst>
              <a:ext uri="{FF2B5EF4-FFF2-40B4-BE49-F238E27FC236}">
                <a16:creationId xmlns:a16="http://schemas.microsoft.com/office/drawing/2014/main" id="{1AA35B5C-9579-EB9F-62D9-296CC875CF06}"/>
              </a:ext>
            </a:extLst>
          </p:cNvPr>
          <p:cNvSpPr txBox="1"/>
          <p:nvPr/>
        </p:nvSpPr>
        <p:spPr>
          <a:xfrm>
            <a:off x="8785184" y="706877"/>
            <a:ext cx="1511085" cy="646331"/>
          </a:xfrm>
          <a:prstGeom prst="rect">
            <a:avLst/>
          </a:prstGeom>
          <a:solidFill>
            <a:srgbClr val="FFFF00"/>
          </a:solidFill>
          <a:ln>
            <a:noFill/>
          </a:ln>
        </p:spPr>
        <p:txBody>
          <a:bodyPr wrap="square" rtlCol="0">
            <a:spAutoFit/>
          </a:bodyPr>
          <a:lstStyle/>
          <a:p>
            <a:pPr algn="ctr"/>
            <a:r>
              <a:rPr lang="en-US" sz="1800" b="1" dirty="0"/>
              <a:t>Quantitative agreement</a:t>
            </a:r>
          </a:p>
        </p:txBody>
      </p:sp>
      <p:pic>
        <p:nvPicPr>
          <p:cNvPr id="21" name="Picture 20">
            <a:extLst>
              <a:ext uri="{FF2B5EF4-FFF2-40B4-BE49-F238E27FC236}">
                <a16:creationId xmlns:a16="http://schemas.microsoft.com/office/drawing/2014/main" id="{F5B858DA-7FB5-1DFC-9041-BBE48F143CEE}"/>
              </a:ext>
            </a:extLst>
          </p:cNvPr>
          <p:cNvPicPr>
            <a:picLocks noChangeAspect="1"/>
          </p:cNvPicPr>
          <p:nvPr/>
        </p:nvPicPr>
        <p:blipFill>
          <a:blip r:embed="rId5"/>
          <a:stretch>
            <a:fillRect/>
          </a:stretch>
        </p:blipFill>
        <p:spPr>
          <a:xfrm>
            <a:off x="5429456" y="1382029"/>
            <a:ext cx="2286757" cy="3210658"/>
          </a:xfrm>
          <a:prstGeom prst="rect">
            <a:avLst/>
          </a:prstGeom>
        </p:spPr>
      </p:pic>
    </p:spTree>
    <p:extLst>
      <p:ext uri="{BB962C8B-B14F-4D97-AF65-F5344CB8AC3E}">
        <p14:creationId xmlns:p14="http://schemas.microsoft.com/office/powerpoint/2010/main" val="3111474762"/>
      </p:ext>
    </p:extLst>
  </p:cSld>
  <p:clrMapOvr>
    <a:masterClrMapping/>
  </p:clrMapOvr>
</p:sld>
</file>

<file path=ppt/theme/theme1.xml><?xml version="1.0" encoding="utf-8"?>
<a:theme xmlns:a="http://schemas.openxmlformats.org/drawingml/2006/main" name="NMSU_2019">
  <a:themeElements>
    <a:clrScheme name="NMSU_2019">
      <a:dk1>
        <a:srgbClr val="000000"/>
      </a:dk1>
      <a:lt1>
        <a:srgbClr val="FEFFFF"/>
      </a:lt1>
      <a:dk2>
        <a:srgbClr val="8C0B41"/>
      </a:dk2>
      <a:lt2>
        <a:srgbClr val="E7E6E6"/>
      </a:lt2>
      <a:accent1>
        <a:srgbClr val="A7BABE"/>
      </a:accent1>
      <a:accent2>
        <a:srgbClr val="CFC7BD"/>
      </a:accent2>
      <a:accent3>
        <a:srgbClr val="A5A5A5"/>
      </a:accent3>
      <a:accent4>
        <a:srgbClr val="FEFFFF"/>
      </a:accent4>
      <a:accent5>
        <a:srgbClr val="5B9BD5"/>
      </a:accent5>
      <a:accent6>
        <a:srgbClr val="8C0B41"/>
      </a:accent6>
      <a:hlink>
        <a:srgbClr val="50B9F2"/>
      </a:hlink>
      <a:folHlink>
        <a:srgbClr val="6D6E7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U_2019" id="{F3039E45-AD72-2745-91F4-8F90602B2064}" vid="{36F2A75D-F91E-5C47-8EE5-76E117038AA4}"/>
    </a:ext>
  </a:extLst>
</a:theme>
</file>

<file path=ppt/theme/theme2.xml><?xml version="1.0" encoding="utf-8"?>
<a:theme xmlns:a="http://schemas.openxmlformats.org/drawingml/2006/main" name="1_NMSU_2019">
  <a:themeElements>
    <a:clrScheme name="NMSU_2019">
      <a:dk1>
        <a:srgbClr val="000000"/>
      </a:dk1>
      <a:lt1>
        <a:srgbClr val="FEFFFF"/>
      </a:lt1>
      <a:dk2>
        <a:srgbClr val="8C0B41"/>
      </a:dk2>
      <a:lt2>
        <a:srgbClr val="E7E6E6"/>
      </a:lt2>
      <a:accent1>
        <a:srgbClr val="A7BABE"/>
      </a:accent1>
      <a:accent2>
        <a:srgbClr val="CFC7BD"/>
      </a:accent2>
      <a:accent3>
        <a:srgbClr val="A5A5A5"/>
      </a:accent3>
      <a:accent4>
        <a:srgbClr val="FEFFFF"/>
      </a:accent4>
      <a:accent5>
        <a:srgbClr val="5B9BD5"/>
      </a:accent5>
      <a:accent6>
        <a:srgbClr val="8C0B41"/>
      </a:accent6>
      <a:hlink>
        <a:srgbClr val="50B9F2"/>
      </a:hlink>
      <a:folHlink>
        <a:srgbClr val="6D6E7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NMSU_2019</Template>
  <TotalTime>2929</TotalTime>
  <Words>3971</Words>
  <Application>Microsoft Office PowerPoint</Application>
  <PresentationFormat>Widescreen</PresentationFormat>
  <Paragraphs>410</Paragraphs>
  <Slides>27</Slides>
  <Notes>25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Aptos</vt:lpstr>
      <vt:lpstr>Arial</vt:lpstr>
      <vt:lpstr>Calibri</vt:lpstr>
      <vt:lpstr>Calibri (Body)</vt:lpstr>
      <vt:lpstr>Cambria Math</vt:lpstr>
      <vt:lpstr>Symbol</vt:lpstr>
      <vt:lpstr>Tahoma</vt:lpstr>
      <vt:lpstr>Times New Roman</vt:lpstr>
      <vt:lpstr>NMSU_2019</vt:lpstr>
      <vt:lpstr>1_NMSU_2019</vt:lpstr>
      <vt:lpstr>Band filling and relaxation effects in the transient dielectric function of Ge</vt:lpstr>
      <vt:lpstr>New Mexico State University, Las Cruces</vt:lpstr>
      <vt:lpstr>DOD SCALE: Clearable Semiconductor Workforce</vt:lpstr>
      <vt:lpstr>Current Projects and Interests</vt:lpstr>
      <vt:lpstr>Spectroscopic ellipsometry</vt:lpstr>
      <vt:lpstr>Ellipsometry and X-Ray Instrumentation</vt:lpstr>
      <vt:lpstr>Tools for Temperature-Dependent Ellipsometry</vt:lpstr>
      <vt:lpstr>Tools for Temperature-Dependent Ellipsometry</vt:lpstr>
      <vt:lpstr>PowerPoint Presentation</vt:lpstr>
      <vt:lpstr>PowerPoint Presentation</vt:lpstr>
      <vt:lpstr>PowerPoint Presentation</vt:lpstr>
      <vt:lpstr>PowerPoint Presentation</vt:lpstr>
      <vt:lpstr>PowerPoint Presentation</vt:lpstr>
      <vt:lpstr>Nonparabolicity of InSb conduction band from k.p theory</vt:lpstr>
      <vt:lpstr>PowerPoint Presentation</vt:lpstr>
      <vt:lpstr>Experiment: Pump-Probe Ellipsometry</vt:lpstr>
      <vt:lpstr>Set-up: Femtosecond pump-probe ellipsometry</vt:lpstr>
      <vt:lpstr>First 100s of femtoseconds</vt:lpstr>
      <vt:lpstr>First few Picoseconds: Thermal Equilibrium</vt:lpstr>
      <vt:lpstr>Charge Carrier Statistics from Device Physics</vt:lpstr>
      <vt:lpstr>Band Filling  Model</vt:lpstr>
      <vt:lpstr>PowerPoint Presentation</vt:lpstr>
      <vt:lpstr>Band Filling  Model</vt:lpstr>
      <vt:lpstr>Band Filling  Model</vt:lpstr>
      <vt:lpstr>Dielectric Function at Longer Delay Times</vt:lpstr>
      <vt:lpstr>Thermal Excitation of Electron-Hole Pairs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Stefan Zollner</cp:lastModifiedBy>
  <cp:revision>202</cp:revision>
  <dcterms:created xsi:type="dcterms:W3CDTF">2018-09-13T15:10:43Z</dcterms:created>
  <dcterms:modified xsi:type="dcterms:W3CDTF">2025-09-15T21:31:00Z</dcterms:modified>
</cp:coreProperties>
</file>