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</p:sldIdLst>
  <p:sldSz cx="10058400" cy="155448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4E5F"/>
    <a:srgbClr val="FBCE20"/>
    <a:srgbClr val="F4B827"/>
    <a:srgbClr val="FFCC00"/>
    <a:srgbClr val="557565"/>
    <a:srgbClr val="FFFFFF"/>
    <a:srgbClr val="FFFFCC"/>
    <a:srgbClr val="BBAA77"/>
    <a:srgbClr val="003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0000" autoAdjust="0"/>
  </p:normalViewPr>
  <p:slideViewPr>
    <p:cSldViewPr>
      <p:cViewPr varScale="1">
        <p:scale>
          <a:sx n="87" d="100"/>
          <a:sy n="87" d="100"/>
        </p:scale>
        <p:origin x="1720" y="240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7"/>
            <a:ext cx="8549640" cy="3332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4188C-AB3A-044C-B600-DD1C6D00A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7265DE-9C29-ED46-B905-BCB33B3427EE}"/>
              </a:ext>
            </a:extLst>
          </p:cNvPr>
          <p:cNvSpPr/>
          <p:nvPr userDrawn="1"/>
        </p:nvSpPr>
        <p:spPr>
          <a:xfrm>
            <a:off x="457200" y="457200"/>
            <a:ext cx="9144000" cy="146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2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50"/>
            <a:ext cx="2488407" cy="300640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1410550"/>
            <a:ext cx="7301071" cy="300640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9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3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6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8222196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4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7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3252897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4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30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4173-7F48-4D82-8823-6ECA9519430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30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30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69E1-6D93-4992-9482-17B651DF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7C28E7EA-82A7-3045-AAAA-336ECA0CB0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46" y="541837"/>
            <a:ext cx="8951910" cy="42556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10D88F-F884-304B-9BA4-A9FADCC8D782}"/>
              </a:ext>
            </a:extLst>
          </p:cNvPr>
          <p:cNvSpPr/>
          <p:nvPr/>
        </p:nvSpPr>
        <p:spPr>
          <a:xfrm>
            <a:off x="512545" y="541837"/>
            <a:ext cx="9033310" cy="13716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BAF27A-C406-8245-A39C-10E48D663575}"/>
              </a:ext>
            </a:extLst>
          </p:cNvPr>
          <p:cNvSpPr txBox="1"/>
          <p:nvPr/>
        </p:nvSpPr>
        <p:spPr>
          <a:xfrm>
            <a:off x="512545" y="3908048"/>
            <a:ext cx="9033310" cy="892552"/>
          </a:xfrm>
          <a:prstGeom prst="rect">
            <a:avLst/>
          </a:prstGeom>
          <a:solidFill>
            <a:srgbClr val="003366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cap="all" dirty="0">
              <a:solidFill>
                <a:srgbClr val="FFC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nivers LT Std 65" panose="020B0603020202020204" pitchFamily="34" charset="77"/>
            </a:endParaRPr>
          </a:p>
          <a:p>
            <a:pPr algn="ctr"/>
            <a:r>
              <a:rPr lang="en-US" sz="2800" b="1" cap="all" dirty="0">
                <a:solidFill>
                  <a:srgbClr val="F4B82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nivers LT Std 65" panose="020B0603020202020204" pitchFamily="34" charset="77"/>
              </a:rPr>
              <a:t>PhD </a:t>
            </a:r>
            <a:r>
              <a:rPr lang="en-US" sz="2000" b="1" cap="all" dirty="0">
                <a:solidFill>
                  <a:srgbClr val="F4B82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nivers LT Std 65" panose="020B0603020202020204" pitchFamily="34" charset="77"/>
              </a:rPr>
              <a:t>in</a:t>
            </a:r>
            <a:r>
              <a:rPr lang="en-US" sz="2800" b="1" cap="all" dirty="0">
                <a:solidFill>
                  <a:srgbClr val="F4B82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nivers LT Std 65" panose="020B0603020202020204" pitchFamily="34" charset="77"/>
              </a:rPr>
              <a:t> Applied Physics </a:t>
            </a:r>
            <a:r>
              <a:rPr lang="en-US" sz="2000" b="1" cap="all" dirty="0">
                <a:solidFill>
                  <a:srgbClr val="F4B82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nivers LT Std 65" panose="020B0603020202020204" pitchFamily="34" charset="77"/>
              </a:rPr>
              <a:t>&amp;</a:t>
            </a:r>
            <a:r>
              <a:rPr lang="en-US" sz="2800" b="1" cap="all" dirty="0">
                <a:solidFill>
                  <a:srgbClr val="F4B82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nivers LT Std 65" panose="020B0603020202020204" pitchFamily="34" charset="77"/>
              </a:rPr>
              <a:t> Materials Science</a:t>
            </a:r>
          </a:p>
          <a:p>
            <a:pPr algn="ctr"/>
            <a:endParaRPr lang="en-US" sz="1200" b="1" cap="small" dirty="0">
              <a:solidFill>
                <a:srgbClr val="FFC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nivers LT Std 65" panose="020B0603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B79036-4B7C-004E-A3B2-1FC62BC0083C}"/>
              </a:ext>
            </a:extLst>
          </p:cNvPr>
          <p:cNvSpPr txBox="1"/>
          <p:nvPr/>
        </p:nvSpPr>
        <p:spPr>
          <a:xfrm>
            <a:off x="480461" y="1456674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Univers" panose="020B0503020202020204" pitchFamily="34" charset="0"/>
              </a:rPr>
              <a:t>Apply By January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3F8591-C637-AB40-8E64-5B3FB9526B14}"/>
              </a:ext>
            </a:extLst>
          </p:cNvPr>
          <p:cNvSpPr txBox="1"/>
          <p:nvPr/>
        </p:nvSpPr>
        <p:spPr>
          <a:xfrm>
            <a:off x="579629" y="11332942"/>
            <a:ext cx="903330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solidFill>
                  <a:srgbClr val="003366"/>
                </a:solidFill>
                <a:latin typeface="Univers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PhD Emphases in Applied Physics or Materials Science</a:t>
            </a:r>
          </a:p>
          <a:p>
            <a:endParaRPr lang="en-US" sz="2400" b="1" cap="small" dirty="0">
              <a:solidFill>
                <a:srgbClr val="003366"/>
              </a:solidFill>
              <a:latin typeface="Univers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cap="small" dirty="0">
                <a:solidFill>
                  <a:srgbClr val="003366"/>
                </a:solidFill>
                <a:latin typeface="Univers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Outreach Opportunities Serving Remote and Underserved Communities</a:t>
            </a:r>
          </a:p>
          <a:p>
            <a:endParaRPr lang="en-US" sz="2400" b="1" cap="small" dirty="0">
              <a:solidFill>
                <a:srgbClr val="003366"/>
              </a:solidFill>
              <a:latin typeface="Univers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cap="small" dirty="0">
                <a:solidFill>
                  <a:srgbClr val="003366"/>
                </a:solidFill>
                <a:latin typeface="Univers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Development Classes and </a:t>
            </a:r>
          </a:p>
          <a:p>
            <a:r>
              <a:rPr lang="en-US" sz="2400" b="1" cap="small" dirty="0">
                <a:solidFill>
                  <a:srgbClr val="003366"/>
                </a:solidFill>
                <a:latin typeface="Univers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 Support Opportunities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282FB6-737E-674E-8BD8-76F2A6AA20B3}"/>
              </a:ext>
            </a:extLst>
          </p:cNvPr>
          <p:cNvSpPr txBox="1"/>
          <p:nvPr/>
        </p:nvSpPr>
        <p:spPr>
          <a:xfrm>
            <a:off x="861314" y="5486400"/>
            <a:ext cx="83357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66"/>
                </a:solidFill>
                <a:latin typeface="Univers" panose="020B0503020202020204" pitchFamily="34" charset="0"/>
              </a:rPr>
              <a:t>Full </a:t>
            </a:r>
            <a:r>
              <a:rPr lang="en-US" sz="2400" i="1" dirty="0">
                <a:solidFill>
                  <a:srgbClr val="003366"/>
                </a:solidFill>
                <a:latin typeface="Univers" panose="020B0503020202020204" pitchFamily="34" charset="0"/>
              </a:rPr>
              <a:t>tuition waiver </a:t>
            </a:r>
            <a:r>
              <a:rPr lang="en-US" sz="2400" dirty="0">
                <a:solidFill>
                  <a:srgbClr val="003366"/>
                </a:solidFill>
                <a:latin typeface="Univers" panose="020B0503020202020204" pitchFamily="34" charset="0"/>
              </a:rPr>
              <a:t>and </a:t>
            </a:r>
            <a:r>
              <a:rPr lang="en-US" sz="2400" i="1" dirty="0">
                <a:solidFill>
                  <a:srgbClr val="003366"/>
                </a:solidFill>
                <a:latin typeface="Univers" panose="020B0503020202020204" pitchFamily="34" charset="0"/>
              </a:rPr>
              <a:t>health insurance</a:t>
            </a:r>
          </a:p>
          <a:p>
            <a: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66"/>
                </a:solidFill>
                <a:latin typeface="Univers" panose="020B0503020202020204" pitchFamily="34" charset="0"/>
              </a:rPr>
              <a:t>Financial support through teaching or research assist.</a:t>
            </a:r>
          </a:p>
          <a:p>
            <a: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CC"/>
              </a:solidFill>
              <a:latin typeface="Adobe Caslon Pro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2C2746-35C6-BF47-BBFF-EC34809871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29" y="548524"/>
            <a:ext cx="2087371" cy="1249162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566C0D-17A9-5746-8706-386A5F0CAB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78"/>
          <a:stretch/>
        </p:blipFill>
        <p:spPr>
          <a:xfrm>
            <a:off x="6806346" y="533400"/>
            <a:ext cx="2672426" cy="1244422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83C2D8-3FDE-4F40-9BE8-D0A4E99843F7}"/>
              </a:ext>
            </a:extLst>
          </p:cNvPr>
          <p:cNvPicPr>
            <a:picLocks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302966"/>
            <a:ext cx="2971800" cy="19884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761C4BD-1BDD-7E42-B120-846EB09AE31A}"/>
              </a:ext>
            </a:extLst>
          </p:cNvPr>
          <p:cNvPicPr>
            <a:picLocks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222" y="9220200"/>
            <a:ext cx="2923777" cy="2090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12602815"/>
            <a:ext cx="48006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rgbClr val="004E5F"/>
                </a:solidFill>
                <a:latin typeface="Univers" panose="020B0503020202020204" pitchFamily="34" charset="0"/>
              </a:rPr>
              <a:t>Find out more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3EAFA0-7ADF-FA4F-A7D4-04E838A80A82}"/>
              </a:ext>
            </a:extLst>
          </p:cNvPr>
          <p:cNvSpPr txBox="1"/>
          <p:nvPr/>
        </p:nvSpPr>
        <p:spPr>
          <a:xfrm>
            <a:off x="1958135" y="4732508"/>
            <a:ext cx="6142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4B827"/>
                </a:solidFill>
                <a:latin typeface="Athelas" panose="02000503000000020003" pitchFamily="2" charset="77"/>
              </a:rPr>
              <a:t>A Program for 2050, not 1950!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3C25EF-A5DE-8D48-B3D7-428331AB4206}"/>
              </a:ext>
            </a:extLst>
          </p:cNvPr>
          <p:cNvSpPr/>
          <p:nvPr/>
        </p:nvSpPr>
        <p:spPr>
          <a:xfrm>
            <a:off x="2209800" y="6584041"/>
            <a:ext cx="5638800" cy="578759"/>
          </a:xfrm>
          <a:prstGeom prst="roundRect">
            <a:avLst/>
          </a:prstGeom>
          <a:solidFill>
            <a:srgbClr val="FB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cap="small" dirty="0">
              <a:solidFill>
                <a:schemeClr val="tx2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2800" b="1" cap="small" dirty="0">
                <a:solidFill>
                  <a:srgbClr val="003366"/>
                </a:solidFill>
                <a:latin typeface="Univers" panose="020B0503020202020204" pitchFamily="34" charset="0"/>
              </a:rPr>
              <a:t>Apply Online: </a:t>
            </a:r>
            <a:r>
              <a:rPr lang="en-US" sz="2000" b="1" i="1" dirty="0" err="1">
                <a:solidFill>
                  <a:srgbClr val="003366"/>
                </a:solidFill>
                <a:latin typeface="Univers" panose="020B0503020202020204" pitchFamily="34" charset="0"/>
              </a:rPr>
              <a:t>nau.edu</a:t>
            </a:r>
            <a:r>
              <a:rPr lang="en-US" sz="2000" b="1" i="1" dirty="0">
                <a:solidFill>
                  <a:srgbClr val="003366"/>
                </a:solidFill>
                <a:latin typeface="Univers" panose="020B0503020202020204" pitchFamily="34" charset="0"/>
              </a:rPr>
              <a:t>/</a:t>
            </a:r>
            <a:r>
              <a:rPr lang="en-US" sz="2000" b="1" i="1" dirty="0" err="1">
                <a:solidFill>
                  <a:srgbClr val="003366"/>
                </a:solidFill>
                <a:latin typeface="Univers" panose="020B0503020202020204" pitchFamily="34" charset="0"/>
              </a:rPr>
              <a:t>graduateapply</a:t>
            </a:r>
            <a:endParaRPr lang="en-US" sz="2000" b="1" i="1" dirty="0">
              <a:solidFill>
                <a:srgbClr val="003366"/>
              </a:solidFill>
              <a:latin typeface="Univers" panose="020B0503020202020204" pitchFamily="34" charset="0"/>
            </a:endParaRPr>
          </a:p>
          <a:p>
            <a:pPr algn="ctr"/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DF938A-6D53-8E94-4D44-225BF91AF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23" y="7302966"/>
            <a:ext cx="2951954" cy="1988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30C73F-2F35-D0A2-CD0D-7A0A5E882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2" y="9291422"/>
            <a:ext cx="2935111" cy="20195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5D4576-2A58-5084-81AE-13BA968DB4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0008" y="7822116"/>
            <a:ext cx="4015820" cy="2961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C26762-700C-D429-7C15-D888F39D5C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3191" y="13036153"/>
            <a:ext cx="1713817" cy="16908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394248D-C076-4FE2-551B-6EC9FFC423B5}"/>
              </a:ext>
            </a:extLst>
          </p:cNvPr>
          <p:cNvSpPr txBox="1"/>
          <p:nvPr/>
        </p:nvSpPr>
        <p:spPr>
          <a:xfrm>
            <a:off x="7586982" y="14691316"/>
            <a:ext cx="162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366"/>
                </a:solidFill>
              </a:rPr>
              <a:t>Mira.nau.edu</a:t>
            </a:r>
            <a:endParaRPr lang="en-US" sz="2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8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5449</TotalTime>
  <Words>72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Caslon Pro</vt:lpstr>
      <vt:lpstr>Arial</vt:lpstr>
      <vt:lpstr>Athelas</vt:lpstr>
      <vt:lpstr>Calibri</vt:lpstr>
      <vt:lpstr>Univers</vt:lpstr>
      <vt:lpstr>Univers LT Std 65</vt:lpstr>
      <vt:lpstr>Office Theme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Gabriel Alonzo Montano</cp:lastModifiedBy>
  <cp:revision>254</cp:revision>
  <dcterms:created xsi:type="dcterms:W3CDTF">2015-06-15T17:22:04Z</dcterms:created>
  <dcterms:modified xsi:type="dcterms:W3CDTF">2022-10-18T16:34:24Z</dcterms:modified>
</cp:coreProperties>
</file>